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</p:sldMasterIdLst>
  <p:notesMasterIdLst>
    <p:notesMasterId r:id="rId52"/>
  </p:notesMasterIdLst>
  <p:handoutMasterIdLst>
    <p:handoutMasterId r:id="rId53"/>
  </p:handoutMasterIdLst>
  <p:sldIdLst>
    <p:sldId id="314" r:id="rId2"/>
    <p:sldId id="379" r:id="rId3"/>
    <p:sldId id="315" r:id="rId4"/>
    <p:sldId id="257" r:id="rId5"/>
    <p:sldId id="323" r:id="rId6"/>
    <p:sldId id="324" r:id="rId7"/>
    <p:sldId id="325" r:id="rId8"/>
    <p:sldId id="327" r:id="rId9"/>
    <p:sldId id="326" r:id="rId10"/>
    <p:sldId id="328" r:id="rId11"/>
    <p:sldId id="329" r:id="rId12"/>
    <p:sldId id="330" r:id="rId13"/>
    <p:sldId id="331" r:id="rId14"/>
    <p:sldId id="332" r:id="rId15"/>
    <p:sldId id="333" r:id="rId16"/>
    <p:sldId id="334" r:id="rId17"/>
    <p:sldId id="335" r:id="rId18"/>
    <p:sldId id="336" r:id="rId19"/>
    <p:sldId id="337" r:id="rId20"/>
    <p:sldId id="339" r:id="rId21"/>
    <p:sldId id="341" r:id="rId22"/>
    <p:sldId id="342" r:id="rId23"/>
    <p:sldId id="343" r:id="rId24"/>
    <p:sldId id="344" r:id="rId25"/>
    <p:sldId id="345" r:id="rId26"/>
    <p:sldId id="346" r:id="rId27"/>
    <p:sldId id="368" r:id="rId28"/>
    <p:sldId id="369" r:id="rId29"/>
    <p:sldId id="347" r:id="rId30"/>
    <p:sldId id="349" r:id="rId31"/>
    <p:sldId id="351" r:id="rId32"/>
    <p:sldId id="373" r:id="rId33"/>
    <p:sldId id="376" r:id="rId34"/>
    <p:sldId id="353" r:id="rId35"/>
    <p:sldId id="374" r:id="rId36"/>
    <p:sldId id="354" r:id="rId37"/>
    <p:sldId id="355" r:id="rId38"/>
    <p:sldId id="356" r:id="rId39"/>
    <p:sldId id="377" r:id="rId40"/>
    <p:sldId id="378" r:id="rId41"/>
    <p:sldId id="357" r:id="rId42"/>
    <p:sldId id="358" r:id="rId43"/>
    <p:sldId id="359" r:id="rId44"/>
    <p:sldId id="360" r:id="rId45"/>
    <p:sldId id="361" r:id="rId46"/>
    <p:sldId id="362" r:id="rId47"/>
    <p:sldId id="363" r:id="rId48"/>
    <p:sldId id="364" r:id="rId49"/>
    <p:sldId id="371" r:id="rId50"/>
    <p:sldId id="372" r:id="rId51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CC"/>
    <a:srgbClr val="FF6600"/>
    <a:srgbClr val="FF0066"/>
    <a:srgbClr val="3366FF"/>
    <a:srgbClr val="FF3300"/>
    <a:srgbClr val="FF66FF"/>
    <a:srgbClr val="FFFF99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0" autoAdjust="0"/>
    <p:restoredTop sz="94689" autoAdjust="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899"/>
    </p:cViewPr>
  </p:sorterViewPr>
  <p:notesViewPr>
    <p:cSldViewPr>
      <p:cViewPr varScale="1">
        <p:scale>
          <a:sx n="37" d="100"/>
          <a:sy n="37" d="100"/>
        </p:scale>
        <p:origin x="-1090" y="-5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57ACBFC1-1064-4012-861C-427F352FB7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012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单击以编辑母版文本样式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C5BCD37B-C829-44BB-808D-5B3A0375423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BCD37B-C829-44BB-808D-5B3A03754235}" type="slidenum">
              <a:rPr lang="en-US" altLang="zh-CN" smtClean="0"/>
              <a:pPr>
                <a:defRPr/>
              </a:pPr>
              <a:t>45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945808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-1035050" y="1552575"/>
            <a:ext cx="10179050" cy="5305425"/>
            <a:chOff x="-652" y="978"/>
            <a:chExt cx="6412" cy="3342"/>
          </a:xfrm>
        </p:grpSpPr>
        <p:sp>
          <p:nvSpPr>
            <p:cNvPr id="5" name="Freeform 3"/>
            <p:cNvSpPr>
              <a:spLocks/>
            </p:cNvSpPr>
            <p:nvPr/>
          </p:nvSpPr>
          <p:spPr bwMode="auto">
            <a:xfrm>
              <a:off x="2061" y="1707"/>
              <a:ext cx="3699" cy="2613"/>
            </a:xfrm>
            <a:custGeom>
              <a:avLst/>
              <a:gdLst/>
              <a:ahLst/>
              <a:cxnLst>
                <a:cxn ang="0">
                  <a:pos x="1523" y="2611"/>
                </a:cxn>
                <a:cxn ang="0">
                  <a:pos x="3698" y="2612"/>
                </a:cxn>
                <a:cxn ang="0">
                  <a:pos x="3698" y="2228"/>
                </a:cxn>
                <a:cxn ang="0">
                  <a:pos x="0" y="0"/>
                </a:cxn>
                <a:cxn ang="0">
                  <a:pos x="160" y="118"/>
                </a:cxn>
                <a:cxn ang="0">
                  <a:pos x="292" y="219"/>
                </a:cxn>
                <a:cxn ang="0">
                  <a:pos x="441" y="347"/>
                </a:cxn>
                <a:cxn ang="0">
                  <a:pos x="585" y="482"/>
                </a:cxn>
                <a:cxn ang="0">
                  <a:pos x="796" y="711"/>
                </a:cxn>
                <a:cxn ang="0">
                  <a:pos x="983" y="955"/>
                </a:cxn>
                <a:cxn ang="0">
                  <a:pos x="1119" y="1168"/>
                </a:cxn>
                <a:cxn ang="0">
                  <a:pos x="1238" y="1388"/>
                </a:cxn>
                <a:cxn ang="0">
                  <a:pos x="1331" y="1608"/>
                </a:cxn>
                <a:cxn ang="0">
                  <a:pos x="1400" y="1809"/>
                </a:cxn>
                <a:cxn ang="0">
                  <a:pos x="1447" y="1979"/>
                </a:cxn>
                <a:cxn ang="0">
                  <a:pos x="1490" y="2190"/>
                </a:cxn>
                <a:cxn ang="0">
                  <a:pos x="1511" y="2374"/>
                </a:cxn>
                <a:cxn ang="0">
                  <a:pos x="1523" y="2611"/>
                </a:cxn>
              </a:cxnLst>
              <a:rect l="0" t="0" r="r" b="b"/>
              <a:pathLst>
                <a:path w="3699" h="2613">
                  <a:moveTo>
                    <a:pt x="1523" y="2611"/>
                  </a:moveTo>
                  <a:lnTo>
                    <a:pt x="3698" y="2612"/>
                  </a:lnTo>
                  <a:lnTo>
                    <a:pt x="3698" y="2228"/>
                  </a:lnTo>
                  <a:lnTo>
                    <a:pt x="0" y="0"/>
                  </a:lnTo>
                  <a:lnTo>
                    <a:pt x="160" y="118"/>
                  </a:lnTo>
                  <a:lnTo>
                    <a:pt x="292" y="219"/>
                  </a:lnTo>
                  <a:lnTo>
                    <a:pt x="441" y="347"/>
                  </a:lnTo>
                  <a:lnTo>
                    <a:pt x="585" y="482"/>
                  </a:lnTo>
                  <a:lnTo>
                    <a:pt x="796" y="711"/>
                  </a:lnTo>
                  <a:lnTo>
                    <a:pt x="983" y="955"/>
                  </a:lnTo>
                  <a:lnTo>
                    <a:pt x="1119" y="1168"/>
                  </a:lnTo>
                  <a:lnTo>
                    <a:pt x="1238" y="1388"/>
                  </a:lnTo>
                  <a:lnTo>
                    <a:pt x="1331" y="1608"/>
                  </a:lnTo>
                  <a:lnTo>
                    <a:pt x="1400" y="1809"/>
                  </a:lnTo>
                  <a:lnTo>
                    <a:pt x="1447" y="1979"/>
                  </a:lnTo>
                  <a:lnTo>
                    <a:pt x="1490" y="2190"/>
                  </a:lnTo>
                  <a:lnTo>
                    <a:pt x="1511" y="2374"/>
                  </a:lnTo>
                  <a:lnTo>
                    <a:pt x="1523" y="2611"/>
                  </a:lnTo>
                </a:path>
              </a:pathLst>
            </a:cu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" name="Arc 4"/>
            <p:cNvSpPr>
              <a:spLocks/>
            </p:cNvSpPr>
            <p:nvPr/>
          </p:nvSpPr>
          <p:spPr bwMode="auto">
            <a:xfrm>
              <a:off x="-652" y="978"/>
              <a:ext cx="4237" cy="3342"/>
            </a:xfrm>
            <a:custGeom>
              <a:avLst/>
              <a:gdLst>
                <a:gd name="G0" fmla="+- 0 0 0"/>
                <a:gd name="G1" fmla="+- 21231 0 0"/>
                <a:gd name="G2" fmla="+- 21600 0 0"/>
                <a:gd name="T0" fmla="*/ 3977 w 21600"/>
                <a:gd name="T1" fmla="*/ 0 h 21231"/>
                <a:gd name="T2" fmla="*/ 21600 w 21600"/>
                <a:gd name="T3" fmla="*/ 21231 h 21231"/>
                <a:gd name="T4" fmla="*/ 0 w 21600"/>
                <a:gd name="T5" fmla="*/ 21231 h 21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231" fill="none" extrusionOk="0">
                  <a:moveTo>
                    <a:pt x="3976" y="0"/>
                  </a:moveTo>
                  <a:cubicBezTo>
                    <a:pt x="14194" y="1914"/>
                    <a:pt x="21600" y="10835"/>
                    <a:pt x="21600" y="21231"/>
                  </a:cubicBezTo>
                </a:path>
                <a:path w="21600" h="21231" stroke="0" extrusionOk="0">
                  <a:moveTo>
                    <a:pt x="3976" y="0"/>
                  </a:moveTo>
                  <a:cubicBezTo>
                    <a:pt x="14194" y="1914"/>
                    <a:pt x="21600" y="10835"/>
                    <a:pt x="21600" y="21231"/>
                  </a:cubicBezTo>
                  <a:lnTo>
                    <a:pt x="0" y="21231"/>
                  </a:lnTo>
                  <a:close/>
                </a:path>
              </a:pathLst>
            </a:custGeom>
            <a:noFill/>
            <a:ln w="127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73733" name="Rectangle 5"/>
          <p:cNvSpPr>
            <a:spLocks noGrp="1" noChangeArrowheads="1"/>
          </p:cNvSpPr>
          <p:nvPr>
            <p:ph type="ctrTitle" sz="quarter"/>
          </p:nvPr>
        </p:nvSpPr>
        <p:spPr>
          <a:xfrm>
            <a:off x="1293813" y="762000"/>
            <a:ext cx="77724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73734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5800" y="3429000"/>
            <a:ext cx="6400800" cy="1752600"/>
          </a:xfrm>
        </p:spPr>
        <p:txBody>
          <a:bodyPr lIns="92075" tIns="46038" rIns="92075" bIns="46038" anchor="ctr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5AE0EA-123E-4C75-953D-82B1A74C21B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6E8DB6-8657-431C-B328-D77F9FCC9AB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20AFC7-07AB-4FBF-8E15-7F2C6768590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150464-34EC-4594-B967-D210120C311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960308-9E71-4960-A0EF-0079906D9DB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99A707-4363-4D0B-B737-6BFC93629A4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386B86-71BF-489F-8C51-0357F50B386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F5A9BD-1B49-4B3E-A98B-D2BCE26EEFC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44450"/>
            <a:ext cx="715963" cy="64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29765F-6C36-4D69-8C1E-3308470CAD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A6980E-3A98-47D3-A227-E8A2D1A0647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2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1588"/>
            <a:ext cx="9132888" cy="6845300"/>
            <a:chOff x="0" y="1"/>
            <a:chExt cx="5753" cy="4312"/>
          </a:xfrm>
        </p:grpSpPr>
        <p:sp>
          <p:nvSpPr>
            <p:cNvPr id="72707" name="Freeform 3"/>
            <p:cNvSpPr>
              <a:spLocks/>
            </p:cNvSpPr>
            <p:nvPr/>
          </p:nvSpPr>
          <p:spPr bwMode="auto">
            <a:xfrm>
              <a:off x="3394" y="999"/>
              <a:ext cx="2359" cy="3314"/>
            </a:xfrm>
            <a:custGeom>
              <a:avLst/>
              <a:gdLst/>
              <a:ahLst/>
              <a:cxnLst>
                <a:cxn ang="0">
                  <a:pos x="1905" y="3312"/>
                </a:cxn>
                <a:cxn ang="0">
                  <a:pos x="2358" y="3313"/>
                </a:cxn>
                <a:cxn ang="0">
                  <a:pos x="2358" y="1437"/>
                </a:cxn>
                <a:cxn ang="0">
                  <a:pos x="0" y="0"/>
                </a:cxn>
                <a:cxn ang="0">
                  <a:pos x="201" y="150"/>
                </a:cxn>
                <a:cxn ang="0">
                  <a:pos x="366" y="279"/>
                </a:cxn>
                <a:cxn ang="0">
                  <a:pos x="552" y="441"/>
                </a:cxn>
                <a:cxn ang="0">
                  <a:pos x="732" y="612"/>
                </a:cxn>
                <a:cxn ang="0">
                  <a:pos x="996" y="903"/>
                </a:cxn>
                <a:cxn ang="0">
                  <a:pos x="1230" y="1212"/>
                </a:cxn>
                <a:cxn ang="0">
                  <a:pos x="1400" y="1482"/>
                </a:cxn>
                <a:cxn ang="0">
                  <a:pos x="1548" y="1761"/>
                </a:cxn>
                <a:cxn ang="0">
                  <a:pos x="1665" y="2040"/>
                </a:cxn>
                <a:cxn ang="0">
                  <a:pos x="1751" y="2295"/>
                </a:cxn>
                <a:cxn ang="0">
                  <a:pos x="1809" y="2511"/>
                </a:cxn>
                <a:cxn ang="0">
                  <a:pos x="1863" y="2778"/>
                </a:cxn>
                <a:cxn ang="0">
                  <a:pos x="1890" y="3012"/>
                </a:cxn>
                <a:cxn ang="0">
                  <a:pos x="1905" y="3312"/>
                </a:cxn>
              </a:cxnLst>
              <a:rect l="0" t="0" r="r" b="b"/>
              <a:pathLst>
                <a:path w="2359" h="3314">
                  <a:moveTo>
                    <a:pt x="1905" y="3312"/>
                  </a:moveTo>
                  <a:lnTo>
                    <a:pt x="2358" y="3313"/>
                  </a:lnTo>
                  <a:lnTo>
                    <a:pt x="2358" y="1437"/>
                  </a:lnTo>
                  <a:lnTo>
                    <a:pt x="0" y="0"/>
                  </a:lnTo>
                  <a:lnTo>
                    <a:pt x="201" y="150"/>
                  </a:lnTo>
                  <a:lnTo>
                    <a:pt x="366" y="279"/>
                  </a:lnTo>
                  <a:lnTo>
                    <a:pt x="552" y="441"/>
                  </a:lnTo>
                  <a:lnTo>
                    <a:pt x="732" y="612"/>
                  </a:lnTo>
                  <a:lnTo>
                    <a:pt x="996" y="903"/>
                  </a:lnTo>
                  <a:lnTo>
                    <a:pt x="1230" y="1212"/>
                  </a:lnTo>
                  <a:lnTo>
                    <a:pt x="1400" y="1482"/>
                  </a:lnTo>
                  <a:lnTo>
                    <a:pt x="1548" y="1761"/>
                  </a:lnTo>
                  <a:lnTo>
                    <a:pt x="1665" y="2040"/>
                  </a:lnTo>
                  <a:lnTo>
                    <a:pt x="1751" y="2295"/>
                  </a:lnTo>
                  <a:lnTo>
                    <a:pt x="1809" y="2511"/>
                  </a:lnTo>
                  <a:lnTo>
                    <a:pt x="1863" y="2778"/>
                  </a:lnTo>
                  <a:lnTo>
                    <a:pt x="1890" y="3012"/>
                  </a:lnTo>
                  <a:lnTo>
                    <a:pt x="1905" y="3312"/>
                  </a:lnTo>
                </a:path>
              </a:pathLst>
            </a:cu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2708" name="Arc 4"/>
            <p:cNvSpPr>
              <a:spLocks/>
            </p:cNvSpPr>
            <p:nvPr/>
          </p:nvSpPr>
          <p:spPr bwMode="auto">
            <a:xfrm>
              <a:off x="0" y="1"/>
              <a:ext cx="5298" cy="431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7270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7271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kumimoji="0"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271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kumimoji="0"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271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kumimoji="0" sz="1400"/>
            </a:lvl1pPr>
          </a:lstStyle>
          <a:p>
            <a:pPr>
              <a:defRPr/>
            </a:pPr>
            <a:fld id="{635655A3-BE41-4CC6-86BA-F74D6B2D087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1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4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44" r:id="rId7"/>
    <p:sldLayoutId id="2147483739" r:id="rId8"/>
    <p:sldLayoutId id="2147483740" r:id="rId9"/>
    <p:sldLayoutId id="2147483741" r:id="rId10"/>
    <p:sldLayoutId id="2147483742" r:id="rId11"/>
  </p:sldLayoutIdLst>
  <p:transition spd="med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l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90000"/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l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69681D8B-4386-4A3E-A384-D39416C78733}"/>
              </a:ext>
            </a:extLst>
          </p:cNvPr>
          <p:cNvGrpSpPr/>
          <p:nvPr/>
        </p:nvGrpSpPr>
        <p:grpSpPr>
          <a:xfrm>
            <a:off x="251520" y="1412776"/>
            <a:ext cx="8353425" cy="4464050"/>
            <a:chOff x="395288" y="1341214"/>
            <a:chExt cx="8353425" cy="4464050"/>
          </a:xfrm>
        </p:grpSpPr>
        <p:grpSp>
          <p:nvGrpSpPr>
            <p:cNvPr id="5" name="Group 69">
              <a:extLst>
                <a:ext uri="{FF2B5EF4-FFF2-40B4-BE49-F238E27FC236}">
                  <a16:creationId xmlns:a16="http://schemas.microsoft.com/office/drawing/2014/main" id="{73932E79-F04A-4C0D-85FE-2AF15C53021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5288" y="1341214"/>
              <a:ext cx="8353425" cy="4464050"/>
              <a:chOff x="0" y="48"/>
              <a:chExt cx="5760" cy="3360"/>
            </a:xfrm>
          </p:grpSpPr>
          <p:sp>
            <p:nvSpPr>
              <p:cNvPr id="8" name="Line 70">
                <a:extLst>
                  <a:ext uri="{FF2B5EF4-FFF2-40B4-BE49-F238E27FC236}">
                    <a16:creationId xmlns:a16="http://schemas.microsoft.com/office/drawing/2014/main" id="{2737243D-B053-41AD-A174-7825D955F4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28" y="1536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9" name="Line 71">
                <a:extLst>
                  <a:ext uri="{FF2B5EF4-FFF2-40B4-BE49-F238E27FC236}">
                    <a16:creationId xmlns:a16="http://schemas.microsoft.com/office/drawing/2014/main" id="{B2F9C754-85F8-4410-B27D-56CD798884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008" y="1007"/>
                <a:ext cx="0" cy="19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10" name="Line 72">
                <a:extLst>
                  <a:ext uri="{FF2B5EF4-FFF2-40B4-BE49-F238E27FC236}">
                    <a16:creationId xmlns:a16="http://schemas.microsoft.com/office/drawing/2014/main" id="{7F145286-3438-4BE5-A639-4315954282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44" y="1536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11" name="Line 73">
                <a:extLst>
                  <a:ext uri="{FF2B5EF4-FFF2-40B4-BE49-F238E27FC236}">
                    <a16:creationId xmlns:a16="http://schemas.microsoft.com/office/drawing/2014/main" id="{7091DD26-3CD3-4A42-899F-7DA0D9933E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152" y="2064"/>
                <a:ext cx="0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12" name="Line 74">
                <a:extLst>
                  <a:ext uri="{FF2B5EF4-FFF2-40B4-BE49-F238E27FC236}">
                    <a16:creationId xmlns:a16="http://schemas.microsoft.com/office/drawing/2014/main" id="{A5515EA8-BF36-4B83-B3D7-4C88ECB293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68" y="2064"/>
                <a:ext cx="0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13" name="Line 75">
                <a:extLst>
                  <a:ext uri="{FF2B5EF4-FFF2-40B4-BE49-F238E27FC236}">
                    <a16:creationId xmlns:a16="http://schemas.microsoft.com/office/drawing/2014/main" id="{6D96E409-8BF9-4059-813F-E92BA33F9C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8" y="2064"/>
                <a:ext cx="0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14" name="Line 76">
                <a:extLst>
                  <a:ext uri="{FF2B5EF4-FFF2-40B4-BE49-F238E27FC236}">
                    <a16:creationId xmlns:a16="http://schemas.microsoft.com/office/drawing/2014/main" id="{1D411495-BE44-4100-98DA-413020978A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632" y="2064"/>
                <a:ext cx="0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15" name="Line 77">
                <a:extLst>
                  <a:ext uri="{FF2B5EF4-FFF2-40B4-BE49-F238E27FC236}">
                    <a16:creationId xmlns:a16="http://schemas.microsoft.com/office/drawing/2014/main" id="{9BE39FA0-E873-4C4D-A668-7A256A0E94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008" y="481"/>
                <a:ext cx="0" cy="239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16" name="Text Box 78">
                <a:extLst>
                  <a:ext uri="{FF2B5EF4-FFF2-40B4-BE49-F238E27FC236}">
                    <a16:creationId xmlns:a16="http://schemas.microsoft.com/office/drawing/2014/main" id="{D8C57CF6-038D-4DF0-94A9-F6C2AE92398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0" y="2449"/>
                <a:ext cx="2064" cy="717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lnSpc>
                    <a:spcPct val="60000"/>
                  </a:lnSpc>
                  <a:spcBef>
                    <a:spcPct val="50000"/>
                  </a:spcBef>
                  <a:defRPr/>
                </a:pPr>
                <a:r>
                  <a:rPr lang="en-US" altLang="zh-CN" sz="2000" b="1" dirty="0">
                    <a:latin typeface="+mn-lt"/>
                    <a:ea typeface="黑体" pitchFamily="2" charset="-122"/>
                  </a:rPr>
                  <a:t>     R0~R3          </a:t>
                </a:r>
                <a:r>
                  <a:rPr lang="en-US" altLang="zh-CN" sz="2000" b="1" dirty="0" err="1">
                    <a:latin typeface="+mn-lt"/>
                    <a:ea typeface="黑体" pitchFamily="2" charset="-122"/>
                  </a:rPr>
                  <a:t>R0~R3</a:t>
                </a:r>
                <a:endParaRPr lang="en-US" altLang="zh-CN" sz="2000" b="1" dirty="0">
                  <a:latin typeface="+mn-lt"/>
                  <a:ea typeface="黑体" pitchFamily="2" charset="-122"/>
                </a:endParaRPr>
              </a:p>
              <a:p>
                <a:pPr eaLnBrk="0" hangingPunct="0">
                  <a:lnSpc>
                    <a:spcPct val="60000"/>
                  </a:lnSpc>
                  <a:spcBef>
                    <a:spcPct val="50000"/>
                  </a:spcBef>
                  <a:defRPr/>
                </a:pPr>
                <a:r>
                  <a:rPr lang="en-US" altLang="zh-CN" sz="2000" b="1" dirty="0">
                    <a:latin typeface="+mn-lt"/>
                    <a:ea typeface="黑体" pitchFamily="2" charset="-122"/>
                  </a:rPr>
                  <a:t>     C     D           C     D</a:t>
                </a:r>
              </a:p>
              <a:p>
                <a:pPr eaLnBrk="0" hangingPunct="0">
                  <a:lnSpc>
                    <a:spcPct val="60000"/>
                  </a:lnSpc>
                  <a:spcBef>
                    <a:spcPct val="50000"/>
                  </a:spcBef>
                  <a:defRPr/>
                </a:pPr>
                <a:r>
                  <a:rPr lang="en-US" altLang="zh-CN" sz="2000" b="1" dirty="0">
                    <a:latin typeface="+mn-lt"/>
                    <a:ea typeface="黑体" pitchFamily="2" charset="-122"/>
                  </a:rPr>
                  <a:t>     SP  PC      PSW  MDR</a:t>
                </a:r>
              </a:p>
            </p:txBody>
          </p:sp>
          <p:sp>
            <p:nvSpPr>
              <p:cNvPr id="17" name="Text Box 79">
                <a:extLst>
                  <a:ext uri="{FF2B5EF4-FFF2-40B4-BE49-F238E27FC236}">
                    <a16:creationId xmlns:a16="http://schemas.microsoft.com/office/drawing/2014/main" id="{578B1603-5CBD-4CA4-BE8C-C0B2FA9D4A5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2" y="1728"/>
                <a:ext cx="672" cy="301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r>
                  <a:rPr lang="en-US" altLang="zh-CN" sz="2000" b="1" dirty="0">
                    <a:latin typeface="+mn-lt"/>
                  </a:rPr>
                  <a:t>A</a:t>
                </a:r>
              </a:p>
            </p:txBody>
          </p:sp>
          <p:sp>
            <p:nvSpPr>
              <p:cNvPr id="18" name="Text Box 80">
                <a:extLst>
                  <a:ext uri="{FF2B5EF4-FFF2-40B4-BE49-F238E27FC236}">
                    <a16:creationId xmlns:a16="http://schemas.microsoft.com/office/drawing/2014/main" id="{15F39D30-D453-4D2B-86A7-03F5D36C266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4" y="720"/>
                <a:ext cx="817" cy="301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r>
                  <a:rPr lang="zh-CN" altLang="en-US" sz="2000" b="1" dirty="0">
                    <a:latin typeface="+mn-lt"/>
                  </a:rPr>
                  <a:t>移位器</a:t>
                </a:r>
              </a:p>
            </p:txBody>
          </p:sp>
          <p:sp>
            <p:nvSpPr>
              <p:cNvPr id="19" name="Line 81">
                <a:extLst>
                  <a:ext uri="{FF2B5EF4-FFF2-40B4-BE49-F238E27FC236}">
                    <a16:creationId xmlns:a16="http://schemas.microsoft.com/office/drawing/2014/main" id="{660674BC-41A5-453E-A009-AC5E7B1D2F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24" y="1200"/>
                <a:ext cx="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20" name="Text Box 82">
                <a:extLst>
                  <a:ext uri="{FF2B5EF4-FFF2-40B4-BE49-F238E27FC236}">
                    <a16:creationId xmlns:a16="http://schemas.microsoft.com/office/drawing/2014/main" id="{A1703866-202A-444C-B29D-928F5E3867A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56" y="1728"/>
                <a:ext cx="672" cy="301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r>
                  <a:rPr lang="en-US" altLang="zh-CN" sz="2000" b="1" dirty="0">
                    <a:latin typeface="+mn-lt"/>
                  </a:rPr>
                  <a:t>B</a:t>
                </a:r>
              </a:p>
            </p:txBody>
          </p:sp>
          <p:sp>
            <p:nvSpPr>
              <p:cNvPr id="21" name="Text Box 83">
                <a:extLst>
                  <a:ext uri="{FF2B5EF4-FFF2-40B4-BE49-F238E27FC236}">
                    <a16:creationId xmlns:a16="http://schemas.microsoft.com/office/drawing/2014/main" id="{22D9C931-CA24-4516-AA9A-752D726E04E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2" y="1200"/>
                <a:ext cx="1054" cy="301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r>
                  <a:rPr lang="en-US" altLang="zh-CN" sz="2000" b="1" dirty="0">
                    <a:latin typeface="+mn-lt"/>
                    <a:ea typeface="黑体" pitchFamily="2" charset="-122"/>
                  </a:rPr>
                  <a:t>  ALU</a:t>
                </a:r>
              </a:p>
            </p:txBody>
          </p:sp>
          <p:sp>
            <p:nvSpPr>
              <p:cNvPr id="22" name="Line 84">
                <a:extLst>
                  <a:ext uri="{FF2B5EF4-FFF2-40B4-BE49-F238E27FC236}">
                    <a16:creationId xmlns:a16="http://schemas.microsoft.com/office/drawing/2014/main" id="{0FB597EC-CEC0-45BE-A372-6EBAF25550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4" y="2256"/>
                <a:ext cx="33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23" name="Line 85">
                <a:extLst>
                  <a:ext uri="{FF2B5EF4-FFF2-40B4-BE49-F238E27FC236}">
                    <a16:creationId xmlns:a16="http://schemas.microsoft.com/office/drawing/2014/main" id="{2741A101-2258-4519-8888-AFD13B1B7E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48" y="2256"/>
                <a:ext cx="33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24" name="Rectangle 86">
                <a:extLst>
                  <a:ext uri="{FF2B5EF4-FFF2-40B4-BE49-F238E27FC236}">
                    <a16:creationId xmlns:a16="http://schemas.microsoft.com/office/drawing/2014/main" id="{AC97CB37-C0B9-46B9-B892-1109CC33D8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12" y="1632"/>
                <a:ext cx="624" cy="288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altLang="zh-CN" sz="2000" b="1">
                    <a:latin typeface="+mn-lt"/>
                  </a:rPr>
                  <a:t>R2</a:t>
                </a:r>
              </a:p>
            </p:txBody>
          </p:sp>
          <p:sp>
            <p:nvSpPr>
              <p:cNvPr id="25" name="Line 87">
                <a:extLst>
                  <a:ext uri="{FF2B5EF4-FFF2-40B4-BE49-F238E27FC236}">
                    <a16:creationId xmlns:a16="http://schemas.microsoft.com/office/drawing/2014/main" id="{00E6E7EF-E3E7-4003-9268-140A9F4FA8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08" y="481"/>
                <a:ext cx="1968" cy="0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26" name="Line 88">
                <a:extLst>
                  <a:ext uri="{FF2B5EF4-FFF2-40B4-BE49-F238E27FC236}">
                    <a16:creationId xmlns:a16="http://schemas.microsoft.com/office/drawing/2014/main" id="{5A6D63CE-8A8D-4AB8-AE40-6E0515F7F3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76" y="481"/>
                <a:ext cx="0" cy="2927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 type="stealth" w="med" len="lg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27" name="Line 89">
                <a:extLst>
                  <a:ext uri="{FF2B5EF4-FFF2-40B4-BE49-F238E27FC236}">
                    <a16:creationId xmlns:a16="http://schemas.microsoft.com/office/drawing/2014/main" id="{2881D71B-2499-4EF0-B0E6-86622F6942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736" y="912"/>
                <a:ext cx="53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28" name="Line 90">
                <a:extLst>
                  <a:ext uri="{FF2B5EF4-FFF2-40B4-BE49-F238E27FC236}">
                    <a16:creationId xmlns:a16="http://schemas.microsoft.com/office/drawing/2014/main" id="{48C16C81-3F06-4E21-8FD2-D6B0359BEE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736" y="1344"/>
                <a:ext cx="53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29" name="Line 91">
                <a:extLst>
                  <a:ext uri="{FF2B5EF4-FFF2-40B4-BE49-F238E27FC236}">
                    <a16:creationId xmlns:a16="http://schemas.microsoft.com/office/drawing/2014/main" id="{4BB25C7D-970E-424D-93F2-B3D3042D39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736" y="1776"/>
                <a:ext cx="243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30" name="Line 92">
                <a:extLst>
                  <a:ext uri="{FF2B5EF4-FFF2-40B4-BE49-F238E27FC236}">
                    <a16:creationId xmlns:a16="http://schemas.microsoft.com/office/drawing/2014/main" id="{BFACE2EC-62C8-4B32-8181-9AA659F072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736" y="2161"/>
                <a:ext cx="485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31" name="Line 93">
                <a:extLst>
                  <a:ext uri="{FF2B5EF4-FFF2-40B4-BE49-F238E27FC236}">
                    <a16:creationId xmlns:a16="http://schemas.microsoft.com/office/drawing/2014/main" id="{392633D1-8B79-4DCD-B1D0-1FFF52DC33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736" y="2592"/>
                <a:ext cx="53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32" name="Line 94">
                <a:extLst>
                  <a:ext uri="{FF2B5EF4-FFF2-40B4-BE49-F238E27FC236}">
                    <a16:creationId xmlns:a16="http://schemas.microsoft.com/office/drawing/2014/main" id="{376512D2-C100-4CFE-8B84-6724E185FC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736" y="3024"/>
                <a:ext cx="485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33" name="Line 95">
                <a:extLst>
                  <a:ext uri="{FF2B5EF4-FFF2-40B4-BE49-F238E27FC236}">
                    <a16:creationId xmlns:a16="http://schemas.microsoft.com/office/drawing/2014/main" id="{745DC4D1-BA1B-4FBC-B18B-3D4B684379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44" y="193"/>
                <a:ext cx="2016" cy="0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34" name="Line 96">
                <a:extLst>
                  <a:ext uri="{FF2B5EF4-FFF2-40B4-BE49-F238E27FC236}">
                    <a16:creationId xmlns:a16="http://schemas.microsoft.com/office/drawing/2014/main" id="{23974902-3C66-4B02-8EAF-84308B2100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44" y="576"/>
                <a:ext cx="2016" cy="0"/>
              </a:xfrm>
              <a:prstGeom prst="line">
                <a:avLst/>
              </a:prstGeom>
              <a:noFill/>
              <a:ln w="38100">
                <a:solidFill>
                  <a:srgbClr val="7030A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35" name="Line 97">
                <a:extLst>
                  <a:ext uri="{FF2B5EF4-FFF2-40B4-BE49-F238E27FC236}">
                    <a16:creationId xmlns:a16="http://schemas.microsoft.com/office/drawing/2014/main" id="{CD349868-5B90-40C6-BF71-52A4522A69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44" y="384"/>
                <a:ext cx="201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36" name="Line 98">
                <a:extLst>
                  <a:ext uri="{FF2B5EF4-FFF2-40B4-BE49-F238E27FC236}">
                    <a16:creationId xmlns:a16="http://schemas.microsoft.com/office/drawing/2014/main" id="{B6AED950-F9AD-4769-96CF-0E77611B59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16" y="193"/>
                <a:ext cx="0" cy="674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 type="oval" w="med" len="med"/>
                <a:tailEnd type="triangle" w="med" len="med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37" name="Line 99">
                <a:extLst>
                  <a:ext uri="{FF2B5EF4-FFF2-40B4-BE49-F238E27FC236}">
                    <a16:creationId xmlns:a16="http://schemas.microsoft.com/office/drawing/2014/main" id="{E17915A3-2973-47C5-ADDF-A0DF4306B4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65" y="384"/>
                <a:ext cx="0" cy="48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38" name="Line 100">
                <a:extLst>
                  <a:ext uri="{FF2B5EF4-FFF2-40B4-BE49-F238E27FC236}">
                    <a16:creationId xmlns:a16="http://schemas.microsoft.com/office/drawing/2014/main" id="{9A26892B-1D46-4639-BCE2-F946C0D9AA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12" y="193"/>
                <a:ext cx="0" cy="674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 type="triangle" w="med" len="med"/>
                <a:tailEnd type="triangle" w="med" len="med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39" name="Line 101">
                <a:extLst>
                  <a:ext uri="{FF2B5EF4-FFF2-40B4-BE49-F238E27FC236}">
                    <a16:creationId xmlns:a16="http://schemas.microsoft.com/office/drawing/2014/main" id="{34037D56-3D99-43DF-820F-02973B803E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14" y="576"/>
                <a:ext cx="0" cy="288"/>
              </a:xfrm>
              <a:prstGeom prst="line">
                <a:avLst/>
              </a:prstGeom>
              <a:noFill/>
              <a:ln w="38100">
                <a:solidFill>
                  <a:srgbClr val="7030A0"/>
                </a:solidFill>
                <a:round/>
                <a:headEnd type="triangle" w="med" len="med"/>
                <a:tailEnd type="triangle" w="med" len="med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40" name="Line 102">
                <a:extLst>
                  <a:ext uri="{FF2B5EF4-FFF2-40B4-BE49-F238E27FC236}">
                    <a16:creationId xmlns:a16="http://schemas.microsoft.com/office/drawing/2014/main" id="{73B2D57C-BF9D-4DF4-8DE4-FAA80A9ABD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10" y="576"/>
                <a:ext cx="0" cy="288"/>
              </a:xfrm>
              <a:prstGeom prst="line">
                <a:avLst/>
              </a:prstGeom>
              <a:noFill/>
              <a:ln w="38100">
                <a:solidFill>
                  <a:srgbClr val="7030A0"/>
                </a:solidFill>
                <a:round/>
                <a:headEnd type="triangle" w="med" len="med"/>
                <a:tailEnd type="triangle" w="med" len="med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41" name="Line 103">
                <a:extLst>
                  <a:ext uri="{FF2B5EF4-FFF2-40B4-BE49-F238E27FC236}">
                    <a16:creationId xmlns:a16="http://schemas.microsoft.com/office/drawing/2014/main" id="{AF665FA0-AB90-442F-B140-ECCCC6D63B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88" y="912"/>
                <a:ext cx="142" cy="0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42" name="Line 104">
                <a:extLst>
                  <a:ext uri="{FF2B5EF4-FFF2-40B4-BE49-F238E27FC236}">
                    <a16:creationId xmlns:a16="http://schemas.microsoft.com/office/drawing/2014/main" id="{9EC6923F-F973-4703-AA66-0C331D920B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032" y="193"/>
                <a:ext cx="0" cy="719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43" name="Line 105">
                <a:extLst>
                  <a:ext uri="{FF2B5EF4-FFF2-40B4-BE49-F238E27FC236}">
                    <a16:creationId xmlns:a16="http://schemas.microsoft.com/office/drawing/2014/main" id="{34D62755-A454-4C8D-B6DA-AEE4BE4B47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88" y="1344"/>
                <a:ext cx="24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44" name="Line 106">
                <a:extLst>
                  <a:ext uri="{FF2B5EF4-FFF2-40B4-BE49-F238E27FC236}">
                    <a16:creationId xmlns:a16="http://schemas.microsoft.com/office/drawing/2014/main" id="{1E72E516-DAB5-4094-A5FA-80F1A7F49A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128" y="384"/>
                <a:ext cx="0" cy="96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45" name="Line 107">
                <a:extLst>
                  <a:ext uri="{FF2B5EF4-FFF2-40B4-BE49-F238E27FC236}">
                    <a16:creationId xmlns:a16="http://schemas.microsoft.com/office/drawing/2014/main" id="{6B5499DB-59A1-4452-A47E-1D86C51446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72" y="384"/>
                <a:ext cx="0" cy="13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oval" w="med" len="med"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46" name="Line 108">
                <a:extLst>
                  <a:ext uri="{FF2B5EF4-FFF2-40B4-BE49-F238E27FC236}">
                    <a16:creationId xmlns:a16="http://schemas.microsoft.com/office/drawing/2014/main" id="{8AA1E0E1-8621-4C7B-BDFE-8134EBFB86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88" y="1776"/>
                <a:ext cx="38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47" name="Text Box 109">
                <a:extLst>
                  <a:ext uri="{FF2B5EF4-FFF2-40B4-BE49-F238E27FC236}">
                    <a16:creationId xmlns:a16="http://schemas.microsoft.com/office/drawing/2014/main" id="{22CB395E-1A68-4032-9401-07CEB8FD0EB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12" y="769"/>
                <a:ext cx="624" cy="300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r>
                  <a:rPr lang="en-US" altLang="zh-CN" sz="2000" b="1" dirty="0">
                    <a:latin typeface="+mn-lt"/>
                  </a:rPr>
                  <a:t> R0</a:t>
                </a:r>
              </a:p>
            </p:txBody>
          </p:sp>
          <p:sp>
            <p:nvSpPr>
              <p:cNvPr id="48" name="Text Box 110">
                <a:extLst>
                  <a:ext uri="{FF2B5EF4-FFF2-40B4-BE49-F238E27FC236}">
                    <a16:creationId xmlns:a16="http://schemas.microsoft.com/office/drawing/2014/main" id="{4B651D9E-162A-45A8-ABB1-FA813A458F8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12" y="1200"/>
                <a:ext cx="624" cy="301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r>
                  <a:rPr lang="en-US" altLang="zh-CN" sz="2000" b="1" dirty="0">
                    <a:latin typeface="+mn-lt"/>
                  </a:rPr>
                  <a:t> R1</a:t>
                </a:r>
              </a:p>
            </p:txBody>
          </p:sp>
          <p:sp>
            <p:nvSpPr>
              <p:cNvPr id="49" name="Text Box 111">
                <a:extLst>
                  <a:ext uri="{FF2B5EF4-FFF2-40B4-BE49-F238E27FC236}">
                    <a16:creationId xmlns:a16="http://schemas.microsoft.com/office/drawing/2014/main" id="{C7B5D08E-B947-4A07-8093-C964780E88A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36" y="864"/>
                <a:ext cx="478" cy="301"/>
              </a:xfrm>
              <a:prstGeom prst="rect">
                <a:avLst/>
              </a:prstGeom>
              <a:solidFill>
                <a:schemeClr val="accent5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r>
                  <a:rPr lang="en-US" altLang="zh-CN" sz="2000" b="1" dirty="0">
                    <a:latin typeface="+mn-lt"/>
                  </a:rPr>
                  <a:t> M</a:t>
                </a:r>
              </a:p>
            </p:txBody>
          </p:sp>
          <p:sp>
            <p:nvSpPr>
              <p:cNvPr id="50" name="Text Box 112">
                <a:extLst>
                  <a:ext uri="{FF2B5EF4-FFF2-40B4-BE49-F238E27FC236}">
                    <a16:creationId xmlns:a16="http://schemas.microsoft.com/office/drawing/2014/main" id="{29FF067A-4837-4387-B4A3-820A5242D6C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28" y="864"/>
                <a:ext cx="432" cy="301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r>
                  <a:rPr lang="en-US" altLang="zh-CN" sz="2000" b="1">
                    <a:latin typeface="+mn-lt"/>
                  </a:rPr>
                  <a:t>I/O</a:t>
                </a:r>
              </a:p>
            </p:txBody>
          </p:sp>
          <p:sp>
            <p:nvSpPr>
              <p:cNvPr id="51" name="Text Box 113">
                <a:extLst>
                  <a:ext uri="{FF2B5EF4-FFF2-40B4-BE49-F238E27FC236}">
                    <a16:creationId xmlns:a16="http://schemas.microsoft.com/office/drawing/2014/main" id="{6E5CD752-BEE7-4BFB-834B-B323669D96A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61" y="432"/>
                <a:ext cx="532" cy="301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r>
                  <a:rPr lang="en-US" altLang="zh-CN" sz="2000" b="1">
                    <a:latin typeface="+mn-lt"/>
                  </a:rPr>
                  <a:t>CB</a:t>
                </a:r>
              </a:p>
            </p:txBody>
          </p:sp>
          <p:sp>
            <p:nvSpPr>
              <p:cNvPr id="52" name="Text Box 114">
                <a:extLst>
                  <a:ext uri="{FF2B5EF4-FFF2-40B4-BE49-F238E27FC236}">
                    <a16:creationId xmlns:a16="http://schemas.microsoft.com/office/drawing/2014/main" id="{03C98B06-D221-447D-B5EC-99540F357B8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41" y="144"/>
                <a:ext cx="1007" cy="301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r>
                  <a:rPr lang="zh-CN" altLang="en-US" sz="2000" b="1">
                    <a:latin typeface="+mn-lt"/>
                    <a:ea typeface="黑体" pitchFamily="2" charset="-122"/>
                  </a:rPr>
                  <a:t>内总线</a:t>
                </a:r>
              </a:p>
            </p:txBody>
          </p:sp>
          <p:sp>
            <p:nvSpPr>
              <p:cNvPr id="53" name="Text Box 115">
                <a:extLst>
                  <a:ext uri="{FF2B5EF4-FFF2-40B4-BE49-F238E27FC236}">
                    <a16:creationId xmlns:a16="http://schemas.microsoft.com/office/drawing/2014/main" id="{2CEA7A69-0DA8-4482-82DE-9C99117345F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12" y="2449"/>
                <a:ext cx="624" cy="300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r>
                  <a:rPr lang="en-US" altLang="zh-CN" sz="2000" b="1" dirty="0">
                    <a:latin typeface="+mn-lt"/>
                  </a:rPr>
                  <a:t>C</a:t>
                </a:r>
              </a:p>
            </p:txBody>
          </p:sp>
          <p:sp>
            <p:nvSpPr>
              <p:cNvPr id="54" name="Text Box 116">
                <a:extLst>
                  <a:ext uri="{FF2B5EF4-FFF2-40B4-BE49-F238E27FC236}">
                    <a16:creationId xmlns:a16="http://schemas.microsoft.com/office/drawing/2014/main" id="{A5E8A296-A228-44B0-A18C-E8B2D1F1814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12" y="2016"/>
                <a:ext cx="624" cy="301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r>
                  <a:rPr lang="en-US" altLang="zh-CN" sz="2000" b="1" dirty="0">
                    <a:latin typeface="+mn-lt"/>
                  </a:rPr>
                  <a:t>R3</a:t>
                </a:r>
              </a:p>
            </p:txBody>
          </p:sp>
          <p:sp>
            <p:nvSpPr>
              <p:cNvPr id="55" name="Text Box 117">
                <a:extLst>
                  <a:ext uri="{FF2B5EF4-FFF2-40B4-BE49-F238E27FC236}">
                    <a16:creationId xmlns:a16="http://schemas.microsoft.com/office/drawing/2014/main" id="{563A2AC2-357D-446E-949C-4EE2547A893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12" y="2880"/>
                <a:ext cx="624" cy="301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r>
                  <a:rPr lang="en-US" altLang="zh-CN" sz="2000" b="1" dirty="0">
                    <a:latin typeface="+mn-lt"/>
                  </a:rPr>
                  <a:t>D</a:t>
                </a:r>
              </a:p>
            </p:txBody>
          </p:sp>
          <p:sp>
            <p:nvSpPr>
              <p:cNvPr id="56" name="Text Box 118">
                <a:extLst>
                  <a:ext uri="{FF2B5EF4-FFF2-40B4-BE49-F238E27FC236}">
                    <a16:creationId xmlns:a16="http://schemas.microsoft.com/office/drawing/2014/main" id="{EB18F237-C638-40EA-9D70-6E86C74ADB8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64" y="769"/>
                <a:ext cx="624" cy="300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r>
                  <a:rPr lang="en-US" altLang="zh-CN" sz="2000" b="1">
                    <a:latin typeface="+mn-lt"/>
                  </a:rPr>
                  <a:t>MAR</a:t>
                </a:r>
              </a:p>
            </p:txBody>
          </p:sp>
          <p:sp>
            <p:nvSpPr>
              <p:cNvPr id="57" name="Text Box 119">
                <a:extLst>
                  <a:ext uri="{FF2B5EF4-FFF2-40B4-BE49-F238E27FC236}">
                    <a16:creationId xmlns:a16="http://schemas.microsoft.com/office/drawing/2014/main" id="{AAEE2ECB-C01A-405A-B0F7-14C4ACBDE88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64" y="1200"/>
                <a:ext cx="624" cy="301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r>
                  <a:rPr lang="en-US" altLang="zh-CN" sz="2000" b="1">
                    <a:latin typeface="+mn-lt"/>
                  </a:rPr>
                  <a:t>MDR</a:t>
                </a:r>
              </a:p>
            </p:txBody>
          </p:sp>
          <p:sp>
            <p:nvSpPr>
              <p:cNvPr id="58" name="Text Box 120">
                <a:extLst>
                  <a:ext uri="{FF2B5EF4-FFF2-40B4-BE49-F238E27FC236}">
                    <a16:creationId xmlns:a16="http://schemas.microsoft.com/office/drawing/2014/main" id="{E467BD73-40E5-4166-877F-54206ED1CF3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64" y="1632"/>
                <a:ext cx="624" cy="301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r>
                  <a:rPr lang="en-US" altLang="zh-CN" sz="2000" b="1" dirty="0">
                    <a:latin typeface="+mn-lt"/>
                  </a:rPr>
                  <a:t>IR</a:t>
                </a:r>
              </a:p>
            </p:txBody>
          </p:sp>
          <p:sp>
            <p:nvSpPr>
              <p:cNvPr id="59" name="Text Box 121">
                <a:extLst>
                  <a:ext uri="{FF2B5EF4-FFF2-40B4-BE49-F238E27FC236}">
                    <a16:creationId xmlns:a16="http://schemas.microsoft.com/office/drawing/2014/main" id="{DA3706A8-6FCB-46F1-946E-56065E7661A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64" y="2016"/>
                <a:ext cx="624" cy="301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r>
                  <a:rPr lang="en-US" altLang="zh-CN" sz="2000" b="1" dirty="0">
                    <a:latin typeface="+mn-lt"/>
                  </a:rPr>
                  <a:t> PC</a:t>
                </a:r>
              </a:p>
            </p:txBody>
          </p:sp>
          <p:sp>
            <p:nvSpPr>
              <p:cNvPr id="60" name="Text Box 122">
                <a:extLst>
                  <a:ext uri="{FF2B5EF4-FFF2-40B4-BE49-F238E27FC236}">
                    <a16:creationId xmlns:a16="http://schemas.microsoft.com/office/drawing/2014/main" id="{F3AADD6F-75E5-46E5-BE43-F78BA076DD8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64" y="2449"/>
                <a:ext cx="624" cy="300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r>
                  <a:rPr lang="en-US" altLang="zh-CN" sz="2000" b="1" dirty="0">
                    <a:latin typeface="+mn-lt"/>
                  </a:rPr>
                  <a:t>SP</a:t>
                </a:r>
              </a:p>
            </p:txBody>
          </p:sp>
          <p:sp>
            <p:nvSpPr>
              <p:cNvPr id="61" name="Text Box 123">
                <a:extLst>
                  <a:ext uri="{FF2B5EF4-FFF2-40B4-BE49-F238E27FC236}">
                    <a16:creationId xmlns:a16="http://schemas.microsoft.com/office/drawing/2014/main" id="{1A7D7933-92AB-429B-8C26-AF0513030B4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64" y="2880"/>
                <a:ext cx="624" cy="301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r>
                  <a:rPr lang="en-US" altLang="zh-CN" sz="2000" b="1">
                    <a:latin typeface="+mn-lt"/>
                  </a:rPr>
                  <a:t>PSW</a:t>
                </a:r>
              </a:p>
            </p:txBody>
          </p:sp>
          <p:sp>
            <p:nvSpPr>
              <p:cNvPr id="62" name="Line 124">
                <a:extLst>
                  <a:ext uri="{FF2B5EF4-FFF2-40B4-BE49-F238E27FC236}">
                    <a16:creationId xmlns:a16="http://schemas.microsoft.com/office/drawing/2014/main" id="{C64E9518-4ED6-4F6F-8F3A-B31027D534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400000">
                <a:off x="5664" y="912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folHlink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63" name="Line 125">
                <a:extLst>
                  <a:ext uri="{FF2B5EF4-FFF2-40B4-BE49-F238E27FC236}">
                    <a16:creationId xmlns:a16="http://schemas.microsoft.com/office/drawing/2014/main" id="{A2739117-C657-4817-9B0D-B637BE48D4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561" y="384"/>
                <a:ext cx="0" cy="48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64" name="Text Box 126">
                <a:extLst>
                  <a:ext uri="{FF2B5EF4-FFF2-40B4-BE49-F238E27FC236}">
                    <a16:creationId xmlns:a16="http://schemas.microsoft.com/office/drawing/2014/main" id="{EDDB5710-A03B-455F-9F10-A8BAAD10969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61" y="48"/>
                <a:ext cx="532" cy="301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r>
                  <a:rPr lang="en-US" altLang="zh-CN" sz="2000" b="1">
                    <a:latin typeface="+mn-lt"/>
                  </a:rPr>
                  <a:t>AB</a:t>
                </a:r>
              </a:p>
            </p:txBody>
          </p:sp>
          <p:sp>
            <p:nvSpPr>
              <p:cNvPr id="65" name="Text Box 127">
                <a:extLst>
                  <a:ext uri="{FF2B5EF4-FFF2-40B4-BE49-F238E27FC236}">
                    <a16:creationId xmlns:a16="http://schemas.microsoft.com/office/drawing/2014/main" id="{C06F70C3-FF6E-4043-8AD0-C7E9A0137CA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61" y="240"/>
                <a:ext cx="532" cy="301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r>
                  <a:rPr lang="en-US" altLang="zh-CN" sz="2000" b="1">
                    <a:latin typeface="+mn-lt"/>
                  </a:rPr>
                  <a:t>DB</a:t>
                </a:r>
              </a:p>
            </p:txBody>
          </p:sp>
          <p:sp>
            <p:nvSpPr>
              <p:cNvPr id="66" name="Line 128">
                <a:extLst>
                  <a:ext uri="{FF2B5EF4-FFF2-40B4-BE49-F238E27FC236}">
                    <a16:creationId xmlns:a16="http://schemas.microsoft.com/office/drawing/2014/main" id="{18360448-2021-46BF-B02F-0B15F3F8F9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16" y="576"/>
                <a:ext cx="0" cy="1392"/>
              </a:xfrm>
              <a:prstGeom prst="line">
                <a:avLst/>
              </a:prstGeom>
              <a:noFill/>
              <a:ln w="38100">
                <a:solidFill>
                  <a:srgbClr val="7030A0"/>
                </a:solidFill>
                <a:round/>
                <a:headEnd type="stealth" w="lg" len="lg"/>
                <a:tailEnd type="stealth" w="lg" len="lg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67" name="Text Box 129">
                <a:extLst>
                  <a:ext uri="{FF2B5EF4-FFF2-40B4-BE49-F238E27FC236}">
                    <a16:creationId xmlns:a16="http://schemas.microsoft.com/office/drawing/2014/main" id="{B188555C-8956-40A7-B513-16290C94F8E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72" y="1968"/>
                <a:ext cx="589" cy="533"/>
              </a:xfrm>
              <a:prstGeom prst="rect">
                <a:avLst/>
              </a:prstGeom>
              <a:noFill/>
              <a:ln w="38100">
                <a:solidFill>
                  <a:srgbClr val="7030A0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r>
                  <a:rPr lang="zh-CN" altLang="en-US" sz="2000" b="1" dirty="0">
                    <a:latin typeface="+mn-lt"/>
                    <a:ea typeface="黑体" pitchFamily="2" charset="-122"/>
                  </a:rPr>
                  <a:t>控制逻辑 </a:t>
                </a:r>
              </a:p>
            </p:txBody>
          </p:sp>
        </p:grpSp>
        <p:sp>
          <p:nvSpPr>
            <p:cNvPr id="6" name="Text Box 129">
              <a:extLst>
                <a:ext uri="{FF2B5EF4-FFF2-40B4-BE49-F238E27FC236}">
                  <a16:creationId xmlns:a16="http://schemas.microsoft.com/office/drawing/2014/main" id="{A30D2D98-D3D0-448A-8A3C-1E7433BF0E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00192" y="4809346"/>
              <a:ext cx="854196" cy="707886"/>
            </a:xfrm>
            <a:prstGeom prst="rect">
              <a:avLst/>
            </a:prstGeom>
            <a:noFill/>
            <a:ln w="38100">
              <a:solidFill>
                <a:srgbClr val="7030A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zh-CN" altLang="en-US" sz="2000" b="1" dirty="0">
                  <a:latin typeface="+mn-lt"/>
                  <a:ea typeface="黑体" pitchFamily="2" charset="-122"/>
                </a:rPr>
                <a:t>时序系统 </a:t>
              </a:r>
            </a:p>
          </p:txBody>
        </p:sp>
      </p:grp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3A448FF5-7958-4B9C-AE60-1B91C7BB2950}"/>
              </a:ext>
            </a:extLst>
          </p:cNvPr>
          <p:cNvGrpSpPr/>
          <p:nvPr/>
        </p:nvGrpSpPr>
        <p:grpSpPr>
          <a:xfrm>
            <a:off x="729943" y="0"/>
            <a:ext cx="5328592" cy="839639"/>
            <a:chOff x="827584" y="0"/>
            <a:chExt cx="5328592" cy="839639"/>
          </a:xfrm>
        </p:grpSpPr>
        <p:sp>
          <p:nvSpPr>
            <p:cNvPr id="69" name="六边形 68">
              <a:extLst>
                <a:ext uri="{FF2B5EF4-FFF2-40B4-BE49-F238E27FC236}">
                  <a16:creationId xmlns:a16="http://schemas.microsoft.com/office/drawing/2014/main" id="{E948A6B5-2AA4-4A5B-A639-00837D99BD17}"/>
                </a:ext>
              </a:extLst>
            </p:cNvPr>
            <p:cNvSpPr/>
            <p:nvPr/>
          </p:nvSpPr>
          <p:spPr>
            <a:xfrm>
              <a:off x="1119858" y="93956"/>
              <a:ext cx="5036318" cy="649825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85000"/>
                    <a:lumOff val="1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3500000" scaled="1"/>
              <a:tileRect/>
            </a:gradFill>
            <a:ln>
              <a:gradFill>
                <a:gsLst>
                  <a:gs pos="0">
                    <a:schemeClr val="bg1">
                      <a:lumMod val="71000"/>
                      <a:lumOff val="29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0"/>
              </a:gradFill>
            </a:ln>
            <a:effectLst>
              <a:outerShdw blurRad="482600" dist="241300" dir="2700000" algn="tl" rotWithShape="0">
                <a:prstClr val="black">
                  <a:alpha val="4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7.3  CPU</a:t>
              </a:r>
              <a:r>
                <a:rPr lang="zh-CN" altLang="en-US" sz="28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模型</a:t>
              </a:r>
              <a:r>
                <a:rPr lang="en-US" altLang="zh-CN" sz="28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</a:t>
              </a:r>
              <a:endPara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70" name="组合 69">
              <a:extLst>
                <a:ext uri="{FF2B5EF4-FFF2-40B4-BE49-F238E27FC236}">
                  <a16:creationId xmlns:a16="http://schemas.microsoft.com/office/drawing/2014/main" id="{53FC1548-AD91-4520-A622-C775661A0098}"/>
                </a:ext>
              </a:extLst>
            </p:cNvPr>
            <p:cNvGrpSpPr/>
            <p:nvPr/>
          </p:nvGrpSpPr>
          <p:grpSpPr>
            <a:xfrm>
              <a:off x="827584" y="0"/>
              <a:ext cx="864096" cy="839639"/>
              <a:chOff x="304800" y="673100"/>
              <a:chExt cx="4000500" cy="4000500"/>
            </a:xfrm>
            <a:effectLst>
              <a:outerShdw blurRad="444500" dist="254000" dir="684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74" name="同心圆 215">
                <a:extLst>
                  <a:ext uri="{FF2B5EF4-FFF2-40B4-BE49-F238E27FC236}">
                    <a16:creationId xmlns:a16="http://schemas.microsoft.com/office/drawing/2014/main" id="{8D536281-5D21-431F-81B7-2579405B893E}"/>
                  </a:ext>
                </a:extLst>
              </p:cNvPr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75" name="椭圆 74">
                <a:extLst>
                  <a:ext uri="{FF2B5EF4-FFF2-40B4-BE49-F238E27FC236}">
                    <a16:creationId xmlns:a16="http://schemas.microsoft.com/office/drawing/2014/main" id="{A9E66A00-83AD-425B-8FF7-BDCBDF8F022E}"/>
                  </a:ext>
                </a:extLst>
              </p:cNvPr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</p:grpSp>
        <p:grpSp>
          <p:nvGrpSpPr>
            <p:cNvPr id="71" name="组合 70">
              <a:extLst>
                <a:ext uri="{FF2B5EF4-FFF2-40B4-BE49-F238E27FC236}">
                  <a16:creationId xmlns:a16="http://schemas.microsoft.com/office/drawing/2014/main" id="{5B2A5C3C-FFA7-4194-9E6A-5E698043D912}"/>
                </a:ext>
              </a:extLst>
            </p:cNvPr>
            <p:cNvGrpSpPr/>
            <p:nvPr/>
          </p:nvGrpSpPr>
          <p:grpSpPr>
            <a:xfrm>
              <a:off x="1043607" y="174509"/>
              <a:ext cx="449306" cy="473563"/>
              <a:chOff x="304800" y="673100"/>
              <a:chExt cx="4000500" cy="4000500"/>
            </a:xfrm>
            <a:effectLst>
              <a:outerShdw blurRad="444500" dist="254000" dir="684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72" name="同心圆 220">
                <a:extLst>
                  <a:ext uri="{FF2B5EF4-FFF2-40B4-BE49-F238E27FC236}">
                    <a16:creationId xmlns:a16="http://schemas.microsoft.com/office/drawing/2014/main" id="{71DB533B-5C19-4D3E-89FE-75C860AF812F}"/>
                  </a:ext>
                </a:extLst>
              </p:cNvPr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73" name="椭圆 72">
                <a:extLst>
                  <a:ext uri="{FF2B5EF4-FFF2-40B4-BE49-F238E27FC236}">
                    <a16:creationId xmlns:a16="http://schemas.microsoft.com/office/drawing/2014/main" id="{618A5A35-1EA2-4CFB-B0F6-7ED013086E0B}"/>
                  </a:ext>
                </a:extLst>
              </p:cNvPr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</p:grp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0" name="Text Box 26"/>
          <p:cNvSpPr txBox="1">
            <a:spLocks noChangeArrowheads="1"/>
          </p:cNvSpPr>
          <p:nvPr/>
        </p:nvSpPr>
        <p:spPr bwMode="auto">
          <a:xfrm>
            <a:off x="931071" y="1052736"/>
            <a:ext cx="424973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+mn-lt"/>
                <a:ea typeface="黑体" pitchFamily="49" charset="-122"/>
              </a:rPr>
              <a:t>例：</a:t>
            </a:r>
            <a:r>
              <a:rPr lang="en-US" altLang="zh-CN" sz="2800" b="1">
                <a:latin typeface="+mn-lt"/>
                <a:ea typeface="黑体" pitchFamily="49" charset="-122"/>
              </a:rPr>
              <a:t>MOV  -(SP) , PC</a:t>
            </a:r>
            <a:endParaRPr lang="zh-CN" altLang="en-US" sz="2800" b="1">
              <a:latin typeface="+mn-lt"/>
              <a:ea typeface="黑体" pitchFamily="49" charset="-122"/>
            </a:endParaRPr>
          </a:p>
        </p:txBody>
      </p:sp>
      <p:sp>
        <p:nvSpPr>
          <p:cNvPr id="31" name="Text Box 26"/>
          <p:cNvSpPr txBox="1">
            <a:spLocks noChangeArrowheads="1"/>
          </p:cNvSpPr>
          <p:nvPr/>
        </p:nvSpPr>
        <p:spPr bwMode="auto">
          <a:xfrm>
            <a:off x="6120172" y="1052736"/>
            <a:ext cx="237626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chemeClr val="tx2"/>
                </a:solidFill>
                <a:latin typeface="+mn-lt"/>
                <a:ea typeface="黑体" pitchFamily="49" charset="-122"/>
              </a:rPr>
              <a:t>PUSH  PC</a:t>
            </a:r>
            <a:endParaRPr lang="zh-CN" altLang="en-US" sz="2800" b="1">
              <a:solidFill>
                <a:schemeClr val="tx2"/>
              </a:solidFill>
              <a:latin typeface="+mn-lt"/>
              <a:ea typeface="黑体" pitchFamily="49" charset="-122"/>
            </a:endParaRPr>
          </a:p>
        </p:txBody>
      </p:sp>
      <p:sp>
        <p:nvSpPr>
          <p:cNvPr id="24" name="左右箭头 23"/>
          <p:cNvSpPr/>
          <p:nvPr/>
        </p:nvSpPr>
        <p:spPr bwMode="auto">
          <a:xfrm>
            <a:off x="4424725" y="1216046"/>
            <a:ext cx="1512168" cy="196600"/>
          </a:xfrm>
          <a:prstGeom prst="leftRightArrow">
            <a:avLst>
              <a:gd name="adj1" fmla="val 50000"/>
              <a:gd name="adj2" fmla="val 70994"/>
            </a:avLst>
          </a:prstGeom>
          <a:solidFill>
            <a:schemeClr val="bg1">
              <a:lumMod val="85000"/>
            </a:schemeClr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  <a:ea typeface="宋体" pitchFamily="2" charset="-122"/>
            </a:endParaRPr>
          </a:p>
        </p:txBody>
      </p:sp>
      <p:grpSp>
        <p:nvGrpSpPr>
          <p:cNvPr id="108" name="组合 107"/>
          <p:cNvGrpSpPr/>
          <p:nvPr/>
        </p:nvGrpSpPr>
        <p:grpSpPr>
          <a:xfrm>
            <a:off x="1327748" y="3985900"/>
            <a:ext cx="1152128" cy="523220"/>
            <a:chOff x="107504" y="1772816"/>
            <a:chExt cx="1152128" cy="523220"/>
          </a:xfrm>
        </p:grpSpPr>
        <p:sp>
          <p:nvSpPr>
            <p:cNvPr id="109" name="TextBox 108"/>
            <p:cNvSpPr txBox="1"/>
            <p:nvPr/>
          </p:nvSpPr>
          <p:spPr>
            <a:xfrm>
              <a:off x="107504" y="1772816"/>
              <a:ext cx="585417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2800"/>
                <a:t>SP</a:t>
              </a:r>
              <a:endParaRPr lang="zh-CN" altLang="en-US" sz="2800" baseline="-25000"/>
            </a:p>
          </p:txBody>
        </p:sp>
        <p:cxnSp>
          <p:nvCxnSpPr>
            <p:cNvPr id="110" name="直接箭头连接符 109"/>
            <p:cNvCxnSpPr/>
            <p:nvPr/>
          </p:nvCxnSpPr>
          <p:spPr bwMode="auto">
            <a:xfrm>
              <a:off x="683568" y="2060848"/>
              <a:ext cx="576064" cy="0"/>
            </a:xfrm>
            <a:prstGeom prst="straightConnector1">
              <a:avLst/>
            </a:prstGeom>
            <a:solidFill>
              <a:schemeClr val="accent1"/>
            </a:solidFill>
            <a:ln w="508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stealth"/>
            </a:ln>
            <a:effectLst/>
          </p:spPr>
        </p:cxnSp>
      </p:grpSp>
      <p:cxnSp>
        <p:nvCxnSpPr>
          <p:cNvPr id="111" name="肘形连接符 110"/>
          <p:cNvCxnSpPr>
            <a:stCxn id="59" idx="3"/>
          </p:cNvCxnSpPr>
          <p:nvPr/>
        </p:nvCxnSpPr>
        <p:spPr bwMode="auto">
          <a:xfrm flipV="1">
            <a:off x="3632004" y="4085208"/>
            <a:ext cx="1944216" cy="175374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50800" cap="sq" cmpd="sng" algn="ctr">
            <a:solidFill>
              <a:schemeClr val="tx1"/>
            </a:solidFill>
            <a:prstDash val="solid"/>
            <a:round/>
            <a:headEnd type="none" w="sm" len="sm"/>
            <a:tailEnd type="stealth"/>
          </a:ln>
          <a:effectLst/>
        </p:spPr>
      </p:cxnSp>
      <p:grpSp>
        <p:nvGrpSpPr>
          <p:cNvPr id="113" name="组合 112"/>
          <p:cNvGrpSpPr/>
          <p:nvPr/>
        </p:nvGrpSpPr>
        <p:grpSpPr>
          <a:xfrm>
            <a:off x="1327748" y="5085184"/>
            <a:ext cx="1152128" cy="523220"/>
            <a:chOff x="107504" y="1772816"/>
            <a:chExt cx="1152128" cy="523220"/>
          </a:xfrm>
        </p:grpSpPr>
        <p:sp>
          <p:nvSpPr>
            <p:cNvPr id="114" name="TextBox 113"/>
            <p:cNvSpPr txBox="1"/>
            <p:nvPr/>
          </p:nvSpPr>
          <p:spPr>
            <a:xfrm>
              <a:off x="107504" y="1772816"/>
              <a:ext cx="623889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2800"/>
                <a:t>PC</a:t>
              </a:r>
              <a:endParaRPr lang="zh-CN" altLang="en-US" sz="2800" baseline="-25000"/>
            </a:p>
          </p:txBody>
        </p:sp>
        <p:cxnSp>
          <p:nvCxnSpPr>
            <p:cNvPr id="115" name="直接箭头连接符 114"/>
            <p:cNvCxnSpPr/>
            <p:nvPr/>
          </p:nvCxnSpPr>
          <p:spPr bwMode="auto">
            <a:xfrm>
              <a:off x="683568" y="2060848"/>
              <a:ext cx="576064" cy="0"/>
            </a:xfrm>
            <a:prstGeom prst="straightConnector1">
              <a:avLst/>
            </a:prstGeom>
            <a:solidFill>
              <a:schemeClr val="accent1"/>
            </a:solidFill>
            <a:ln w="508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stealth"/>
            </a:ln>
            <a:effectLst/>
          </p:spPr>
        </p:cxnSp>
      </p:grpSp>
      <p:grpSp>
        <p:nvGrpSpPr>
          <p:cNvPr id="146" name="组合 145"/>
          <p:cNvGrpSpPr/>
          <p:nvPr/>
        </p:nvGrpSpPr>
        <p:grpSpPr>
          <a:xfrm>
            <a:off x="2479876" y="2618328"/>
            <a:ext cx="1156020" cy="2907040"/>
            <a:chOff x="2479876" y="2618328"/>
            <a:chExt cx="1156020" cy="2907040"/>
          </a:xfrm>
        </p:grpSpPr>
        <p:grpSp>
          <p:nvGrpSpPr>
            <p:cNvPr id="45" name="组合 1"/>
            <p:cNvGrpSpPr/>
            <p:nvPr/>
          </p:nvGrpSpPr>
          <p:grpSpPr>
            <a:xfrm>
              <a:off x="2479876" y="3715876"/>
              <a:ext cx="1152128" cy="1809492"/>
              <a:chOff x="6096649" y="2051556"/>
              <a:chExt cx="2448272" cy="1809492"/>
            </a:xfrm>
          </p:grpSpPr>
          <p:grpSp>
            <p:nvGrpSpPr>
              <p:cNvPr id="46" name="组合 64"/>
              <p:cNvGrpSpPr/>
              <p:nvPr/>
            </p:nvGrpSpPr>
            <p:grpSpPr>
              <a:xfrm>
                <a:off x="6096649" y="3491716"/>
                <a:ext cx="2448272" cy="369332"/>
                <a:chOff x="2195736" y="4941168"/>
                <a:chExt cx="2304256" cy="369332"/>
              </a:xfrm>
            </p:grpSpPr>
            <p:sp>
              <p:nvSpPr>
                <p:cNvPr id="83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2195736" y="4941168"/>
                  <a:ext cx="2304256" cy="369332"/>
                </a:xfrm>
                <a:prstGeom prst="rect">
                  <a:avLst/>
                </a:prstGeom>
                <a:solidFill>
                  <a:schemeClr val="bg1"/>
                </a:solidFill>
                <a:ln w="381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scene3d>
                  <a:camera prst="legacyObliqueTopRight"/>
                  <a:lightRig rig="legacyFlat3" dir="b"/>
                </a:scene3d>
                <a:sp3d extrusionH="254000" contourW="12700" prstMaterial="legacyMatte">
                  <a:bevelT w="13970" h="13500" prst="angle"/>
                  <a:bevelB w="13500" h="13500" prst="angle"/>
                  <a:extrusionClr>
                    <a:schemeClr val="tx2">
                      <a:lumMod val="20000"/>
                      <a:lumOff val="80000"/>
                    </a:schemeClr>
                  </a:extrusionClr>
                </a:sp3d>
              </p:spPr>
              <p:txBody>
                <a:bodyPr wrap="square">
                  <a:spAutoFit/>
                  <a:flatTx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endParaRPr lang="zh-CN" altLang="en-US" b="1">
                    <a:solidFill>
                      <a:srgbClr val="0000FF"/>
                    </a:solidFill>
                    <a:latin typeface="Times New Roman" pitchFamily="18" charset="0"/>
                    <a:ea typeface="仿宋_GB2312" pitchFamily="49" charset="-122"/>
                  </a:endParaRPr>
                </a:p>
              </p:txBody>
            </p:sp>
            <p:cxnSp>
              <p:nvCxnSpPr>
                <p:cNvPr id="84" name="直接连接符 83"/>
                <p:cNvCxnSpPr/>
                <p:nvPr/>
              </p:nvCxnSpPr>
              <p:spPr>
                <a:xfrm>
                  <a:off x="2483768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直接连接符 84"/>
                <p:cNvCxnSpPr/>
                <p:nvPr/>
              </p:nvCxnSpPr>
              <p:spPr>
                <a:xfrm>
                  <a:off x="2771800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直接连接符 85"/>
                <p:cNvCxnSpPr/>
                <p:nvPr/>
              </p:nvCxnSpPr>
              <p:spPr>
                <a:xfrm>
                  <a:off x="3059832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直接连接符 86"/>
                <p:cNvCxnSpPr/>
                <p:nvPr/>
              </p:nvCxnSpPr>
              <p:spPr>
                <a:xfrm>
                  <a:off x="3347864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直接连接符 87"/>
                <p:cNvCxnSpPr/>
                <p:nvPr/>
              </p:nvCxnSpPr>
              <p:spPr>
                <a:xfrm>
                  <a:off x="3635896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直接连接符 88"/>
                <p:cNvCxnSpPr/>
                <p:nvPr/>
              </p:nvCxnSpPr>
              <p:spPr>
                <a:xfrm>
                  <a:off x="3923928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直接连接符 89"/>
                <p:cNvCxnSpPr/>
                <p:nvPr/>
              </p:nvCxnSpPr>
              <p:spPr>
                <a:xfrm>
                  <a:off x="4211960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7" name="组合 77"/>
              <p:cNvGrpSpPr/>
              <p:nvPr/>
            </p:nvGrpSpPr>
            <p:grpSpPr>
              <a:xfrm>
                <a:off x="6096649" y="3131676"/>
                <a:ext cx="2448272" cy="369332"/>
                <a:chOff x="2195736" y="4941168"/>
                <a:chExt cx="2304256" cy="369332"/>
              </a:xfrm>
            </p:grpSpPr>
            <p:sp>
              <p:nvSpPr>
                <p:cNvPr id="75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2195736" y="4941168"/>
                  <a:ext cx="2304256" cy="369332"/>
                </a:xfrm>
                <a:prstGeom prst="rect">
                  <a:avLst/>
                </a:prstGeom>
                <a:solidFill>
                  <a:schemeClr val="bg1"/>
                </a:solidFill>
                <a:ln w="381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scene3d>
                  <a:camera prst="legacyObliqueTopRight"/>
                  <a:lightRig rig="legacyFlat3" dir="b"/>
                </a:scene3d>
                <a:sp3d extrusionH="254000" contourW="12700" prstMaterial="legacyMatte">
                  <a:bevelT w="13970" h="13500" prst="angle"/>
                  <a:bevelB w="13500" h="13500" prst="angle"/>
                  <a:extrusionClr>
                    <a:schemeClr val="tx2">
                      <a:lumMod val="20000"/>
                      <a:lumOff val="80000"/>
                    </a:schemeClr>
                  </a:extrusionClr>
                </a:sp3d>
              </p:spPr>
              <p:txBody>
                <a:bodyPr wrap="square">
                  <a:spAutoFit/>
                  <a:flatTx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endParaRPr lang="zh-CN" altLang="en-US" b="1">
                    <a:solidFill>
                      <a:srgbClr val="0000FF"/>
                    </a:solidFill>
                    <a:latin typeface="Times New Roman" pitchFamily="18" charset="0"/>
                    <a:ea typeface="仿宋_GB2312" pitchFamily="49" charset="-122"/>
                  </a:endParaRPr>
                </a:p>
              </p:txBody>
            </p:sp>
            <p:cxnSp>
              <p:nvCxnSpPr>
                <p:cNvPr id="76" name="直接连接符 75"/>
                <p:cNvCxnSpPr/>
                <p:nvPr/>
              </p:nvCxnSpPr>
              <p:spPr>
                <a:xfrm>
                  <a:off x="2483768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直接连接符 76"/>
                <p:cNvCxnSpPr/>
                <p:nvPr/>
              </p:nvCxnSpPr>
              <p:spPr>
                <a:xfrm>
                  <a:off x="2771800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直接连接符 77"/>
                <p:cNvCxnSpPr/>
                <p:nvPr/>
              </p:nvCxnSpPr>
              <p:spPr>
                <a:xfrm>
                  <a:off x="3059832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直接连接符 78"/>
                <p:cNvCxnSpPr/>
                <p:nvPr/>
              </p:nvCxnSpPr>
              <p:spPr>
                <a:xfrm>
                  <a:off x="3347864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直接连接符 79"/>
                <p:cNvCxnSpPr/>
                <p:nvPr/>
              </p:nvCxnSpPr>
              <p:spPr>
                <a:xfrm>
                  <a:off x="3635896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直接连接符 80"/>
                <p:cNvCxnSpPr/>
                <p:nvPr/>
              </p:nvCxnSpPr>
              <p:spPr>
                <a:xfrm>
                  <a:off x="3923928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直接连接符 81"/>
                <p:cNvCxnSpPr/>
                <p:nvPr/>
              </p:nvCxnSpPr>
              <p:spPr>
                <a:xfrm>
                  <a:off x="4211960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8" name="组合 86"/>
              <p:cNvGrpSpPr/>
              <p:nvPr/>
            </p:nvGrpSpPr>
            <p:grpSpPr>
              <a:xfrm>
                <a:off x="6096649" y="2771636"/>
                <a:ext cx="2448272" cy="369332"/>
                <a:chOff x="2195736" y="4941168"/>
                <a:chExt cx="2304256" cy="369332"/>
              </a:xfrm>
            </p:grpSpPr>
            <p:sp>
              <p:nvSpPr>
                <p:cNvPr id="67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2195736" y="4941168"/>
                  <a:ext cx="2304256" cy="369332"/>
                </a:xfrm>
                <a:prstGeom prst="rect">
                  <a:avLst/>
                </a:prstGeom>
                <a:solidFill>
                  <a:schemeClr val="bg1"/>
                </a:solidFill>
                <a:ln w="381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scene3d>
                  <a:camera prst="legacyObliqueTopRight"/>
                  <a:lightRig rig="legacyFlat3" dir="b"/>
                </a:scene3d>
                <a:sp3d extrusionH="254000" contourW="12700" prstMaterial="legacyMatte">
                  <a:bevelT w="13970" h="13500" prst="angle"/>
                  <a:bevelB w="13500" h="13500" prst="angle"/>
                  <a:extrusionClr>
                    <a:schemeClr val="tx2">
                      <a:lumMod val="20000"/>
                      <a:lumOff val="80000"/>
                    </a:schemeClr>
                  </a:extrusionClr>
                </a:sp3d>
              </p:spPr>
              <p:txBody>
                <a:bodyPr wrap="square">
                  <a:spAutoFit/>
                  <a:flatTx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endParaRPr lang="zh-CN" altLang="en-US" b="1">
                    <a:solidFill>
                      <a:srgbClr val="0000FF"/>
                    </a:solidFill>
                    <a:latin typeface="Times New Roman" pitchFamily="18" charset="0"/>
                    <a:ea typeface="仿宋_GB2312" pitchFamily="49" charset="-122"/>
                  </a:endParaRPr>
                </a:p>
              </p:txBody>
            </p:sp>
            <p:cxnSp>
              <p:nvCxnSpPr>
                <p:cNvPr id="68" name="直接连接符 67"/>
                <p:cNvCxnSpPr/>
                <p:nvPr/>
              </p:nvCxnSpPr>
              <p:spPr>
                <a:xfrm>
                  <a:off x="2483768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直接连接符 68"/>
                <p:cNvCxnSpPr/>
                <p:nvPr/>
              </p:nvCxnSpPr>
              <p:spPr>
                <a:xfrm>
                  <a:off x="2771800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直接连接符 69"/>
                <p:cNvCxnSpPr/>
                <p:nvPr/>
              </p:nvCxnSpPr>
              <p:spPr>
                <a:xfrm>
                  <a:off x="3059832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直接连接符 70"/>
                <p:cNvCxnSpPr/>
                <p:nvPr/>
              </p:nvCxnSpPr>
              <p:spPr>
                <a:xfrm>
                  <a:off x="3347864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直接连接符 71"/>
                <p:cNvCxnSpPr/>
                <p:nvPr/>
              </p:nvCxnSpPr>
              <p:spPr>
                <a:xfrm>
                  <a:off x="3635896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直接连接符 72"/>
                <p:cNvCxnSpPr/>
                <p:nvPr/>
              </p:nvCxnSpPr>
              <p:spPr>
                <a:xfrm>
                  <a:off x="3923928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直接连接符 73"/>
                <p:cNvCxnSpPr/>
                <p:nvPr/>
              </p:nvCxnSpPr>
              <p:spPr>
                <a:xfrm>
                  <a:off x="4211960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9" name="组合 95"/>
              <p:cNvGrpSpPr/>
              <p:nvPr/>
            </p:nvGrpSpPr>
            <p:grpSpPr>
              <a:xfrm>
                <a:off x="6096649" y="2411596"/>
                <a:ext cx="2448272" cy="369332"/>
                <a:chOff x="2195736" y="4941168"/>
                <a:chExt cx="2304256" cy="369332"/>
              </a:xfrm>
            </p:grpSpPr>
            <p:sp>
              <p:nvSpPr>
                <p:cNvPr id="59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2195736" y="4941168"/>
                  <a:ext cx="2304256" cy="369332"/>
                </a:xfrm>
                <a:prstGeom prst="rect">
                  <a:avLst/>
                </a:prstGeom>
                <a:solidFill>
                  <a:schemeClr val="bg1"/>
                </a:solidFill>
                <a:ln w="381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scene3d>
                  <a:camera prst="legacyObliqueTopRight"/>
                  <a:lightRig rig="legacyFlat3" dir="b"/>
                </a:scene3d>
                <a:sp3d extrusionH="254000" contourW="12700" prstMaterial="legacyMatte">
                  <a:bevelT w="13970" h="13500" prst="angle"/>
                  <a:bevelB w="13500" h="13500" prst="angle"/>
                  <a:extrusionClr>
                    <a:schemeClr val="tx2">
                      <a:lumMod val="20000"/>
                      <a:lumOff val="80000"/>
                    </a:schemeClr>
                  </a:extrusionClr>
                </a:sp3d>
              </p:spPr>
              <p:txBody>
                <a:bodyPr wrap="square">
                  <a:spAutoFit/>
                  <a:flatTx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endParaRPr lang="zh-CN" altLang="en-US" b="1">
                    <a:solidFill>
                      <a:srgbClr val="0000FF"/>
                    </a:solidFill>
                    <a:latin typeface="Times New Roman" pitchFamily="18" charset="0"/>
                    <a:ea typeface="仿宋_GB2312" pitchFamily="49" charset="-122"/>
                  </a:endParaRPr>
                </a:p>
              </p:txBody>
            </p:sp>
            <p:cxnSp>
              <p:nvCxnSpPr>
                <p:cNvPr id="60" name="直接连接符 59"/>
                <p:cNvCxnSpPr/>
                <p:nvPr/>
              </p:nvCxnSpPr>
              <p:spPr>
                <a:xfrm>
                  <a:off x="2483768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直接连接符 60"/>
                <p:cNvCxnSpPr/>
                <p:nvPr/>
              </p:nvCxnSpPr>
              <p:spPr>
                <a:xfrm>
                  <a:off x="2771800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直接连接符 61"/>
                <p:cNvCxnSpPr/>
                <p:nvPr/>
              </p:nvCxnSpPr>
              <p:spPr>
                <a:xfrm>
                  <a:off x="3059832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直接连接符 62"/>
                <p:cNvCxnSpPr/>
                <p:nvPr/>
              </p:nvCxnSpPr>
              <p:spPr>
                <a:xfrm>
                  <a:off x="3347864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直接连接符 63"/>
                <p:cNvCxnSpPr/>
                <p:nvPr/>
              </p:nvCxnSpPr>
              <p:spPr>
                <a:xfrm>
                  <a:off x="3635896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直接连接符 64"/>
                <p:cNvCxnSpPr/>
                <p:nvPr/>
              </p:nvCxnSpPr>
              <p:spPr>
                <a:xfrm>
                  <a:off x="3923928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直接连接符 65"/>
                <p:cNvCxnSpPr/>
                <p:nvPr/>
              </p:nvCxnSpPr>
              <p:spPr>
                <a:xfrm>
                  <a:off x="4211960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0" name="组合 104"/>
              <p:cNvGrpSpPr/>
              <p:nvPr/>
            </p:nvGrpSpPr>
            <p:grpSpPr>
              <a:xfrm>
                <a:off x="6096649" y="2051556"/>
                <a:ext cx="2448272" cy="369332"/>
                <a:chOff x="2195736" y="4941168"/>
                <a:chExt cx="2304256" cy="369332"/>
              </a:xfrm>
            </p:grpSpPr>
            <p:sp>
              <p:nvSpPr>
                <p:cNvPr id="51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2195736" y="4941168"/>
                  <a:ext cx="2304256" cy="369332"/>
                </a:xfrm>
                <a:prstGeom prst="rect">
                  <a:avLst/>
                </a:prstGeom>
                <a:solidFill>
                  <a:schemeClr val="bg1"/>
                </a:solidFill>
                <a:ln w="381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scene3d>
                  <a:camera prst="legacyObliqueTopRight"/>
                  <a:lightRig rig="legacyFlat3" dir="b"/>
                </a:scene3d>
                <a:sp3d extrusionH="254000" contourW="12700" prstMaterial="legacyMatte">
                  <a:bevelT w="13970" h="13500" prst="angle"/>
                  <a:bevelB w="13500" h="13500" prst="angle"/>
                  <a:extrusionClr>
                    <a:schemeClr val="tx2">
                      <a:lumMod val="20000"/>
                      <a:lumOff val="80000"/>
                    </a:schemeClr>
                  </a:extrusionClr>
                </a:sp3d>
              </p:spPr>
              <p:txBody>
                <a:bodyPr wrap="square">
                  <a:spAutoFit/>
                  <a:flatTx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endParaRPr lang="zh-CN" altLang="en-US" b="1">
                    <a:solidFill>
                      <a:srgbClr val="0000FF"/>
                    </a:solidFill>
                    <a:latin typeface="Times New Roman" pitchFamily="18" charset="0"/>
                    <a:ea typeface="仿宋_GB2312" pitchFamily="49" charset="-122"/>
                  </a:endParaRPr>
                </a:p>
              </p:txBody>
            </p:sp>
            <p:cxnSp>
              <p:nvCxnSpPr>
                <p:cNvPr id="52" name="直接连接符 8"/>
                <p:cNvCxnSpPr/>
                <p:nvPr/>
              </p:nvCxnSpPr>
              <p:spPr>
                <a:xfrm>
                  <a:off x="2483768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直接连接符 52"/>
                <p:cNvCxnSpPr/>
                <p:nvPr/>
              </p:nvCxnSpPr>
              <p:spPr>
                <a:xfrm>
                  <a:off x="2771800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接连接符 53"/>
                <p:cNvCxnSpPr/>
                <p:nvPr/>
              </p:nvCxnSpPr>
              <p:spPr>
                <a:xfrm>
                  <a:off x="3059832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接连接符 54"/>
                <p:cNvCxnSpPr/>
                <p:nvPr/>
              </p:nvCxnSpPr>
              <p:spPr>
                <a:xfrm>
                  <a:off x="3347864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接连接符 55"/>
                <p:cNvCxnSpPr/>
                <p:nvPr/>
              </p:nvCxnSpPr>
              <p:spPr>
                <a:xfrm>
                  <a:off x="3635896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接连接符 56"/>
                <p:cNvCxnSpPr/>
                <p:nvPr/>
              </p:nvCxnSpPr>
              <p:spPr>
                <a:xfrm>
                  <a:off x="3923928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直接连接符 57"/>
                <p:cNvCxnSpPr/>
                <p:nvPr/>
              </p:nvCxnSpPr>
              <p:spPr>
                <a:xfrm>
                  <a:off x="4211960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22" name="Text Box 5"/>
            <p:cNvSpPr txBox="1">
              <a:spLocks noChangeArrowheads="1"/>
            </p:cNvSpPr>
            <p:nvPr/>
          </p:nvSpPr>
          <p:spPr bwMode="auto">
            <a:xfrm>
              <a:off x="2483768" y="3347700"/>
              <a:ext cx="1152128" cy="369332"/>
            </a:xfrm>
            <a:prstGeom prst="rect">
              <a:avLst/>
            </a:prstGeom>
            <a:solidFill>
              <a:schemeClr val="bg1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254000" contourW="12700" prstMaterial="legacyMatte">
              <a:bevelT w="13970" h="13500" prst="angle"/>
              <a:bevelB w="13500" h="13500" prst="angle"/>
              <a:extrusionClr>
                <a:schemeClr val="tx2">
                  <a:lumMod val="20000"/>
                  <a:lumOff val="80000"/>
                </a:schemeClr>
              </a:extrusionClr>
            </a:sp3d>
          </p:spPr>
          <p:txBody>
            <a:bodyPr wrap="square">
              <a:spAutoFit/>
              <a:flatTx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zh-CN" altLang="en-US" b="1">
                <a:solidFill>
                  <a:srgbClr val="0000FF"/>
                </a:solidFill>
                <a:latin typeface="Times New Roman" pitchFamily="18" charset="0"/>
                <a:ea typeface="仿宋_GB2312" pitchFamily="49" charset="-122"/>
              </a:endParaRPr>
            </a:p>
          </p:txBody>
        </p:sp>
        <p:cxnSp>
          <p:nvCxnSpPr>
            <p:cNvPr id="123" name="直接连接符 122"/>
            <p:cNvCxnSpPr/>
            <p:nvPr/>
          </p:nvCxnSpPr>
          <p:spPr>
            <a:xfrm>
              <a:off x="2627784" y="3347700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接连接符 123"/>
            <p:cNvCxnSpPr/>
            <p:nvPr/>
          </p:nvCxnSpPr>
          <p:spPr>
            <a:xfrm>
              <a:off x="2771800" y="3347700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接连接符 124"/>
            <p:cNvCxnSpPr/>
            <p:nvPr/>
          </p:nvCxnSpPr>
          <p:spPr>
            <a:xfrm>
              <a:off x="2915816" y="3347700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接连接符 125"/>
            <p:cNvCxnSpPr/>
            <p:nvPr/>
          </p:nvCxnSpPr>
          <p:spPr>
            <a:xfrm>
              <a:off x="3059832" y="3347700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接连接符 126"/>
            <p:cNvCxnSpPr/>
            <p:nvPr/>
          </p:nvCxnSpPr>
          <p:spPr>
            <a:xfrm>
              <a:off x="3203848" y="3347700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接连接符 127"/>
            <p:cNvCxnSpPr/>
            <p:nvPr/>
          </p:nvCxnSpPr>
          <p:spPr>
            <a:xfrm>
              <a:off x="3347864" y="3347700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接连接符 128"/>
            <p:cNvCxnSpPr/>
            <p:nvPr/>
          </p:nvCxnSpPr>
          <p:spPr>
            <a:xfrm>
              <a:off x="3491880" y="3347700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Text Box 5"/>
            <p:cNvSpPr txBox="1">
              <a:spLocks noChangeArrowheads="1"/>
            </p:cNvSpPr>
            <p:nvPr/>
          </p:nvSpPr>
          <p:spPr bwMode="auto">
            <a:xfrm>
              <a:off x="2483768" y="2978368"/>
              <a:ext cx="1152128" cy="369332"/>
            </a:xfrm>
            <a:prstGeom prst="rect">
              <a:avLst/>
            </a:prstGeom>
            <a:solidFill>
              <a:schemeClr val="bg1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254000" contourW="12700" prstMaterial="legacyMatte">
              <a:bevelT w="13970" h="13500" prst="angle"/>
              <a:bevelB w="13500" h="13500" prst="angle"/>
              <a:extrusionClr>
                <a:schemeClr val="tx2">
                  <a:lumMod val="20000"/>
                  <a:lumOff val="80000"/>
                </a:schemeClr>
              </a:extrusionClr>
            </a:sp3d>
          </p:spPr>
          <p:txBody>
            <a:bodyPr wrap="square">
              <a:spAutoFit/>
              <a:flatTx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zh-CN" altLang="en-US" b="1">
                <a:solidFill>
                  <a:srgbClr val="0000FF"/>
                </a:solidFill>
                <a:latin typeface="Times New Roman" pitchFamily="18" charset="0"/>
                <a:ea typeface="仿宋_GB2312" pitchFamily="49" charset="-122"/>
              </a:endParaRPr>
            </a:p>
          </p:txBody>
        </p:sp>
        <p:cxnSp>
          <p:nvCxnSpPr>
            <p:cNvPr id="131" name="直接连接符 130"/>
            <p:cNvCxnSpPr/>
            <p:nvPr/>
          </p:nvCxnSpPr>
          <p:spPr>
            <a:xfrm>
              <a:off x="2627784" y="2978368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接连接符 131"/>
            <p:cNvCxnSpPr/>
            <p:nvPr/>
          </p:nvCxnSpPr>
          <p:spPr>
            <a:xfrm>
              <a:off x="2771800" y="2978368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接连接符 132"/>
            <p:cNvCxnSpPr/>
            <p:nvPr/>
          </p:nvCxnSpPr>
          <p:spPr>
            <a:xfrm>
              <a:off x="2915816" y="2978368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接连接符 133"/>
            <p:cNvCxnSpPr/>
            <p:nvPr/>
          </p:nvCxnSpPr>
          <p:spPr>
            <a:xfrm>
              <a:off x="3059832" y="2978368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接连接符 134"/>
            <p:cNvCxnSpPr/>
            <p:nvPr/>
          </p:nvCxnSpPr>
          <p:spPr>
            <a:xfrm>
              <a:off x="3203848" y="2978368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接连接符 135"/>
            <p:cNvCxnSpPr/>
            <p:nvPr/>
          </p:nvCxnSpPr>
          <p:spPr>
            <a:xfrm>
              <a:off x="3347864" y="2978368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接连接符 136"/>
            <p:cNvCxnSpPr/>
            <p:nvPr/>
          </p:nvCxnSpPr>
          <p:spPr>
            <a:xfrm>
              <a:off x="3491880" y="2978368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Text Box 5"/>
            <p:cNvSpPr txBox="1">
              <a:spLocks noChangeArrowheads="1"/>
            </p:cNvSpPr>
            <p:nvPr/>
          </p:nvSpPr>
          <p:spPr bwMode="auto">
            <a:xfrm>
              <a:off x="2483768" y="2618328"/>
              <a:ext cx="1152128" cy="369332"/>
            </a:xfrm>
            <a:prstGeom prst="rect">
              <a:avLst/>
            </a:prstGeom>
            <a:solidFill>
              <a:schemeClr val="bg1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254000" contourW="12700" prstMaterial="legacyMatte">
              <a:bevelT w="13970" h="13500" prst="angle"/>
              <a:bevelB w="13500" h="13500" prst="angle"/>
              <a:extrusionClr>
                <a:schemeClr val="tx2">
                  <a:lumMod val="20000"/>
                  <a:lumOff val="80000"/>
                </a:schemeClr>
              </a:extrusionClr>
            </a:sp3d>
          </p:spPr>
          <p:txBody>
            <a:bodyPr wrap="square">
              <a:spAutoFit/>
              <a:flatTx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zh-CN" altLang="en-US" b="1">
                <a:solidFill>
                  <a:srgbClr val="0000FF"/>
                </a:solidFill>
                <a:latin typeface="Times New Roman" pitchFamily="18" charset="0"/>
                <a:ea typeface="仿宋_GB2312" pitchFamily="49" charset="-122"/>
              </a:endParaRPr>
            </a:p>
          </p:txBody>
        </p:sp>
        <p:cxnSp>
          <p:nvCxnSpPr>
            <p:cNvPr id="139" name="直接连接符 138"/>
            <p:cNvCxnSpPr/>
            <p:nvPr/>
          </p:nvCxnSpPr>
          <p:spPr>
            <a:xfrm>
              <a:off x="2627784" y="2618328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接连接符 139"/>
            <p:cNvCxnSpPr/>
            <p:nvPr/>
          </p:nvCxnSpPr>
          <p:spPr>
            <a:xfrm>
              <a:off x="2771800" y="2618328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直接连接符 140"/>
            <p:cNvCxnSpPr/>
            <p:nvPr/>
          </p:nvCxnSpPr>
          <p:spPr>
            <a:xfrm>
              <a:off x="2915816" y="2618328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接连接符 141"/>
            <p:cNvCxnSpPr/>
            <p:nvPr/>
          </p:nvCxnSpPr>
          <p:spPr>
            <a:xfrm>
              <a:off x="3059832" y="2618328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直接连接符 142"/>
            <p:cNvCxnSpPr/>
            <p:nvPr/>
          </p:nvCxnSpPr>
          <p:spPr>
            <a:xfrm>
              <a:off x="3203848" y="2618328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接连接符 143"/>
            <p:cNvCxnSpPr/>
            <p:nvPr/>
          </p:nvCxnSpPr>
          <p:spPr>
            <a:xfrm>
              <a:off x="3347864" y="2618328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直接连接符 144"/>
            <p:cNvCxnSpPr/>
            <p:nvPr/>
          </p:nvCxnSpPr>
          <p:spPr>
            <a:xfrm>
              <a:off x="3491880" y="2618328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7" name="组合 146"/>
          <p:cNvGrpSpPr/>
          <p:nvPr/>
        </p:nvGrpSpPr>
        <p:grpSpPr>
          <a:xfrm>
            <a:off x="5580112" y="2924944"/>
            <a:ext cx="2668188" cy="2736304"/>
            <a:chOff x="4139952" y="1412776"/>
            <a:chExt cx="2468074" cy="2880320"/>
          </a:xfrm>
        </p:grpSpPr>
        <p:sp>
          <p:nvSpPr>
            <p:cNvPr id="148" name="矩形 147"/>
            <p:cNvSpPr/>
            <p:nvPr/>
          </p:nvSpPr>
          <p:spPr>
            <a:xfrm>
              <a:off x="5738530" y="141277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49" name="矩形 148"/>
            <p:cNvSpPr/>
            <p:nvPr/>
          </p:nvSpPr>
          <p:spPr>
            <a:xfrm>
              <a:off x="5738530" y="177281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50" name="矩形 149"/>
            <p:cNvSpPr/>
            <p:nvPr/>
          </p:nvSpPr>
          <p:spPr>
            <a:xfrm>
              <a:off x="5738530" y="213285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>
                  <a:solidFill>
                    <a:schemeClr val="tx1"/>
                  </a:solidFill>
                </a:rPr>
                <a:t>3000H</a:t>
              </a:r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51" name="矩形 150"/>
            <p:cNvSpPr/>
            <p:nvPr/>
          </p:nvSpPr>
          <p:spPr>
            <a:xfrm>
              <a:off x="5738530" y="249289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>
                  <a:solidFill>
                    <a:schemeClr val="tx1"/>
                  </a:solidFill>
                </a:rPr>
                <a:t>3001H</a:t>
              </a:r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52" name="矩形 151"/>
            <p:cNvSpPr/>
            <p:nvPr/>
          </p:nvSpPr>
          <p:spPr>
            <a:xfrm>
              <a:off x="5738530" y="285293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>
                  <a:solidFill>
                    <a:schemeClr val="tx1"/>
                  </a:solidFill>
                </a:rPr>
                <a:t>3002H</a:t>
              </a:r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53" name="矩形 152"/>
            <p:cNvSpPr/>
            <p:nvPr/>
          </p:nvSpPr>
          <p:spPr>
            <a:xfrm>
              <a:off x="5738530" y="321297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54" name="矩形 153"/>
            <p:cNvSpPr/>
            <p:nvPr/>
          </p:nvSpPr>
          <p:spPr>
            <a:xfrm>
              <a:off x="5738530" y="357301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55" name="矩形 154"/>
            <p:cNvSpPr/>
            <p:nvPr/>
          </p:nvSpPr>
          <p:spPr>
            <a:xfrm>
              <a:off x="5738530" y="393305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>
                  <a:solidFill>
                    <a:schemeClr val="tx1"/>
                  </a:solidFill>
                </a:rPr>
                <a:t>3FFFH</a:t>
              </a:r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56" name="矩形 155"/>
            <p:cNvSpPr/>
            <p:nvPr/>
          </p:nvSpPr>
          <p:spPr>
            <a:xfrm>
              <a:off x="4139952" y="141277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>
                  <a:solidFill>
                    <a:srgbClr val="FF0000"/>
                  </a:solidFill>
                </a:rPr>
                <a:t>堆栈空间</a:t>
              </a:r>
            </a:p>
          </p:txBody>
        </p:sp>
        <p:sp>
          <p:nvSpPr>
            <p:cNvPr id="157" name="矩形 156"/>
            <p:cNvSpPr/>
            <p:nvPr/>
          </p:nvSpPr>
          <p:spPr>
            <a:xfrm>
              <a:off x="4139952" y="177281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>
                <a:solidFill>
                  <a:schemeClr val="tx1"/>
                </a:solidFill>
              </a:endParaRPr>
            </a:p>
          </p:txBody>
        </p:sp>
        <p:sp>
          <p:nvSpPr>
            <p:cNvPr id="158" name="矩形 157"/>
            <p:cNvSpPr/>
            <p:nvPr/>
          </p:nvSpPr>
          <p:spPr>
            <a:xfrm>
              <a:off x="4139952" y="213285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>
                <a:solidFill>
                  <a:schemeClr val="tx1"/>
                </a:solidFill>
              </a:endParaRPr>
            </a:p>
          </p:txBody>
        </p:sp>
        <p:sp>
          <p:nvSpPr>
            <p:cNvPr id="159" name="矩形 158"/>
            <p:cNvSpPr/>
            <p:nvPr/>
          </p:nvSpPr>
          <p:spPr>
            <a:xfrm>
              <a:off x="4139952" y="249289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>
                  <a:solidFill>
                    <a:srgbClr val="00B050"/>
                  </a:solidFill>
                </a:rPr>
                <a:t>XXXX</a:t>
              </a:r>
              <a:endParaRPr lang="zh-CN" altLang="en-US" sz="2000" b="1">
                <a:solidFill>
                  <a:srgbClr val="00B050"/>
                </a:solidFill>
              </a:endParaRPr>
            </a:p>
          </p:txBody>
        </p:sp>
        <p:sp>
          <p:nvSpPr>
            <p:cNvPr id="160" name="矩形 159"/>
            <p:cNvSpPr/>
            <p:nvPr/>
          </p:nvSpPr>
          <p:spPr>
            <a:xfrm>
              <a:off x="4139952" y="285293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>
                <a:solidFill>
                  <a:schemeClr val="tx1"/>
                </a:solidFill>
              </a:endParaRPr>
            </a:p>
          </p:txBody>
        </p:sp>
        <p:sp>
          <p:nvSpPr>
            <p:cNvPr id="161" name="矩形 160"/>
            <p:cNvSpPr/>
            <p:nvPr/>
          </p:nvSpPr>
          <p:spPr>
            <a:xfrm>
              <a:off x="4139952" y="321297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>
                <a:solidFill>
                  <a:schemeClr val="tx1"/>
                </a:solidFill>
              </a:endParaRPr>
            </a:p>
          </p:txBody>
        </p:sp>
        <p:sp>
          <p:nvSpPr>
            <p:cNvPr id="162" name="矩形 161"/>
            <p:cNvSpPr/>
            <p:nvPr/>
          </p:nvSpPr>
          <p:spPr>
            <a:xfrm>
              <a:off x="4139952" y="357301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>
                  <a:solidFill>
                    <a:schemeClr val="tx1"/>
                  </a:solidFill>
                </a:rPr>
                <a:t>….</a:t>
              </a:r>
              <a:endParaRPr lang="zh-CN" altLang="en-US" sz="2000" b="1">
                <a:solidFill>
                  <a:schemeClr val="tx1"/>
                </a:solidFill>
              </a:endParaRPr>
            </a:p>
          </p:txBody>
        </p:sp>
        <p:sp>
          <p:nvSpPr>
            <p:cNvPr id="163" name="矩形 162"/>
            <p:cNvSpPr/>
            <p:nvPr/>
          </p:nvSpPr>
          <p:spPr>
            <a:xfrm>
              <a:off x="4139952" y="393305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>
                  <a:solidFill>
                    <a:schemeClr val="tx1"/>
                  </a:solidFill>
                </a:rPr>
                <a:t>堆栈栈底</a:t>
              </a:r>
            </a:p>
          </p:txBody>
        </p:sp>
      </p:grpSp>
      <p:sp>
        <p:nvSpPr>
          <p:cNvPr id="165" name="矩形 164"/>
          <p:cNvSpPr/>
          <p:nvPr/>
        </p:nvSpPr>
        <p:spPr bwMode="auto">
          <a:xfrm>
            <a:off x="2483768" y="5157192"/>
            <a:ext cx="1152128" cy="360040"/>
          </a:xfrm>
          <a:prstGeom prst="rect">
            <a:avLst/>
          </a:prstGeom>
          <a:solidFill>
            <a:srgbClr val="FF0000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b="1"/>
              <a:t>8000H</a:t>
            </a:r>
            <a:endParaRPr kumimoji="1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68" name="矩形 167"/>
          <p:cNvSpPr/>
          <p:nvPr/>
        </p:nvSpPr>
        <p:spPr bwMode="auto">
          <a:xfrm>
            <a:off x="2483768" y="4077072"/>
            <a:ext cx="1152128" cy="360040"/>
          </a:xfrm>
          <a:prstGeom prst="rect">
            <a:avLst/>
          </a:prstGeom>
          <a:solidFill>
            <a:srgbClr val="00B050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b="1"/>
              <a:t>3001H</a:t>
            </a:r>
            <a:endParaRPr kumimoji="1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169" name="肘形连接符 168"/>
          <p:cNvCxnSpPr>
            <a:endCxn id="158" idx="1"/>
          </p:cNvCxnSpPr>
          <p:nvPr/>
        </p:nvCxnSpPr>
        <p:spPr bwMode="auto">
          <a:xfrm flipV="1">
            <a:off x="3707904" y="3780039"/>
            <a:ext cx="1872208" cy="441049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50800" cap="sq" cmpd="sng" algn="ctr">
            <a:solidFill>
              <a:schemeClr val="tx2"/>
            </a:solidFill>
            <a:prstDash val="solid"/>
            <a:round/>
            <a:headEnd type="none" w="sm" len="sm"/>
            <a:tailEnd type="stealth"/>
          </a:ln>
          <a:effectLst/>
        </p:spPr>
      </p:cxnSp>
      <p:sp>
        <p:nvSpPr>
          <p:cNvPr id="167" name="矩形 166"/>
          <p:cNvSpPr/>
          <p:nvPr/>
        </p:nvSpPr>
        <p:spPr bwMode="auto">
          <a:xfrm>
            <a:off x="2483768" y="4077072"/>
            <a:ext cx="1152128" cy="360040"/>
          </a:xfrm>
          <a:prstGeom prst="rect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b="1"/>
              <a:t>3000H</a:t>
            </a:r>
            <a:endParaRPr kumimoji="1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74" name="矩形 173"/>
          <p:cNvSpPr/>
          <p:nvPr/>
        </p:nvSpPr>
        <p:spPr bwMode="auto">
          <a:xfrm>
            <a:off x="5580112" y="3573016"/>
            <a:ext cx="1800200" cy="360040"/>
          </a:xfrm>
          <a:prstGeom prst="rect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b="1">
                <a:solidFill>
                  <a:srgbClr val="FF0000"/>
                </a:solidFill>
              </a:rPr>
              <a:t>8000H</a:t>
            </a:r>
            <a:endParaRPr kumimoji="1" lang="zh-CN" altLang="en-US" sz="24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A60450F4-3AA8-4D63-9A9C-AF270535F7AF}"/>
              </a:ext>
            </a:extLst>
          </p:cNvPr>
          <p:cNvSpPr/>
          <p:nvPr/>
        </p:nvSpPr>
        <p:spPr>
          <a:xfrm>
            <a:off x="2039730" y="1710939"/>
            <a:ext cx="17780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/>
              <a:t>(SP)=3001H</a:t>
            </a:r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24" grpId="0" animBg="1"/>
      <p:bldP spid="165" grpId="0" animBg="1"/>
      <p:bldP spid="168" grpId="0" animBg="1"/>
      <p:bldP spid="167" grpId="0" animBg="1"/>
      <p:bldP spid="17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5"/>
          <p:cNvSpPr txBox="1">
            <a:spLocks noChangeArrowheads="1"/>
          </p:cNvSpPr>
          <p:nvPr/>
        </p:nvSpPr>
        <p:spPr bwMode="auto">
          <a:xfrm>
            <a:off x="264368" y="977355"/>
            <a:ext cx="7620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+mn-lt"/>
              </a:rPr>
              <a:t>寻址方式        编码      助记符               定义</a:t>
            </a:r>
          </a:p>
        </p:txBody>
      </p:sp>
      <p:sp>
        <p:nvSpPr>
          <p:cNvPr id="14339" name="Text Box 19"/>
          <p:cNvSpPr txBox="1">
            <a:spLocks noChangeArrowheads="1"/>
          </p:cNvSpPr>
          <p:nvPr/>
        </p:nvSpPr>
        <p:spPr bwMode="auto">
          <a:xfrm>
            <a:off x="468313" y="116632"/>
            <a:ext cx="683999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+mn-lt"/>
              </a:rPr>
              <a:t>（</a:t>
            </a:r>
            <a:r>
              <a:rPr lang="en-US" altLang="zh-CN" sz="2800" b="1">
                <a:latin typeface="+mn-lt"/>
              </a:rPr>
              <a:t>4</a:t>
            </a:r>
            <a:r>
              <a:rPr lang="zh-CN" altLang="en-US" sz="2800" b="1">
                <a:latin typeface="+mn-lt"/>
              </a:rPr>
              <a:t>）</a:t>
            </a:r>
            <a:r>
              <a:rPr lang="en-US" altLang="zh-CN" sz="2800" b="1">
                <a:latin typeface="+mn-lt"/>
              </a:rPr>
              <a:t>3</a:t>
            </a:r>
            <a:r>
              <a:rPr lang="zh-CN" altLang="en-US" sz="2800" b="1">
                <a:latin typeface="+mn-lt"/>
              </a:rPr>
              <a:t>型：自增型寄存器间址</a:t>
            </a:r>
          </a:p>
        </p:txBody>
      </p:sp>
      <p:grpSp>
        <p:nvGrpSpPr>
          <p:cNvPr id="14340" name="组合 3"/>
          <p:cNvGrpSpPr>
            <a:grpSpLocks/>
          </p:cNvGrpSpPr>
          <p:nvPr/>
        </p:nvGrpSpPr>
        <p:grpSpPr bwMode="auto">
          <a:xfrm>
            <a:off x="507057" y="4581128"/>
            <a:ext cx="7953375" cy="532745"/>
            <a:chOff x="107950" y="1547813"/>
            <a:chExt cx="7302343" cy="532745"/>
          </a:xfrm>
        </p:grpSpPr>
        <p:sp>
          <p:nvSpPr>
            <p:cNvPr id="14347" name="Text Box 26"/>
            <p:cNvSpPr txBox="1">
              <a:spLocks noChangeArrowheads="1"/>
            </p:cNvSpPr>
            <p:nvPr/>
          </p:nvSpPr>
          <p:spPr bwMode="auto">
            <a:xfrm>
              <a:off x="107950" y="1557338"/>
              <a:ext cx="424815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latin typeface="+mn-lt"/>
                </a:rPr>
                <a:t>可指定的寄存器：</a:t>
              </a:r>
            </a:p>
          </p:txBody>
        </p:sp>
        <p:sp>
          <p:nvSpPr>
            <p:cNvPr id="6" name="Text Box 19"/>
            <p:cNvSpPr txBox="1">
              <a:spLocks noChangeArrowheads="1"/>
            </p:cNvSpPr>
            <p:nvPr/>
          </p:nvSpPr>
          <p:spPr bwMode="auto">
            <a:xfrm>
              <a:off x="3215454" y="1547813"/>
              <a:ext cx="4194839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2800" b="1">
                  <a:solidFill>
                    <a:schemeClr val="accent2">
                      <a:lumMod val="75000"/>
                    </a:schemeClr>
                  </a:solidFill>
                  <a:latin typeface="+mn-lt"/>
                </a:rPr>
                <a:t>R</a:t>
              </a:r>
              <a:r>
                <a:rPr lang="en-US" altLang="zh-CN" sz="2800" b="1" baseline="-25000">
                  <a:solidFill>
                    <a:schemeClr val="accent2">
                      <a:lumMod val="75000"/>
                    </a:schemeClr>
                  </a:solidFill>
                  <a:latin typeface="+mn-lt"/>
                </a:rPr>
                <a:t>0</a:t>
              </a:r>
              <a:r>
                <a:rPr lang="zh-CN" altLang="en-US" sz="2800" b="1">
                  <a:solidFill>
                    <a:schemeClr val="accent2">
                      <a:lumMod val="75000"/>
                    </a:schemeClr>
                  </a:solidFill>
                  <a:latin typeface="+mn-lt"/>
                </a:rPr>
                <a:t>、</a:t>
              </a:r>
              <a:r>
                <a:rPr lang="en-US" altLang="zh-CN" sz="2800" b="1">
                  <a:solidFill>
                    <a:schemeClr val="accent2">
                      <a:lumMod val="75000"/>
                    </a:schemeClr>
                  </a:solidFill>
                  <a:latin typeface="+mn-lt"/>
                </a:rPr>
                <a:t>R</a:t>
              </a:r>
              <a:r>
                <a:rPr lang="en-US" altLang="zh-CN" sz="2800" b="1" baseline="-25000">
                  <a:solidFill>
                    <a:schemeClr val="accent2">
                      <a:lumMod val="75000"/>
                    </a:schemeClr>
                  </a:solidFill>
                  <a:latin typeface="+mn-lt"/>
                </a:rPr>
                <a:t>1</a:t>
              </a:r>
              <a:r>
                <a:rPr lang="zh-CN" altLang="en-US" sz="2800" b="1">
                  <a:solidFill>
                    <a:schemeClr val="accent2">
                      <a:lumMod val="75000"/>
                    </a:schemeClr>
                  </a:solidFill>
                  <a:latin typeface="+mn-lt"/>
                </a:rPr>
                <a:t>、</a:t>
              </a:r>
              <a:r>
                <a:rPr lang="en-US" altLang="zh-CN" sz="2800" b="1">
                  <a:solidFill>
                    <a:schemeClr val="accent2">
                      <a:lumMod val="75000"/>
                    </a:schemeClr>
                  </a:solidFill>
                  <a:latin typeface="+mn-lt"/>
                </a:rPr>
                <a:t>R</a:t>
              </a:r>
              <a:r>
                <a:rPr lang="en-US" altLang="zh-CN" sz="2800" b="1" baseline="-25000">
                  <a:solidFill>
                    <a:schemeClr val="accent2">
                      <a:lumMod val="75000"/>
                    </a:schemeClr>
                  </a:solidFill>
                  <a:latin typeface="+mn-lt"/>
                </a:rPr>
                <a:t>2</a:t>
              </a:r>
              <a:r>
                <a:rPr lang="zh-CN" altLang="en-US" sz="2800" b="1">
                  <a:solidFill>
                    <a:schemeClr val="accent2">
                      <a:lumMod val="75000"/>
                    </a:schemeClr>
                  </a:solidFill>
                  <a:latin typeface="+mn-lt"/>
                </a:rPr>
                <a:t>、</a:t>
              </a:r>
              <a:r>
                <a:rPr lang="en-US" altLang="zh-CN" sz="2800" b="1">
                  <a:solidFill>
                    <a:schemeClr val="accent2">
                      <a:lumMod val="75000"/>
                    </a:schemeClr>
                  </a:solidFill>
                  <a:latin typeface="+mn-lt"/>
                </a:rPr>
                <a:t>R</a:t>
              </a:r>
              <a:r>
                <a:rPr lang="en-US" altLang="zh-CN" sz="2800" b="1" baseline="-25000">
                  <a:solidFill>
                    <a:schemeClr val="accent2">
                      <a:lumMod val="75000"/>
                    </a:schemeClr>
                  </a:solidFill>
                  <a:latin typeface="+mn-lt"/>
                </a:rPr>
                <a:t>3</a:t>
              </a:r>
              <a:r>
                <a:rPr lang="zh-CN" altLang="en-US" sz="2800" b="1">
                  <a:solidFill>
                    <a:schemeClr val="accent2">
                      <a:lumMod val="75000"/>
                    </a:schemeClr>
                  </a:solidFill>
                  <a:latin typeface="+mn-lt"/>
                </a:rPr>
                <a:t>、</a:t>
              </a:r>
              <a:r>
                <a:rPr lang="en-US" altLang="zh-CN" sz="2800" b="1">
                  <a:solidFill>
                    <a:schemeClr val="accent2">
                      <a:lumMod val="75000"/>
                    </a:schemeClr>
                  </a:solidFill>
                  <a:latin typeface="+mn-lt"/>
                </a:rPr>
                <a:t>SP</a:t>
              </a:r>
              <a:r>
                <a:rPr lang="zh-CN" altLang="en-US" sz="2800" b="1">
                  <a:solidFill>
                    <a:schemeClr val="accent2">
                      <a:lumMod val="75000"/>
                    </a:schemeClr>
                  </a:solidFill>
                  <a:latin typeface="+mn-lt"/>
                </a:rPr>
                <a:t>、</a:t>
              </a:r>
              <a:r>
                <a:rPr lang="en-US" altLang="zh-CN" sz="2800" b="1">
                  <a:solidFill>
                    <a:schemeClr val="accent2">
                      <a:lumMod val="75000"/>
                    </a:schemeClr>
                  </a:solidFill>
                  <a:latin typeface="+mn-lt"/>
                </a:rPr>
                <a:t>PC</a:t>
              </a:r>
              <a:endParaRPr lang="zh-CN" altLang="en-US" sz="2800" b="1">
                <a:solidFill>
                  <a:schemeClr val="tx2"/>
                </a:solidFill>
                <a:latin typeface="+mn-lt"/>
              </a:endParaRPr>
            </a:p>
          </p:txBody>
        </p:sp>
      </p:grpSp>
      <p:sp>
        <p:nvSpPr>
          <p:cNvPr id="11" name="Text Box 19"/>
          <p:cNvSpPr txBox="1">
            <a:spLocks noChangeArrowheads="1"/>
          </p:cNvSpPr>
          <p:nvPr/>
        </p:nvSpPr>
        <p:spPr bwMode="auto">
          <a:xfrm>
            <a:off x="107950" y="1934964"/>
            <a:ext cx="2087563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chemeClr val="tx2"/>
                </a:solidFill>
                <a:latin typeface="+mn-lt"/>
              </a:rPr>
              <a:t>立即</a:t>
            </a:r>
            <a:r>
              <a:rPr lang="en-US" altLang="zh-CN" sz="2800" b="1">
                <a:solidFill>
                  <a:schemeClr val="tx2"/>
                </a:solidFill>
                <a:latin typeface="+mn-lt"/>
              </a:rPr>
              <a:t>/</a:t>
            </a:r>
            <a:r>
              <a:rPr lang="zh-CN" altLang="en-US" sz="2800" b="1">
                <a:solidFill>
                  <a:schemeClr val="tx2"/>
                </a:solidFill>
                <a:latin typeface="+mn-lt"/>
              </a:rPr>
              <a:t>自增型寄存器间址</a:t>
            </a:r>
          </a:p>
        </p:txBody>
      </p:sp>
      <p:sp>
        <p:nvSpPr>
          <p:cNvPr id="12" name="Text Box 24"/>
          <p:cNvSpPr txBox="1">
            <a:spLocks noChangeArrowheads="1"/>
          </p:cNvSpPr>
          <p:nvPr/>
        </p:nvSpPr>
        <p:spPr bwMode="auto">
          <a:xfrm>
            <a:off x="2484438" y="1942901"/>
            <a:ext cx="1676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800" b="1">
                <a:solidFill>
                  <a:schemeClr val="tx2">
                    <a:lumMod val="75000"/>
                  </a:schemeClr>
                </a:solidFill>
                <a:latin typeface="+mn-lt"/>
              </a:rPr>
              <a:t>011</a:t>
            </a:r>
          </a:p>
        </p:txBody>
      </p:sp>
      <p:sp>
        <p:nvSpPr>
          <p:cNvPr id="13" name="Text Box 25"/>
          <p:cNvSpPr txBox="1">
            <a:spLocks noChangeArrowheads="1"/>
          </p:cNvSpPr>
          <p:nvPr/>
        </p:nvSpPr>
        <p:spPr bwMode="auto">
          <a:xfrm>
            <a:off x="3708400" y="1942901"/>
            <a:ext cx="12287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800" b="1">
                <a:solidFill>
                  <a:schemeClr val="tx2">
                    <a:lumMod val="75000"/>
                  </a:schemeClr>
                </a:solidFill>
                <a:latin typeface="+mn-lt"/>
              </a:rPr>
              <a:t>(R)+</a:t>
            </a:r>
          </a:p>
        </p:txBody>
      </p:sp>
      <p:sp>
        <p:nvSpPr>
          <p:cNvPr id="14" name="Text Box 26"/>
          <p:cNvSpPr txBox="1">
            <a:spLocks noChangeArrowheads="1"/>
          </p:cNvSpPr>
          <p:nvPr/>
        </p:nvSpPr>
        <p:spPr bwMode="auto">
          <a:xfrm>
            <a:off x="5291138" y="1942901"/>
            <a:ext cx="3602037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+mn-lt"/>
              </a:rPr>
              <a:t>寄存器的内容为有效地址，访问该地址单元后，寄存器的内容加</a:t>
            </a:r>
            <a:r>
              <a:rPr lang="en-US" altLang="zh-CN" sz="2800" b="1">
                <a:latin typeface="+mn-lt"/>
              </a:rPr>
              <a:t>1</a:t>
            </a:r>
            <a:r>
              <a:rPr lang="zh-CN" altLang="en-US" sz="2800" b="1">
                <a:latin typeface="+mn-lt"/>
              </a:rPr>
              <a:t>。</a:t>
            </a:r>
          </a:p>
        </p:txBody>
      </p:sp>
      <p:sp>
        <p:nvSpPr>
          <p:cNvPr id="10" name="Text Box 25"/>
          <p:cNvSpPr txBox="1">
            <a:spLocks noChangeArrowheads="1"/>
          </p:cNvSpPr>
          <p:nvPr/>
        </p:nvSpPr>
        <p:spPr bwMode="auto">
          <a:xfrm>
            <a:off x="3708400" y="2420739"/>
            <a:ext cx="122396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800" b="1">
                <a:solidFill>
                  <a:schemeClr val="tx2">
                    <a:lumMod val="75000"/>
                  </a:schemeClr>
                </a:solidFill>
                <a:latin typeface="+mn-lt"/>
              </a:rPr>
              <a:t>(SP)+</a:t>
            </a:r>
          </a:p>
        </p:txBody>
      </p:sp>
      <p:sp>
        <p:nvSpPr>
          <p:cNvPr id="15" name="Text Box 25"/>
          <p:cNvSpPr txBox="1">
            <a:spLocks noChangeArrowheads="1"/>
          </p:cNvSpPr>
          <p:nvPr/>
        </p:nvSpPr>
        <p:spPr bwMode="auto">
          <a:xfrm>
            <a:off x="3713163" y="3014464"/>
            <a:ext cx="122396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800" b="1">
                <a:solidFill>
                  <a:schemeClr val="tx2">
                    <a:lumMod val="75000"/>
                  </a:schemeClr>
                </a:solidFill>
                <a:latin typeface="+mn-lt"/>
              </a:rPr>
              <a:t>(PC)+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0" grpId="0"/>
      <p:bldP spid="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6"/>
          <p:cNvSpPr txBox="1">
            <a:spLocks noChangeArrowheads="1"/>
          </p:cNvSpPr>
          <p:nvPr/>
        </p:nvSpPr>
        <p:spPr bwMode="auto">
          <a:xfrm>
            <a:off x="1330375" y="1124744"/>
            <a:ext cx="424973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+mn-lt"/>
                <a:ea typeface="黑体" pitchFamily="49" charset="-122"/>
              </a:rPr>
              <a:t>例：</a:t>
            </a:r>
            <a:r>
              <a:rPr lang="en-US" altLang="zh-CN" sz="2800" b="1">
                <a:latin typeface="+mn-lt"/>
                <a:ea typeface="黑体" pitchFamily="49" charset="-122"/>
              </a:rPr>
              <a:t>MOV  R</a:t>
            </a:r>
            <a:r>
              <a:rPr lang="en-US" altLang="zh-CN" sz="2800" b="1" baseline="-25000">
                <a:latin typeface="+mn-lt"/>
                <a:ea typeface="黑体" pitchFamily="49" charset="-122"/>
              </a:rPr>
              <a:t>1</a:t>
            </a:r>
            <a:r>
              <a:rPr lang="zh-CN" altLang="en-US" sz="2800" b="1">
                <a:latin typeface="+mn-lt"/>
                <a:ea typeface="黑体" pitchFamily="49" charset="-122"/>
              </a:rPr>
              <a:t>，</a:t>
            </a:r>
            <a:r>
              <a:rPr lang="en-US" altLang="zh-CN" sz="2800" b="1">
                <a:latin typeface="+mn-lt"/>
                <a:ea typeface="黑体" pitchFamily="49" charset="-122"/>
              </a:rPr>
              <a:t>(R</a:t>
            </a:r>
            <a:r>
              <a:rPr lang="en-US" altLang="zh-CN" sz="2800" b="1" baseline="-25000">
                <a:latin typeface="+mn-lt"/>
                <a:ea typeface="黑体" pitchFamily="49" charset="-122"/>
              </a:rPr>
              <a:t>0</a:t>
            </a:r>
            <a:r>
              <a:rPr lang="en-US" altLang="zh-CN" sz="2800" b="1">
                <a:latin typeface="+mn-lt"/>
                <a:ea typeface="黑体" pitchFamily="49" charset="-122"/>
              </a:rPr>
              <a:t>)+</a:t>
            </a:r>
            <a:endParaRPr lang="zh-CN" altLang="en-US" sz="2800" b="1">
              <a:latin typeface="+mn-lt"/>
              <a:ea typeface="黑体" pitchFamily="49" charset="-122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1327748" y="2492896"/>
            <a:ext cx="1152128" cy="523220"/>
            <a:chOff x="107504" y="1772816"/>
            <a:chExt cx="1152128" cy="523220"/>
          </a:xfrm>
        </p:grpSpPr>
        <p:sp>
          <p:nvSpPr>
            <p:cNvPr id="36" name="TextBox 35"/>
            <p:cNvSpPr txBox="1"/>
            <p:nvPr/>
          </p:nvSpPr>
          <p:spPr>
            <a:xfrm>
              <a:off x="107504" y="1772816"/>
              <a:ext cx="603050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2800"/>
                <a:t>R0</a:t>
              </a:r>
              <a:endParaRPr lang="zh-CN" altLang="en-US" sz="2800" baseline="-25000"/>
            </a:p>
          </p:txBody>
        </p:sp>
        <p:cxnSp>
          <p:nvCxnSpPr>
            <p:cNvPr id="37" name="直接箭头连接符 36"/>
            <p:cNvCxnSpPr/>
            <p:nvPr/>
          </p:nvCxnSpPr>
          <p:spPr bwMode="auto">
            <a:xfrm>
              <a:off x="683568" y="2060848"/>
              <a:ext cx="576064" cy="0"/>
            </a:xfrm>
            <a:prstGeom prst="straightConnector1">
              <a:avLst/>
            </a:prstGeom>
            <a:solidFill>
              <a:schemeClr val="accent1"/>
            </a:solidFill>
            <a:ln w="508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stealth"/>
            </a:ln>
            <a:effectLst/>
          </p:spPr>
        </p:cxnSp>
      </p:grpSp>
      <p:cxnSp>
        <p:nvCxnSpPr>
          <p:cNvPr id="38" name="肘形连接符 37"/>
          <p:cNvCxnSpPr>
            <a:endCxn id="134" idx="1"/>
          </p:cNvCxnSpPr>
          <p:nvPr/>
        </p:nvCxnSpPr>
        <p:spPr bwMode="auto">
          <a:xfrm>
            <a:off x="3707904" y="2780928"/>
            <a:ext cx="1872208" cy="97210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50800" cap="sq" cmpd="sng" algn="ctr">
            <a:solidFill>
              <a:schemeClr val="tx1"/>
            </a:solidFill>
            <a:prstDash val="solid"/>
            <a:round/>
            <a:headEnd type="none" w="sm" len="sm"/>
            <a:tailEnd type="stealth"/>
          </a:ln>
          <a:effectLst/>
        </p:spPr>
      </p:cxnSp>
      <p:grpSp>
        <p:nvGrpSpPr>
          <p:cNvPr id="39" name="组合 38"/>
          <p:cNvGrpSpPr/>
          <p:nvPr/>
        </p:nvGrpSpPr>
        <p:grpSpPr>
          <a:xfrm>
            <a:off x="1331640" y="2924944"/>
            <a:ext cx="1152128" cy="523220"/>
            <a:chOff x="107504" y="1772816"/>
            <a:chExt cx="1152128" cy="523220"/>
          </a:xfrm>
        </p:grpSpPr>
        <p:sp>
          <p:nvSpPr>
            <p:cNvPr id="40" name="TextBox 39"/>
            <p:cNvSpPr txBox="1"/>
            <p:nvPr/>
          </p:nvSpPr>
          <p:spPr>
            <a:xfrm>
              <a:off x="107504" y="1772816"/>
              <a:ext cx="603050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2800"/>
                <a:t>R1</a:t>
              </a:r>
              <a:endParaRPr lang="zh-CN" altLang="en-US" sz="2800" baseline="-25000"/>
            </a:p>
          </p:txBody>
        </p:sp>
        <p:cxnSp>
          <p:nvCxnSpPr>
            <p:cNvPr id="41" name="直接箭头连接符 40"/>
            <p:cNvCxnSpPr/>
            <p:nvPr/>
          </p:nvCxnSpPr>
          <p:spPr bwMode="auto">
            <a:xfrm>
              <a:off x="683568" y="2060848"/>
              <a:ext cx="576064" cy="0"/>
            </a:xfrm>
            <a:prstGeom prst="straightConnector1">
              <a:avLst/>
            </a:prstGeom>
            <a:solidFill>
              <a:schemeClr val="accent1"/>
            </a:solidFill>
            <a:ln w="508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stealth"/>
            </a:ln>
            <a:effectLst/>
          </p:spPr>
        </p:cxnSp>
      </p:grpSp>
      <p:grpSp>
        <p:nvGrpSpPr>
          <p:cNvPr id="42" name="组合 41"/>
          <p:cNvGrpSpPr/>
          <p:nvPr/>
        </p:nvGrpSpPr>
        <p:grpSpPr>
          <a:xfrm>
            <a:off x="2479876" y="2618328"/>
            <a:ext cx="1156020" cy="2907040"/>
            <a:chOff x="2479876" y="2618328"/>
            <a:chExt cx="1156020" cy="2907040"/>
          </a:xfrm>
        </p:grpSpPr>
        <p:grpSp>
          <p:nvGrpSpPr>
            <p:cNvPr id="43" name="组合 1"/>
            <p:cNvGrpSpPr/>
            <p:nvPr/>
          </p:nvGrpSpPr>
          <p:grpSpPr>
            <a:xfrm>
              <a:off x="2479876" y="3715876"/>
              <a:ext cx="1152128" cy="1809492"/>
              <a:chOff x="6096649" y="2051556"/>
              <a:chExt cx="2448272" cy="1809492"/>
            </a:xfrm>
          </p:grpSpPr>
          <p:grpSp>
            <p:nvGrpSpPr>
              <p:cNvPr id="68" name="组合 64"/>
              <p:cNvGrpSpPr/>
              <p:nvPr/>
            </p:nvGrpSpPr>
            <p:grpSpPr>
              <a:xfrm>
                <a:off x="6096649" y="3491716"/>
                <a:ext cx="2448272" cy="369332"/>
                <a:chOff x="2195736" y="4941168"/>
                <a:chExt cx="2304256" cy="369332"/>
              </a:xfrm>
            </p:grpSpPr>
            <p:sp>
              <p:nvSpPr>
                <p:cNvPr id="105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2195736" y="4941168"/>
                  <a:ext cx="2304256" cy="369332"/>
                </a:xfrm>
                <a:prstGeom prst="rect">
                  <a:avLst/>
                </a:prstGeom>
                <a:solidFill>
                  <a:schemeClr val="bg1"/>
                </a:solidFill>
                <a:ln w="381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scene3d>
                  <a:camera prst="legacyObliqueTopRight"/>
                  <a:lightRig rig="legacyFlat3" dir="b"/>
                </a:scene3d>
                <a:sp3d extrusionH="254000" contourW="12700" prstMaterial="legacyMatte">
                  <a:bevelT w="13970" h="13500" prst="angle"/>
                  <a:bevelB w="13500" h="13500" prst="angle"/>
                  <a:extrusionClr>
                    <a:schemeClr val="tx2">
                      <a:lumMod val="20000"/>
                      <a:lumOff val="80000"/>
                    </a:schemeClr>
                  </a:extrusionClr>
                </a:sp3d>
              </p:spPr>
              <p:txBody>
                <a:bodyPr wrap="square">
                  <a:spAutoFit/>
                  <a:flatTx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endParaRPr lang="zh-CN" altLang="en-US" b="1">
                    <a:solidFill>
                      <a:srgbClr val="0000FF"/>
                    </a:solidFill>
                    <a:latin typeface="Times New Roman" pitchFamily="18" charset="0"/>
                    <a:ea typeface="仿宋_GB2312" pitchFamily="49" charset="-122"/>
                  </a:endParaRPr>
                </a:p>
              </p:txBody>
            </p:sp>
            <p:cxnSp>
              <p:nvCxnSpPr>
                <p:cNvPr id="106" name="直接连接符 105"/>
                <p:cNvCxnSpPr/>
                <p:nvPr/>
              </p:nvCxnSpPr>
              <p:spPr>
                <a:xfrm>
                  <a:off x="2483768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直接连接符 106"/>
                <p:cNvCxnSpPr/>
                <p:nvPr/>
              </p:nvCxnSpPr>
              <p:spPr>
                <a:xfrm>
                  <a:off x="2771800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直接连接符 107"/>
                <p:cNvCxnSpPr/>
                <p:nvPr/>
              </p:nvCxnSpPr>
              <p:spPr>
                <a:xfrm>
                  <a:off x="3059832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直接连接符 108"/>
                <p:cNvCxnSpPr/>
                <p:nvPr/>
              </p:nvCxnSpPr>
              <p:spPr>
                <a:xfrm>
                  <a:off x="3347864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直接连接符 109"/>
                <p:cNvCxnSpPr/>
                <p:nvPr/>
              </p:nvCxnSpPr>
              <p:spPr>
                <a:xfrm>
                  <a:off x="3635896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直接连接符 110"/>
                <p:cNvCxnSpPr/>
                <p:nvPr/>
              </p:nvCxnSpPr>
              <p:spPr>
                <a:xfrm>
                  <a:off x="3923928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直接连接符 111"/>
                <p:cNvCxnSpPr/>
                <p:nvPr/>
              </p:nvCxnSpPr>
              <p:spPr>
                <a:xfrm>
                  <a:off x="4211960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9" name="组合 77"/>
              <p:cNvGrpSpPr/>
              <p:nvPr/>
            </p:nvGrpSpPr>
            <p:grpSpPr>
              <a:xfrm>
                <a:off x="6096649" y="3131676"/>
                <a:ext cx="2448272" cy="369332"/>
                <a:chOff x="2195736" y="4941168"/>
                <a:chExt cx="2304256" cy="369332"/>
              </a:xfrm>
            </p:grpSpPr>
            <p:sp>
              <p:nvSpPr>
                <p:cNvPr id="97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2195736" y="4941168"/>
                  <a:ext cx="2304256" cy="369332"/>
                </a:xfrm>
                <a:prstGeom prst="rect">
                  <a:avLst/>
                </a:prstGeom>
                <a:solidFill>
                  <a:schemeClr val="bg1"/>
                </a:solidFill>
                <a:ln w="381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scene3d>
                  <a:camera prst="legacyObliqueTopRight"/>
                  <a:lightRig rig="legacyFlat3" dir="b"/>
                </a:scene3d>
                <a:sp3d extrusionH="254000" contourW="12700" prstMaterial="legacyMatte">
                  <a:bevelT w="13970" h="13500" prst="angle"/>
                  <a:bevelB w="13500" h="13500" prst="angle"/>
                  <a:extrusionClr>
                    <a:schemeClr val="tx2">
                      <a:lumMod val="20000"/>
                      <a:lumOff val="80000"/>
                    </a:schemeClr>
                  </a:extrusionClr>
                </a:sp3d>
              </p:spPr>
              <p:txBody>
                <a:bodyPr wrap="square">
                  <a:spAutoFit/>
                  <a:flatTx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endParaRPr lang="zh-CN" altLang="en-US" b="1">
                    <a:solidFill>
                      <a:srgbClr val="0000FF"/>
                    </a:solidFill>
                    <a:latin typeface="Times New Roman" pitchFamily="18" charset="0"/>
                    <a:ea typeface="仿宋_GB2312" pitchFamily="49" charset="-122"/>
                  </a:endParaRPr>
                </a:p>
              </p:txBody>
            </p:sp>
            <p:cxnSp>
              <p:nvCxnSpPr>
                <p:cNvPr id="98" name="直接连接符 97"/>
                <p:cNvCxnSpPr/>
                <p:nvPr/>
              </p:nvCxnSpPr>
              <p:spPr>
                <a:xfrm>
                  <a:off x="2483768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直接连接符 98"/>
                <p:cNvCxnSpPr/>
                <p:nvPr/>
              </p:nvCxnSpPr>
              <p:spPr>
                <a:xfrm>
                  <a:off x="2771800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直接连接符 99"/>
                <p:cNvCxnSpPr/>
                <p:nvPr/>
              </p:nvCxnSpPr>
              <p:spPr>
                <a:xfrm>
                  <a:off x="3059832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直接连接符 100"/>
                <p:cNvCxnSpPr/>
                <p:nvPr/>
              </p:nvCxnSpPr>
              <p:spPr>
                <a:xfrm>
                  <a:off x="3347864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直接连接符 101"/>
                <p:cNvCxnSpPr/>
                <p:nvPr/>
              </p:nvCxnSpPr>
              <p:spPr>
                <a:xfrm>
                  <a:off x="3635896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直接连接符 102"/>
                <p:cNvCxnSpPr/>
                <p:nvPr/>
              </p:nvCxnSpPr>
              <p:spPr>
                <a:xfrm>
                  <a:off x="3923928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直接连接符 103"/>
                <p:cNvCxnSpPr/>
                <p:nvPr/>
              </p:nvCxnSpPr>
              <p:spPr>
                <a:xfrm>
                  <a:off x="4211960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0" name="组合 86"/>
              <p:cNvGrpSpPr/>
              <p:nvPr/>
            </p:nvGrpSpPr>
            <p:grpSpPr>
              <a:xfrm>
                <a:off x="6096649" y="2771636"/>
                <a:ext cx="2448272" cy="369332"/>
                <a:chOff x="2195736" y="4941168"/>
                <a:chExt cx="2304256" cy="369332"/>
              </a:xfrm>
            </p:grpSpPr>
            <p:sp>
              <p:nvSpPr>
                <p:cNvPr id="89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2195736" y="4941168"/>
                  <a:ext cx="2304256" cy="369332"/>
                </a:xfrm>
                <a:prstGeom prst="rect">
                  <a:avLst/>
                </a:prstGeom>
                <a:solidFill>
                  <a:schemeClr val="bg1"/>
                </a:solidFill>
                <a:ln w="381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scene3d>
                  <a:camera prst="legacyObliqueTopRight"/>
                  <a:lightRig rig="legacyFlat3" dir="b"/>
                </a:scene3d>
                <a:sp3d extrusionH="254000" contourW="12700" prstMaterial="legacyMatte">
                  <a:bevelT w="13970" h="13500" prst="angle"/>
                  <a:bevelB w="13500" h="13500" prst="angle"/>
                  <a:extrusionClr>
                    <a:schemeClr val="tx2">
                      <a:lumMod val="20000"/>
                      <a:lumOff val="80000"/>
                    </a:schemeClr>
                  </a:extrusionClr>
                </a:sp3d>
              </p:spPr>
              <p:txBody>
                <a:bodyPr wrap="square">
                  <a:spAutoFit/>
                  <a:flatTx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endParaRPr lang="zh-CN" altLang="en-US" b="1">
                    <a:solidFill>
                      <a:srgbClr val="0000FF"/>
                    </a:solidFill>
                    <a:latin typeface="Times New Roman" pitchFamily="18" charset="0"/>
                    <a:ea typeface="仿宋_GB2312" pitchFamily="49" charset="-122"/>
                  </a:endParaRPr>
                </a:p>
              </p:txBody>
            </p:sp>
            <p:cxnSp>
              <p:nvCxnSpPr>
                <p:cNvPr id="90" name="直接连接符 89"/>
                <p:cNvCxnSpPr/>
                <p:nvPr/>
              </p:nvCxnSpPr>
              <p:spPr>
                <a:xfrm>
                  <a:off x="2483768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直接连接符 90"/>
                <p:cNvCxnSpPr/>
                <p:nvPr/>
              </p:nvCxnSpPr>
              <p:spPr>
                <a:xfrm>
                  <a:off x="2771800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直接连接符 91"/>
                <p:cNvCxnSpPr/>
                <p:nvPr/>
              </p:nvCxnSpPr>
              <p:spPr>
                <a:xfrm>
                  <a:off x="3059832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直接连接符 92"/>
                <p:cNvCxnSpPr/>
                <p:nvPr/>
              </p:nvCxnSpPr>
              <p:spPr>
                <a:xfrm>
                  <a:off x="3347864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直接连接符 93"/>
                <p:cNvCxnSpPr/>
                <p:nvPr/>
              </p:nvCxnSpPr>
              <p:spPr>
                <a:xfrm>
                  <a:off x="3635896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直接连接符 94"/>
                <p:cNvCxnSpPr/>
                <p:nvPr/>
              </p:nvCxnSpPr>
              <p:spPr>
                <a:xfrm>
                  <a:off x="3923928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直接连接符 95"/>
                <p:cNvCxnSpPr/>
                <p:nvPr/>
              </p:nvCxnSpPr>
              <p:spPr>
                <a:xfrm>
                  <a:off x="4211960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1" name="组合 95"/>
              <p:cNvGrpSpPr/>
              <p:nvPr/>
            </p:nvGrpSpPr>
            <p:grpSpPr>
              <a:xfrm>
                <a:off x="6096649" y="2411596"/>
                <a:ext cx="2448272" cy="369332"/>
                <a:chOff x="2195736" y="4941168"/>
                <a:chExt cx="2304256" cy="369332"/>
              </a:xfrm>
            </p:grpSpPr>
            <p:sp>
              <p:nvSpPr>
                <p:cNvPr id="81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2195736" y="4941168"/>
                  <a:ext cx="2304256" cy="369332"/>
                </a:xfrm>
                <a:prstGeom prst="rect">
                  <a:avLst/>
                </a:prstGeom>
                <a:solidFill>
                  <a:schemeClr val="bg1"/>
                </a:solidFill>
                <a:ln w="381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scene3d>
                  <a:camera prst="legacyObliqueTopRight"/>
                  <a:lightRig rig="legacyFlat3" dir="b"/>
                </a:scene3d>
                <a:sp3d extrusionH="254000" contourW="12700" prstMaterial="legacyMatte">
                  <a:bevelT w="13970" h="13500" prst="angle"/>
                  <a:bevelB w="13500" h="13500" prst="angle"/>
                  <a:extrusionClr>
                    <a:schemeClr val="tx2">
                      <a:lumMod val="20000"/>
                      <a:lumOff val="80000"/>
                    </a:schemeClr>
                  </a:extrusionClr>
                </a:sp3d>
              </p:spPr>
              <p:txBody>
                <a:bodyPr wrap="square">
                  <a:spAutoFit/>
                  <a:flatTx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endParaRPr lang="zh-CN" altLang="en-US" b="1">
                    <a:solidFill>
                      <a:srgbClr val="0000FF"/>
                    </a:solidFill>
                    <a:latin typeface="Times New Roman" pitchFamily="18" charset="0"/>
                    <a:ea typeface="仿宋_GB2312" pitchFamily="49" charset="-122"/>
                  </a:endParaRPr>
                </a:p>
              </p:txBody>
            </p:sp>
            <p:cxnSp>
              <p:nvCxnSpPr>
                <p:cNvPr id="82" name="直接连接符 81"/>
                <p:cNvCxnSpPr/>
                <p:nvPr/>
              </p:nvCxnSpPr>
              <p:spPr>
                <a:xfrm>
                  <a:off x="2483768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直接连接符 82"/>
                <p:cNvCxnSpPr/>
                <p:nvPr/>
              </p:nvCxnSpPr>
              <p:spPr>
                <a:xfrm>
                  <a:off x="2771800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直接连接符 83"/>
                <p:cNvCxnSpPr/>
                <p:nvPr/>
              </p:nvCxnSpPr>
              <p:spPr>
                <a:xfrm>
                  <a:off x="3059832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直接连接符 84"/>
                <p:cNvCxnSpPr/>
                <p:nvPr/>
              </p:nvCxnSpPr>
              <p:spPr>
                <a:xfrm>
                  <a:off x="3347864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直接连接符 85"/>
                <p:cNvCxnSpPr/>
                <p:nvPr/>
              </p:nvCxnSpPr>
              <p:spPr>
                <a:xfrm>
                  <a:off x="3635896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直接连接符 86"/>
                <p:cNvCxnSpPr/>
                <p:nvPr/>
              </p:nvCxnSpPr>
              <p:spPr>
                <a:xfrm>
                  <a:off x="3923928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直接连接符 87"/>
                <p:cNvCxnSpPr/>
                <p:nvPr/>
              </p:nvCxnSpPr>
              <p:spPr>
                <a:xfrm>
                  <a:off x="4211960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2" name="组合 104"/>
              <p:cNvGrpSpPr/>
              <p:nvPr/>
            </p:nvGrpSpPr>
            <p:grpSpPr>
              <a:xfrm>
                <a:off x="6096649" y="2051556"/>
                <a:ext cx="2448272" cy="369332"/>
                <a:chOff x="2195736" y="4941168"/>
                <a:chExt cx="2304256" cy="369332"/>
              </a:xfrm>
            </p:grpSpPr>
            <p:sp>
              <p:nvSpPr>
                <p:cNvPr id="73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2195736" y="4941168"/>
                  <a:ext cx="2304256" cy="369332"/>
                </a:xfrm>
                <a:prstGeom prst="rect">
                  <a:avLst/>
                </a:prstGeom>
                <a:solidFill>
                  <a:schemeClr val="bg1"/>
                </a:solidFill>
                <a:ln w="381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scene3d>
                  <a:camera prst="legacyObliqueTopRight"/>
                  <a:lightRig rig="legacyFlat3" dir="b"/>
                </a:scene3d>
                <a:sp3d extrusionH="254000" contourW="12700" prstMaterial="legacyMatte">
                  <a:bevelT w="13970" h="13500" prst="angle"/>
                  <a:bevelB w="13500" h="13500" prst="angle"/>
                  <a:extrusionClr>
                    <a:schemeClr val="tx2">
                      <a:lumMod val="20000"/>
                      <a:lumOff val="80000"/>
                    </a:schemeClr>
                  </a:extrusionClr>
                </a:sp3d>
              </p:spPr>
              <p:txBody>
                <a:bodyPr wrap="square">
                  <a:spAutoFit/>
                  <a:flatTx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endParaRPr lang="zh-CN" altLang="en-US" b="1">
                    <a:solidFill>
                      <a:srgbClr val="0000FF"/>
                    </a:solidFill>
                    <a:latin typeface="Times New Roman" pitchFamily="18" charset="0"/>
                    <a:ea typeface="仿宋_GB2312" pitchFamily="49" charset="-122"/>
                  </a:endParaRPr>
                </a:p>
              </p:txBody>
            </p:sp>
            <p:cxnSp>
              <p:nvCxnSpPr>
                <p:cNvPr id="74" name="直接连接符 8"/>
                <p:cNvCxnSpPr/>
                <p:nvPr/>
              </p:nvCxnSpPr>
              <p:spPr>
                <a:xfrm>
                  <a:off x="2483768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直接连接符 74"/>
                <p:cNvCxnSpPr/>
                <p:nvPr/>
              </p:nvCxnSpPr>
              <p:spPr>
                <a:xfrm>
                  <a:off x="2771800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直接连接符 75"/>
                <p:cNvCxnSpPr/>
                <p:nvPr/>
              </p:nvCxnSpPr>
              <p:spPr>
                <a:xfrm>
                  <a:off x="3059832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直接连接符 76"/>
                <p:cNvCxnSpPr/>
                <p:nvPr/>
              </p:nvCxnSpPr>
              <p:spPr>
                <a:xfrm>
                  <a:off x="3347864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直接连接符 77"/>
                <p:cNvCxnSpPr/>
                <p:nvPr/>
              </p:nvCxnSpPr>
              <p:spPr>
                <a:xfrm>
                  <a:off x="3635896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直接连接符 78"/>
                <p:cNvCxnSpPr/>
                <p:nvPr/>
              </p:nvCxnSpPr>
              <p:spPr>
                <a:xfrm>
                  <a:off x="3923928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直接连接符 79"/>
                <p:cNvCxnSpPr/>
                <p:nvPr/>
              </p:nvCxnSpPr>
              <p:spPr>
                <a:xfrm>
                  <a:off x="4211960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4" name="Text Box 5"/>
            <p:cNvSpPr txBox="1">
              <a:spLocks noChangeArrowheads="1"/>
            </p:cNvSpPr>
            <p:nvPr/>
          </p:nvSpPr>
          <p:spPr bwMode="auto">
            <a:xfrm>
              <a:off x="2483768" y="3347700"/>
              <a:ext cx="1152128" cy="369332"/>
            </a:xfrm>
            <a:prstGeom prst="rect">
              <a:avLst/>
            </a:prstGeom>
            <a:solidFill>
              <a:schemeClr val="bg1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254000" contourW="12700" prstMaterial="legacyMatte">
              <a:bevelT w="13970" h="13500" prst="angle"/>
              <a:bevelB w="13500" h="13500" prst="angle"/>
              <a:extrusionClr>
                <a:schemeClr val="tx2">
                  <a:lumMod val="20000"/>
                  <a:lumOff val="80000"/>
                </a:schemeClr>
              </a:extrusionClr>
            </a:sp3d>
          </p:spPr>
          <p:txBody>
            <a:bodyPr wrap="square">
              <a:spAutoFit/>
              <a:flatTx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zh-CN" altLang="en-US" b="1">
                <a:solidFill>
                  <a:srgbClr val="0000FF"/>
                </a:solidFill>
                <a:latin typeface="Times New Roman" pitchFamily="18" charset="0"/>
                <a:ea typeface="仿宋_GB2312" pitchFamily="49" charset="-122"/>
              </a:endParaRPr>
            </a:p>
          </p:txBody>
        </p:sp>
        <p:cxnSp>
          <p:nvCxnSpPr>
            <p:cNvPr id="45" name="直接连接符 44"/>
            <p:cNvCxnSpPr/>
            <p:nvPr/>
          </p:nvCxnSpPr>
          <p:spPr>
            <a:xfrm>
              <a:off x="2627784" y="3347700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/>
            <p:nvPr/>
          </p:nvCxnSpPr>
          <p:spPr>
            <a:xfrm>
              <a:off x="2771800" y="3347700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>
              <a:off x="2915816" y="3347700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/>
            <p:nvPr/>
          </p:nvCxnSpPr>
          <p:spPr>
            <a:xfrm>
              <a:off x="3059832" y="3347700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/>
            <p:nvPr/>
          </p:nvCxnSpPr>
          <p:spPr>
            <a:xfrm>
              <a:off x="3203848" y="3347700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/>
            <p:nvPr/>
          </p:nvCxnSpPr>
          <p:spPr>
            <a:xfrm>
              <a:off x="3347864" y="3347700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/>
            <p:nvPr/>
          </p:nvCxnSpPr>
          <p:spPr>
            <a:xfrm>
              <a:off x="3491880" y="3347700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 Box 5"/>
            <p:cNvSpPr txBox="1">
              <a:spLocks noChangeArrowheads="1"/>
            </p:cNvSpPr>
            <p:nvPr/>
          </p:nvSpPr>
          <p:spPr bwMode="auto">
            <a:xfrm>
              <a:off x="2483768" y="2978368"/>
              <a:ext cx="1152128" cy="369332"/>
            </a:xfrm>
            <a:prstGeom prst="rect">
              <a:avLst/>
            </a:prstGeom>
            <a:solidFill>
              <a:schemeClr val="bg1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254000" contourW="12700" prstMaterial="legacyMatte">
              <a:bevelT w="13970" h="13500" prst="angle"/>
              <a:bevelB w="13500" h="13500" prst="angle"/>
              <a:extrusionClr>
                <a:schemeClr val="tx2">
                  <a:lumMod val="20000"/>
                  <a:lumOff val="80000"/>
                </a:schemeClr>
              </a:extrusionClr>
            </a:sp3d>
          </p:spPr>
          <p:txBody>
            <a:bodyPr wrap="square">
              <a:spAutoFit/>
              <a:flatTx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zh-CN" altLang="en-US" b="1">
                <a:solidFill>
                  <a:srgbClr val="0000FF"/>
                </a:solidFill>
                <a:latin typeface="Times New Roman" pitchFamily="18" charset="0"/>
                <a:ea typeface="仿宋_GB2312" pitchFamily="49" charset="-122"/>
              </a:endParaRPr>
            </a:p>
          </p:txBody>
        </p:sp>
        <p:cxnSp>
          <p:nvCxnSpPr>
            <p:cNvPr id="53" name="直接连接符 52"/>
            <p:cNvCxnSpPr/>
            <p:nvPr/>
          </p:nvCxnSpPr>
          <p:spPr>
            <a:xfrm>
              <a:off x="2627784" y="2978368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>
              <a:off x="2771800" y="2978368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/>
            <p:nvPr/>
          </p:nvCxnSpPr>
          <p:spPr>
            <a:xfrm>
              <a:off x="2915816" y="2978368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/>
            <p:nvPr/>
          </p:nvCxnSpPr>
          <p:spPr>
            <a:xfrm>
              <a:off x="3059832" y="2978368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/>
          </p:nvCxnSpPr>
          <p:spPr>
            <a:xfrm>
              <a:off x="3203848" y="2978368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/>
            <p:nvPr/>
          </p:nvCxnSpPr>
          <p:spPr>
            <a:xfrm>
              <a:off x="3347864" y="2978368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/>
            <p:nvPr/>
          </p:nvCxnSpPr>
          <p:spPr>
            <a:xfrm>
              <a:off x="3491880" y="2978368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 Box 5"/>
            <p:cNvSpPr txBox="1">
              <a:spLocks noChangeArrowheads="1"/>
            </p:cNvSpPr>
            <p:nvPr/>
          </p:nvSpPr>
          <p:spPr bwMode="auto">
            <a:xfrm>
              <a:off x="2483768" y="2618328"/>
              <a:ext cx="1152128" cy="369332"/>
            </a:xfrm>
            <a:prstGeom prst="rect">
              <a:avLst/>
            </a:prstGeom>
            <a:solidFill>
              <a:schemeClr val="bg1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254000" contourW="12700" prstMaterial="legacyMatte">
              <a:bevelT w="13970" h="13500" prst="angle"/>
              <a:bevelB w="13500" h="13500" prst="angle"/>
              <a:extrusionClr>
                <a:schemeClr val="tx2">
                  <a:lumMod val="20000"/>
                  <a:lumOff val="80000"/>
                </a:schemeClr>
              </a:extrusionClr>
            </a:sp3d>
          </p:spPr>
          <p:txBody>
            <a:bodyPr wrap="square">
              <a:spAutoFit/>
              <a:flatTx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zh-CN" altLang="en-US" b="1">
                <a:solidFill>
                  <a:srgbClr val="0000FF"/>
                </a:solidFill>
                <a:latin typeface="Times New Roman" pitchFamily="18" charset="0"/>
                <a:ea typeface="仿宋_GB2312" pitchFamily="49" charset="-122"/>
              </a:endParaRPr>
            </a:p>
          </p:txBody>
        </p:sp>
        <p:cxnSp>
          <p:nvCxnSpPr>
            <p:cNvPr id="61" name="直接连接符 60"/>
            <p:cNvCxnSpPr/>
            <p:nvPr/>
          </p:nvCxnSpPr>
          <p:spPr>
            <a:xfrm>
              <a:off x="2627784" y="2618328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/>
            <p:nvPr/>
          </p:nvCxnSpPr>
          <p:spPr>
            <a:xfrm>
              <a:off x="2771800" y="2618328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/>
            <p:nvPr/>
          </p:nvCxnSpPr>
          <p:spPr>
            <a:xfrm>
              <a:off x="2915816" y="2618328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/>
            <p:cNvCxnSpPr/>
            <p:nvPr/>
          </p:nvCxnSpPr>
          <p:spPr>
            <a:xfrm>
              <a:off x="3059832" y="2618328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/>
            <p:cNvCxnSpPr/>
            <p:nvPr/>
          </p:nvCxnSpPr>
          <p:spPr>
            <a:xfrm>
              <a:off x="3203848" y="2618328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/>
            <p:cNvCxnSpPr/>
            <p:nvPr/>
          </p:nvCxnSpPr>
          <p:spPr>
            <a:xfrm>
              <a:off x="3347864" y="2618328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/>
            <p:cNvCxnSpPr/>
            <p:nvPr/>
          </p:nvCxnSpPr>
          <p:spPr>
            <a:xfrm>
              <a:off x="3491880" y="2618328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3" name="组合 112"/>
          <p:cNvGrpSpPr/>
          <p:nvPr/>
        </p:nvGrpSpPr>
        <p:grpSpPr>
          <a:xfrm>
            <a:off x="5580112" y="2924944"/>
            <a:ext cx="2668188" cy="2736304"/>
            <a:chOff x="4139952" y="1412776"/>
            <a:chExt cx="2468074" cy="2880320"/>
          </a:xfrm>
        </p:grpSpPr>
        <p:sp>
          <p:nvSpPr>
            <p:cNvPr id="114" name="矩形 113"/>
            <p:cNvSpPr/>
            <p:nvPr/>
          </p:nvSpPr>
          <p:spPr>
            <a:xfrm>
              <a:off x="5738530" y="141277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15" name="矩形 114"/>
            <p:cNvSpPr/>
            <p:nvPr/>
          </p:nvSpPr>
          <p:spPr>
            <a:xfrm>
              <a:off x="5738530" y="177281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16" name="矩形 115"/>
            <p:cNvSpPr/>
            <p:nvPr/>
          </p:nvSpPr>
          <p:spPr>
            <a:xfrm>
              <a:off x="5738530" y="213285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>
                  <a:solidFill>
                    <a:schemeClr val="tx1"/>
                  </a:solidFill>
                </a:rPr>
                <a:t>1000H</a:t>
              </a:r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17" name="矩形 116"/>
            <p:cNvSpPr/>
            <p:nvPr/>
          </p:nvSpPr>
          <p:spPr>
            <a:xfrm>
              <a:off x="5738530" y="249289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>
                  <a:solidFill>
                    <a:schemeClr val="tx1"/>
                  </a:solidFill>
                </a:rPr>
                <a:t>1001H</a:t>
              </a:r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18" name="矩形 117"/>
            <p:cNvSpPr/>
            <p:nvPr/>
          </p:nvSpPr>
          <p:spPr>
            <a:xfrm>
              <a:off x="5738530" y="285293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>
                  <a:solidFill>
                    <a:schemeClr val="tx1"/>
                  </a:solidFill>
                </a:rPr>
                <a:t>1002H</a:t>
              </a:r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19" name="矩形 118"/>
            <p:cNvSpPr/>
            <p:nvPr/>
          </p:nvSpPr>
          <p:spPr>
            <a:xfrm>
              <a:off x="5738530" y="321297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20" name="矩形 119"/>
            <p:cNvSpPr/>
            <p:nvPr/>
          </p:nvSpPr>
          <p:spPr>
            <a:xfrm>
              <a:off x="5738530" y="357301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21" name="矩形 120"/>
            <p:cNvSpPr/>
            <p:nvPr/>
          </p:nvSpPr>
          <p:spPr>
            <a:xfrm>
              <a:off x="5738530" y="393305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22" name="矩形 121"/>
            <p:cNvSpPr/>
            <p:nvPr/>
          </p:nvSpPr>
          <p:spPr>
            <a:xfrm>
              <a:off x="4139952" y="141277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>
                  <a:solidFill>
                    <a:srgbClr val="FF0000"/>
                  </a:solidFill>
                </a:rPr>
                <a:t>主存空间</a:t>
              </a:r>
            </a:p>
          </p:txBody>
        </p:sp>
        <p:sp>
          <p:nvSpPr>
            <p:cNvPr id="123" name="矩形 122"/>
            <p:cNvSpPr/>
            <p:nvPr/>
          </p:nvSpPr>
          <p:spPr>
            <a:xfrm>
              <a:off x="4139952" y="177281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>
                <a:solidFill>
                  <a:schemeClr val="tx1"/>
                </a:solidFill>
              </a:endParaRPr>
            </a:p>
          </p:txBody>
        </p:sp>
        <p:sp>
          <p:nvSpPr>
            <p:cNvPr id="124" name="矩形 123"/>
            <p:cNvSpPr/>
            <p:nvPr/>
          </p:nvSpPr>
          <p:spPr>
            <a:xfrm>
              <a:off x="4139952" y="213285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>
                <a:solidFill>
                  <a:schemeClr val="tx1"/>
                </a:solidFill>
              </a:endParaRPr>
            </a:p>
          </p:txBody>
        </p:sp>
        <p:sp>
          <p:nvSpPr>
            <p:cNvPr id="125" name="矩形 124"/>
            <p:cNvSpPr/>
            <p:nvPr/>
          </p:nvSpPr>
          <p:spPr>
            <a:xfrm>
              <a:off x="4139952" y="249289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>
                  <a:solidFill>
                    <a:srgbClr val="00B050"/>
                  </a:solidFill>
                </a:rPr>
                <a:t>XXXX</a:t>
              </a:r>
              <a:endParaRPr lang="zh-CN" altLang="en-US" sz="2000" b="1">
                <a:solidFill>
                  <a:srgbClr val="00B050"/>
                </a:solidFill>
              </a:endParaRPr>
            </a:p>
          </p:txBody>
        </p:sp>
        <p:sp>
          <p:nvSpPr>
            <p:cNvPr id="126" name="矩形 125"/>
            <p:cNvSpPr/>
            <p:nvPr/>
          </p:nvSpPr>
          <p:spPr>
            <a:xfrm>
              <a:off x="4139952" y="285293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>
                <a:solidFill>
                  <a:schemeClr val="tx1"/>
                </a:solidFill>
              </a:endParaRPr>
            </a:p>
          </p:txBody>
        </p:sp>
        <p:sp>
          <p:nvSpPr>
            <p:cNvPr id="127" name="矩形 126"/>
            <p:cNvSpPr/>
            <p:nvPr/>
          </p:nvSpPr>
          <p:spPr>
            <a:xfrm>
              <a:off x="4139952" y="321297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>
                <a:solidFill>
                  <a:schemeClr val="tx1"/>
                </a:solidFill>
              </a:endParaRPr>
            </a:p>
          </p:txBody>
        </p:sp>
        <p:sp>
          <p:nvSpPr>
            <p:cNvPr id="128" name="矩形 127"/>
            <p:cNvSpPr/>
            <p:nvPr/>
          </p:nvSpPr>
          <p:spPr>
            <a:xfrm>
              <a:off x="4139952" y="357301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>
                  <a:solidFill>
                    <a:schemeClr val="tx1"/>
                  </a:solidFill>
                </a:rPr>
                <a:t>….</a:t>
              </a:r>
              <a:endParaRPr lang="zh-CN" altLang="en-US" sz="2000" b="1">
                <a:solidFill>
                  <a:schemeClr val="tx1"/>
                </a:solidFill>
              </a:endParaRPr>
            </a:p>
          </p:txBody>
        </p:sp>
        <p:sp>
          <p:nvSpPr>
            <p:cNvPr id="129" name="矩形 128"/>
            <p:cNvSpPr/>
            <p:nvPr/>
          </p:nvSpPr>
          <p:spPr>
            <a:xfrm>
              <a:off x="4139952" y="393305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>
                <a:solidFill>
                  <a:schemeClr val="tx1"/>
                </a:solidFill>
              </a:endParaRPr>
            </a:p>
          </p:txBody>
        </p:sp>
      </p:grpSp>
      <p:sp>
        <p:nvSpPr>
          <p:cNvPr id="130" name="矩形 129"/>
          <p:cNvSpPr/>
          <p:nvPr/>
        </p:nvSpPr>
        <p:spPr bwMode="auto">
          <a:xfrm>
            <a:off x="2483768" y="2996952"/>
            <a:ext cx="1152128" cy="360040"/>
          </a:xfrm>
          <a:prstGeom prst="rect">
            <a:avLst/>
          </a:prstGeom>
          <a:solidFill>
            <a:srgbClr val="FF0000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b="1"/>
              <a:t>8000H</a:t>
            </a:r>
            <a:endParaRPr kumimoji="1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31" name="矩形 130"/>
          <p:cNvSpPr/>
          <p:nvPr/>
        </p:nvSpPr>
        <p:spPr bwMode="auto">
          <a:xfrm>
            <a:off x="2483768" y="2636912"/>
            <a:ext cx="1152128" cy="360040"/>
          </a:xfrm>
          <a:prstGeom prst="rect">
            <a:avLst/>
          </a:prstGeom>
          <a:solidFill>
            <a:srgbClr val="00B050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b="1"/>
              <a:t>1000H</a:t>
            </a:r>
            <a:endParaRPr kumimoji="1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33" name="矩形 132"/>
          <p:cNvSpPr/>
          <p:nvPr/>
        </p:nvSpPr>
        <p:spPr bwMode="auto">
          <a:xfrm>
            <a:off x="2483768" y="2636912"/>
            <a:ext cx="1152128" cy="360040"/>
          </a:xfrm>
          <a:prstGeom prst="rect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b="1"/>
              <a:t>1001H</a:t>
            </a:r>
            <a:endParaRPr kumimoji="1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34" name="矩形 133"/>
          <p:cNvSpPr/>
          <p:nvPr/>
        </p:nvSpPr>
        <p:spPr bwMode="auto">
          <a:xfrm>
            <a:off x="5580112" y="3573016"/>
            <a:ext cx="1800200" cy="360040"/>
          </a:xfrm>
          <a:prstGeom prst="rect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b="1">
                <a:solidFill>
                  <a:srgbClr val="FF0000"/>
                </a:solidFill>
              </a:rPr>
              <a:t>8000H</a:t>
            </a:r>
            <a:endParaRPr kumimoji="1" lang="zh-CN" altLang="en-US" sz="24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32" name="矩形 131">
            <a:extLst>
              <a:ext uri="{FF2B5EF4-FFF2-40B4-BE49-F238E27FC236}">
                <a16:creationId xmlns:a16="http://schemas.microsoft.com/office/drawing/2014/main" id="{F551305C-43A6-4004-BAA6-7E621FBA4D5C}"/>
              </a:ext>
            </a:extLst>
          </p:cNvPr>
          <p:cNvSpPr/>
          <p:nvPr/>
        </p:nvSpPr>
        <p:spPr>
          <a:xfrm>
            <a:off x="2039730" y="1813173"/>
            <a:ext cx="17443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/>
              <a:t>(R</a:t>
            </a:r>
            <a:r>
              <a:rPr lang="en-US" altLang="zh-CN" b="1" baseline="-25000"/>
              <a:t>0</a:t>
            </a:r>
            <a:r>
              <a:rPr lang="en-US" altLang="zh-CN" b="1"/>
              <a:t>)=1000H</a:t>
            </a:r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" grpId="0" animBg="1"/>
      <p:bldP spid="131" grpId="0" animBg="1"/>
      <p:bldP spid="13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0" name="Text Box 26"/>
          <p:cNvSpPr txBox="1">
            <a:spLocks noChangeArrowheads="1"/>
          </p:cNvSpPr>
          <p:nvPr/>
        </p:nvSpPr>
        <p:spPr bwMode="auto">
          <a:xfrm>
            <a:off x="898997" y="1124744"/>
            <a:ext cx="424973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+mn-lt"/>
                <a:ea typeface="黑体" pitchFamily="49" charset="-122"/>
              </a:rPr>
              <a:t>例：</a:t>
            </a:r>
            <a:r>
              <a:rPr lang="en-US" altLang="zh-CN" sz="2800" b="1">
                <a:latin typeface="+mn-lt"/>
                <a:ea typeface="黑体" pitchFamily="49" charset="-122"/>
              </a:rPr>
              <a:t>MOV  PC</a:t>
            </a:r>
            <a:r>
              <a:rPr lang="zh-CN" altLang="en-US" sz="2800" b="1">
                <a:latin typeface="+mn-lt"/>
                <a:ea typeface="黑体" pitchFamily="49" charset="-122"/>
              </a:rPr>
              <a:t>，</a:t>
            </a:r>
            <a:r>
              <a:rPr lang="en-US" altLang="zh-CN" sz="2800" b="1">
                <a:latin typeface="+mn-lt"/>
                <a:ea typeface="黑体" pitchFamily="49" charset="-122"/>
              </a:rPr>
              <a:t>(SP)+</a:t>
            </a:r>
            <a:endParaRPr lang="zh-CN" altLang="en-US" sz="2800" b="1">
              <a:latin typeface="+mn-lt"/>
              <a:ea typeface="黑体" pitchFamily="49" charset="-122"/>
            </a:endParaRPr>
          </a:p>
        </p:txBody>
      </p:sp>
      <p:sp>
        <p:nvSpPr>
          <p:cNvPr id="19" name="Text Box 26"/>
          <p:cNvSpPr txBox="1">
            <a:spLocks noChangeArrowheads="1"/>
          </p:cNvSpPr>
          <p:nvPr/>
        </p:nvSpPr>
        <p:spPr bwMode="auto">
          <a:xfrm>
            <a:off x="6228184" y="1132880"/>
            <a:ext cx="172878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+mn-lt"/>
                <a:ea typeface="黑体" pitchFamily="49" charset="-122"/>
              </a:rPr>
              <a:t>POP  PC</a:t>
            </a:r>
            <a:endParaRPr lang="zh-CN" altLang="en-US" sz="2800" b="1">
              <a:latin typeface="+mn-lt"/>
              <a:ea typeface="黑体" pitchFamily="49" charset="-122"/>
            </a:endParaRPr>
          </a:p>
        </p:txBody>
      </p:sp>
      <p:sp>
        <p:nvSpPr>
          <p:cNvPr id="24" name="左右箭头 23"/>
          <p:cNvSpPr/>
          <p:nvPr/>
        </p:nvSpPr>
        <p:spPr bwMode="auto">
          <a:xfrm>
            <a:off x="4572000" y="1224052"/>
            <a:ext cx="1512168" cy="340616"/>
          </a:xfrm>
          <a:prstGeom prst="leftRightArrow">
            <a:avLst>
              <a:gd name="adj1" fmla="val 50000"/>
              <a:gd name="adj2" fmla="val 70994"/>
            </a:avLst>
          </a:prstGeom>
          <a:solidFill>
            <a:schemeClr val="bg1">
              <a:lumMod val="85000"/>
            </a:schemeClr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  <a:ea typeface="宋体" pitchFamily="2" charset="-122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1327748" y="3985900"/>
            <a:ext cx="1152128" cy="523220"/>
            <a:chOff x="107504" y="1772816"/>
            <a:chExt cx="1152128" cy="523220"/>
          </a:xfrm>
        </p:grpSpPr>
        <p:sp>
          <p:nvSpPr>
            <p:cNvPr id="39" name="TextBox 38"/>
            <p:cNvSpPr txBox="1"/>
            <p:nvPr/>
          </p:nvSpPr>
          <p:spPr>
            <a:xfrm>
              <a:off x="107504" y="1772816"/>
              <a:ext cx="585417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2800"/>
                <a:t>SP</a:t>
              </a:r>
              <a:endParaRPr lang="zh-CN" altLang="en-US" sz="2800" baseline="-25000"/>
            </a:p>
          </p:txBody>
        </p:sp>
        <p:cxnSp>
          <p:nvCxnSpPr>
            <p:cNvPr id="40" name="直接箭头连接符 39"/>
            <p:cNvCxnSpPr/>
            <p:nvPr/>
          </p:nvCxnSpPr>
          <p:spPr bwMode="auto">
            <a:xfrm>
              <a:off x="683568" y="2060848"/>
              <a:ext cx="576064" cy="0"/>
            </a:xfrm>
            <a:prstGeom prst="straightConnector1">
              <a:avLst/>
            </a:prstGeom>
            <a:solidFill>
              <a:schemeClr val="accent1"/>
            </a:solidFill>
            <a:ln w="508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stealth"/>
            </a:ln>
            <a:effectLst/>
          </p:spPr>
        </p:cxnSp>
      </p:grpSp>
      <p:cxnSp>
        <p:nvCxnSpPr>
          <p:cNvPr id="41" name="肘形连接符 40"/>
          <p:cNvCxnSpPr>
            <a:stCxn id="84" idx="3"/>
          </p:cNvCxnSpPr>
          <p:nvPr/>
        </p:nvCxnSpPr>
        <p:spPr bwMode="auto">
          <a:xfrm flipV="1">
            <a:off x="3632004" y="4085208"/>
            <a:ext cx="1944216" cy="175374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50800" cap="sq" cmpd="sng" algn="ctr">
            <a:solidFill>
              <a:schemeClr val="tx1"/>
            </a:solidFill>
            <a:prstDash val="solid"/>
            <a:round/>
            <a:headEnd type="none" w="sm" len="sm"/>
            <a:tailEnd type="stealth"/>
          </a:ln>
          <a:effectLst/>
        </p:spPr>
      </p:cxnSp>
      <p:grpSp>
        <p:nvGrpSpPr>
          <p:cNvPr id="42" name="组合 41"/>
          <p:cNvGrpSpPr/>
          <p:nvPr/>
        </p:nvGrpSpPr>
        <p:grpSpPr>
          <a:xfrm>
            <a:off x="1327748" y="5085184"/>
            <a:ext cx="1152128" cy="523220"/>
            <a:chOff x="107504" y="1772816"/>
            <a:chExt cx="1152128" cy="523220"/>
          </a:xfrm>
        </p:grpSpPr>
        <p:sp>
          <p:nvSpPr>
            <p:cNvPr id="43" name="TextBox 42"/>
            <p:cNvSpPr txBox="1"/>
            <p:nvPr/>
          </p:nvSpPr>
          <p:spPr>
            <a:xfrm>
              <a:off x="107504" y="1772816"/>
              <a:ext cx="623889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2800"/>
                <a:t>PC</a:t>
              </a:r>
              <a:endParaRPr lang="zh-CN" altLang="en-US" sz="2800" baseline="-25000"/>
            </a:p>
          </p:txBody>
        </p:sp>
        <p:cxnSp>
          <p:nvCxnSpPr>
            <p:cNvPr id="44" name="直接箭头连接符 43"/>
            <p:cNvCxnSpPr/>
            <p:nvPr/>
          </p:nvCxnSpPr>
          <p:spPr bwMode="auto">
            <a:xfrm>
              <a:off x="683568" y="2060848"/>
              <a:ext cx="576064" cy="0"/>
            </a:xfrm>
            <a:prstGeom prst="straightConnector1">
              <a:avLst/>
            </a:prstGeom>
            <a:solidFill>
              <a:schemeClr val="accent1"/>
            </a:solidFill>
            <a:ln w="508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stealth"/>
            </a:ln>
            <a:effectLst/>
          </p:spPr>
        </p:cxnSp>
      </p:grpSp>
      <p:grpSp>
        <p:nvGrpSpPr>
          <p:cNvPr id="45" name="组合 44"/>
          <p:cNvGrpSpPr/>
          <p:nvPr/>
        </p:nvGrpSpPr>
        <p:grpSpPr>
          <a:xfrm>
            <a:off x="2479876" y="2618328"/>
            <a:ext cx="1156020" cy="2907040"/>
            <a:chOff x="2479876" y="2618328"/>
            <a:chExt cx="1156020" cy="2907040"/>
          </a:xfrm>
        </p:grpSpPr>
        <p:grpSp>
          <p:nvGrpSpPr>
            <p:cNvPr id="46" name="组合 1"/>
            <p:cNvGrpSpPr/>
            <p:nvPr/>
          </p:nvGrpSpPr>
          <p:grpSpPr>
            <a:xfrm>
              <a:off x="2479876" y="3715876"/>
              <a:ext cx="1152128" cy="1809492"/>
              <a:chOff x="6096649" y="2051556"/>
              <a:chExt cx="2448272" cy="1809492"/>
            </a:xfrm>
          </p:grpSpPr>
          <p:grpSp>
            <p:nvGrpSpPr>
              <p:cNvPr id="71" name="组合 64"/>
              <p:cNvGrpSpPr/>
              <p:nvPr/>
            </p:nvGrpSpPr>
            <p:grpSpPr>
              <a:xfrm>
                <a:off x="6096649" y="3491716"/>
                <a:ext cx="2448272" cy="369332"/>
                <a:chOff x="2195736" y="4941168"/>
                <a:chExt cx="2304256" cy="369332"/>
              </a:xfrm>
            </p:grpSpPr>
            <p:sp>
              <p:nvSpPr>
                <p:cNvPr id="108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2195736" y="4941168"/>
                  <a:ext cx="2304256" cy="369332"/>
                </a:xfrm>
                <a:prstGeom prst="rect">
                  <a:avLst/>
                </a:prstGeom>
                <a:solidFill>
                  <a:schemeClr val="bg1"/>
                </a:solidFill>
                <a:ln w="381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scene3d>
                  <a:camera prst="legacyObliqueTopRight"/>
                  <a:lightRig rig="legacyFlat3" dir="b"/>
                </a:scene3d>
                <a:sp3d extrusionH="254000" contourW="12700" prstMaterial="legacyMatte">
                  <a:bevelT w="13970" h="13500" prst="angle"/>
                  <a:bevelB w="13500" h="13500" prst="angle"/>
                  <a:extrusionClr>
                    <a:schemeClr val="tx2">
                      <a:lumMod val="20000"/>
                      <a:lumOff val="80000"/>
                    </a:schemeClr>
                  </a:extrusionClr>
                </a:sp3d>
              </p:spPr>
              <p:txBody>
                <a:bodyPr wrap="square">
                  <a:spAutoFit/>
                  <a:flatTx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endParaRPr lang="zh-CN" altLang="en-US" b="1">
                    <a:solidFill>
                      <a:srgbClr val="0000FF"/>
                    </a:solidFill>
                    <a:latin typeface="Times New Roman" pitchFamily="18" charset="0"/>
                    <a:ea typeface="仿宋_GB2312" pitchFamily="49" charset="-122"/>
                  </a:endParaRPr>
                </a:p>
              </p:txBody>
            </p:sp>
            <p:cxnSp>
              <p:nvCxnSpPr>
                <p:cNvPr id="109" name="直接连接符 108"/>
                <p:cNvCxnSpPr/>
                <p:nvPr/>
              </p:nvCxnSpPr>
              <p:spPr>
                <a:xfrm>
                  <a:off x="2483768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直接连接符 109"/>
                <p:cNvCxnSpPr/>
                <p:nvPr/>
              </p:nvCxnSpPr>
              <p:spPr>
                <a:xfrm>
                  <a:off x="2771800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直接连接符 110"/>
                <p:cNvCxnSpPr/>
                <p:nvPr/>
              </p:nvCxnSpPr>
              <p:spPr>
                <a:xfrm>
                  <a:off x="3059832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直接连接符 111"/>
                <p:cNvCxnSpPr/>
                <p:nvPr/>
              </p:nvCxnSpPr>
              <p:spPr>
                <a:xfrm>
                  <a:off x="3347864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直接连接符 112"/>
                <p:cNvCxnSpPr/>
                <p:nvPr/>
              </p:nvCxnSpPr>
              <p:spPr>
                <a:xfrm>
                  <a:off x="3635896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直接连接符 113"/>
                <p:cNvCxnSpPr/>
                <p:nvPr/>
              </p:nvCxnSpPr>
              <p:spPr>
                <a:xfrm>
                  <a:off x="3923928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直接连接符 114"/>
                <p:cNvCxnSpPr/>
                <p:nvPr/>
              </p:nvCxnSpPr>
              <p:spPr>
                <a:xfrm>
                  <a:off x="4211960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2" name="组合 77"/>
              <p:cNvGrpSpPr/>
              <p:nvPr/>
            </p:nvGrpSpPr>
            <p:grpSpPr>
              <a:xfrm>
                <a:off x="6096649" y="3131676"/>
                <a:ext cx="2448272" cy="369332"/>
                <a:chOff x="2195736" y="4941168"/>
                <a:chExt cx="2304256" cy="369332"/>
              </a:xfrm>
            </p:grpSpPr>
            <p:sp>
              <p:nvSpPr>
                <p:cNvPr id="100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2195736" y="4941168"/>
                  <a:ext cx="2304256" cy="369332"/>
                </a:xfrm>
                <a:prstGeom prst="rect">
                  <a:avLst/>
                </a:prstGeom>
                <a:solidFill>
                  <a:schemeClr val="bg1"/>
                </a:solidFill>
                <a:ln w="381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scene3d>
                  <a:camera prst="legacyObliqueTopRight"/>
                  <a:lightRig rig="legacyFlat3" dir="b"/>
                </a:scene3d>
                <a:sp3d extrusionH="254000" contourW="12700" prstMaterial="legacyMatte">
                  <a:bevelT w="13970" h="13500" prst="angle"/>
                  <a:bevelB w="13500" h="13500" prst="angle"/>
                  <a:extrusionClr>
                    <a:schemeClr val="tx2">
                      <a:lumMod val="20000"/>
                      <a:lumOff val="80000"/>
                    </a:schemeClr>
                  </a:extrusionClr>
                </a:sp3d>
              </p:spPr>
              <p:txBody>
                <a:bodyPr wrap="square">
                  <a:spAutoFit/>
                  <a:flatTx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endParaRPr lang="zh-CN" altLang="en-US" b="1">
                    <a:solidFill>
                      <a:srgbClr val="0000FF"/>
                    </a:solidFill>
                    <a:latin typeface="Times New Roman" pitchFamily="18" charset="0"/>
                    <a:ea typeface="仿宋_GB2312" pitchFamily="49" charset="-122"/>
                  </a:endParaRPr>
                </a:p>
              </p:txBody>
            </p:sp>
            <p:cxnSp>
              <p:nvCxnSpPr>
                <p:cNvPr id="101" name="直接连接符 100"/>
                <p:cNvCxnSpPr/>
                <p:nvPr/>
              </p:nvCxnSpPr>
              <p:spPr>
                <a:xfrm>
                  <a:off x="2483768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直接连接符 101"/>
                <p:cNvCxnSpPr/>
                <p:nvPr/>
              </p:nvCxnSpPr>
              <p:spPr>
                <a:xfrm>
                  <a:off x="2771800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直接连接符 102"/>
                <p:cNvCxnSpPr/>
                <p:nvPr/>
              </p:nvCxnSpPr>
              <p:spPr>
                <a:xfrm>
                  <a:off x="3059832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直接连接符 103"/>
                <p:cNvCxnSpPr/>
                <p:nvPr/>
              </p:nvCxnSpPr>
              <p:spPr>
                <a:xfrm>
                  <a:off x="3347864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直接连接符 104"/>
                <p:cNvCxnSpPr/>
                <p:nvPr/>
              </p:nvCxnSpPr>
              <p:spPr>
                <a:xfrm>
                  <a:off x="3635896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直接连接符 105"/>
                <p:cNvCxnSpPr/>
                <p:nvPr/>
              </p:nvCxnSpPr>
              <p:spPr>
                <a:xfrm>
                  <a:off x="3923928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直接连接符 106"/>
                <p:cNvCxnSpPr/>
                <p:nvPr/>
              </p:nvCxnSpPr>
              <p:spPr>
                <a:xfrm>
                  <a:off x="4211960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3" name="组合 86"/>
              <p:cNvGrpSpPr/>
              <p:nvPr/>
            </p:nvGrpSpPr>
            <p:grpSpPr>
              <a:xfrm>
                <a:off x="6096649" y="2771636"/>
                <a:ext cx="2448272" cy="369332"/>
                <a:chOff x="2195736" y="4941168"/>
                <a:chExt cx="2304256" cy="369332"/>
              </a:xfrm>
            </p:grpSpPr>
            <p:sp>
              <p:nvSpPr>
                <p:cNvPr id="92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2195736" y="4941168"/>
                  <a:ext cx="2304256" cy="369332"/>
                </a:xfrm>
                <a:prstGeom prst="rect">
                  <a:avLst/>
                </a:prstGeom>
                <a:solidFill>
                  <a:schemeClr val="bg1"/>
                </a:solidFill>
                <a:ln w="381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scene3d>
                  <a:camera prst="legacyObliqueTopRight"/>
                  <a:lightRig rig="legacyFlat3" dir="b"/>
                </a:scene3d>
                <a:sp3d extrusionH="254000" contourW="12700" prstMaterial="legacyMatte">
                  <a:bevelT w="13970" h="13500" prst="angle"/>
                  <a:bevelB w="13500" h="13500" prst="angle"/>
                  <a:extrusionClr>
                    <a:schemeClr val="tx2">
                      <a:lumMod val="20000"/>
                      <a:lumOff val="80000"/>
                    </a:schemeClr>
                  </a:extrusionClr>
                </a:sp3d>
              </p:spPr>
              <p:txBody>
                <a:bodyPr wrap="square">
                  <a:spAutoFit/>
                  <a:flatTx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endParaRPr lang="zh-CN" altLang="en-US" b="1">
                    <a:solidFill>
                      <a:srgbClr val="0000FF"/>
                    </a:solidFill>
                    <a:latin typeface="Times New Roman" pitchFamily="18" charset="0"/>
                    <a:ea typeface="仿宋_GB2312" pitchFamily="49" charset="-122"/>
                  </a:endParaRPr>
                </a:p>
              </p:txBody>
            </p:sp>
            <p:cxnSp>
              <p:nvCxnSpPr>
                <p:cNvPr id="93" name="直接连接符 92"/>
                <p:cNvCxnSpPr/>
                <p:nvPr/>
              </p:nvCxnSpPr>
              <p:spPr>
                <a:xfrm>
                  <a:off x="2483768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直接连接符 93"/>
                <p:cNvCxnSpPr/>
                <p:nvPr/>
              </p:nvCxnSpPr>
              <p:spPr>
                <a:xfrm>
                  <a:off x="2771800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直接连接符 94"/>
                <p:cNvCxnSpPr/>
                <p:nvPr/>
              </p:nvCxnSpPr>
              <p:spPr>
                <a:xfrm>
                  <a:off x="3059832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直接连接符 95"/>
                <p:cNvCxnSpPr/>
                <p:nvPr/>
              </p:nvCxnSpPr>
              <p:spPr>
                <a:xfrm>
                  <a:off x="3347864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直接连接符 96"/>
                <p:cNvCxnSpPr/>
                <p:nvPr/>
              </p:nvCxnSpPr>
              <p:spPr>
                <a:xfrm>
                  <a:off x="3635896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直接连接符 97"/>
                <p:cNvCxnSpPr/>
                <p:nvPr/>
              </p:nvCxnSpPr>
              <p:spPr>
                <a:xfrm>
                  <a:off x="3923928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直接连接符 98"/>
                <p:cNvCxnSpPr/>
                <p:nvPr/>
              </p:nvCxnSpPr>
              <p:spPr>
                <a:xfrm>
                  <a:off x="4211960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4" name="组合 95"/>
              <p:cNvGrpSpPr/>
              <p:nvPr/>
            </p:nvGrpSpPr>
            <p:grpSpPr>
              <a:xfrm>
                <a:off x="6096649" y="2411596"/>
                <a:ext cx="2448272" cy="369332"/>
                <a:chOff x="2195736" y="4941168"/>
                <a:chExt cx="2304256" cy="369332"/>
              </a:xfrm>
            </p:grpSpPr>
            <p:sp>
              <p:nvSpPr>
                <p:cNvPr id="84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2195736" y="4941168"/>
                  <a:ext cx="2304256" cy="369332"/>
                </a:xfrm>
                <a:prstGeom prst="rect">
                  <a:avLst/>
                </a:prstGeom>
                <a:solidFill>
                  <a:schemeClr val="bg1"/>
                </a:solidFill>
                <a:ln w="381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scene3d>
                  <a:camera prst="legacyObliqueTopRight"/>
                  <a:lightRig rig="legacyFlat3" dir="b"/>
                </a:scene3d>
                <a:sp3d extrusionH="254000" contourW="12700" prstMaterial="legacyMatte">
                  <a:bevelT w="13970" h="13500" prst="angle"/>
                  <a:bevelB w="13500" h="13500" prst="angle"/>
                  <a:extrusionClr>
                    <a:schemeClr val="tx2">
                      <a:lumMod val="20000"/>
                      <a:lumOff val="80000"/>
                    </a:schemeClr>
                  </a:extrusionClr>
                </a:sp3d>
              </p:spPr>
              <p:txBody>
                <a:bodyPr wrap="square">
                  <a:spAutoFit/>
                  <a:flatTx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endParaRPr lang="zh-CN" altLang="en-US" b="1">
                    <a:solidFill>
                      <a:srgbClr val="0000FF"/>
                    </a:solidFill>
                    <a:latin typeface="Times New Roman" pitchFamily="18" charset="0"/>
                    <a:ea typeface="仿宋_GB2312" pitchFamily="49" charset="-122"/>
                  </a:endParaRPr>
                </a:p>
              </p:txBody>
            </p:sp>
            <p:cxnSp>
              <p:nvCxnSpPr>
                <p:cNvPr id="85" name="直接连接符 84"/>
                <p:cNvCxnSpPr/>
                <p:nvPr/>
              </p:nvCxnSpPr>
              <p:spPr>
                <a:xfrm>
                  <a:off x="2483768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直接连接符 85"/>
                <p:cNvCxnSpPr/>
                <p:nvPr/>
              </p:nvCxnSpPr>
              <p:spPr>
                <a:xfrm>
                  <a:off x="2771800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直接连接符 86"/>
                <p:cNvCxnSpPr/>
                <p:nvPr/>
              </p:nvCxnSpPr>
              <p:spPr>
                <a:xfrm>
                  <a:off x="3059832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直接连接符 87"/>
                <p:cNvCxnSpPr/>
                <p:nvPr/>
              </p:nvCxnSpPr>
              <p:spPr>
                <a:xfrm>
                  <a:off x="3347864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直接连接符 88"/>
                <p:cNvCxnSpPr/>
                <p:nvPr/>
              </p:nvCxnSpPr>
              <p:spPr>
                <a:xfrm>
                  <a:off x="3635896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直接连接符 89"/>
                <p:cNvCxnSpPr/>
                <p:nvPr/>
              </p:nvCxnSpPr>
              <p:spPr>
                <a:xfrm>
                  <a:off x="3923928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直接连接符 90"/>
                <p:cNvCxnSpPr/>
                <p:nvPr/>
              </p:nvCxnSpPr>
              <p:spPr>
                <a:xfrm>
                  <a:off x="4211960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5" name="组合 104"/>
              <p:cNvGrpSpPr/>
              <p:nvPr/>
            </p:nvGrpSpPr>
            <p:grpSpPr>
              <a:xfrm>
                <a:off x="6096649" y="2051556"/>
                <a:ext cx="2448272" cy="369332"/>
                <a:chOff x="2195736" y="4941168"/>
                <a:chExt cx="2304256" cy="369332"/>
              </a:xfrm>
            </p:grpSpPr>
            <p:sp>
              <p:nvSpPr>
                <p:cNvPr id="76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2195736" y="4941168"/>
                  <a:ext cx="2304256" cy="369332"/>
                </a:xfrm>
                <a:prstGeom prst="rect">
                  <a:avLst/>
                </a:prstGeom>
                <a:solidFill>
                  <a:schemeClr val="bg1"/>
                </a:solidFill>
                <a:ln w="381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scene3d>
                  <a:camera prst="legacyObliqueTopRight"/>
                  <a:lightRig rig="legacyFlat3" dir="b"/>
                </a:scene3d>
                <a:sp3d extrusionH="254000" contourW="12700" prstMaterial="legacyMatte">
                  <a:bevelT w="13970" h="13500" prst="angle"/>
                  <a:bevelB w="13500" h="13500" prst="angle"/>
                  <a:extrusionClr>
                    <a:schemeClr val="tx2">
                      <a:lumMod val="20000"/>
                      <a:lumOff val="80000"/>
                    </a:schemeClr>
                  </a:extrusionClr>
                </a:sp3d>
              </p:spPr>
              <p:txBody>
                <a:bodyPr wrap="square">
                  <a:spAutoFit/>
                  <a:flatTx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endParaRPr lang="zh-CN" altLang="en-US" b="1">
                    <a:solidFill>
                      <a:srgbClr val="0000FF"/>
                    </a:solidFill>
                    <a:latin typeface="Times New Roman" pitchFamily="18" charset="0"/>
                    <a:ea typeface="仿宋_GB2312" pitchFamily="49" charset="-122"/>
                  </a:endParaRPr>
                </a:p>
              </p:txBody>
            </p:sp>
            <p:cxnSp>
              <p:nvCxnSpPr>
                <p:cNvPr id="77" name="直接连接符 8"/>
                <p:cNvCxnSpPr/>
                <p:nvPr/>
              </p:nvCxnSpPr>
              <p:spPr>
                <a:xfrm>
                  <a:off x="2483768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直接连接符 77"/>
                <p:cNvCxnSpPr/>
                <p:nvPr/>
              </p:nvCxnSpPr>
              <p:spPr>
                <a:xfrm>
                  <a:off x="2771800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直接连接符 78"/>
                <p:cNvCxnSpPr/>
                <p:nvPr/>
              </p:nvCxnSpPr>
              <p:spPr>
                <a:xfrm>
                  <a:off x="3059832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直接连接符 79"/>
                <p:cNvCxnSpPr/>
                <p:nvPr/>
              </p:nvCxnSpPr>
              <p:spPr>
                <a:xfrm>
                  <a:off x="3347864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直接连接符 80"/>
                <p:cNvCxnSpPr/>
                <p:nvPr/>
              </p:nvCxnSpPr>
              <p:spPr>
                <a:xfrm>
                  <a:off x="3635896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直接连接符 81"/>
                <p:cNvCxnSpPr/>
                <p:nvPr/>
              </p:nvCxnSpPr>
              <p:spPr>
                <a:xfrm>
                  <a:off x="3923928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直接连接符 82"/>
                <p:cNvCxnSpPr/>
                <p:nvPr/>
              </p:nvCxnSpPr>
              <p:spPr>
                <a:xfrm>
                  <a:off x="4211960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7" name="Text Box 5"/>
            <p:cNvSpPr txBox="1">
              <a:spLocks noChangeArrowheads="1"/>
            </p:cNvSpPr>
            <p:nvPr/>
          </p:nvSpPr>
          <p:spPr bwMode="auto">
            <a:xfrm>
              <a:off x="2483768" y="3347700"/>
              <a:ext cx="1152128" cy="369332"/>
            </a:xfrm>
            <a:prstGeom prst="rect">
              <a:avLst/>
            </a:prstGeom>
            <a:solidFill>
              <a:schemeClr val="bg1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254000" contourW="12700" prstMaterial="legacyMatte">
              <a:bevelT w="13970" h="13500" prst="angle"/>
              <a:bevelB w="13500" h="13500" prst="angle"/>
              <a:extrusionClr>
                <a:schemeClr val="tx2">
                  <a:lumMod val="20000"/>
                  <a:lumOff val="80000"/>
                </a:schemeClr>
              </a:extrusionClr>
            </a:sp3d>
          </p:spPr>
          <p:txBody>
            <a:bodyPr wrap="square">
              <a:spAutoFit/>
              <a:flatTx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zh-CN" altLang="en-US" b="1">
                <a:solidFill>
                  <a:srgbClr val="0000FF"/>
                </a:solidFill>
                <a:latin typeface="Times New Roman" pitchFamily="18" charset="0"/>
                <a:ea typeface="仿宋_GB2312" pitchFamily="49" charset="-122"/>
              </a:endParaRPr>
            </a:p>
          </p:txBody>
        </p:sp>
        <p:cxnSp>
          <p:nvCxnSpPr>
            <p:cNvPr id="48" name="直接连接符 47"/>
            <p:cNvCxnSpPr/>
            <p:nvPr/>
          </p:nvCxnSpPr>
          <p:spPr>
            <a:xfrm>
              <a:off x="2627784" y="3347700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/>
            <p:nvPr/>
          </p:nvCxnSpPr>
          <p:spPr>
            <a:xfrm>
              <a:off x="2771800" y="3347700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/>
            <p:nvPr/>
          </p:nvCxnSpPr>
          <p:spPr>
            <a:xfrm>
              <a:off x="2915816" y="3347700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/>
            <p:nvPr/>
          </p:nvCxnSpPr>
          <p:spPr>
            <a:xfrm>
              <a:off x="3059832" y="3347700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>
              <a:off x="3203848" y="3347700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>
              <a:off x="3347864" y="3347700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>
              <a:off x="3491880" y="3347700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 Box 5"/>
            <p:cNvSpPr txBox="1">
              <a:spLocks noChangeArrowheads="1"/>
            </p:cNvSpPr>
            <p:nvPr/>
          </p:nvSpPr>
          <p:spPr bwMode="auto">
            <a:xfrm>
              <a:off x="2483768" y="2978368"/>
              <a:ext cx="1152128" cy="369332"/>
            </a:xfrm>
            <a:prstGeom prst="rect">
              <a:avLst/>
            </a:prstGeom>
            <a:solidFill>
              <a:schemeClr val="bg1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254000" contourW="12700" prstMaterial="legacyMatte">
              <a:bevelT w="13970" h="13500" prst="angle"/>
              <a:bevelB w="13500" h="13500" prst="angle"/>
              <a:extrusionClr>
                <a:schemeClr val="tx2">
                  <a:lumMod val="20000"/>
                  <a:lumOff val="80000"/>
                </a:schemeClr>
              </a:extrusionClr>
            </a:sp3d>
          </p:spPr>
          <p:txBody>
            <a:bodyPr wrap="square">
              <a:spAutoFit/>
              <a:flatTx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zh-CN" altLang="en-US" b="1">
                <a:solidFill>
                  <a:srgbClr val="0000FF"/>
                </a:solidFill>
                <a:latin typeface="Times New Roman" pitchFamily="18" charset="0"/>
                <a:ea typeface="仿宋_GB2312" pitchFamily="49" charset="-122"/>
              </a:endParaRPr>
            </a:p>
          </p:txBody>
        </p:sp>
        <p:cxnSp>
          <p:nvCxnSpPr>
            <p:cNvPr id="56" name="直接连接符 55"/>
            <p:cNvCxnSpPr/>
            <p:nvPr/>
          </p:nvCxnSpPr>
          <p:spPr>
            <a:xfrm>
              <a:off x="2627784" y="2978368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/>
          </p:nvCxnSpPr>
          <p:spPr>
            <a:xfrm>
              <a:off x="2771800" y="2978368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/>
            <p:nvPr/>
          </p:nvCxnSpPr>
          <p:spPr>
            <a:xfrm>
              <a:off x="2915816" y="2978368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/>
            <p:nvPr/>
          </p:nvCxnSpPr>
          <p:spPr>
            <a:xfrm>
              <a:off x="3059832" y="2978368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/>
            <p:nvPr/>
          </p:nvCxnSpPr>
          <p:spPr>
            <a:xfrm>
              <a:off x="3203848" y="2978368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/>
            <p:cNvCxnSpPr/>
            <p:nvPr/>
          </p:nvCxnSpPr>
          <p:spPr>
            <a:xfrm>
              <a:off x="3347864" y="2978368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/>
            <p:nvPr/>
          </p:nvCxnSpPr>
          <p:spPr>
            <a:xfrm>
              <a:off x="3491880" y="2978368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 Box 5"/>
            <p:cNvSpPr txBox="1">
              <a:spLocks noChangeArrowheads="1"/>
            </p:cNvSpPr>
            <p:nvPr/>
          </p:nvSpPr>
          <p:spPr bwMode="auto">
            <a:xfrm>
              <a:off x="2483768" y="2618328"/>
              <a:ext cx="1152128" cy="369332"/>
            </a:xfrm>
            <a:prstGeom prst="rect">
              <a:avLst/>
            </a:prstGeom>
            <a:solidFill>
              <a:schemeClr val="bg1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254000" contourW="12700" prstMaterial="legacyMatte">
              <a:bevelT w="13970" h="13500" prst="angle"/>
              <a:bevelB w="13500" h="13500" prst="angle"/>
              <a:extrusionClr>
                <a:schemeClr val="tx2">
                  <a:lumMod val="20000"/>
                  <a:lumOff val="80000"/>
                </a:schemeClr>
              </a:extrusionClr>
            </a:sp3d>
          </p:spPr>
          <p:txBody>
            <a:bodyPr wrap="square">
              <a:spAutoFit/>
              <a:flatTx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zh-CN" altLang="en-US" b="1">
                <a:solidFill>
                  <a:srgbClr val="0000FF"/>
                </a:solidFill>
                <a:latin typeface="Times New Roman" pitchFamily="18" charset="0"/>
                <a:ea typeface="仿宋_GB2312" pitchFamily="49" charset="-122"/>
              </a:endParaRPr>
            </a:p>
          </p:txBody>
        </p:sp>
        <p:cxnSp>
          <p:nvCxnSpPr>
            <p:cNvPr id="64" name="直接连接符 63"/>
            <p:cNvCxnSpPr/>
            <p:nvPr/>
          </p:nvCxnSpPr>
          <p:spPr>
            <a:xfrm>
              <a:off x="2627784" y="2618328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/>
            <p:cNvCxnSpPr/>
            <p:nvPr/>
          </p:nvCxnSpPr>
          <p:spPr>
            <a:xfrm>
              <a:off x="2771800" y="2618328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/>
            <p:cNvCxnSpPr/>
            <p:nvPr/>
          </p:nvCxnSpPr>
          <p:spPr>
            <a:xfrm>
              <a:off x="2915816" y="2618328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/>
            <p:cNvCxnSpPr/>
            <p:nvPr/>
          </p:nvCxnSpPr>
          <p:spPr>
            <a:xfrm>
              <a:off x="3059832" y="2618328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67"/>
            <p:cNvCxnSpPr/>
            <p:nvPr/>
          </p:nvCxnSpPr>
          <p:spPr>
            <a:xfrm>
              <a:off x="3203848" y="2618328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/>
            <p:cNvCxnSpPr/>
            <p:nvPr/>
          </p:nvCxnSpPr>
          <p:spPr>
            <a:xfrm>
              <a:off x="3347864" y="2618328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/>
            <p:cNvCxnSpPr/>
            <p:nvPr/>
          </p:nvCxnSpPr>
          <p:spPr>
            <a:xfrm>
              <a:off x="3491880" y="2618328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组合 115"/>
          <p:cNvGrpSpPr/>
          <p:nvPr/>
        </p:nvGrpSpPr>
        <p:grpSpPr>
          <a:xfrm>
            <a:off x="5580112" y="2924944"/>
            <a:ext cx="2668188" cy="2736304"/>
            <a:chOff x="4139952" y="1412776"/>
            <a:chExt cx="2468074" cy="2880320"/>
          </a:xfrm>
        </p:grpSpPr>
        <p:sp>
          <p:nvSpPr>
            <p:cNvPr id="117" name="矩形 116"/>
            <p:cNvSpPr/>
            <p:nvPr/>
          </p:nvSpPr>
          <p:spPr>
            <a:xfrm>
              <a:off x="5738530" y="141277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18" name="矩形 117"/>
            <p:cNvSpPr/>
            <p:nvPr/>
          </p:nvSpPr>
          <p:spPr>
            <a:xfrm>
              <a:off x="5738530" y="177281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19" name="矩形 118"/>
            <p:cNvSpPr/>
            <p:nvPr/>
          </p:nvSpPr>
          <p:spPr>
            <a:xfrm>
              <a:off x="5738530" y="213285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>
                  <a:solidFill>
                    <a:schemeClr val="tx1"/>
                  </a:solidFill>
                </a:rPr>
                <a:t>3000H</a:t>
              </a:r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20" name="矩形 119"/>
            <p:cNvSpPr/>
            <p:nvPr/>
          </p:nvSpPr>
          <p:spPr>
            <a:xfrm>
              <a:off x="5738530" y="249289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>
                  <a:solidFill>
                    <a:schemeClr val="tx1"/>
                  </a:solidFill>
                </a:rPr>
                <a:t>3001H</a:t>
              </a:r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21" name="矩形 120"/>
            <p:cNvSpPr/>
            <p:nvPr/>
          </p:nvSpPr>
          <p:spPr>
            <a:xfrm>
              <a:off x="5738530" y="285293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>
                  <a:solidFill>
                    <a:schemeClr val="tx1"/>
                  </a:solidFill>
                </a:rPr>
                <a:t>3002H</a:t>
              </a:r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22" name="矩形 121"/>
            <p:cNvSpPr/>
            <p:nvPr/>
          </p:nvSpPr>
          <p:spPr>
            <a:xfrm>
              <a:off x="5738530" y="321297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23" name="矩形 122"/>
            <p:cNvSpPr/>
            <p:nvPr/>
          </p:nvSpPr>
          <p:spPr>
            <a:xfrm>
              <a:off x="5738530" y="357301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24" name="矩形 123"/>
            <p:cNvSpPr/>
            <p:nvPr/>
          </p:nvSpPr>
          <p:spPr>
            <a:xfrm>
              <a:off x="5738530" y="393305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>
                  <a:solidFill>
                    <a:schemeClr val="tx1"/>
                  </a:solidFill>
                </a:rPr>
                <a:t>3FFFH</a:t>
              </a:r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25" name="矩形 124"/>
            <p:cNvSpPr/>
            <p:nvPr/>
          </p:nvSpPr>
          <p:spPr>
            <a:xfrm>
              <a:off x="4139952" y="141277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>
                  <a:solidFill>
                    <a:srgbClr val="FF0000"/>
                  </a:solidFill>
                </a:rPr>
                <a:t>堆栈空间</a:t>
              </a:r>
            </a:p>
          </p:txBody>
        </p:sp>
        <p:sp>
          <p:nvSpPr>
            <p:cNvPr id="126" name="矩形 125"/>
            <p:cNvSpPr/>
            <p:nvPr/>
          </p:nvSpPr>
          <p:spPr>
            <a:xfrm>
              <a:off x="4139952" y="177281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>
                <a:solidFill>
                  <a:schemeClr val="tx1"/>
                </a:solidFill>
              </a:endParaRPr>
            </a:p>
          </p:txBody>
        </p:sp>
        <p:sp>
          <p:nvSpPr>
            <p:cNvPr id="127" name="矩形 126"/>
            <p:cNvSpPr/>
            <p:nvPr/>
          </p:nvSpPr>
          <p:spPr>
            <a:xfrm>
              <a:off x="4139952" y="213285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>
                <a:solidFill>
                  <a:schemeClr val="tx1"/>
                </a:solidFill>
              </a:endParaRPr>
            </a:p>
          </p:txBody>
        </p:sp>
        <p:sp>
          <p:nvSpPr>
            <p:cNvPr id="128" name="矩形 127"/>
            <p:cNvSpPr/>
            <p:nvPr/>
          </p:nvSpPr>
          <p:spPr>
            <a:xfrm>
              <a:off x="4139952" y="249289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>
                  <a:solidFill>
                    <a:srgbClr val="00B050"/>
                  </a:solidFill>
                </a:rPr>
                <a:t>XXXX</a:t>
              </a:r>
              <a:endParaRPr lang="zh-CN" altLang="en-US" sz="2000" b="1">
                <a:solidFill>
                  <a:srgbClr val="00B050"/>
                </a:solidFill>
              </a:endParaRPr>
            </a:p>
          </p:txBody>
        </p:sp>
        <p:sp>
          <p:nvSpPr>
            <p:cNvPr id="129" name="矩形 128"/>
            <p:cNvSpPr/>
            <p:nvPr/>
          </p:nvSpPr>
          <p:spPr>
            <a:xfrm>
              <a:off x="4139952" y="285293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>
                <a:solidFill>
                  <a:schemeClr val="tx1"/>
                </a:solidFill>
              </a:endParaRPr>
            </a:p>
          </p:txBody>
        </p:sp>
        <p:sp>
          <p:nvSpPr>
            <p:cNvPr id="130" name="矩形 129"/>
            <p:cNvSpPr/>
            <p:nvPr/>
          </p:nvSpPr>
          <p:spPr>
            <a:xfrm>
              <a:off x="4139952" y="321297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>
                <a:solidFill>
                  <a:schemeClr val="tx1"/>
                </a:solidFill>
              </a:endParaRPr>
            </a:p>
          </p:txBody>
        </p:sp>
        <p:sp>
          <p:nvSpPr>
            <p:cNvPr id="131" name="矩形 130"/>
            <p:cNvSpPr/>
            <p:nvPr/>
          </p:nvSpPr>
          <p:spPr>
            <a:xfrm>
              <a:off x="4139952" y="357301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>
                  <a:solidFill>
                    <a:schemeClr val="tx1"/>
                  </a:solidFill>
                </a:rPr>
                <a:t>….</a:t>
              </a:r>
              <a:endParaRPr lang="zh-CN" altLang="en-US" sz="2000" b="1">
                <a:solidFill>
                  <a:schemeClr val="tx1"/>
                </a:solidFill>
              </a:endParaRPr>
            </a:p>
          </p:txBody>
        </p:sp>
        <p:sp>
          <p:nvSpPr>
            <p:cNvPr id="132" name="矩形 131"/>
            <p:cNvSpPr/>
            <p:nvPr/>
          </p:nvSpPr>
          <p:spPr>
            <a:xfrm>
              <a:off x="4139952" y="393305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>
                  <a:solidFill>
                    <a:schemeClr val="tx1"/>
                  </a:solidFill>
                </a:rPr>
                <a:t>堆栈栈底</a:t>
              </a:r>
            </a:p>
          </p:txBody>
        </p:sp>
      </p:grpSp>
      <p:sp>
        <p:nvSpPr>
          <p:cNvPr id="133" name="矩形 132"/>
          <p:cNvSpPr/>
          <p:nvPr/>
        </p:nvSpPr>
        <p:spPr bwMode="auto">
          <a:xfrm>
            <a:off x="2483768" y="5157192"/>
            <a:ext cx="1152128" cy="360040"/>
          </a:xfrm>
          <a:prstGeom prst="rect">
            <a:avLst/>
          </a:prstGeom>
          <a:solidFill>
            <a:srgbClr val="FF0000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b="1"/>
              <a:t>8000H</a:t>
            </a:r>
            <a:endParaRPr kumimoji="1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34" name="矩形 133"/>
          <p:cNvSpPr/>
          <p:nvPr/>
        </p:nvSpPr>
        <p:spPr bwMode="auto">
          <a:xfrm>
            <a:off x="2483768" y="4077072"/>
            <a:ext cx="1152128" cy="360040"/>
          </a:xfrm>
          <a:prstGeom prst="rect">
            <a:avLst/>
          </a:prstGeom>
          <a:solidFill>
            <a:srgbClr val="00B050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b="1"/>
              <a:t>3000H</a:t>
            </a:r>
            <a:endParaRPr kumimoji="1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135" name="肘形连接符 134"/>
          <p:cNvCxnSpPr>
            <a:endCxn id="127" idx="1"/>
          </p:cNvCxnSpPr>
          <p:nvPr/>
        </p:nvCxnSpPr>
        <p:spPr bwMode="auto">
          <a:xfrm flipV="1">
            <a:off x="3707904" y="3780039"/>
            <a:ext cx="1872208" cy="441049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50800" cap="sq" cmpd="sng" algn="ctr">
            <a:solidFill>
              <a:schemeClr val="tx2"/>
            </a:solidFill>
            <a:prstDash val="solid"/>
            <a:round/>
            <a:headEnd type="none" w="sm" len="sm"/>
            <a:tailEnd type="stealth"/>
          </a:ln>
          <a:effectLst/>
        </p:spPr>
      </p:cxnSp>
      <p:sp>
        <p:nvSpPr>
          <p:cNvPr id="136" name="矩形 135"/>
          <p:cNvSpPr/>
          <p:nvPr/>
        </p:nvSpPr>
        <p:spPr bwMode="auto">
          <a:xfrm>
            <a:off x="2483768" y="4077072"/>
            <a:ext cx="1152128" cy="360040"/>
          </a:xfrm>
          <a:prstGeom prst="rect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b="1"/>
              <a:t>3001H</a:t>
            </a:r>
            <a:endParaRPr kumimoji="1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37" name="矩形 136"/>
          <p:cNvSpPr/>
          <p:nvPr/>
        </p:nvSpPr>
        <p:spPr bwMode="auto">
          <a:xfrm>
            <a:off x="5580112" y="3573016"/>
            <a:ext cx="1800200" cy="360040"/>
          </a:xfrm>
          <a:prstGeom prst="rect">
            <a:avLst/>
          </a:prstGeom>
          <a:solidFill>
            <a:srgbClr val="00B050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b="1">
                <a:solidFill>
                  <a:srgbClr val="FF0000"/>
                </a:solidFill>
              </a:rPr>
              <a:t>8000H</a:t>
            </a:r>
            <a:endParaRPr kumimoji="1" lang="zh-CN" altLang="en-US" sz="24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38" name="矩形 137">
            <a:extLst>
              <a:ext uri="{FF2B5EF4-FFF2-40B4-BE49-F238E27FC236}">
                <a16:creationId xmlns:a16="http://schemas.microsoft.com/office/drawing/2014/main" id="{F049C6D3-1A0C-4D9E-8B2B-8430227FDE35}"/>
              </a:ext>
            </a:extLst>
          </p:cNvPr>
          <p:cNvSpPr/>
          <p:nvPr/>
        </p:nvSpPr>
        <p:spPr>
          <a:xfrm>
            <a:off x="1725736" y="1775411"/>
            <a:ext cx="17780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/>
              <a:t>(SP)=3000H</a:t>
            </a:r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4" grpId="0" animBg="1"/>
      <p:bldP spid="133" grpId="0" animBg="1"/>
      <p:bldP spid="136" grpId="0" animBg="1"/>
      <p:bldP spid="13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Box 26"/>
          <p:cNvSpPr txBox="1">
            <a:spLocks noChangeArrowheads="1"/>
          </p:cNvSpPr>
          <p:nvPr/>
        </p:nvSpPr>
        <p:spPr bwMode="auto">
          <a:xfrm>
            <a:off x="1115616" y="952853"/>
            <a:ext cx="439248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800" b="1">
                <a:latin typeface="+mn-lt"/>
                <a:ea typeface="+mn-ea"/>
              </a:rPr>
              <a:t>例：</a:t>
            </a:r>
            <a:r>
              <a:rPr lang="en-US" altLang="zh-CN" sz="2800" b="1">
                <a:latin typeface="+mn-lt"/>
                <a:ea typeface="+mn-ea"/>
              </a:rPr>
              <a:t>MOV  R1</a:t>
            </a:r>
            <a:r>
              <a:rPr lang="zh-CN" altLang="en-US" sz="2800" b="1">
                <a:latin typeface="+mn-lt"/>
                <a:ea typeface="+mn-ea"/>
              </a:rPr>
              <a:t>，</a:t>
            </a:r>
            <a:r>
              <a:rPr lang="en-US" altLang="zh-CN" sz="2800" b="1">
                <a:latin typeface="+mn-lt"/>
                <a:ea typeface="+mn-ea"/>
              </a:rPr>
              <a:t>(PC)+</a:t>
            </a:r>
            <a:endParaRPr lang="zh-CN" altLang="en-US" sz="2800" b="1">
              <a:latin typeface="+mn-lt"/>
              <a:ea typeface="+mn-ea"/>
            </a:endParaRPr>
          </a:p>
        </p:txBody>
      </p:sp>
      <p:grpSp>
        <p:nvGrpSpPr>
          <p:cNvPr id="51" name="组合 50"/>
          <p:cNvGrpSpPr/>
          <p:nvPr/>
        </p:nvGrpSpPr>
        <p:grpSpPr>
          <a:xfrm>
            <a:off x="1187624" y="3121804"/>
            <a:ext cx="1152128" cy="523220"/>
            <a:chOff x="107504" y="1772816"/>
            <a:chExt cx="1152128" cy="523220"/>
          </a:xfrm>
        </p:grpSpPr>
        <p:sp>
          <p:nvSpPr>
            <p:cNvPr id="52" name="TextBox 51"/>
            <p:cNvSpPr txBox="1"/>
            <p:nvPr/>
          </p:nvSpPr>
          <p:spPr>
            <a:xfrm>
              <a:off x="107504" y="1772816"/>
              <a:ext cx="603050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2800"/>
                <a:t>R1</a:t>
              </a:r>
              <a:endParaRPr lang="zh-CN" altLang="en-US" sz="2800" baseline="-25000"/>
            </a:p>
          </p:txBody>
        </p:sp>
        <p:cxnSp>
          <p:nvCxnSpPr>
            <p:cNvPr id="53" name="直接箭头连接符 52"/>
            <p:cNvCxnSpPr/>
            <p:nvPr/>
          </p:nvCxnSpPr>
          <p:spPr bwMode="auto">
            <a:xfrm>
              <a:off x="683568" y="2060848"/>
              <a:ext cx="576064" cy="0"/>
            </a:xfrm>
            <a:prstGeom prst="straightConnector1">
              <a:avLst/>
            </a:prstGeom>
            <a:solidFill>
              <a:schemeClr val="accent1"/>
            </a:solidFill>
            <a:ln w="508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stealth"/>
            </a:ln>
            <a:effectLst/>
          </p:spPr>
        </p:cxnSp>
      </p:grpSp>
      <p:cxnSp>
        <p:nvCxnSpPr>
          <p:cNvPr id="54" name="肘形连接符 53"/>
          <p:cNvCxnSpPr>
            <a:stCxn id="121" idx="3"/>
            <a:endCxn id="139" idx="1"/>
          </p:cNvCxnSpPr>
          <p:nvPr/>
        </p:nvCxnSpPr>
        <p:spPr bwMode="auto">
          <a:xfrm flipV="1">
            <a:off x="3491880" y="3490845"/>
            <a:ext cx="1948108" cy="2118725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50800" cap="sq" cmpd="sng" algn="ctr">
            <a:solidFill>
              <a:schemeClr val="tx1"/>
            </a:solidFill>
            <a:prstDash val="solid"/>
            <a:round/>
            <a:headEnd type="none" w="sm" len="sm"/>
            <a:tailEnd type="stealth"/>
          </a:ln>
          <a:effectLst/>
        </p:spPr>
      </p:cxnSp>
      <p:grpSp>
        <p:nvGrpSpPr>
          <p:cNvPr id="55" name="组合 54"/>
          <p:cNvGrpSpPr/>
          <p:nvPr/>
        </p:nvGrpSpPr>
        <p:grpSpPr>
          <a:xfrm>
            <a:off x="1187624" y="5354052"/>
            <a:ext cx="1152128" cy="523220"/>
            <a:chOff x="107504" y="1772816"/>
            <a:chExt cx="1152128" cy="523220"/>
          </a:xfrm>
        </p:grpSpPr>
        <p:sp>
          <p:nvSpPr>
            <p:cNvPr id="56" name="TextBox 55"/>
            <p:cNvSpPr txBox="1"/>
            <p:nvPr/>
          </p:nvSpPr>
          <p:spPr>
            <a:xfrm>
              <a:off x="107504" y="1772816"/>
              <a:ext cx="623889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2800"/>
                <a:t>PC</a:t>
              </a:r>
              <a:endParaRPr lang="zh-CN" altLang="en-US" sz="2800" baseline="-25000"/>
            </a:p>
          </p:txBody>
        </p:sp>
        <p:cxnSp>
          <p:nvCxnSpPr>
            <p:cNvPr id="57" name="直接箭头连接符 56"/>
            <p:cNvCxnSpPr/>
            <p:nvPr/>
          </p:nvCxnSpPr>
          <p:spPr bwMode="auto">
            <a:xfrm>
              <a:off x="683568" y="2060848"/>
              <a:ext cx="576064" cy="0"/>
            </a:xfrm>
            <a:prstGeom prst="straightConnector1">
              <a:avLst/>
            </a:prstGeom>
            <a:solidFill>
              <a:schemeClr val="accent1"/>
            </a:solidFill>
            <a:ln w="508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stealth"/>
            </a:ln>
            <a:effectLst/>
          </p:spPr>
        </p:cxnSp>
      </p:grpSp>
      <p:grpSp>
        <p:nvGrpSpPr>
          <p:cNvPr id="58" name="组合 57"/>
          <p:cNvGrpSpPr/>
          <p:nvPr/>
        </p:nvGrpSpPr>
        <p:grpSpPr>
          <a:xfrm>
            <a:off x="2339752" y="2887196"/>
            <a:ext cx="1156020" cy="2907040"/>
            <a:chOff x="2479876" y="2618328"/>
            <a:chExt cx="1156020" cy="2907040"/>
          </a:xfrm>
        </p:grpSpPr>
        <p:grpSp>
          <p:nvGrpSpPr>
            <p:cNvPr id="59" name="组合 1"/>
            <p:cNvGrpSpPr/>
            <p:nvPr/>
          </p:nvGrpSpPr>
          <p:grpSpPr>
            <a:xfrm>
              <a:off x="2479876" y="3715876"/>
              <a:ext cx="1152128" cy="1809492"/>
              <a:chOff x="6096649" y="2051556"/>
              <a:chExt cx="2448272" cy="1809492"/>
            </a:xfrm>
          </p:grpSpPr>
          <p:grpSp>
            <p:nvGrpSpPr>
              <p:cNvPr id="84" name="组合 64"/>
              <p:cNvGrpSpPr/>
              <p:nvPr/>
            </p:nvGrpSpPr>
            <p:grpSpPr>
              <a:xfrm>
                <a:off x="6096649" y="3491716"/>
                <a:ext cx="2448272" cy="369332"/>
                <a:chOff x="2195736" y="4941168"/>
                <a:chExt cx="2304256" cy="369332"/>
              </a:xfrm>
            </p:grpSpPr>
            <p:sp>
              <p:nvSpPr>
                <p:cNvPr id="121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2195736" y="4941168"/>
                  <a:ext cx="2304256" cy="369332"/>
                </a:xfrm>
                <a:prstGeom prst="rect">
                  <a:avLst/>
                </a:prstGeom>
                <a:solidFill>
                  <a:schemeClr val="bg1"/>
                </a:solidFill>
                <a:ln w="381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scene3d>
                  <a:camera prst="legacyObliqueTopRight"/>
                  <a:lightRig rig="legacyFlat3" dir="b"/>
                </a:scene3d>
                <a:sp3d extrusionH="254000" contourW="12700" prstMaterial="legacyMatte">
                  <a:bevelT w="13970" h="13500" prst="angle"/>
                  <a:bevelB w="13500" h="13500" prst="angle"/>
                  <a:extrusionClr>
                    <a:schemeClr val="tx2">
                      <a:lumMod val="20000"/>
                      <a:lumOff val="80000"/>
                    </a:schemeClr>
                  </a:extrusionClr>
                </a:sp3d>
              </p:spPr>
              <p:txBody>
                <a:bodyPr wrap="square">
                  <a:spAutoFit/>
                  <a:flatTx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endParaRPr lang="zh-CN" altLang="en-US" b="1">
                    <a:solidFill>
                      <a:srgbClr val="0000FF"/>
                    </a:solidFill>
                    <a:latin typeface="Times New Roman" pitchFamily="18" charset="0"/>
                    <a:ea typeface="仿宋_GB2312" pitchFamily="49" charset="-122"/>
                  </a:endParaRPr>
                </a:p>
              </p:txBody>
            </p:sp>
            <p:cxnSp>
              <p:nvCxnSpPr>
                <p:cNvPr id="122" name="直接连接符 121"/>
                <p:cNvCxnSpPr/>
                <p:nvPr/>
              </p:nvCxnSpPr>
              <p:spPr>
                <a:xfrm>
                  <a:off x="2483768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直接连接符 122"/>
                <p:cNvCxnSpPr/>
                <p:nvPr/>
              </p:nvCxnSpPr>
              <p:spPr>
                <a:xfrm>
                  <a:off x="2771800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直接连接符 123"/>
                <p:cNvCxnSpPr/>
                <p:nvPr/>
              </p:nvCxnSpPr>
              <p:spPr>
                <a:xfrm>
                  <a:off x="3059832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直接连接符 124"/>
                <p:cNvCxnSpPr/>
                <p:nvPr/>
              </p:nvCxnSpPr>
              <p:spPr>
                <a:xfrm>
                  <a:off x="3347864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直接连接符 125"/>
                <p:cNvCxnSpPr/>
                <p:nvPr/>
              </p:nvCxnSpPr>
              <p:spPr>
                <a:xfrm>
                  <a:off x="3635896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直接连接符 126"/>
                <p:cNvCxnSpPr/>
                <p:nvPr/>
              </p:nvCxnSpPr>
              <p:spPr>
                <a:xfrm>
                  <a:off x="3923928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直接连接符 127"/>
                <p:cNvCxnSpPr/>
                <p:nvPr/>
              </p:nvCxnSpPr>
              <p:spPr>
                <a:xfrm>
                  <a:off x="4211960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5" name="组合 77"/>
              <p:cNvGrpSpPr/>
              <p:nvPr/>
            </p:nvGrpSpPr>
            <p:grpSpPr>
              <a:xfrm>
                <a:off x="6096649" y="3131676"/>
                <a:ext cx="2448272" cy="369332"/>
                <a:chOff x="2195736" y="4941168"/>
                <a:chExt cx="2304256" cy="369332"/>
              </a:xfrm>
            </p:grpSpPr>
            <p:sp>
              <p:nvSpPr>
                <p:cNvPr id="113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2195736" y="4941168"/>
                  <a:ext cx="2304256" cy="369332"/>
                </a:xfrm>
                <a:prstGeom prst="rect">
                  <a:avLst/>
                </a:prstGeom>
                <a:solidFill>
                  <a:schemeClr val="bg1"/>
                </a:solidFill>
                <a:ln w="381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scene3d>
                  <a:camera prst="legacyObliqueTopRight"/>
                  <a:lightRig rig="legacyFlat3" dir="b"/>
                </a:scene3d>
                <a:sp3d extrusionH="254000" contourW="12700" prstMaterial="legacyMatte">
                  <a:bevelT w="13970" h="13500" prst="angle"/>
                  <a:bevelB w="13500" h="13500" prst="angle"/>
                  <a:extrusionClr>
                    <a:schemeClr val="tx2">
                      <a:lumMod val="20000"/>
                      <a:lumOff val="80000"/>
                    </a:schemeClr>
                  </a:extrusionClr>
                </a:sp3d>
              </p:spPr>
              <p:txBody>
                <a:bodyPr wrap="square">
                  <a:spAutoFit/>
                  <a:flatTx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endParaRPr lang="zh-CN" altLang="en-US" b="1">
                    <a:solidFill>
                      <a:srgbClr val="0000FF"/>
                    </a:solidFill>
                    <a:latin typeface="Times New Roman" pitchFamily="18" charset="0"/>
                    <a:ea typeface="仿宋_GB2312" pitchFamily="49" charset="-122"/>
                  </a:endParaRPr>
                </a:p>
              </p:txBody>
            </p:sp>
            <p:cxnSp>
              <p:nvCxnSpPr>
                <p:cNvPr id="114" name="直接连接符 113"/>
                <p:cNvCxnSpPr/>
                <p:nvPr/>
              </p:nvCxnSpPr>
              <p:spPr>
                <a:xfrm>
                  <a:off x="2483768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直接连接符 114"/>
                <p:cNvCxnSpPr/>
                <p:nvPr/>
              </p:nvCxnSpPr>
              <p:spPr>
                <a:xfrm>
                  <a:off x="2771800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直接连接符 115"/>
                <p:cNvCxnSpPr/>
                <p:nvPr/>
              </p:nvCxnSpPr>
              <p:spPr>
                <a:xfrm>
                  <a:off x="3059832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直接连接符 116"/>
                <p:cNvCxnSpPr/>
                <p:nvPr/>
              </p:nvCxnSpPr>
              <p:spPr>
                <a:xfrm>
                  <a:off x="3347864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直接连接符 117"/>
                <p:cNvCxnSpPr/>
                <p:nvPr/>
              </p:nvCxnSpPr>
              <p:spPr>
                <a:xfrm>
                  <a:off x="3635896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直接连接符 118"/>
                <p:cNvCxnSpPr/>
                <p:nvPr/>
              </p:nvCxnSpPr>
              <p:spPr>
                <a:xfrm>
                  <a:off x="3923928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直接连接符 119"/>
                <p:cNvCxnSpPr/>
                <p:nvPr/>
              </p:nvCxnSpPr>
              <p:spPr>
                <a:xfrm>
                  <a:off x="4211960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6" name="组合 86"/>
              <p:cNvGrpSpPr/>
              <p:nvPr/>
            </p:nvGrpSpPr>
            <p:grpSpPr>
              <a:xfrm>
                <a:off x="6096649" y="2771636"/>
                <a:ext cx="2448272" cy="369332"/>
                <a:chOff x="2195736" y="4941168"/>
                <a:chExt cx="2304256" cy="369332"/>
              </a:xfrm>
            </p:grpSpPr>
            <p:sp>
              <p:nvSpPr>
                <p:cNvPr id="105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2195736" y="4941168"/>
                  <a:ext cx="2304256" cy="369332"/>
                </a:xfrm>
                <a:prstGeom prst="rect">
                  <a:avLst/>
                </a:prstGeom>
                <a:solidFill>
                  <a:schemeClr val="bg1"/>
                </a:solidFill>
                <a:ln w="381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scene3d>
                  <a:camera prst="legacyObliqueTopRight"/>
                  <a:lightRig rig="legacyFlat3" dir="b"/>
                </a:scene3d>
                <a:sp3d extrusionH="254000" contourW="12700" prstMaterial="legacyMatte">
                  <a:bevelT w="13970" h="13500" prst="angle"/>
                  <a:bevelB w="13500" h="13500" prst="angle"/>
                  <a:extrusionClr>
                    <a:schemeClr val="tx2">
                      <a:lumMod val="20000"/>
                      <a:lumOff val="80000"/>
                    </a:schemeClr>
                  </a:extrusionClr>
                </a:sp3d>
              </p:spPr>
              <p:txBody>
                <a:bodyPr wrap="square">
                  <a:spAutoFit/>
                  <a:flatTx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endParaRPr lang="zh-CN" altLang="en-US" b="1">
                    <a:solidFill>
                      <a:srgbClr val="0000FF"/>
                    </a:solidFill>
                    <a:latin typeface="Times New Roman" pitchFamily="18" charset="0"/>
                    <a:ea typeface="仿宋_GB2312" pitchFamily="49" charset="-122"/>
                  </a:endParaRPr>
                </a:p>
              </p:txBody>
            </p:sp>
            <p:cxnSp>
              <p:nvCxnSpPr>
                <p:cNvPr id="106" name="直接连接符 105"/>
                <p:cNvCxnSpPr/>
                <p:nvPr/>
              </p:nvCxnSpPr>
              <p:spPr>
                <a:xfrm>
                  <a:off x="2483768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直接连接符 106"/>
                <p:cNvCxnSpPr/>
                <p:nvPr/>
              </p:nvCxnSpPr>
              <p:spPr>
                <a:xfrm>
                  <a:off x="2771800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直接连接符 107"/>
                <p:cNvCxnSpPr/>
                <p:nvPr/>
              </p:nvCxnSpPr>
              <p:spPr>
                <a:xfrm>
                  <a:off x="3059832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直接连接符 108"/>
                <p:cNvCxnSpPr/>
                <p:nvPr/>
              </p:nvCxnSpPr>
              <p:spPr>
                <a:xfrm>
                  <a:off x="3347864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直接连接符 109"/>
                <p:cNvCxnSpPr/>
                <p:nvPr/>
              </p:nvCxnSpPr>
              <p:spPr>
                <a:xfrm>
                  <a:off x="3635896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直接连接符 110"/>
                <p:cNvCxnSpPr/>
                <p:nvPr/>
              </p:nvCxnSpPr>
              <p:spPr>
                <a:xfrm>
                  <a:off x="3923928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直接连接符 111"/>
                <p:cNvCxnSpPr/>
                <p:nvPr/>
              </p:nvCxnSpPr>
              <p:spPr>
                <a:xfrm>
                  <a:off x="4211960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7" name="组合 95"/>
              <p:cNvGrpSpPr/>
              <p:nvPr/>
            </p:nvGrpSpPr>
            <p:grpSpPr>
              <a:xfrm>
                <a:off x="6096649" y="2411596"/>
                <a:ext cx="2448272" cy="369332"/>
                <a:chOff x="2195736" y="4941168"/>
                <a:chExt cx="2304256" cy="369332"/>
              </a:xfrm>
            </p:grpSpPr>
            <p:sp>
              <p:nvSpPr>
                <p:cNvPr id="97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2195736" y="4941168"/>
                  <a:ext cx="2304256" cy="369332"/>
                </a:xfrm>
                <a:prstGeom prst="rect">
                  <a:avLst/>
                </a:prstGeom>
                <a:solidFill>
                  <a:schemeClr val="bg1"/>
                </a:solidFill>
                <a:ln w="381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scene3d>
                  <a:camera prst="legacyObliqueTopRight"/>
                  <a:lightRig rig="legacyFlat3" dir="b"/>
                </a:scene3d>
                <a:sp3d extrusionH="254000" contourW="12700" prstMaterial="legacyMatte">
                  <a:bevelT w="13970" h="13500" prst="angle"/>
                  <a:bevelB w="13500" h="13500" prst="angle"/>
                  <a:extrusionClr>
                    <a:schemeClr val="tx2">
                      <a:lumMod val="20000"/>
                      <a:lumOff val="80000"/>
                    </a:schemeClr>
                  </a:extrusionClr>
                </a:sp3d>
              </p:spPr>
              <p:txBody>
                <a:bodyPr wrap="square">
                  <a:spAutoFit/>
                  <a:flatTx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endParaRPr lang="zh-CN" altLang="en-US" b="1">
                    <a:solidFill>
                      <a:srgbClr val="0000FF"/>
                    </a:solidFill>
                    <a:latin typeface="Times New Roman" pitchFamily="18" charset="0"/>
                    <a:ea typeface="仿宋_GB2312" pitchFamily="49" charset="-122"/>
                  </a:endParaRPr>
                </a:p>
              </p:txBody>
            </p:sp>
            <p:cxnSp>
              <p:nvCxnSpPr>
                <p:cNvPr id="98" name="直接连接符 97"/>
                <p:cNvCxnSpPr/>
                <p:nvPr/>
              </p:nvCxnSpPr>
              <p:spPr>
                <a:xfrm>
                  <a:off x="2483768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直接连接符 98"/>
                <p:cNvCxnSpPr/>
                <p:nvPr/>
              </p:nvCxnSpPr>
              <p:spPr>
                <a:xfrm>
                  <a:off x="2771800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直接连接符 99"/>
                <p:cNvCxnSpPr/>
                <p:nvPr/>
              </p:nvCxnSpPr>
              <p:spPr>
                <a:xfrm>
                  <a:off x="3059832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直接连接符 100"/>
                <p:cNvCxnSpPr/>
                <p:nvPr/>
              </p:nvCxnSpPr>
              <p:spPr>
                <a:xfrm>
                  <a:off x="3347864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直接连接符 101"/>
                <p:cNvCxnSpPr/>
                <p:nvPr/>
              </p:nvCxnSpPr>
              <p:spPr>
                <a:xfrm>
                  <a:off x="3635896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直接连接符 102"/>
                <p:cNvCxnSpPr/>
                <p:nvPr/>
              </p:nvCxnSpPr>
              <p:spPr>
                <a:xfrm>
                  <a:off x="3923928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直接连接符 103"/>
                <p:cNvCxnSpPr/>
                <p:nvPr/>
              </p:nvCxnSpPr>
              <p:spPr>
                <a:xfrm>
                  <a:off x="4211960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8" name="组合 104"/>
              <p:cNvGrpSpPr/>
              <p:nvPr/>
            </p:nvGrpSpPr>
            <p:grpSpPr>
              <a:xfrm>
                <a:off x="6096649" y="2051556"/>
                <a:ext cx="2448272" cy="369332"/>
                <a:chOff x="2195736" y="4941168"/>
                <a:chExt cx="2304256" cy="369332"/>
              </a:xfrm>
            </p:grpSpPr>
            <p:sp>
              <p:nvSpPr>
                <p:cNvPr id="89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2195736" y="4941168"/>
                  <a:ext cx="2304256" cy="369332"/>
                </a:xfrm>
                <a:prstGeom prst="rect">
                  <a:avLst/>
                </a:prstGeom>
                <a:solidFill>
                  <a:schemeClr val="bg1"/>
                </a:solidFill>
                <a:ln w="381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scene3d>
                  <a:camera prst="legacyObliqueTopRight"/>
                  <a:lightRig rig="legacyFlat3" dir="b"/>
                </a:scene3d>
                <a:sp3d extrusionH="254000" contourW="12700" prstMaterial="legacyMatte">
                  <a:bevelT w="13970" h="13500" prst="angle"/>
                  <a:bevelB w="13500" h="13500" prst="angle"/>
                  <a:extrusionClr>
                    <a:schemeClr val="tx2">
                      <a:lumMod val="20000"/>
                      <a:lumOff val="80000"/>
                    </a:schemeClr>
                  </a:extrusionClr>
                </a:sp3d>
              </p:spPr>
              <p:txBody>
                <a:bodyPr wrap="square">
                  <a:spAutoFit/>
                  <a:flatTx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endParaRPr lang="zh-CN" altLang="en-US" b="1">
                    <a:solidFill>
                      <a:srgbClr val="0000FF"/>
                    </a:solidFill>
                    <a:latin typeface="Times New Roman" pitchFamily="18" charset="0"/>
                    <a:ea typeface="仿宋_GB2312" pitchFamily="49" charset="-122"/>
                  </a:endParaRPr>
                </a:p>
              </p:txBody>
            </p:sp>
            <p:cxnSp>
              <p:nvCxnSpPr>
                <p:cNvPr id="90" name="直接连接符 8"/>
                <p:cNvCxnSpPr/>
                <p:nvPr/>
              </p:nvCxnSpPr>
              <p:spPr>
                <a:xfrm>
                  <a:off x="2483768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直接连接符 90"/>
                <p:cNvCxnSpPr/>
                <p:nvPr/>
              </p:nvCxnSpPr>
              <p:spPr>
                <a:xfrm>
                  <a:off x="2771800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直接连接符 91"/>
                <p:cNvCxnSpPr/>
                <p:nvPr/>
              </p:nvCxnSpPr>
              <p:spPr>
                <a:xfrm>
                  <a:off x="3059832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直接连接符 92"/>
                <p:cNvCxnSpPr/>
                <p:nvPr/>
              </p:nvCxnSpPr>
              <p:spPr>
                <a:xfrm>
                  <a:off x="3347864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直接连接符 93"/>
                <p:cNvCxnSpPr/>
                <p:nvPr/>
              </p:nvCxnSpPr>
              <p:spPr>
                <a:xfrm>
                  <a:off x="3635896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直接连接符 94"/>
                <p:cNvCxnSpPr/>
                <p:nvPr/>
              </p:nvCxnSpPr>
              <p:spPr>
                <a:xfrm>
                  <a:off x="3923928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直接连接符 95"/>
                <p:cNvCxnSpPr/>
                <p:nvPr/>
              </p:nvCxnSpPr>
              <p:spPr>
                <a:xfrm>
                  <a:off x="4211960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60" name="Text Box 5"/>
            <p:cNvSpPr txBox="1">
              <a:spLocks noChangeArrowheads="1"/>
            </p:cNvSpPr>
            <p:nvPr/>
          </p:nvSpPr>
          <p:spPr bwMode="auto">
            <a:xfrm>
              <a:off x="2483768" y="3347700"/>
              <a:ext cx="1152128" cy="369332"/>
            </a:xfrm>
            <a:prstGeom prst="rect">
              <a:avLst/>
            </a:prstGeom>
            <a:solidFill>
              <a:schemeClr val="bg1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254000" contourW="12700" prstMaterial="legacyMatte">
              <a:bevelT w="13970" h="13500" prst="angle"/>
              <a:bevelB w="13500" h="13500" prst="angle"/>
              <a:extrusionClr>
                <a:schemeClr val="tx2">
                  <a:lumMod val="20000"/>
                  <a:lumOff val="80000"/>
                </a:schemeClr>
              </a:extrusionClr>
            </a:sp3d>
          </p:spPr>
          <p:txBody>
            <a:bodyPr wrap="square">
              <a:spAutoFit/>
              <a:flatTx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zh-CN" altLang="en-US" b="1">
                <a:solidFill>
                  <a:srgbClr val="0000FF"/>
                </a:solidFill>
                <a:latin typeface="Times New Roman" pitchFamily="18" charset="0"/>
                <a:ea typeface="仿宋_GB2312" pitchFamily="49" charset="-122"/>
              </a:endParaRPr>
            </a:p>
          </p:txBody>
        </p:sp>
        <p:cxnSp>
          <p:nvCxnSpPr>
            <p:cNvPr id="61" name="直接连接符 60"/>
            <p:cNvCxnSpPr/>
            <p:nvPr/>
          </p:nvCxnSpPr>
          <p:spPr>
            <a:xfrm>
              <a:off x="2627784" y="3347700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/>
            <p:nvPr/>
          </p:nvCxnSpPr>
          <p:spPr>
            <a:xfrm>
              <a:off x="2771800" y="3347700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/>
            <p:nvPr/>
          </p:nvCxnSpPr>
          <p:spPr>
            <a:xfrm>
              <a:off x="2915816" y="3347700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/>
            <p:cNvCxnSpPr/>
            <p:nvPr/>
          </p:nvCxnSpPr>
          <p:spPr>
            <a:xfrm>
              <a:off x="3059832" y="3347700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/>
            <p:cNvCxnSpPr/>
            <p:nvPr/>
          </p:nvCxnSpPr>
          <p:spPr>
            <a:xfrm>
              <a:off x="3203848" y="3347700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/>
            <p:cNvCxnSpPr/>
            <p:nvPr/>
          </p:nvCxnSpPr>
          <p:spPr>
            <a:xfrm>
              <a:off x="3347864" y="3347700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/>
            <p:cNvCxnSpPr/>
            <p:nvPr/>
          </p:nvCxnSpPr>
          <p:spPr>
            <a:xfrm>
              <a:off x="3491880" y="3347700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 Box 5"/>
            <p:cNvSpPr txBox="1">
              <a:spLocks noChangeArrowheads="1"/>
            </p:cNvSpPr>
            <p:nvPr/>
          </p:nvSpPr>
          <p:spPr bwMode="auto">
            <a:xfrm>
              <a:off x="2483768" y="2978368"/>
              <a:ext cx="1152128" cy="369332"/>
            </a:xfrm>
            <a:prstGeom prst="rect">
              <a:avLst/>
            </a:prstGeom>
            <a:solidFill>
              <a:schemeClr val="bg1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254000" contourW="12700" prstMaterial="legacyMatte">
              <a:bevelT w="13970" h="13500" prst="angle"/>
              <a:bevelB w="13500" h="13500" prst="angle"/>
              <a:extrusionClr>
                <a:schemeClr val="tx2">
                  <a:lumMod val="20000"/>
                  <a:lumOff val="80000"/>
                </a:schemeClr>
              </a:extrusionClr>
            </a:sp3d>
          </p:spPr>
          <p:txBody>
            <a:bodyPr wrap="square">
              <a:spAutoFit/>
              <a:flatTx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zh-CN" altLang="en-US" b="1">
                <a:solidFill>
                  <a:srgbClr val="0000FF"/>
                </a:solidFill>
                <a:latin typeface="Times New Roman" pitchFamily="18" charset="0"/>
                <a:ea typeface="仿宋_GB2312" pitchFamily="49" charset="-122"/>
              </a:endParaRPr>
            </a:p>
          </p:txBody>
        </p:sp>
        <p:cxnSp>
          <p:nvCxnSpPr>
            <p:cNvPr id="69" name="直接连接符 68"/>
            <p:cNvCxnSpPr/>
            <p:nvPr/>
          </p:nvCxnSpPr>
          <p:spPr>
            <a:xfrm>
              <a:off x="2627784" y="2978368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/>
            <p:cNvCxnSpPr/>
            <p:nvPr/>
          </p:nvCxnSpPr>
          <p:spPr>
            <a:xfrm>
              <a:off x="2771800" y="2978368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/>
            <p:cNvCxnSpPr/>
            <p:nvPr/>
          </p:nvCxnSpPr>
          <p:spPr>
            <a:xfrm>
              <a:off x="2915816" y="2978368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/>
            <p:cNvCxnSpPr/>
            <p:nvPr/>
          </p:nvCxnSpPr>
          <p:spPr>
            <a:xfrm>
              <a:off x="3059832" y="2978368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/>
            <p:cNvCxnSpPr/>
            <p:nvPr/>
          </p:nvCxnSpPr>
          <p:spPr>
            <a:xfrm>
              <a:off x="3203848" y="2978368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/>
            <p:cNvCxnSpPr/>
            <p:nvPr/>
          </p:nvCxnSpPr>
          <p:spPr>
            <a:xfrm>
              <a:off x="3347864" y="2978368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/>
            <p:cNvCxnSpPr/>
            <p:nvPr/>
          </p:nvCxnSpPr>
          <p:spPr>
            <a:xfrm>
              <a:off x="3491880" y="2978368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 Box 5"/>
            <p:cNvSpPr txBox="1">
              <a:spLocks noChangeArrowheads="1"/>
            </p:cNvSpPr>
            <p:nvPr/>
          </p:nvSpPr>
          <p:spPr bwMode="auto">
            <a:xfrm>
              <a:off x="2483768" y="2618328"/>
              <a:ext cx="1152128" cy="369332"/>
            </a:xfrm>
            <a:prstGeom prst="rect">
              <a:avLst/>
            </a:prstGeom>
            <a:solidFill>
              <a:schemeClr val="bg1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254000" contourW="12700" prstMaterial="legacyMatte">
              <a:bevelT w="13970" h="13500" prst="angle"/>
              <a:bevelB w="13500" h="13500" prst="angle"/>
              <a:extrusionClr>
                <a:schemeClr val="tx2">
                  <a:lumMod val="20000"/>
                  <a:lumOff val="80000"/>
                </a:schemeClr>
              </a:extrusionClr>
            </a:sp3d>
          </p:spPr>
          <p:txBody>
            <a:bodyPr wrap="square">
              <a:spAutoFit/>
              <a:flatTx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zh-CN" altLang="en-US" b="1">
                <a:solidFill>
                  <a:srgbClr val="0000FF"/>
                </a:solidFill>
                <a:latin typeface="Times New Roman" pitchFamily="18" charset="0"/>
                <a:ea typeface="仿宋_GB2312" pitchFamily="49" charset="-122"/>
              </a:endParaRPr>
            </a:p>
          </p:txBody>
        </p:sp>
        <p:cxnSp>
          <p:nvCxnSpPr>
            <p:cNvPr id="77" name="直接连接符 76"/>
            <p:cNvCxnSpPr/>
            <p:nvPr/>
          </p:nvCxnSpPr>
          <p:spPr>
            <a:xfrm>
              <a:off x="2627784" y="2618328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/>
            <p:cNvCxnSpPr/>
            <p:nvPr/>
          </p:nvCxnSpPr>
          <p:spPr>
            <a:xfrm>
              <a:off x="2771800" y="2618328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连接符 78"/>
            <p:cNvCxnSpPr/>
            <p:nvPr/>
          </p:nvCxnSpPr>
          <p:spPr>
            <a:xfrm>
              <a:off x="2915816" y="2618328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79"/>
            <p:cNvCxnSpPr/>
            <p:nvPr/>
          </p:nvCxnSpPr>
          <p:spPr>
            <a:xfrm>
              <a:off x="3059832" y="2618328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0"/>
            <p:cNvCxnSpPr/>
            <p:nvPr/>
          </p:nvCxnSpPr>
          <p:spPr>
            <a:xfrm>
              <a:off x="3203848" y="2618328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/>
            <p:cNvCxnSpPr/>
            <p:nvPr/>
          </p:nvCxnSpPr>
          <p:spPr>
            <a:xfrm>
              <a:off x="3347864" y="2618328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连接符 82"/>
            <p:cNvCxnSpPr/>
            <p:nvPr/>
          </p:nvCxnSpPr>
          <p:spPr>
            <a:xfrm>
              <a:off x="3491880" y="2618328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9" name="组合 128"/>
          <p:cNvGrpSpPr/>
          <p:nvPr/>
        </p:nvGrpSpPr>
        <p:grpSpPr>
          <a:xfrm>
            <a:off x="5439988" y="2977788"/>
            <a:ext cx="3312368" cy="2736304"/>
            <a:chOff x="4139952" y="1412776"/>
            <a:chExt cx="2468074" cy="2880320"/>
          </a:xfrm>
        </p:grpSpPr>
        <p:sp>
          <p:nvSpPr>
            <p:cNvPr id="130" name="矩形 129"/>
            <p:cNvSpPr/>
            <p:nvPr/>
          </p:nvSpPr>
          <p:spPr>
            <a:xfrm>
              <a:off x="5738530" y="141277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31" name="矩形 130"/>
            <p:cNvSpPr/>
            <p:nvPr/>
          </p:nvSpPr>
          <p:spPr>
            <a:xfrm>
              <a:off x="5738530" y="177281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>
                  <a:solidFill>
                    <a:schemeClr val="tx1"/>
                  </a:solidFill>
                </a:rPr>
                <a:t>8000H</a:t>
              </a:r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32" name="矩形 131"/>
            <p:cNvSpPr/>
            <p:nvPr/>
          </p:nvSpPr>
          <p:spPr>
            <a:xfrm>
              <a:off x="5738530" y="213285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>
                  <a:solidFill>
                    <a:schemeClr val="tx1"/>
                  </a:solidFill>
                </a:rPr>
                <a:t>8001H</a:t>
              </a:r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33" name="矩形 132"/>
            <p:cNvSpPr/>
            <p:nvPr/>
          </p:nvSpPr>
          <p:spPr>
            <a:xfrm>
              <a:off x="5738530" y="249289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>
                  <a:solidFill>
                    <a:schemeClr val="tx1"/>
                  </a:solidFill>
                </a:rPr>
                <a:t>8002H</a:t>
              </a:r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34" name="矩形 133"/>
            <p:cNvSpPr/>
            <p:nvPr/>
          </p:nvSpPr>
          <p:spPr>
            <a:xfrm>
              <a:off x="5738530" y="285293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>
                  <a:solidFill>
                    <a:schemeClr val="tx1"/>
                  </a:solidFill>
                </a:rPr>
                <a:t>8003H</a:t>
              </a:r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35" name="矩形 134"/>
            <p:cNvSpPr/>
            <p:nvPr/>
          </p:nvSpPr>
          <p:spPr>
            <a:xfrm>
              <a:off x="5738530" y="321297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36" name="矩形 135"/>
            <p:cNvSpPr/>
            <p:nvPr/>
          </p:nvSpPr>
          <p:spPr>
            <a:xfrm>
              <a:off x="5738530" y="357301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37" name="矩形 136"/>
            <p:cNvSpPr/>
            <p:nvPr/>
          </p:nvSpPr>
          <p:spPr>
            <a:xfrm>
              <a:off x="5738530" y="393305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>
                  <a:solidFill>
                    <a:schemeClr val="tx1"/>
                  </a:solidFill>
                </a:rPr>
                <a:t>8FFFH</a:t>
              </a:r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38" name="矩形 137"/>
            <p:cNvSpPr/>
            <p:nvPr/>
          </p:nvSpPr>
          <p:spPr>
            <a:xfrm>
              <a:off x="4139952" y="141277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>
                  <a:solidFill>
                    <a:srgbClr val="FF0000"/>
                  </a:solidFill>
                </a:rPr>
                <a:t>程序空间</a:t>
              </a:r>
            </a:p>
          </p:txBody>
        </p:sp>
        <p:sp>
          <p:nvSpPr>
            <p:cNvPr id="139" name="矩形 138"/>
            <p:cNvSpPr/>
            <p:nvPr/>
          </p:nvSpPr>
          <p:spPr>
            <a:xfrm>
              <a:off x="4139952" y="177281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>
                  <a:solidFill>
                    <a:schemeClr val="tx1"/>
                  </a:solidFill>
                </a:rPr>
                <a:t>MOV  R1</a:t>
              </a:r>
              <a:r>
                <a:rPr lang="zh-CN" altLang="en-US" sz="2000" b="1">
                  <a:solidFill>
                    <a:schemeClr val="tx1"/>
                  </a:solidFill>
                </a:rPr>
                <a:t>，</a:t>
              </a:r>
              <a:r>
                <a:rPr lang="en-US" altLang="zh-CN" sz="2000" b="1">
                  <a:solidFill>
                    <a:schemeClr val="tx1"/>
                  </a:solidFill>
                </a:rPr>
                <a:t>(PC)+</a:t>
              </a:r>
              <a:endParaRPr lang="zh-CN" altLang="en-US" sz="2000" b="1">
                <a:solidFill>
                  <a:schemeClr val="tx1"/>
                </a:solidFill>
              </a:endParaRPr>
            </a:p>
          </p:txBody>
        </p:sp>
        <p:sp>
          <p:nvSpPr>
            <p:cNvPr id="140" name="矩形 139"/>
            <p:cNvSpPr/>
            <p:nvPr/>
          </p:nvSpPr>
          <p:spPr>
            <a:xfrm>
              <a:off x="4139952" y="213285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>
                  <a:solidFill>
                    <a:srgbClr val="FF0000"/>
                  </a:solidFill>
                </a:rPr>
                <a:t>0010H</a:t>
              </a:r>
              <a:endParaRPr lang="zh-CN" altLang="en-US" sz="2000" b="1">
                <a:solidFill>
                  <a:srgbClr val="FF0000"/>
                </a:solidFill>
              </a:endParaRPr>
            </a:p>
          </p:txBody>
        </p:sp>
        <p:sp>
          <p:nvSpPr>
            <p:cNvPr id="141" name="矩形 140"/>
            <p:cNvSpPr/>
            <p:nvPr/>
          </p:nvSpPr>
          <p:spPr>
            <a:xfrm>
              <a:off x="4139952" y="249289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>
                  <a:solidFill>
                    <a:schemeClr val="tx1"/>
                  </a:solidFill>
                </a:rPr>
                <a:t>INC  R1</a:t>
              </a:r>
              <a:endParaRPr lang="zh-CN" altLang="en-US" sz="2000" b="1">
                <a:solidFill>
                  <a:schemeClr val="tx1"/>
                </a:solidFill>
              </a:endParaRPr>
            </a:p>
          </p:txBody>
        </p:sp>
        <p:sp>
          <p:nvSpPr>
            <p:cNvPr id="142" name="矩形 141"/>
            <p:cNvSpPr/>
            <p:nvPr/>
          </p:nvSpPr>
          <p:spPr>
            <a:xfrm>
              <a:off x="4139952" y="285293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>
                  <a:solidFill>
                    <a:schemeClr val="tx1"/>
                  </a:solidFill>
                </a:rPr>
                <a:t>….</a:t>
              </a:r>
              <a:endParaRPr lang="zh-CN" altLang="en-US" sz="2000" b="1">
                <a:solidFill>
                  <a:schemeClr val="tx1"/>
                </a:solidFill>
              </a:endParaRPr>
            </a:p>
          </p:txBody>
        </p:sp>
        <p:sp>
          <p:nvSpPr>
            <p:cNvPr id="143" name="矩形 142"/>
            <p:cNvSpPr/>
            <p:nvPr/>
          </p:nvSpPr>
          <p:spPr>
            <a:xfrm>
              <a:off x="4139952" y="321297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>
                <a:solidFill>
                  <a:schemeClr val="tx1"/>
                </a:solidFill>
              </a:endParaRPr>
            </a:p>
          </p:txBody>
        </p:sp>
        <p:sp>
          <p:nvSpPr>
            <p:cNvPr id="144" name="矩形 143"/>
            <p:cNvSpPr/>
            <p:nvPr/>
          </p:nvSpPr>
          <p:spPr>
            <a:xfrm>
              <a:off x="4139952" y="357301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>
                  <a:solidFill>
                    <a:schemeClr val="tx1"/>
                  </a:solidFill>
                </a:rPr>
                <a:t>….</a:t>
              </a:r>
              <a:endParaRPr lang="zh-CN" altLang="en-US" sz="2000" b="1">
                <a:solidFill>
                  <a:schemeClr val="tx1"/>
                </a:solidFill>
              </a:endParaRPr>
            </a:p>
          </p:txBody>
        </p:sp>
        <p:sp>
          <p:nvSpPr>
            <p:cNvPr id="145" name="矩形 144"/>
            <p:cNvSpPr/>
            <p:nvPr/>
          </p:nvSpPr>
          <p:spPr>
            <a:xfrm>
              <a:off x="4139952" y="393305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>
                <a:solidFill>
                  <a:schemeClr val="tx1"/>
                </a:solidFill>
              </a:endParaRPr>
            </a:p>
          </p:txBody>
        </p:sp>
      </p:grpSp>
      <p:sp>
        <p:nvSpPr>
          <p:cNvPr id="147" name="矩形 146"/>
          <p:cNvSpPr/>
          <p:nvPr/>
        </p:nvSpPr>
        <p:spPr bwMode="auto">
          <a:xfrm>
            <a:off x="2343644" y="5426060"/>
            <a:ext cx="1152128" cy="360040"/>
          </a:xfrm>
          <a:prstGeom prst="rect">
            <a:avLst/>
          </a:prstGeom>
          <a:solidFill>
            <a:srgbClr val="00B050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b="1"/>
              <a:t>8000H</a:t>
            </a:r>
            <a:endParaRPr kumimoji="1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46" name="矩形 145"/>
          <p:cNvSpPr/>
          <p:nvPr/>
        </p:nvSpPr>
        <p:spPr bwMode="auto">
          <a:xfrm>
            <a:off x="2343644" y="5426060"/>
            <a:ext cx="1152128" cy="360040"/>
          </a:xfrm>
          <a:prstGeom prst="rect">
            <a:avLst/>
          </a:prstGeom>
          <a:solidFill>
            <a:srgbClr val="FF0000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b="1"/>
              <a:t>8001H</a:t>
            </a:r>
            <a:endParaRPr kumimoji="1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148" name="肘形连接符 147"/>
          <p:cNvCxnSpPr/>
          <p:nvPr/>
        </p:nvCxnSpPr>
        <p:spPr bwMode="auto">
          <a:xfrm flipV="1">
            <a:off x="3567780" y="3841884"/>
            <a:ext cx="1872208" cy="1737193"/>
          </a:xfrm>
          <a:prstGeom prst="bentConnector3">
            <a:avLst>
              <a:gd name="adj1" fmla="val 59087"/>
            </a:avLst>
          </a:prstGeom>
          <a:solidFill>
            <a:schemeClr val="accent1"/>
          </a:solidFill>
          <a:ln w="50800" cap="sq" cmpd="sng" algn="ctr">
            <a:solidFill>
              <a:srgbClr val="FF0000"/>
            </a:solidFill>
            <a:prstDash val="solid"/>
            <a:round/>
            <a:headEnd type="none" w="sm" len="sm"/>
            <a:tailEnd type="stealth"/>
          </a:ln>
          <a:effectLst/>
        </p:spPr>
      </p:cxnSp>
      <p:cxnSp>
        <p:nvCxnSpPr>
          <p:cNvPr id="160" name="肘形连接符 159"/>
          <p:cNvCxnSpPr>
            <a:endCxn id="141" idx="1"/>
          </p:cNvCxnSpPr>
          <p:nvPr/>
        </p:nvCxnSpPr>
        <p:spPr bwMode="auto">
          <a:xfrm flipV="1">
            <a:off x="3639788" y="4174921"/>
            <a:ext cx="1800200" cy="1395155"/>
          </a:xfrm>
          <a:prstGeom prst="bentConnector3">
            <a:avLst>
              <a:gd name="adj1" fmla="val 72444"/>
            </a:avLst>
          </a:prstGeom>
          <a:solidFill>
            <a:schemeClr val="accent1"/>
          </a:solidFill>
          <a:ln w="50800" cap="sq" cmpd="sng" algn="ctr">
            <a:solidFill>
              <a:srgbClr val="7030A0"/>
            </a:solidFill>
            <a:prstDash val="solid"/>
            <a:round/>
            <a:headEnd type="none" w="sm" len="sm"/>
            <a:tailEnd type="stealth"/>
          </a:ln>
          <a:effectLst/>
        </p:spPr>
      </p:cxnSp>
      <p:sp>
        <p:nvSpPr>
          <p:cNvPr id="167" name="矩形 166"/>
          <p:cNvSpPr/>
          <p:nvPr/>
        </p:nvSpPr>
        <p:spPr bwMode="auto">
          <a:xfrm>
            <a:off x="2343644" y="5426060"/>
            <a:ext cx="1152128" cy="360040"/>
          </a:xfrm>
          <a:prstGeom prst="rect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b="1"/>
              <a:t>8002H</a:t>
            </a:r>
            <a:endParaRPr kumimoji="1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68" name="矩形 167"/>
          <p:cNvSpPr/>
          <p:nvPr/>
        </p:nvSpPr>
        <p:spPr bwMode="auto">
          <a:xfrm>
            <a:off x="2343644" y="3265820"/>
            <a:ext cx="1152128" cy="360040"/>
          </a:xfrm>
          <a:prstGeom prst="rect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b="1"/>
              <a:t>0010H</a:t>
            </a:r>
            <a:endParaRPr kumimoji="1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1403648" y="2060848"/>
            <a:ext cx="61638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>
                <a:solidFill>
                  <a:schemeClr val="tx2"/>
                </a:solidFill>
              </a:rPr>
              <a:t>PC</a:t>
            </a:r>
            <a:r>
              <a:rPr lang="zh-CN" altLang="en-US" b="1">
                <a:solidFill>
                  <a:schemeClr val="tx2"/>
                </a:solidFill>
              </a:rPr>
              <a:t>的内容随着取指、指令地运行会动态变化</a:t>
            </a:r>
          </a:p>
        </p:txBody>
      </p:sp>
      <p:sp>
        <p:nvSpPr>
          <p:cNvPr id="171" name="Text Box 26"/>
          <p:cNvSpPr txBox="1">
            <a:spLocks noChangeArrowheads="1"/>
          </p:cNvSpPr>
          <p:nvPr/>
        </p:nvSpPr>
        <p:spPr bwMode="auto">
          <a:xfrm>
            <a:off x="6372200" y="1124744"/>
            <a:ext cx="2699792" cy="836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  <a:spcBef>
                <a:spcPct val="50000"/>
              </a:spcBef>
            </a:pPr>
            <a:r>
              <a:rPr lang="en-US" altLang="zh-CN" sz="2800" b="1">
                <a:latin typeface="+mn-lt"/>
                <a:ea typeface="+mn-ea"/>
              </a:rPr>
              <a:t>MOV  R1, 10H</a:t>
            </a:r>
          </a:p>
          <a:p>
            <a:pPr>
              <a:lnSpc>
                <a:spcPts val="2000"/>
              </a:lnSpc>
              <a:spcBef>
                <a:spcPct val="50000"/>
              </a:spcBef>
            </a:pPr>
            <a:r>
              <a:rPr lang="zh-CN" altLang="en-US" sz="2800" b="1">
                <a:latin typeface="+mn-lt"/>
                <a:ea typeface="+mn-ea"/>
              </a:rPr>
              <a:t>立即寻址</a:t>
            </a:r>
          </a:p>
        </p:txBody>
      </p:sp>
      <p:sp>
        <p:nvSpPr>
          <p:cNvPr id="172" name="左右箭头 171"/>
          <p:cNvSpPr/>
          <p:nvPr/>
        </p:nvSpPr>
        <p:spPr bwMode="auto">
          <a:xfrm>
            <a:off x="4788024" y="1052996"/>
            <a:ext cx="1512168" cy="340616"/>
          </a:xfrm>
          <a:prstGeom prst="leftRightArrow">
            <a:avLst>
              <a:gd name="adj1" fmla="val 50000"/>
              <a:gd name="adj2" fmla="val 70994"/>
            </a:avLst>
          </a:prstGeom>
          <a:solidFill>
            <a:schemeClr val="bg1">
              <a:lumMod val="85000"/>
            </a:schemeClr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  <a:ea typeface="+mn-ea"/>
            </a:endParaRPr>
          </a:p>
        </p:txBody>
      </p:sp>
      <p:sp>
        <p:nvSpPr>
          <p:cNvPr id="149" name="矩形 148">
            <a:extLst>
              <a:ext uri="{FF2B5EF4-FFF2-40B4-BE49-F238E27FC236}">
                <a16:creationId xmlns:a16="http://schemas.microsoft.com/office/drawing/2014/main" id="{B3C127BF-4B45-4341-AE94-E8D42F1D3E17}"/>
              </a:ext>
            </a:extLst>
          </p:cNvPr>
          <p:cNvSpPr/>
          <p:nvPr/>
        </p:nvSpPr>
        <p:spPr>
          <a:xfrm>
            <a:off x="1823392" y="1518739"/>
            <a:ext cx="18293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/>
              <a:t>(PC)=8000H</a:t>
            </a:r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" grpId="0" animBg="1"/>
      <p:bldP spid="167" grpId="0" animBg="1"/>
      <p:bldP spid="168" grpId="0" animBg="1"/>
      <p:bldP spid="171" grpId="0"/>
      <p:bldP spid="17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5"/>
          <p:cNvSpPr txBox="1">
            <a:spLocks noChangeArrowheads="1"/>
          </p:cNvSpPr>
          <p:nvPr/>
        </p:nvSpPr>
        <p:spPr bwMode="auto">
          <a:xfrm>
            <a:off x="350838" y="1082747"/>
            <a:ext cx="7620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+mn-lt"/>
              </a:rPr>
              <a:t>寻址方式       编码      助记符              定义</a:t>
            </a:r>
          </a:p>
        </p:txBody>
      </p:sp>
      <p:sp>
        <p:nvSpPr>
          <p:cNvPr id="18435" name="Text Box 19"/>
          <p:cNvSpPr txBox="1">
            <a:spLocks noChangeArrowheads="1"/>
          </p:cNvSpPr>
          <p:nvPr/>
        </p:nvSpPr>
        <p:spPr bwMode="auto">
          <a:xfrm>
            <a:off x="468313" y="116632"/>
            <a:ext cx="813613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+mn-lt"/>
              </a:rPr>
              <a:t>（</a:t>
            </a:r>
            <a:r>
              <a:rPr lang="en-US" altLang="zh-CN" sz="2800" b="1">
                <a:latin typeface="+mn-lt"/>
              </a:rPr>
              <a:t>5</a:t>
            </a:r>
            <a:r>
              <a:rPr lang="zh-CN" altLang="en-US" sz="2800" b="1">
                <a:latin typeface="+mn-lt"/>
              </a:rPr>
              <a:t>）</a:t>
            </a:r>
            <a:r>
              <a:rPr lang="en-US" altLang="zh-CN" sz="2800" b="1">
                <a:latin typeface="+mn-lt"/>
              </a:rPr>
              <a:t>4</a:t>
            </a:r>
            <a:r>
              <a:rPr lang="zh-CN" altLang="en-US" sz="2800" b="1">
                <a:latin typeface="+mn-lt"/>
              </a:rPr>
              <a:t>型：自增型双重间址</a:t>
            </a:r>
          </a:p>
        </p:txBody>
      </p:sp>
      <p:grpSp>
        <p:nvGrpSpPr>
          <p:cNvPr id="18436" name="组合 3"/>
          <p:cNvGrpSpPr>
            <a:grpSpLocks/>
          </p:cNvGrpSpPr>
          <p:nvPr/>
        </p:nvGrpSpPr>
        <p:grpSpPr bwMode="auto">
          <a:xfrm>
            <a:off x="1083740" y="4365104"/>
            <a:ext cx="7448700" cy="532745"/>
            <a:chOff x="107950" y="1547813"/>
            <a:chExt cx="6838977" cy="532745"/>
          </a:xfrm>
        </p:grpSpPr>
        <p:sp>
          <p:nvSpPr>
            <p:cNvPr id="18442" name="Text Box 26"/>
            <p:cNvSpPr txBox="1">
              <a:spLocks noChangeArrowheads="1"/>
            </p:cNvSpPr>
            <p:nvPr/>
          </p:nvSpPr>
          <p:spPr bwMode="auto">
            <a:xfrm>
              <a:off x="107950" y="1557338"/>
              <a:ext cx="424815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latin typeface="+mn-lt"/>
                </a:rPr>
                <a:t>可指定的寄存器：</a:t>
              </a:r>
            </a:p>
          </p:txBody>
        </p:sp>
        <p:sp>
          <p:nvSpPr>
            <p:cNvPr id="6" name="Text Box 19"/>
            <p:cNvSpPr txBox="1">
              <a:spLocks noChangeArrowheads="1"/>
            </p:cNvSpPr>
            <p:nvPr/>
          </p:nvSpPr>
          <p:spPr bwMode="auto">
            <a:xfrm>
              <a:off x="2752088" y="1547813"/>
              <a:ext cx="4194839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2800" b="1">
                  <a:solidFill>
                    <a:schemeClr val="accent2">
                      <a:lumMod val="75000"/>
                    </a:schemeClr>
                  </a:solidFill>
                  <a:latin typeface="+mn-lt"/>
                </a:rPr>
                <a:t>R</a:t>
              </a:r>
              <a:r>
                <a:rPr lang="en-US" altLang="zh-CN" sz="2800" b="1" baseline="-25000">
                  <a:solidFill>
                    <a:schemeClr val="accent2">
                      <a:lumMod val="75000"/>
                    </a:schemeClr>
                  </a:solidFill>
                  <a:latin typeface="+mn-lt"/>
                </a:rPr>
                <a:t>0</a:t>
              </a:r>
              <a:r>
                <a:rPr lang="zh-CN" altLang="en-US" sz="2800" b="1">
                  <a:solidFill>
                    <a:schemeClr val="accent2">
                      <a:lumMod val="75000"/>
                    </a:schemeClr>
                  </a:solidFill>
                  <a:latin typeface="+mn-lt"/>
                </a:rPr>
                <a:t>、</a:t>
              </a:r>
              <a:r>
                <a:rPr lang="en-US" altLang="zh-CN" sz="2800" b="1">
                  <a:solidFill>
                    <a:schemeClr val="accent2">
                      <a:lumMod val="75000"/>
                    </a:schemeClr>
                  </a:solidFill>
                  <a:latin typeface="+mn-lt"/>
                </a:rPr>
                <a:t>R</a:t>
              </a:r>
              <a:r>
                <a:rPr lang="en-US" altLang="zh-CN" sz="2800" b="1" baseline="-25000">
                  <a:solidFill>
                    <a:schemeClr val="accent2">
                      <a:lumMod val="75000"/>
                    </a:schemeClr>
                  </a:solidFill>
                  <a:latin typeface="+mn-lt"/>
                </a:rPr>
                <a:t>1</a:t>
              </a:r>
              <a:r>
                <a:rPr lang="zh-CN" altLang="en-US" sz="2800" b="1">
                  <a:solidFill>
                    <a:schemeClr val="accent2">
                      <a:lumMod val="75000"/>
                    </a:schemeClr>
                  </a:solidFill>
                  <a:latin typeface="+mn-lt"/>
                </a:rPr>
                <a:t>、</a:t>
              </a:r>
              <a:r>
                <a:rPr lang="en-US" altLang="zh-CN" sz="2800" b="1">
                  <a:solidFill>
                    <a:schemeClr val="accent2">
                      <a:lumMod val="75000"/>
                    </a:schemeClr>
                  </a:solidFill>
                  <a:latin typeface="+mn-lt"/>
                </a:rPr>
                <a:t>R</a:t>
              </a:r>
              <a:r>
                <a:rPr lang="en-US" altLang="zh-CN" sz="2800" b="1" baseline="-25000">
                  <a:solidFill>
                    <a:schemeClr val="accent2">
                      <a:lumMod val="75000"/>
                    </a:schemeClr>
                  </a:solidFill>
                  <a:latin typeface="+mn-lt"/>
                </a:rPr>
                <a:t>2</a:t>
              </a:r>
              <a:r>
                <a:rPr lang="zh-CN" altLang="en-US" sz="2800" b="1">
                  <a:solidFill>
                    <a:schemeClr val="accent2">
                      <a:lumMod val="75000"/>
                    </a:schemeClr>
                  </a:solidFill>
                  <a:latin typeface="+mn-lt"/>
                </a:rPr>
                <a:t>、</a:t>
              </a:r>
              <a:r>
                <a:rPr lang="en-US" altLang="zh-CN" sz="2800" b="1">
                  <a:solidFill>
                    <a:schemeClr val="accent2">
                      <a:lumMod val="75000"/>
                    </a:schemeClr>
                  </a:solidFill>
                  <a:latin typeface="+mn-lt"/>
                </a:rPr>
                <a:t>R</a:t>
              </a:r>
              <a:r>
                <a:rPr lang="en-US" altLang="zh-CN" sz="2800" b="1" baseline="-25000">
                  <a:solidFill>
                    <a:schemeClr val="accent2">
                      <a:lumMod val="75000"/>
                    </a:schemeClr>
                  </a:solidFill>
                  <a:latin typeface="+mn-lt"/>
                </a:rPr>
                <a:t>3</a:t>
              </a:r>
              <a:r>
                <a:rPr lang="zh-CN" altLang="en-US" sz="2800" b="1">
                  <a:solidFill>
                    <a:schemeClr val="accent2">
                      <a:lumMod val="75000"/>
                    </a:schemeClr>
                  </a:solidFill>
                  <a:latin typeface="+mn-lt"/>
                </a:rPr>
                <a:t>、</a:t>
              </a:r>
              <a:r>
                <a:rPr lang="en-US" altLang="zh-CN" sz="2800" b="1">
                  <a:solidFill>
                    <a:schemeClr val="accent2">
                      <a:lumMod val="75000"/>
                    </a:schemeClr>
                  </a:solidFill>
                  <a:latin typeface="+mn-lt"/>
                </a:rPr>
                <a:t>PC</a:t>
              </a:r>
              <a:endParaRPr lang="zh-CN" altLang="en-US" sz="2800" b="1">
                <a:solidFill>
                  <a:schemeClr val="tx2"/>
                </a:solidFill>
                <a:latin typeface="+mn-lt"/>
              </a:endParaRPr>
            </a:p>
          </p:txBody>
        </p:sp>
      </p:grpSp>
      <p:sp>
        <p:nvSpPr>
          <p:cNvPr id="7" name="Text Box 19"/>
          <p:cNvSpPr txBox="1">
            <a:spLocks noChangeArrowheads="1"/>
          </p:cNvSpPr>
          <p:nvPr/>
        </p:nvSpPr>
        <p:spPr bwMode="auto">
          <a:xfrm>
            <a:off x="107950" y="1700808"/>
            <a:ext cx="2087563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chemeClr val="tx2"/>
                </a:solidFill>
                <a:latin typeface="+mn-lt"/>
              </a:rPr>
              <a:t>直接</a:t>
            </a:r>
            <a:r>
              <a:rPr lang="en-US" altLang="zh-CN" sz="2800" b="1">
                <a:solidFill>
                  <a:schemeClr val="tx2"/>
                </a:solidFill>
                <a:latin typeface="+mn-lt"/>
              </a:rPr>
              <a:t>/</a:t>
            </a:r>
            <a:r>
              <a:rPr lang="zh-CN" altLang="en-US" sz="2800" b="1">
                <a:solidFill>
                  <a:schemeClr val="tx2"/>
                </a:solidFill>
                <a:latin typeface="+mn-lt"/>
              </a:rPr>
              <a:t>自增型双重间址</a:t>
            </a:r>
          </a:p>
        </p:txBody>
      </p:sp>
      <p:sp>
        <p:nvSpPr>
          <p:cNvPr id="8" name="Text Box 24"/>
          <p:cNvSpPr txBox="1">
            <a:spLocks noChangeArrowheads="1"/>
          </p:cNvSpPr>
          <p:nvPr/>
        </p:nvSpPr>
        <p:spPr bwMode="auto">
          <a:xfrm>
            <a:off x="2484438" y="1708745"/>
            <a:ext cx="1676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800" b="1">
                <a:solidFill>
                  <a:schemeClr val="tx2">
                    <a:lumMod val="75000"/>
                  </a:schemeClr>
                </a:solidFill>
                <a:latin typeface="+mn-lt"/>
              </a:rPr>
              <a:t>100</a:t>
            </a:r>
          </a:p>
        </p:txBody>
      </p:sp>
      <p:sp>
        <p:nvSpPr>
          <p:cNvPr id="9" name="Text Box 25"/>
          <p:cNvSpPr txBox="1">
            <a:spLocks noChangeArrowheads="1"/>
          </p:cNvSpPr>
          <p:nvPr/>
        </p:nvSpPr>
        <p:spPr bwMode="auto">
          <a:xfrm>
            <a:off x="3635375" y="1708745"/>
            <a:ext cx="123031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800" b="1">
                <a:solidFill>
                  <a:schemeClr val="tx2">
                    <a:lumMod val="75000"/>
                  </a:schemeClr>
                </a:solidFill>
                <a:latin typeface="+mn-lt"/>
              </a:rPr>
              <a:t>@(R)+</a:t>
            </a:r>
          </a:p>
        </p:txBody>
      </p:sp>
      <p:sp>
        <p:nvSpPr>
          <p:cNvPr id="10" name="Text Box 26"/>
          <p:cNvSpPr txBox="1">
            <a:spLocks noChangeArrowheads="1"/>
          </p:cNvSpPr>
          <p:nvPr/>
        </p:nvSpPr>
        <p:spPr bwMode="auto">
          <a:xfrm>
            <a:off x="5291138" y="1708745"/>
            <a:ext cx="3602037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+mn-lt"/>
              </a:rPr>
              <a:t>寄存器的内容为间接地址，根据该地址访存取得操作数的地址，再次访存读写操作数，然后寄存器的内容加</a:t>
            </a:r>
            <a:r>
              <a:rPr lang="en-US" altLang="zh-CN" sz="2800" b="1">
                <a:latin typeface="+mn-lt"/>
              </a:rPr>
              <a:t>1</a:t>
            </a:r>
            <a:r>
              <a:rPr lang="zh-CN" altLang="en-US" sz="2800" b="1">
                <a:latin typeface="+mn-lt"/>
              </a:rPr>
              <a:t>。</a:t>
            </a:r>
          </a:p>
        </p:txBody>
      </p:sp>
      <p:sp>
        <p:nvSpPr>
          <p:cNvPr id="12" name="Text Box 25"/>
          <p:cNvSpPr txBox="1">
            <a:spLocks noChangeArrowheads="1"/>
          </p:cNvSpPr>
          <p:nvPr/>
        </p:nvSpPr>
        <p:spPr bwMode="auto">
          <a:xfrm>
            <a:off x="3635375" y="2780308"/>
            <a:ext cx="14351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800" b="1">
                <a:solidFill>
                  <a:schemeClr val="tx2">
                    <a:lumMod val="75000"/>
                  </a:schemeClr>
                </a:solidFill>
                <a:latin typeface="+mn-lt"/>
              </a:rPr>
              <a:t>@(PC)+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053547" y="5229200"/>
            <a:ext cx="4680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/>
              <a:t>操作数地址：</a:t>
            </a:r>
            <a:r>
              <a:rPr lang="en-US" altLang="zh-CN" sz="2800" b="1"/>
              <a:t>EA=((R))</a:t>
            </a:r>
            <a:endParaRPr lang="zh-CN" altLang="en-US" sz="2800" b="1"/>
          </a:p>
        </p:txBody>
      </p:sp>
      <p:sp>
        <p:nvSpPr>
          <p:cNvPr id="13" name="文本框 12"/>
          <p:cNvSpPr txBox="1"/>
          <p:nvPr/>
        </p:nvSpPr>
        <p:spPr>
          <a:xfrm>
            <a:off x="1073425" y="6002124"/>
            <a:ext cx="4680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/>
              <a:t>操作数：</a:t>
            </a:r>
            <a:r>
              <a:rPr lang="en-US" altLang="zh-CN" sz="2800" b="1"/>
              <a:t>(EA)=(((R)))</a:t>
            </a:r>
            <a:endParaRPr lang="zh-CN" altLang="en-US" sz="2800" b="1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2" grpId="0"/>
      <p:bldP spid="2" grpId="0"/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6"/>
          <p:cNvSpPr txBox="1">
            <a:spLocks noChangeArrowheads="1"/>
          </p:cNvSpPr>
          <p:nvPr/>
        </p:nvSpPr>
        <p:spPr bwMode="auto">
          <a:xfrm>
            <a:off x="1187624" y="764704"/>
            <a:ext cx="568989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+mn-lt"/>
                <a:ea typeface="黑体" pitchFamily="49" charset="-122"/>
              </a:rPr>
              <a:t>例：</a:t>
            </a:r>
            <a:r>
              <a:rPr lang="en-US" altLang="zh-CN" sz="2800" b="1">
                <a:latin typeface="+mn-lt"/>
                <a:ea typeface="黑体" pitchFamily="49" charset="-122"/>
              </a:rPr>
              <a:t>MOV  R</a:t>
            </a:r>
            <a:r>
              <a:rPr lang="en-US" altLang="zh-CN" sz="2800" b="1" baseline="-25000">
                <a:latin typeface="+mn-lt"/>
                <a:ea typeface="黑体" pitchFamily="49" charset="-122"/>
              </a:rPr>
              <a:t>1</a:t>
            </a:r>
            <a:r>
              <a:rPr lang="zh-CN" altLang="en-US" sz="2800" b="1">
                <a:latin typeface="+mn-lt"/>
                <a:ea typeface="黑体" pitchFamily="49" charset="-122"/>
              </a:rPr>
              <a:t>，</a:t>
            </a:r>
            <a:r>
              <a:rPr lang="en-US" altLang="zh-CN" sz="2800" b="1">
                <a:latin typeface="+mn-lt"/>
                <a:ea typeface="黑体" pitchFamily="49" charset="-122"/>
              </a:rPr>
              <a:t>@(R</a:t>
            </a:r>
            <a:r>
              <a:rPr lang="en-US" altLang="zh-CN" sz="2800" b="1" baseline="-25000">
                <a:latin typeface="+mn-lt"/>
                <a:ea typeface="黑体" pitchFamily="49" charset="-122"/>
              </a:rPr>
              <a:t>0</a:t>
            </a:r>
            <a:r>
              <a:rPr lang="en-US" altLang="zh-CN" sz="2800" b="1">
                <a:latin typeface="+mn-lt"/>
                <a:ea typeface="黑体" pitchFamily="49" charset="-122"/>
              </a:rPr>
              <a:t>)+</a:t>
            </a:r>
            <a:endParaRPr lang="zh-CN" altLang="en-US" sz="2800" b="1">
              <a:latin typeface="+mn-lt"/>
              <a:ea typeface="黑体" pitchFamily="49" charset="-122"/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1187624" y="2289854"/>
            <a:ext cx="1152128" cy="523220"/>
            <a:chOff x="107504" y="1772816"/>
            <a:chExt cx="1152128" cy="523220"/>
          </a:xfrm>
        </p:grpSpPr>
        <p:sp>
          <p:nvSpPr>
            <p:cNvPr id="40" name="TextBox 39"/>
            <p:cNvSpPr txBox="1"/>
            <p:nvPr/>
          </p:nvSpPr>
          <p:spPr>
            <a:xfrm>
              <a:off x="107504" y="1772816"/>
              <a:ext cx="603050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2800"/>
                <a:t>R0</a:t>
              </a:r>
              <a:endParaRPr lang="zh-CN" altLang="en-US" sz="2800" baseline="-25000"/>
            </a:p>
          </p:txBody>
        </p:sp>
        <p:cxnSp>
          <p:nvCxnSpPr>
            <p:cNvPr id="41" name="直接箭头连接符 40"/>
            <p:cNvCxnSpPr/>
            <p:nvPr/>
          </p:nvCxnSpPr>
          <p:spPr bwMode="auto">
            <a:xfrm>
              <a:off x="683568" y="2060848"/>
              <a:ext cx="576064" cy="0"/>
            </a:xfrm>
            <a:prstGeom prst="straightConnector1">
              <a:avLst/>
            </a:prstGeom>
            <a:solidFill>
              <a:schemeClr val="accent1"/>
            </a:solidFill>
            <a:ln w="508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stealth"/>
            </a:ln>
            <a:effectLst/>
          </p:spPr>
        </p:cxnSp>
      </p:grpSp>
      <p:cxnSp>
        <p:nvCxnSpPr>
          <p:cNvPr id="42" name="肘形连接符 41"/>
          <p:cNvCxnSpPr/>
          <p:nvPr/>
        </p:nvCxnSpPr>
        <p:spPr bwMode="auto">
          <a:xfrm>
            <a:off x="3567780" y="2577886"/>
            <a:ext cx="1872208" cy="97210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50800" cap="sq" cmpd="sng" algn="ctr">
            <a:solidFill>
              <a:schemeClr val="tx1"/>
            </a:solidFill>
            <a:prstDash val="solid"/>
            <a:round/>
            <a:headEnd type="none" w="sm" len="sm"/>
            <a:tailEnd type="stealth"/>
          </a:ln>
          <a:effectLst/>
        </p:spPr>
      </p:cxnSp>
      <p:grpSp>
        <p:nvGrpSpPr>
          <p:cNvPr id="43" name="组合 42"/>
          <p:cNvGrpSpPr/>
          <p:nvPr/>
        </p:nvGrpSpPr>
        <p:grpSpPr>
          <a:xfrm>
            <a:off x="1191516" y="2721902"/>
            <a:ext cx="1152128" cy="523220"/>
            <a:chOff x="107504" y="1772816"/>
            <a:chExt cx="1152128" cy="523220"/>
          </a:xfrm>
        </p:grpSpPr>
        <p:sp>
          <p:nvSpPr>
            <p:cNvPr id="44" name="TextBox 43"/>
            <p:cNvSpPr txBox="1"/>
            <p:nvPr/>
          </p:nvSpPr>
          <p:spPr>
            <a:xfrm>
              <a:off x="107504" y="1772816"/>
              <a:ext cx="603050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2800"/>
                <a:t>R1</a:t>
              </a:r>
              <a:endParaRPr lang="zh-CN" altLang="en-US" sz="2800" baseline="-25000"/>
            </a:p>
          </p:txBody>
        </p:sp>
        <p:cxnSp>
          <p:nvCxnSpPr>
            <p:cNvPr id="45" name="直接箭头连接符 44"/>
            <p:cNvCxnSpPr/>
            <p:nvPr/>
          </p:nvCxnSpPr>
          <p:spPr bwMode="auto">
            <a:xfrm>
              <a:off x="683568" y="2060848"/>
              <a:ext cx="576064" cy="0"/>
            </a:xfrm>
            <a:prstGeom prst="straightConnector1">
              <a:avLst/>
            </a:prstGeom>
            <a:solidFill>
              <a:schemeClr val="accent1"/>
            </a:solidFill>
            <a:ln w="508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stealth"/>
            </a:ln>
            <a:effectLst/>
          </p:spPr>
        </p:cxnSp>
      </p:grpSp>
      <p:grpSp>
        <p:nvGrpSpPr>
          <p:cNvPr id="46" name="组合 45"/>
          <p:cNvGrpSpPr/>
          <p:nvPr/>
        </p:nvGrpSpPr>
        <p:grpSpPr>
          <a:xfrm>
            <a:off x="2339752" y="2415286"/>
            <a:ext cx="1156020" cy="2907040"/>
            <a:chOff x="2479876" y="2618328"/>
            <a:chExt cx="1156020" cy="2907040"/>
          </a:xfrm>
        </p:grpSpPr>
        <p:grpSp>
          <p:nvGrpSpPr>
            <p:cNvPr id="47" name="组合 1"/>
            <p:cNvGrpSpPr/>
            <p:nvPr/>
          </p:nvGrpSpPr>
          <p:grpSpPr>
            <a:xfrm>
              <a:off x="2479876" y="3715876"/>
              <a:ext cx="1152128" cy="1809492"/>
              <a:chOff x="6096649" y="2051556"/>
              <a:chExt cx="2448272" cy="1809492"/>
            </a:xfrm>
          </p:grpSpPr>
          <p:grpSp>
            <p:nvGrpSpPr>
              <p:cNvPr id="72" name="组合 64"/>
              <p:cNvGrpSpPr/>
              <p:nvPr/>
            </p:nvGrpSpPr>
            <p:grpSpPr>
              <a:xfrm>
                <a:off x="6096649" y="3491716"/>
                <a:ext cx="2448272" cy="369332"/>
                <a:chOff x="2195736" y="4941168"/>
                <a:chExt cx="2304256" cy="369332"/>
              </a:xfrm>
            </p:grpSpPr>
            <p:sp>
              <p:nvSpPr>
                <p:cNvPr id="109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2195736" y="4941168"/>
                  <a:ext cx="2304256" cy="369332"/>
                </a:xfrm>
                <a:prstGeom prst="rect">
                  <a:avLst/>
                </a:prstGeom>
                <a:solidFill>
                  <a:schemeClr val="bg1"/>
                </a:solidFill>
                <a:ln w="381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scene3d>
                  <a:camera prst="legacyObliqueTopRight"/>
                  <a:lightRig rig="legacyFlat3" dir="b"/>
                </a:scene3d>
                <a:sp3d extrusionH="254000" contourW="12700" prstMaterial="legacyMatte">
                  <a:bevelT w="13970" h="13500" prst="angle"/>
                  <a:bevelB w="13500" h="13500" prst="angle"/>
                  <a:extrusionClr>
                    <a:schemeClr val="tx2">
                      <a:lumMod val="20000"/>
                      <a:lumOff val="80000"/>
                    </a:schemeClr>
                  </a:extrusionClr>
                </a:sp3d>
              </p:spPr>
              <p:txBody>
                <a:bodyPr wrap="square">
                  <a:spAutoFit/>
                  <a:flatTx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endParaRPr lang="zh-CN" altLang="en-US" b="1">
                    <a:solidFill>
                      <a:srgbClr val="0000FF"/>
                    </a:solidFill>
                    <a:latin typeface="Times New Roman" pitchFamily="18" charset="0"/>
                    <a:ea typeface="仿宋_GB2312" pitchFamily="49" charset="-122"/>
                  </a:endParaRPr>
                </a:p>
              </p:txBody>
            </p:sp>
            <p:cxnSp>
              <p:nvCxnSpPr>
                <p:cNvPr id="110" name="直接连接符 109"/>
                <p:cNvCxnSpPr/>
                <p:nvPr/>
              </p:nvCxnSpPr>
              <p:spPr>
                <a:xfrm>
                  <a:off x="2483768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直接连接符 110"/>
                <p:cNvCxnSpPr/>
                <p:nvPr/>
              </p:nvCxnSpPr>
              <p:spPr>
                <a:xfrm>
                  <a:off x="2771800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直接连接符 111"/>
                <p:cNvCxnSpPr/>
                <p:nvPr/>
              </p:nvCxnSpPr>
              <p:spPr>
                <a:xfrm>
                  <a:off x="3059832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直接连接符 112"/>
                <p:cNvCxnSpPr/>
                <p:nvPr/>
              </p:nvCxnSpPr>
              <p:spPr>
                <a:xfrm>
                  <a:off x="3347864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直接连接符 113"/>
                <p:cNvCxnSpPr/>
                <p:nvPr/>
              </p:nvCxnSpPr>
              <p:spPr>
                <a:xfrm>
                  <a:off x="3635896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直接连接符 114"/>
                <p:cNvCxnSpPr/>
                <p:nvPr/>
              </p:nvCxnSpPr>
              <p:spPr>
                <a:xfrm>
                  <a:off x="3923928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直接连接符 115"/>
                <p:cNvCxnSpPr/>
                <p:nvPr/>
              </p:nvCxnSpPr>
              <p:spPr>
                <a:xfrm>
                  <a:off x="4211960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3" name="组合 77"/>
              <p:cNvGrpSpPr/>
              <p:nvPr/>
            </p:nvGrpSpPr>
            <p:grpSpPr>
              <a:xfrm>
                <a:off x="6096649" y="3131676"/>
                <a:ext cx="2448272" cy="369332"/>
                <a:chOff x="2195736" y="4941168"/>
                <a:chExt cx="2304256" cy="369332"/>
              </a:xfrm>
            </p:grpSpPr>
            <p:sp>
              <p:nvSpPr>
                <p:cNvPr id="101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2195736" y="4941168"/>
                  <a:ext cx="2304256" cy="369332"/>
                </a:xfrm>
                <a:prstGeom prst="rect">
                  <a:avLst/>
                </a:prstGeom>
                <a:solidFill>
                  <a:schemeClr val="bg1"/>
                </a:solidFill>
                <a:ln w="381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scene3d>
                  <a:camera prst="legacyObliqueTopRight"/>
                  <a:lightRig rig="legacyFlat3" dir="b"/>
                </a:scene3d>
                <a:sp3d extrusionH="254000" contourW="12700" prstMaterial="legacyMatte">
                  <a:bevelT w="13970" h="13500" prst="angle"/>
                  <a:bevelB w="13500" h="13500" prst="angle"/>
                  <a:extrusionClr>
                    <a:schemeClr val="tx2">
                      <a:lumMod val="20000"/>
                      <a:lumOff val="80000"/>
                    </a:schemeClr>
                  </a:extrusionClr>
                </a:sp3d>
              </p:spPr>
              <p:txBody>
                <a:bodyPr wrap="square">
                  <a:spAutoFit/>
                  <a:flatTx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endParaRPr lang="zh-CN" altLang="en-US" b="1">
                    <a:solidFill>
                      <a:srgbClr val="0000FF"/>
                    </a:solidFill>
                    <a:latin typeface="Times New Roman" pitchFamily="18" charset="0"/>
                    <a:ea typeface="仿宋_GB2312" pitchFamily="49" charset="-122"/>
                  </a:endParaRPr>
                </a:p>
              </p:txBody>
            </p:sp>
            <p:cxnSp>
              <p:nvCxnSpPr>
                <p:cNvPr id="102" name="直接连接符 101"/>
                <p:cNvCxnSpPr/>
                <p:nvPr/>
              </p:nvCxnSpPr>
              <p:spPr>
                <a:xfrm>
                  <a:off x="2483768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直接连接符 102"/>
                <p:cNvCxnSpPr/>
                <p:nvPr/>
              </p:nvCxnSpPr>
              <p:spPr>
                <a:xfrm>
                  <a:off x="2771800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直接连接符 103"/>
                <p:cNvCxnSpPr/>
                <p:nvPr/>
              </p:nvCxnSpPr>
              <p:spPr>
                <a:xfrm>
                  <a:off x="3059832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直接连接符 104"/>
                <p:cNvCxnSpPr/>
                <p:nvPr/>
              </p:nvCxnSpPr>
              <p:spPr>
                <a:xfrm>
                  <a:off x="3347864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直接连接符 105"/>
                <p:cNvCxnSpPr/>
                <p:nvPr/>
              </p:nvCxnSpPr>
              <p:spPr>
                <a:xfrm>
                  <a:off x="3635896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直接连接符 106"/>
                <p:cNvCxnSpPr/>
                <p:nvPr/>
              </p:nvCxnSpPr>
              <p:spPr>
                <a:xfrm>
                  <a:off x="3923928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直接连接符 107"/>
                <p:cNvCxnSpPr/>
                <p:nvPr/>
              </p:nvCxnSpPr>
              <p:spPr>
                <a:xfrm>
                  <a:off x="4211960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4" name="组合 86"/>
              <p:cNvGrpSpPr/>
              <p:nvPr/>
            </p:nvGrpSpPr>
            <p:grpSpPr>
              <a:xfrm>
                <a:off x="6096649" y="2771636"/>
                <a:ext cx="2448272" cy="369332"/>
                <a:chOff x="2195736" y="4941168"/>
                <a:chExt cx="2304256" cy="369332"/>
              </a:xfrm>
            </p:grpSpPr>
            <p:sp>
              <p:nvSpPr>
                <p:cNvPr id="93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2195736" y="4941168"/>
                  <a:ext cx="2304256" cy="369332"/>
                </a:xfrm>
                <a:prstGeom prst="rect">
                  <a:avLst/>
                </a:prstGeom>
                <a:solidFill>
                  <a:schemeClr val="bg1"/>
                </a:solidFill>
                <a:ln w="381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scene3d>
                  <a:camera prst="legacyObliqueTopRight"/>
                  <a:lightRig rig="legacyFlat3" dir="b"/>
                </a:scene3d>
                <a:sp3d extrusionH="254000" contourW="12700" prstMaterial="legacyMatte">
                  <a:bevelT w="13970" h="13500" prst="angle"/>
                  <a:bevelB w="13500" h="13500" prst="angle"/>
                  <a:extrusionClr>
                    <a:schemeClr val="tx2">
                      <a:lumMod val="20000"/>
                      <a:lumOff val="80000"/>
                    </a:schemeClr>
                  </a:extrusionClr>
                </a:sp3d>
              </p:spPr>
              <p:txBody>
                <a:bodyPr wrap="square">
                  <a:spAutoFit/>
                  <a:flatTx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endParaRPr lang="zh-CN" altLang="en-US" b="1">
                    <a:solidFill>
                      <a:srgbClr val="0000FF"/>
                    </a:solidFill>
                    <a:latin typeface="Times New Roman" pitchFamily="18" charset="0"/>
                    <a:ea typeface="仿宋_GB2312" pitchFamily="49" charset="-122"/>
                  </a:endParaRPr>
                </a:p>
              </p:txBody>
            </p:sp>
            <p:cxnSp>
              <p:nvCxnSpPr>
                <p:cNvPr id="94" name="直接连接符 93"/>
                <p:cNvCxnSpPr/>
                <p:nvPr/>
              </p:nvCxnSpPr>
              <p:spPr>
                <a:xfrm>
                  <a:off x="2483768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直接连接符 94"/>
                <p:cNvCxnSpPr/>
                <p:nvPr/>
              </p:nvCxnSpPr>
              <p:spPr>
                <a:xfrm>
                  <a:off x="2771800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直接连接符 95"/>
                <p:cNvCxnSpPr/>
                <p:nvPr/>
              </p:nvCxnSpPr>
              <p:spPr>
                <a:xfrm>
                  <a:off x="3059832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直接连接符 96"/>
                <p:cNvCxnSpPr/>
                <p:nvPr/>
              </p:nvCxnSpPr>
              <p:spPr>
                <a:xfrm>
                  <a:off x="3347864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直接连接符 97"/>
                <p:cNvCxnSpPr/>
                <p:nvPr/>
              </p:nvCxnSpPr>
              <p:spPr>
                <a:xfrm>
                  <a:off x="3635896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直接连接符 98"/>
                <p:cNvCxnSpPr/>
                <p:nvPr/>
              </p:nvCxnSpPr>
              <p:spPr>
                <a:xfrm>
                  <a:off x="3923928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直接连接符 99"/>
                <p:cNvCxnSpPr/>
                <p:nvPr/>
              </p:nvCxnSpPr>
              <p:spPr>
                <a:xfrm>
                  <a:off x="4211960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5" name="组合 95"/>
              <p:cNvGrpSpPr/>
              <p:nvPr/>
            </p:nvGrpSpPr>
            <p:grpSpPr>
              <a:xfrm>
                <a:off x="6096649" y="2411596"/>
                <a:ext cx="2448272" cy="369332"/>
                <a:chOff x="2195736" y="4941168"/>
                <a:chExt cx="2304256" cy="369332"/>
              </a:xfrm>
            </p:grpSpPr>
            <p:sp>
              <p:nvSpPr>
                <p:cNvPr id="85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2195736" y="4941168"/>
                  <a:ext cx="2304256" cy="369332"/>
                </a:xfrm>
                <a:prstGeom prst="rect">
                  <a:avLst/>
                </a:prstGeom>
                <a:solidFill>
                  <a:schemeClr val="bg1"/>
                </a:solidFill>
                <a:ln w="381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scene3d>
                  <a:camera prst="legacyObliqueTopRight"/>
                  <a:lightRig rig="legacyFlat3" dir="b"/>
                </a:scene3d>
                <a:sp3d extrusionH="254000" contourW="12700" prstMaterial="legacyMatte">
                  <a:bevelT w="13970" h="13500" prst="angle"/>
                  <a:bevelB w="13500" h="13500" prst="angle"/>
                  <a:extrusionClr>
                    <a:schemeClr val="tx2">
                      <a:lumMod val="20000"/>
                      <a:lumOff val="80000"/>
                    </a:schemeClr>
                  </a:extrusionClr>
                </a:sp3d>
              </p:spPr>
              <p:txBody>
                <a:bodyPr wrap="square">
                  <a:spAutoFit/>
                  <a:flatTx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endParaRPr lang="zh-CN" altLang="en-US" b="1">
                    <a:solidFill>
                      <a:srgbClr val="0000FF"/>
                    </a:solidFill>
                    <a:latin typeface="Times New Roman" pitchFamily="18" charset="0"/>
                    <a:ea typeface="仿宋_GB2312" pitchFamily="49" charset="-122"/>
                  </a:endParaRPr>
                </a:p>
              </p:txBody>
            </p:sp>
            <p:cxnSp>
              <p:nvCxnSpPr>
                <p:cNvPr id="86" name="直接连接符 85"/>
                <p:cNvCxnSpPr/>
                <p:nvPr/>
              </p:nvCxnSpPr>
              <p:spPr>
                <a:xfrm>
                  <a:off x="2483768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直接连接符 86"/>
                <p:cNvCxnSpPr/>
                <p:nvPr/>
              </p:nvCxnSpPr>
              <p:spPr>
                <a:xfrm>
                  <a:off x="2771800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直接连接符 87"/>
                <p:cNvCxnSpPr/>
                <p:nvPr/>
              </p:nvCxnSpPr>
              <p:spPr>
                <a:xfrm>
                  <a:off x="3059832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直接连接符 88"/>
                <p:cNvCxnSpPr/>
                <p:nvPr/>
              </p:nvCxnSpPr>
              <p:spPr>
                <a:xfrm>
                  <a:off x="3347864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直接连接符 89"/>
                <p:cNvCxnSpPr/>
                <p:nvPr/>
              </p:nvCxnSpPr>
              <p:spPr>
                <a:xfrm>
                  <a:off x="3635896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直接连接符 90"/>
                <p:cNvCxnSpPr/>
                <p:nvPr/>
              </p:nvCxnSpPr>
              <p:spPr>
                <a:xfrm>
                  <a:off x="3923928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直接连接符 91"/>
                <p:cNvCxnSpPr/>
                <p:nvPr/>
              </p:nvCxnSpPr>
              <p:spPr>
                <a:xfrm>
                  <a:off x="4211960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6" name="组合 104"/>
              <p:cNvGrpSpPr/>
              <p:nvPr/>
            </p:nvGrpSpPr>
            <p:grpSpPr>
              <a:xfrm>
                <a:off x="6096649" y="2051556"/>
                <a:ext cx="2448272" cy="369332"/>
                <a:chOff x="2195736" y="4941168"/>
                <a:chExt cx="2304256" cy="369332"/>
              </a:xfrm>
            </p:grpSpPr>
            <p:sp>
              <p:nvSpPr>
                <p:cNvPr id="77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2195736" y="4941168"/>
                  <a:ext cx="2304256" cy="369332"/>
                </a:xfrm>
                <a:prstGeom prst="rect">
                  <a:avLst/>
                </a:prstGeom>
                <a:solidFill>
                  <a:schemeClr val="bg1"/>
                </a:solidFill>
                <a:ln w="381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scene3d>
                  <a:camera prst="legacyObliqueTopRight"/>
                  <a:lightRig rig="legacyFlat3" dir="b"/>
                </a:scene3d>
                <a:sp3d extrusionH="254000" contourW="12700" prstMaterial="legacyMatte">
                  <a:bevelT w="13970" h="13500" prst="angle"/>
                  <a:bevelB w="13500" h="13500" prst="angle"/>
                  <a:extrusionClr>
                    <a:schemeClr val="tx2">
                      <a:lumMod val="20000"/>
                      <a:lumOff val="80000"/>
                    </a:schemeClr>
                  </a:extrusionClr>
                </a:sp3d>
              </p:spPr>
              <p:txBody>
                <a:bodyPr wrap="square">
                  <a:spAutoFit/>
                  <a:flatTx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endParaRPr lang="zh-CN" altLang="en-US" b="1">
                    <a:solidFill>
                      <a:srgbClr val="0000FF"/>
                    </a:solidFill>
                    <a:latin typeface="Times New Roman" pitchFamily="18" charset="0"/>
                    <a:ea typeface="仿宋_GB2312" pitchFamily="49" charset="-122"/>
                  </a:endParaRPr>
                </a:p>
              </p:txBody>
            </p:sp>
            <p:cxnSp>
              <p:nvCxnSpPr>
                <p:cNvPr id="78" name="直接连接符 8"/>
                <p:cNvCxnSpPr/>
                <p:nvPr/>
              </p:nvCxnSpPr>
              <p:spPr>
                <a:xfrm>
                  <a:off x="2483768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直接连接符 78"/>
                <p:cNvCxnSpPr/>
                <p:nvPr/>
              </p:nvCxnSpPr>
              <p:spPr>
                <a:xfrm>
                  <a:off x="2771800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直接连接符 79"/>
                <p:cNvCxnSpPr/>
                <p:nvPr/>
              </p:nvCxnSpPr>
              <p:spPr>
                <a:xfrm>
                  <a:off x="3059832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直接连接符 80"/>
                <p:cNvCxnSpPr/>
                <p:nvPr/>
              </p:nvCxnSpPr>
              <p:spPr>
                <a:xfrm>
                  <a:off x="3347864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直接连接符 81"/>
                <p:cNvCxnSpPr/>
                <p:nvPr/>
              </p:nvCxnSpPr>
              <p:spPr>
                <a:xfrm>
                  <a:off x="3635896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直接连接符 82"/>
                <p:cNvCxnSpPr/>
                <p:nvPr/>
              </p:nvCxnSpPr>
              <p:spPr>
                <a:xfrm>
                  <a:off x="3923928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直接连接符 83"/>
                <p:cNvCxnSpPr/>
                <p:nvPr/>
              </p:nvCxnSpPr>
              <p:spPr>
                <a:xfrm>
                  <a:off x="4211960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8" name="Text Box 5"/>
            <p:cNvSpPr txBox="1">
              <a:spLocks noChangeArrowheads="1"/>
            </p:cNvSpPr>
            <p:nvPr/>
          </p:nvSpPr>
          <p:spPr bwMode="auto">
            <a:xfrm>
              <a:off x="2483768" y="3347700"/>
              <a:ext cx="1152128" cy="369332"/>
            </a:xfrm>
            <a:prstGeom prst="rect">
              <a:avLst/>
            </a:prstGeom>
            <a:solidFill>
              <a:schemeClr val="bg1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254000" contourW="12700" prstMaterial="legacyMatte">
              <a:bevelT w="13970" h="13500" prst="angle"/>
              <a:bevelB w="13500" h="13500" prst="angle"/>
              <a:extrusionClr>
                <a:schemeClr val="tx2">
                  <a:lumMod val="20000"/>
                  <a:lumOff val="80000"/>
                </a:schemeClr>
              </a:extrusionClr>
            </a:sp3d>
          </p:spPr>
          <p:txBody>
            <a:bodyPr wrap="square">
              <a:spAutoFit/>
              <a:flatTx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zh-CN" altLang="en-US" b="1">
                <a:solidFill>
                  <a:srgbClr val="0000FF"/>
                </a:solidFill>
                <a:latin typeface="Times New Roman" pitchFamily="18" charset="0"/>
                <a:ea typeface="仿宋_GB2312" pitchFamily="49" charset="-122"/>
              </a:endParaRPr>
            </a:p>
          </p:txBody>
        </p:sp>
        <p:cxnSp>
          <p:nvCxnSpPr>
            <p:cNvPr id="49" name="直接连接符 48"/>
            <p:cNvCxnSpPr/>
            <p:nvPr/>
          </p:nvCxnSpPr>
          <p:spPr>
            <a:xfrm>
              <a:off x="2627784" y="3347700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/>
            <p:nvPr/>
          </p:nvCxnSpPr>
          <p:spPr>
            <a:xfrm>
              <a:off x="2771800" y="3347700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/>
            <p:nvPr/>
          </p:nvCxnSpPr>
          <p:spPr>
            <a:xfrm>
              <a:off x="2915816" y="3347700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>
              <a:off x="3059832" y="3347700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>
              <a:off x="3203848" y="3347700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>
              <a:off x="3347864" y="3347700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/>
            <p:nvPr/>
          </p:nvCxnSpPr>
          <p:spPr>
            <a:xfrm>
              <a:off x="3491880" y="3347700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 Box 5"/>
            <p:cNvSpPr txBox="1">
              <a:spLocks noChangeArrowheads="1"/>
            </p:cNvSpPr>
            <p:nvPr/>
          </p:nvSpPr>
          <p:spPr bwMode="auto">
            <a:xfrm>
              <a:off x="2483768" y="2978368"/>
              <a:ext cx="1152128" cy="369332"/>
            </a:xfrm>
            <a:prstGeom prst="rect">
              <a:avLst/>
            </a:prstGeom>
            <a:solidFill>
              <a:schemeClr val="bg1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254000" contourW="12700" prstMaterial="legacyMatte">
              <a:bevelT w="13970" h="13500" prst="angle"/>
              <a:bevelB w="13500" h="13500" prst="angle"/>
              <a:extrusionClr>
                <a:schemeClr val="tx2">
                  <a:lumMod val="20000"/>
                  <a:lumOff val="80000"/>
                </a:schemeClr>
              </a:extrusionClr>
            </a:sp3d>
          </p:spPr>
          <p:txBody>
            <a:bodyPr wrap="square">
              <a:spAutoFit/>
              <a:flatTx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zh-CN" altLang="en-US" b="1">
                <a:solidFill>
                  <a:srgbClr val="0000FF"/>
                </a:solidFill>
                <a:latin typeface="Times New Roman" pitchFamily="18" charset="0"/>
                <a:ea typeface="仿宋_GB2312" pitchFamily="49" charset="-122"/>
              </a:endParaRPr>
            </a:p>
          </p:txBody>
        </p:sp>
        <p:cxnSp>
          <p:nvCxnSpPr>
            <p:cNvPr id="57" name="直接连接符 56"/>
            <p:cNvCxnSpPr/>
            <p:nvPr/>
          </p:nvCxnSpPr>
          <p:spPr>
            <a:xfrm>
              <a:off x="2627784" y="2978368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/>
            <p:nvPr/>
          </p:nvCxnSpPr>
          <p:spPr>
            <a:xfrm>
              <a:off x="2771800" y="2978368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/>
            <p:nvPr/>
          </p:nvCxnSpPr>
          <p:spPr>
            <a:xfrm>
              <a:off x="2915816" y="2978368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/>
            <p:nvPr/>
          </p:nvCxnSpPr>
          <p:spPr>
            <a:xfrm>
              <a:off x="3059832" y="2978368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/>
            <p:cNvCxnSpPr/>
            <p:nvPr/>
          </p:nvCxnSpPr>
          <p:spPr>
            <a:xfrm>
              <a:off x="3203848" y="2978368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/>
            <p:nvPr/>
          </p:nvCxnSpPr>
          <p:spPr>
            <a:xfrm>
              <a:off x="3347864" y="2978368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/>
            <p:nvPr/>
          </p:nvCxnSpPr>
          <p:spPr>
            <a:xfrm>
              <a:off x="3491880" y="2978368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 Box 5"/>
            <p:cNvSpPr txBox="1">
              <a:spLocks noChangeArrowheads="1"/>
            </p:cNvSpPr>
            <p:nvPr/>
          </p:nvSpPr>
          <p:spPr bwMode="auto">
            <a:xfrm>
              <a:off x="2483768" y="2618328"/>
              <a:ext cx="1152128" cy="369332"/>
            </a:xfrm>
            <a:prstGeom prst="rect">
              <a:avLst/>
            </a:prstGeom>
            <a:solidFill>
              <a:schemeClr val="bg1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254000" contourW="12700" prstMaterial="legacyMatte">
              <a:bevelT w="13970" h="13500" prst="angle"/>
              <a:bevelB w="13500" h="13500" prst="angle"/>
              <a:extrusionClr>
                <a:schemeClr val="tx2">
                  <a:lumMod val="20000"/>
                  <a:lumOff val="80000"/>
                </a:schemeClr>
              </a:extrusionClr>
            </a:sp3d>
          </p:spPr>
          <p:txBody>
            <a:bodyPr wrap="square">
              <a:spAutoFit/>
              <a:flatTx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zh-CN" altLang="en-US" b="1">
                <a:solidFill>
                  <a:srgbClr val="0000FF"/>
                </a:solidFill>
                <a:latin typeface="Times New Roman" pitchFamily="18" charset="0"/>
                <a:ea typeface="仿宋_GB2312" pitchFamily="49" charset="-122"/>
              </a:endParaRPr>
            </a:p>
          </p:txBody>
        </p:sp>
        <p:cxnSp>
          <p:nvCxnSpPr>
            <p:cNvPr id="65" name="直接连接符 64"/>
            <p:cNvCxnSpPr/>
            <p:nvPr/>
          </p:nvCxnSpPr>
          <p:spPr>
            <a:xfrm>
              <a:off x="2627784" y="2618328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/>
            <p:cNvCxnSpPr/>
            <p:nvPr/>
          </p:nvCxnSpPr>
          <p:spPr>
            <a:xfrm>
              <a:off x="2771800" y="2618328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/>
            <p:cNvCxnSpPr/>
            <p:nvPr/>
          </p:nvCxnSpPr>
          <p:spPr>
            <a:xfrm>
              <a:off x="2915816" y="2618328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67"/>
            <p:cNvCxnSpPr/>
            <p:nvPr/>
          </p:nvCxnSpPr>
          <p:spPr>
            <a:xfrm>
              <a:off x="3059832" y="2618328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/>
            <p:cNvCxnSpPr/>
            <p:nvPr/>
          </p:nvCxnSpPr>
          <p:spPr>
            <a:xfrm>
              <a:off x="3203848" y="2618328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/>
            <p:cNvCxnSpPr/>
            <p:nvPr/>
          </p:nvCxnSpPr>
          <p:spPr>
            <a:xfrm>
              <a:off x="3347864" y="2618328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/>
            <p:cNvCxnSpPr/>
            <p:nvPr/>
          </p:nvCxnSpPr>
          <p:spPr>
            <a:xfrm>
              <a:off x="3491880" y="2618328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7" name="组合 116"/>
          <p:cNvGrpSpPr/>
          <p:nvPr/>
        </p:nvGrpSpPr>
        <p:grpSpPr>
          <a:xfrm>
            <a:off x="5439988" y="2721902"/>
            <a:ext cx="2668188" cy="2736304"/>
            <a:chOff x="4139952" y="1412776"/>
            <a:chExt cx="2468074" cy="2880320"/>
          </a:xfrm>
        </p:grpSpPr>
        <p:sp>
          <p:nvSpPr>
            <p:cNvPr id="118" name="矩形 117"/>
            <p:cNvSpPr/>
            <p:nvPr/>
          </p:nvSpPr>
          <p:spPr>
            <a:xfrm>
              <a:off x="5738530" y="141277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19" name="矩形 118"/>
            <p:cNvSpPr/>
            <p:nvPr/>
          </p:nvSpPr>
          <p:spPr>
            <a:xfrm>
              <a:off x="5738530" y="177281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20" name="矩形 119"/>
            <p:cNvSpPr/>
            <p:nvPr/>
          </p:nvSpPr>
          <p:spPr>
            <a:xfrm>
              <a:off x="5738530" y="213285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>
                  <a:solidFill>
                    <a:schemeClr val="tx1"/>
                  </a:solidFill>
                </a:rPr>
                <a:t>1000H</a:t>
              </a:r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21" name="矩形 120"/>
            <p:cNvSpPr/>
            <p:nvPr/>
          </p:nvSpPr>
          <p:spPr>
            <a:xfrm>
              <a:off x="5738530" y="249289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>
                  <a:solidFill>
                    <a:schemeClr val="tx1"/>
                  </a:solidFill>
                </a:rPr>
                <a:t>1001H</a:t>
              </a:r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22" name="矩形 121"/>
            <p:cNvSpPr/>
            <p:nvPr/>
          </p:nvSpPr>
          <p:spPr>
            <a:xfrm>
              <a:off x="5738530" y="285293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>
                  <a:solidFill>
                    <a:schemeClr val="tx1"/>
                  </a:solidFill>
                </a:rPr>
                <a:t>1002H</a:t>
              </a:r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23" name="矩形 122"/>
            <p:cNvSpPr/>
            <p:nvPr/>
          </p:nvSpPr>
          <p:spPr>
            <a:xfrm>
              <a:off x="5738530" y="321297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24" name="矩形 123"/>
            <p:cNvSpPr/>
            <p:nvPr/>
          </p:nvSpPr>
          <p:spPr>
            <a:xfrm>
              <a:off x="5738530" y="357301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>
                  <a:solidFill>
                    <a:schemeClr val="tx1"/>
                  </a:solidFill>
                </a:rPr>
                <a:t>1080H</a:t>
              </a:r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25" name="矩形 124"/>
            <p:cNvSpPr/>
            <p:nvPr/>
          </p:nvSpPr>
          <p:spPr>
            <a:xfrm>
              <a:off x="5738530" y="393305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26" name="矩形 125"/>
            <p:cNvSpPr/>
            <p:nvPr/>
          </p:nvSpPr>
          <p:spPr>
            <a:xfrm>
              <a:off x="4139952" y="141277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>
                  <a:solidFill>
                    <a:srgbClr val="FF0000"/>
                  </a:solidFill>
                </a:rPr>
                <a:t>主存空间</a:t>
              </a:r>
            </a:p>
          </p:txBody>
        </p:sp>
        <p:sp>
          <p:nvSpPr>
            <p:cNvPr id="127" name="矩形 126"/>
            <p:cNvSpPr/>
            <p:nvPr/>
          </p:nvSpPr>
          <p:spPr>
            <a:xfrm>
              <a:off x="4139952" y="177281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>
                <a:solidFill>
                  <a:schemeClr val="tx1"/>
                </a:solidFill>
              </a:endParaRPr>
            </a:p>
          </p:txBody>
        </p:sp>
        <p:sp>
          <p:nvSpPr>
            <p:cNvPr id="128" name="矩形 127"/>
            <p:cNvSpPr/>
            <p:nvPr/>
          </p:nvSpPr>
          <p:spPr>
            <a:xfrm>
              <a:off x="4139952" y="213285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>
                  <a:solidFill>
                    <a:schemeClr val="tx1"/>
                  </a:solidFill>
                </a:rPr>
                <a:t>1080H</a:t>
              </a:r>
              <a:endParaRPr lang="zh-CN" altLang="en-US" sz="2000" b="1">
                <a:solidFill>
                  <a:schemeClr val="tx1"/>
                </a:solidFill>
              </a:endParaRPr>
            </a:p>
          </p:txBody>
        </p:sp>
        <p:sp>
          <p:nvSpPr>
            <p:cNvPr id="129" name="矩形 128"/>
            <p:cNvSpPr/>
            <p:nvPr/>
          </p:nvSpPr>
          <p:spPr>
            <a:xfrm>
              <a:off x="4139952" y="249289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>
                  <a:solidFill>
                    <a:srgbClr val="00B050"/>
                  </a:solidFill>
                </a:rPr>
                <a:t>XXXX</a:t>
              </a:r>
              <a:endParaRPr lang="zh-CN" altLang="en-US" sz="2000" b="1">
                <a:solidFill>
                  <a:srgbClr val="00B050"/>
                </a:solidFill>
              </a:endParaRPr>
            </a:p>
          </p:txBody>
        </p:sp>
        <p:sp>
          <p:nvSpPr>
            <p:cNvPr id="130" name="矩形 129"/>
            <p:cNvSpPr/>
            <p:nvPr/>
          </p:nvSpPr>
          <p:spPr>
            <a:xfrm>
              <a:off x="4139952" y="285293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>
                <a:solidFill>
                  <a:schemeClr val="tx1"/>
                </a:solidFill>
              </a:endParaRPr>
            </a:p>
          </p:txBody>
        </p:sp>
        <p:sp>
          <p:nvSpPr>
            <p:cNvPr id="131" name="矩形 130"/>
            <p:cNvSpPr/>
            <p:nvPr/>
          </p:nvSpPr>
          <p:spPr>
            <a:xfrm>
              <a:off x="4139952" y="321297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>
                  <a:solidFill>
                    <a:schemeClr val="tx1"/>
                  </a:solidFill>
                </a:rPr>
                <a:t>….</a:t>
              </a:r>
              <a:endParaRPr lang="zh-CN" altLang="en-US" sz="2000" b="1">
                <a:solidFill>
                  <a:schemeClr val="tx1"/>
                </a:solidFill>
              </a:endParaRPr>
            </a:p>
          </p:txBody>
        </p:sp>
        <p:sp>
          <p:nvSpPr>
            <p:cNvPr id="132" name="矩形 131"/>
            <p:cNvSpPr/>
            <p:nvPr/>
          </p:nvSpPr>
          <p:spPr>
            <a:xfrm>
              <a:off x="4139952" y="357301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>
                  <a:solidFill>
                    <a:srgbClr val="FF0000"/>
                  </a:solidFill>
                </a:rPr>
                <a:t>8000H</a:t>
              </a:r>
              <a:endParaRPr lang="zh-CN" altLang="en-US" sz="2000" b="1">
                <a:solidFill>
                  <a:srgbClr val="FF0000"/>
                </a:solidFill>
              </a:endParaRPr>
            </a:p>
          </p:txBody>
        </p:sp>
        <p:sp>
          <p:nvSpPr>
            <p:cNvPr id="133" name="矩形 132"/>
            <p:cNvSpPr/>
            <p:nvPr/>
          </p:nvSpPr>
          <p:spPr>
            <a:xfrm>
              <a:off x="4139952" y="393305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>
                <a:solidFill>
                  <a:schemeClr val="tx1"/>
                </a:solidFill>
              </a:endParaRPr>
            </a:p>
          </p:txBody>
        </p:sp>
      </p:grpSp>
      <p:sp>
        <p:nvSpPr>
          <p:cNvPr id="134" name="矩形 133"/>
          <p:cNvSpPr/>
          <p:nvPr/>
        </p:nvSpPr>
        <p:spPr bwMode="auto">
          <a:xfrm>
            <a:off x="2343644" y="2793910"/>
            <a:ext cx="1152128" cy="360040"/>
          </a:xfrm>
          <a:prstGeom prst="rect">
            <a:avLst/>
          </a:prstGeom>
          <a:solidFill>
            <a:srgbClr val="FF0000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b="1"/>
              <a:t>8000H</a:t>
            </a:r>
            <a:endParaRPr kumimoji="1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35" name="矩形 134"/>
          <p:cNvSpPr/>
          <p:nvPr/>
        </p:nvSpPr>
        <p:spPr bwMode="auto">
          <a:xfrm>
            <a:off x="2343644" y="2433870"/>
            <a:ext cx="1152128" cy="360040"/>
          </a:xfrm>
          <a:prstGeom prst="rect">
            <a:avLst/>
          </a:prstGeom>
          <a:solidFill>
            <a:srgbClr val="00B050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b="1"/>
              <a:t>1000H</a:t>
            </a:r>
            <a:endParaRPr kumimoji="1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36" name="矩形 135"/>
          <p:cNvSpPr/>
          <p:nvPr/>
        </p:nvSpPr>
        <p:spPr bwMode="auto">
          <a:xfrm>
            <a:off x="2343644" y="2433870"/>
            <a:ext cx="1152128" cy="360040"/>
          </a:xfrm>
          <a:prstGeom prst="rect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b="1"/>
              <a:t>1001H</a:t>
            </a:r>
            <a:endParaRPr kumimoji="1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138" name="肘形连接符 137"/>
          <p:cNvCxnSpPr/>
          <p:nvPr/>
        </p:nvCxnSpPr>
        <p:spPr bwMode="auto">
          <a:xfrm rot="10800000" flipV="1">
            <a:off x="5439988" y="3658006"/>
            <a:ext cx="12700" cy="1368152"/>
          </a:xfrm>
          <a:prstGeom prst="bentConnector3">
            <a:avLst>
              <a:gd name="adj1" fmla="val 7158144"/>
            </a:avLst>
          </a:prstGeom>
          <a:solidFill>
            <a:schemeClr val="accent1"/>
          </a:solidFill>
          <a:ln w="50800" cap="sq" cmpd="sng" algn="ctr">
            <a:solidFill>
              <a:schemeClr val="tx2"/>
            </a:solidFill>
            <a:prstDash val="solid"/>
            <a:round/>
            <a:headEnd type="none" w="sm" len="sm"/>
            <a:tailEnd type="stealth"/>
          </a:ln>
          <a:effectLst/>
        </p:spPr>
      </p:cxnSp>
      <p:sp>
        <p:nvSpPr>
          <p:cNvPr id="137" name="矩形 136">
            <a:extLst>
              <a:ext uri="{FF2B5EF4-FFF2-40B4-BE49-F238E27FC236}">
                <a16:creationId xmlns:a16="http://schemas.microsoft.com/office/drawing/2014/main" id="{0D9351FA-62C4-49CE-9493-90EF85C7ACD8}"/>
              </a:ext>
            </a:extLst>
          </p:cNvPr>
          <p:cNvSpPr/>
          <p:nvPr/>
        </p:nvSpPr>
        <p:spPr>
          <a:xfrm>
            <a:off x="1899606" y="1446851"/>
            <a:ext cx="17443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/>
              <a:t>(R</a:t>
            </a:r>
            <a:r>
              <a:rPr lang="en-US" altLang="zh-CN" b="1" baseline="-25000"/>
              <a:t>0</a:t>
            </a:r>
            <a:r>
              <a:rPr lang="en-US" altLang="zh-CN" b="1"/>
              <a:t>)=1000H</a:t>
            </a:r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" grpId="0" animBg="1"/>
      <p:bldP spid="135" grpId="0" animBg="1"/>
      <p:bldP spid="13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6"/>
          <p:cNvSpPr txBox="1">
            <a:spLocks noChangeArrowheads="1"/>
          </p:cNvSpPr>
          <p:nvPr/>
        </p:nvSpPr>
        <p:spPr bwMode="auto">
          <a:xfrm>
            <a:off x="611560" y="1052736"/>
            <a:ext cx="424973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+mn-lt"/>
                <a:ea typeface="黑体" pitchFamily="49" charset="-122"/>
              </a:rPr>
              <a:t>例：</a:t>
            </a:r>
            <a:r>
              <a:rPr lang="en-US" altLang="zh-CN" sz="2800" b="1">
                <a:latin typeface="+mn-lt"/>
                <a:ea typeface="黑体" pitchFamily="49" charset="-122"/>
              </a:rPr>
              <a:t>MOV  R</a:t>
            </a:r>
            <a:r>
              <a:rPr lang="en-US" altLang="zh-CN" sz="2800" b="1" baseline="-25000">
                <a:latin typeface="+mn-lt"/>
                <a:ea typeface="黑体" pitchFamily="49" charset="-122"/>
              </a:rPr>
              <a:t>1</a:t>
            </a:r>
            <a:r>
              <a:rPr lang="zh-CN" altLang="en-US" sz="2800" b="1">
                <a:latin typeface="+mn-lt"/>
                <a:ea typeface="黑体" pitchFamily="49" charset="-122"/>
              </a:rPr>
              <a:t>，</a:t>
            </a:r>
            <a:r>
              <a:rPr lang="en-US" altLang="zh-CN" sz="2800" b="1">
                <a:latin typeface="+mn-lt"/>
                <a:ea typeface="黑体" pitchFamily="49" charset="-122"/>
              </a:rPr>
              <a:t>@(PC)+</a:t>
            </a:r>
            <a:endParaRPr lang="zh-CN" altLang="en-US" sz="2800" b="1">
              <a:latin typeface="+mn-lt"/>
              <a:ea typeface="黑体" pitchFamily="49" charset="-122"/>
            </a:endParaRPr>
          </a:p>
        </p:txBody>
      </p:sp>
      <p:grpSp>
        <p:nvGrpSpPr>
          <p:cNvPr id="77" name="组合 76"/>
          <p:cNvGrpSpPr/>
          <p:nvPr/>
        </p:nvGrpSpPr>
        <p:grpSpPr>
          <a:xfrm>
            <a:off x="612825" y="2871520"/>
            <a:ext cx="1152128" cy="523220"/>
            <a:chOff x="107504" y="1772816"/>
            <a:chExt cx="1152128" cy="523220"/>
          </a:xfrm>
        </p:grpSpPr>
        <p:sp>
          <p:nvSpPr>
            <p:cNvPr id="78" name="TextBox 77"/>
            <p:cNvSpPr txBox="1"/>
            <p:nvPr/>
          </p:nvSpPr>
          <p:spPr>
            <a:xfrm>
              <a:off x="107504" y="1772816"/>
              <a:ext cx="603050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2800"/>
                <a:t>R1</a:t>
              </a:r>
              <a:endParaRPr lang="zh-CN" altLang="en-US" sz="2800" baseline="-25000"/>
            </a:p>
          </p:txBody>
        </p:sp>
        <p:cxnSp>
          <p:nvCxnSpPr>
            <p:cNvPr id="79" name="直接箭头连接符 78"/>
            <p:cNvCxnSpPr/>
            <p:nvPr/>
          </p:nvCxnSpPr>
          <p:spPr bwMode="auto">
            <a:xfrm>
              <a:off x="683568" y="2060848"/>
              <a:ext cx="576064" cy="0"/>
            </a:xfrm>
            <a:prstGeom prst="straightConnector1">
              <a:avLst/>
            </a:prstGeom>
            <a:solidFill>
              <a:schemeClr val="accent1"/>
            </a:solidFill>
            <a:ln w="508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stealth"/>
            </a:ln>
            <a:effectLst/>
          </p:spPr>
        </p:cxnSp>
      </p:grpSp>
      <p:cxnSp>
        <p:nvCxnSpPr>
          <p:cNvPr id="80" name="肘形连接符 79"/>
          <p:cNvCxnSpPr>
            <a:stCxn id="147" idx="3"/>
            <a:endCxn id="165" idx="1"/>
          </p:cNvCxnSpPr>
          <p:nvPr/>
        </p:nvCxnSpPr>
        <p:spPr bwMode="auto">
          <a:xfrm flipV="1">
            <a:off x="2917081" y="3240561"/>
            <a:ext cx="1948108" cy="2118725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50800" cap="sq" cmpd="sng" algn="ctr">
            <a:solidFill>
              <a:schemeClr val="tx1"/>
            </a:solidFill>
            <a:prstDash val="solid"/>
            <a:round/>
            <a:headEnd type="none" w="sm" len="sm"/>
            <a:tailEnd type="stealth"/>
          </a:ln>
          <a:effectLst/>
        </p:spPr>
      </p:cxnSp>
      <p:grpSp>
        <p:nvGrpSpPr>
          <p:cNvPr id="81" name="组合 80"/>
          <p:cNvGrpSpPr/>
          <p:nvPr/>
        </p:nvGrpSpPr>
        <p:grpSpPr>
          <a:xfrm>
            <a:off x="612825" y="5103768"/>
            <a:ext cx="1152128" cy="523220"/>
            <a:chOff x="107504" y="1772816"/>
            <a:chExt cx="1152128" cy="523220"/>
          </a:xfrm>
        </p:grpSpPr>
        <p:sp>
          <p:nvSpPr>
            <p:cNvPr id="82" name="TextBox 81"/>
            <p:cNvSpPr txBox="1"/>
            <p:nvPr/>
          </p:nvSpPr>
          <p:spPr>
            <a:xfrm>
              <a:off x="107504" y="1772816"/>
              <a:ext cx="623889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2800"/>
                <a:t>PC</a:t>
              </a:r>
              <a:endParaRPr lang="zh-CN" altLang="en-US" sz="2800" baseline="-25000"/>
            </a:p>
          </p:txBody>
        </p:sp>
        <p:cxnSp>
          <p:nvCxnSpPr>
            <p:cNvPr id="83" name="直接箭头连接符 82"/>
            <p:cNvCxnSpPr/>
            <p:nvPr/>
          </p:nvCxnSpPr>
          <p:spPr bwMode="auto">
            <a:xfrm>
              <a:off x="683568" y="2060848"/>
              <a:ext cx="576064" cy="0"/>
            </a:xfrm>
            <a:prstGeom prst="straightConnector1">
              <a:avLst/>
            </a:prstGeom>
            <a:solidFill>
              <a:schemeClr val="accent1"/>
            </a:solidFill>
            <a:ln w="508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stealth"/>
            </a:ln>
            <a:effectLst/>
          </p:spPr>
        </p:cxnSp>
      </p:grpSp>
      <p:grpSp>
        <p:nvGrpSpPr>
          <p:cNvPr id="84" name="组合 83"/>
          <p:cNvGrpSpPr/>
          <p:nvPr/>
        </p:nvGrpSpPr>
        <p:grpSpPr>
          <a:xfrm>
            <a:off x="1764953" y="2636912"/>
            <a:ext cx="1156020" cy="2907040"/>
            <a:chOff x="2479876" y="2618328"/>
            <a:chExt cx="1156020" cy="2907040"/>
          </a:xfrm>
        </p:grpSpPr>
        <p:grpSp>
          <p:nvGrpSpPr>
            <p:cNvPr id="85" name="组合 1"/>
            <p:cNvGrpSpPr/>
            <p:nvPr/>
          </p:nvGrpSpPr>
          <p:grpSpPr>
            <a:xfrm>
              <a:off x="2479876" y="3715876"/>
              <a:ext cx="1152128" cy="1809492"/>
              <a:chOff x="6096649" y="2051556"/>
              <a:chExt cx="2448272" cy="1809492"/>
            </a:xfrm>
          </p:grpSpPr>
          <p:grpSp>
            <p:nvGrpSpPr>
              <p:cNvPr id="110" name="组合 64"/>
              <p:cNvGrpSpPr/>
              <p:nvPr/>
            </p:nvGrpSpPr>
            <p:grpSpPr>
              <a:xfrm>
                <a:off x="6096649" y="3491716"/>
                <a:ext cx="2448272" cy="369332"/>
                <a:chOff x="2195736" y="4941168"/>
                <a:chExt cx="2304256" cy="369332"/>
              </a:xfrm>
            </p:grpSpPr>
            <p:sp>
              <p:nvSpPr>
                <p:cNvPr id="147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2195736" y="4941168"/>
                  <a:ext cx="2304256" cy="369332"/>
                </a:xfrm>
                <a:prstGeom prst="rect">
                  <a:avLst/>
                </a:prstGeom>
                <a:solidFill>
                  <a:schemeClr val="bg1"/>
                </a:solidFill>
                <a:ln w="381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scene3d>
                  <a:camera prst="legacyObliqueTopRight"/>
                  <a:lightRig rig="legacyFlat3" dir="b"/>
                </a:scene3d>
                <a:sp3d extrusionH="254000" contourW="12700" prstMaterial="legacyMatte">
                  <a:bevelT w="13970" h="13500" prst="angle"/>
                  <a:bevelB w="13500" h="13500" prst="angle"/>
                  <a:extrusionClr>
                    <a:schemeClr val="tx2">
                      <a:lumMod val="20000"/>
                      <a:lumOff val="80000"/>
                    </a:schemeClr>
                  </a:extrusionClr>
                </a:sp3d>
              </p:spPr>
              <p:txBody>
                <a:bodyPr wrap="square">
                  <a:spAutoFit/>
                  <a:flatTx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endParaRPr lang="zh-CN" altLang="en-US" b="1">
                    <a:solidFill>
                      <a:srgbClr val="0000FF"/>
                    </a:solidFill>
                    <a:latin typeface="Times New Roman" pitchFamily="18" charset="0"/>
                    <a:ea typeface="仿宋_GB2312" pitchFamily="49" charset="-122"/>
                  </a:endParaRPr>
                </a:p>
              </p:txBody>
            </p:sp>
            <p:cxnSp>
              <p:nvCxnSpPr>
                <p:cNvPr id="148" name="直接连接符 147"/>
                <p:cNvCxnSpPr/>
                <p:nvPr/>
              </p:nvCxnSpPr>
              <p:spPr>
                <a:xfrm>
                  <a:off x="2483768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直接连接符 148"/>
                <p:cNvCxnSpPr/>
                <p:nvPr/>
              </p:nvCxnSpPr>
              <p:spPr>
                <a:xfrm>
                  <a:off x="2771800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直接连接符 149"/>
                <p:cNvCxnSpPr/>
                <p:nvPr/>
              </p:nvCxnSpPr>
              <p:spPr>
                <a:xfrm>
                  <a:off x="3059832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1" name="直接连接符 150"/>
                <p:cNvCxnSpPr/>
                <p:nvPr/>
              </p:nvCxnSpPr>
              <p:spPr>
                <a:xfrm>
                  <a:off x="3347864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2" name="直接连接符 151"/>
                <p:cNvCxnSpPr/>
                <p:nvPr/>
              </p:nvCxnSpPr>
              <p:spPr>
                <a:xfrm>
                  <a:off x="3635896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直接连接符 152"/>
                <p:cNvCxnSpPr/>
                <p:nvPr/>
              </p:nvCxnSpPr>
              <p:spPr>
                <a:xfrm>
                  <a:off x="3923928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直接连接符 153"/>
                <p:cNvCxnSpPr/>
                <p:nvPr/>
              </p:nvCxnSpPr>
              <p:spPr>
                <a:xfrm>
                  <a:off x="4211960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1" name="组合 77"/>
              <p:cNvGrpSpPr/>
              <p:nvPr/>
            </p:nvGrpSpPr>
            <p:grpSpPr>
              <a:xfrm>
                <a:off x="6096649" y="3131676"/>
                <a:ext cx="2448272" cy="369332"/>
                <a:chOff x="2195736" y="4941168"/>
                <a:chExt cx="2304256" cy="369332"/>
              </a:xfrm>
            </p:grpSpPr>
            <p:sp>
              <p:nvSpPr>
                <p:cNvPr id="139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2195736" y="4941168"/>
                  <a:ext cx="2304256" cy="369332"/>
                </a:xfrm>
                <a:prstGeom prst="rect">
                  <a:avLst/>
                </a:prstGeom>
                <a:solidFill>
                  <a:schemeClr val="bg1"/>
                </a:solidFill>
                <a:ln w="381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scene3d>
                  <a:camera prst="legacyObliqueTopRight"/>
                  <a:lightRig rig="legacyFlat3" dir="b"/>
                </a:scene3d>
                <a:sp3d extrusionH="254000" contourW="12700" prstMaterial="legacyMatte">
                  <a:bevelT w="13970" h="13500" prst="angle"/>
                  <a:bevelB w="13500" h="13500" prst="angle"/>
                  <a:extrusionClr>
                    <a:schemeClr val="tx2">
                      <a:lumMod val="20000"/>
                      <a:lumOff val="80000"/>
                    </a:schemeClr>
                  </a:extrusionClr>
                </a:sp3d>
              </p:spPr>
              <p:txBody>
                <a:bodyPr wrap="square">
                  <a:spAutoFit/>
                  <a:flatTx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endParaRPr lang="zh-CN" altLang="en-US" b="1">
                    <a:solidFill>
                      <a:srgbClr val="0000FF"/>
                    </a:solidFill>
                    <a:latin typeface="Times New Roman" pitchFamily="18" charset="0"/>
                    <a:ea typeface="仿宋_GB2312" pitchFamily="49" charset="-122"/>
                  </a:endParaRPr>
                </a:p>
              </p:txBody>
            </p:sp>
            <p:cxnSp>
              <p:nvCxnSpPr>
                <p:cNvPr id="140" name="直接连接符 139"/>
                <p:cNvCxnSpPr/>
                <p:nvPr/>
              </p:nvCxnSpPr>
              <p:spPr>
                <a:xfrm>
                  <a:off x="2483768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直接连接符 140"/>
                <p:cNvCxnSpPr/>
                <p:nvPr/>
              </p:nvCxnSpPr>
              <p:spPr>
                <a:xfrm>
                  <a:off x="2771800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直接连接符 141"/>
                <p:cNvCxnSpPr/>
                <p:nvPr/>
              </p:nvCxnSpPr>
              <p:spPr>
                <a:xfrm>
                  <a:off x="3059832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直接连接符 142"/>
                <p:cNvCxnSpPr/>
                <p:nvPr/>
              </p:nvCxnSpPr>
              <p:spPr>
                <a:xfrm>
                  <a:off x="3347864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直接连接符 143"/>
                <p:cNvCxnSpPr/>
                <p:nvPr/>
              </p:nvCxnSpPr>
              <p:spPr>
                <a:xfrm>
                  <a:off x="3635896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直接连接符 144"/>
                <p:cNvCxnSpPr/>
                <p:nvPr/>
              </p:nvCxnSpPr>
              <p:spPr>
                <a:xfrm>
                  <a:off x="3923928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直接连接符 145"/>
                <p:cNvCxnSpPr/>
                <p:nvPr/>
              </p:nvCxnSpPr>
              <p:spPr>
                <a:xfrm>
                  <a:off x="4211960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2" name="组合 86"/>
              <p:cNvGrpSpPr/>
              <p:nvPr/>
            </p:nvGrpSpPr>
            <p:grpSpPr>
              <a:xfrm>
                <a:off x="6096649" y="2771636"/>
                <a:ext cx="2448272" cy="369332"/>
                <a:chOff x="2195736" y="4941168"/>
                <a:chExt cx="2304256" cy="369332"/>
              </a:xfrm>
            </p:grpSpPr>
            <p:sp>
              <p:nvSpPr>
                <p:cNvPr id="131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2195736" y="4941168"/>
                  <a:ext cx="2304256" cy="369332"/>
                </a:xfrm>
                <a:prstGeom prst="rect">
                  <a:avLst/>
                </a:prstGeom>
                <a:solidFill>
                  <a:schemeClr val="bg1"/>
                </a:solidFill>
                <a:ln w="381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scene3d>
                  <a:camera prst="legacyObliqueTopRight"/>
                  <a:lightRig rig="legacyFlat3" dir="b"/>
                </a:scene3d>
                <a:sp3d extrusionH="254000" contourW="12700" prstMaterial="legacyMatte">
                  <a:bevelT w="13970" h="13500" prst="angle"/>
                  <a:bevelB w="13500" h="13500" prst="angle"/>
                  <a:extrusionClr>
                    <a:schemeClr val="tx2">
                      <a:lumMod val="20000"/>
                      <a:lumOff val="80000"/>
                    </a:schemeClr>
                  </a:extrusionClr>
                </a:sp3d>
              </p:spPr>
              <p:txBody>
                <a:bodyPr wrap="square">
                  <a:spAutoFit/>
                  <a:flatTx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endParaRPr lang="zh-CN" altLang="en-US" b="1">
                    <a:solidFill>
                      <a:srgbClr val="0000FF"/>
                    </a:solidFill>
                    <a:latin typeface="Times New Roman" pitchFamily="18" charset="0"/>
                    <a:ea typeface="仿宋_GB2312" pitchFamily="49" charset="-122"/>
                  </a:endParaRPr>
                </a:p>
              </p:txBody>
            </p:sp>
            <p:cxnSp>
              <p:nvCxnSpPr>
                <p:cNvPr id="132" name="直接连接符 131"/>
                <p:cNvCxnSpPr/>
                <p:nvPr/>
              </p:nvCxnSpPr>
              <p:spPr>
                <a:xfrm>
                  <a:off x="2483768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直接连接符 132"/>
                <p:cNvCxnSpPr/>
                <p:nvPr/>
              </p:nvCxnSpPr>
              <p:spPr>
                <a:xfrm>
                  <a:off x="2771800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直接连接符 133"/>
                <p:cNvCxnSpPr/>
                <p:nvPr/>
              </p:nvCxnSpPr>
              <p:spPr>
                <a:xfrm>
                  <a:off x="3059832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直接连接符 134"/>
                <p:cNvCxnSpPr/>
                <p:nvPr/>
              </p:nvCxnSpPr>
              <p:spPr>
                <a:xfrm>
                  <a:off x="3347864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直接连接符 135"/>
                <p:cNvCxnSpPr/>
                <p:nvPr/>
              </p:nvCxnSpPr>
              <p:spPr>
                <a:xfrm>
                  <a:off x="3635896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直接连接符 136"/>
                <p:cNvCxnSpPr/>
                <p:nvPr/>
              </p:nvCxnSpPr>
              <p:spPr>
                <a:xfrm>
                  <a:off x="3923928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直接连接符 137"/>
                <p:cNvCxnSpPr/>
                <p:nvPr/>
              </p:nvCxnSpPr>
              <p:spPr>
                <a:xfrm>
                  <a:off x="4211960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3" name="组合 95"/>
              <p:cNvGrpSpPr/>
              <p:nvPr/>
            </p:nvGrpSpPr>
            <p:grpSpPr>
              <a:xfrm>
                <a:off x="6096649" y="2411596"/>
                <a:ext cx="2448272" cy="369332"/>
                <a:chOff x="2195736" y="4941168"/>
                <a:chExt cx="2304256" cy="369332"/>
              </a:xfrm>
            </p:grpSpPr>
            <p:sp>
              <p:nvSpPr>
                <p:cNvPr id="123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2195736" y="4941168"/>
                  <a:ext cx="2304256" cy="369332"/>
                </a:xfrm>
                <a:prstGeom prst="rect">
                  <a:avLst/>
                </a:prstGeom>
                <a:solidFill>
                  <a:schemeClr val="bg1"/>
                </a:solidFill>
                <a:ln w="381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scene3d>
                  <a:camera prst="legacyObliqueTopRight"/>
                  <a:lightRig rig="legacyFlat3" dir="b"/>
                </a:scene3d>
                <a:sp3d extrusionH="254000" contourW="12700" prstMaterial="legacyMatte">
                  <a:bevelT w="13970" h="13500" prst="angle"/>
                  <a:bevelB w="13500" h="13500" prst="angle"/>
                  <a:extrusionClr>
                    <a:schemeClr val="tx2">
                      <a:lumMod val="20000"/>
                      <a:lumOff val="80000"/>
                    </a:schemeClr>
                  </a:extrusionClr>
                </a:sp3d>
              </p:spPr>
              <p:txBody>
                <a:bodyPr wrap="square">
                  <a:spAutoFit/>
                  <a:flatTx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endParaRPr lang="zh-CN" altLang="en-US" b="1">
                    <a:solidFill>
                      <a:srgbClr val="0000FF"/>
                    </a:solidFill>
                    <a:latin typeface="Times New Roman" pitchFamily="18" charset="0"/>
                    <a:ea typeface="仿宋_GB2312" pitchFamily="49" charset="-122"/>
                  </a:endParaRPr>
                </a:p>
              </p:txBody>
            </p:sp>
            <p:cxnSp>
              <p:nvCxnSpPr>
                <p:cNvPr id="124" name="直接连接符 123"/>
                <p:cNvCxnSpPr/>
                <p:nvPr/>
              </p:nvCxnSpPr>
              <p:spPr>
                <a:xfrm>
                  <a:off x="2483768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直接连接符 124"/>
                <p:cNvCxnSpPr/>
                <p:nvPr/>
              </p:nvCxnSpPr>
              <p:spPr>
                <a:xfrm>
                  <a:off x="2771800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直接连接符 125"/>
                <p:cNvCxnSpPr/>
                <p:nvPr/>
              </p:nvCxnSpPr>
              <p:spPr>
                <a:xfrm>
                  <a:off x="3059832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直接连接符 126"/>
                <p:cNvCxnSpPr/>
                <p:nvPr/>
              </p:nvCxnSpPr>
              <p:spPr>
                <a:xfrm>
                  <a:off x="3347864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直接连接符 127"/>
                <p:cNvCxnSpPr/>
                <p:nvPr/>
              </p:nvCxnSpPr>
              <p:spPr>
                <a:xfrm>
                  <a:off x="3635896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直接连接符 128"/>
                <p:cNvCxnSpPr/>
                <p:nvPr/>
              </p:nvCxnSpPr>
              <p:spPr>
                <a:xfrm>
                  <a:off x="3923928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直接连接符 129"/>
                <p:cNvCxnSpPr/>
                <p:nvPr/>
              </p:nvCxnSpPr>
              <p:spPr>
                <a:xfrm>
                  <a:off x="4211960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4" name="组合 104"/>
              <p:cNvGrpSpPr/>
              <p:nvPr/>
            </p:nvGrpSpPr>
            <p:grpSpPr>
              <a:xfrm>
                <a:off x="6096649" y="2051556"/>
                <a:ext cx="2448272" cy="369332"/>
                <a:chOff x="2195736" y="4941168"/>
                <a:chExt cx="2304256" cy="369332"/>
              </a:xfrm>
            </p:grpSpPr>
            <p:sp>
              <p:nvSpPr>
                <p:cNvPr id="115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2195736" y="4941168"/>
                  <a:ext cx="2304256" cy="369332"/>
                </a:xfrm>
                <a:prstGeom prst="rect">
                  <a:avLst/>
                </a:prstGeom>
                <a:solidFill>
                  <a:schemeClr val="bg1"/>
                </a:solidFill>
                <a:ln w="381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scene3d>
                  <a:camera prst="legacyObliqueTopRight"/>
                  <a:lightRig rig="legacyFlat3" dir="b"/>
                </a:scene3d>
                <a:sp3d extrusionH="254000" contourW="12700" prstMaterial="legacyMatte">
                  <a:bevelT w="13970" h="13500" prst="angle"/>
                  <a:bevelB w="13500" h="13500" prst="angle"/>
                  <a:extrusionClr>
                    <a:schemeClr val="tx2">
                      <a:lumMod val="20000"/>
                      <a:lumOff val="80000"/>
                    </a:schemeClr>
                  </a:extrusionClr>
                </a:sp3d>
              </p:spPr>
              <p:txBody>
                <a:bodyPr wrap="square">
                  <a:spAutoFit/>
                  <a:flatTx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endParaRPr lang="zh-CN" altLang="en-US" b="1">
                    <a:solidFill>
                      <a:srgbClr val="0000FF"/>
                    </a:solidFill>
                    <a:latin typeface="Times New Roman" pitchFamily="18" charset="0"/>
                    <a:ea typeface="仿宋_GB2312" pitchFamily="49" charset="-122"/>
                  </a:endParaRPr>
                </a:p>
              </p:txBody>
            </p:sp>
            <p:cxnSp>
              <p:nvCxnSpPr>
                <p:cNvPr id="116" name="直接连接符 8"/>
                <p:cNvCxnSpPr/>
                <p:nvPr/>
              </p:nvCxnSpPr>
              <p:spPr>
                <a:xfrm>
                  <a:off x="2483768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直接连接符 116"/>
                <p:cNvCxnSpPr/>
                <p:nvPr/>
              </p:nvCxnSpPr>
              <p:spPr>
                <a:xfrm>
                  <a:off x="2771800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直接连接符 117"/>
                <p:cNvCxnSpPr/>
                <p:nvPr/>
              </p:nvCxnSpPr>
              <p:spPr>
                <a:xfrm>
                  <a:off x="3059832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直接连接符 118"/>
                <p:cNvCxnSpPr/>
                <p:nvPr/>
              </p:nvCxnSpPr>
              <p:spPr>
                <a:xfrm>
                  <a:off x="3347864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直接连接符 119"/>
                <p:cNvCxnSpPr/>
                <p:nvPr/>
              </p:nvCxnSpPr>
              <p:spPr>
                <a:xfrm>
                  <a:off x="3635896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直接连接符 120"/>
                <p:cNvCxnSpPr/>
                <p:nvPr/>
              </p:nvCxnSpPr>
              <p:spPr>
                <a:xfrm>
                  <a:off x="3923928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直接连接符 121"/>
                <p:cNvCxnSpPr/>
                <p:nvPr/>
              </p:nvCxnSpPr>
              <p:spPr>
                <a:xfrm>
                  <a:off x="4211960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86" name="Text Box 5"/>
            <p:cNvSpPr txBox="1">
              <a:spLocks noChangeArrowheads="1"/>
            </p:cNvSpPr>
            <p:nvPr/>
          </p:nvSpPr>
          <p:spPr bwMode="auto">
            <a:xfrm>
              <a:off x="2483768" y="3347700"/>
              <a:ext cx="1152128" cy="369332"/>
            </a:xfrm>
            <a:prstGeom prst="rect">
              <a:avLst/>
            </a:prstGeom>
            <a:solidFill>
              <a:schemeClr val="bg1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254000" contourW="12700" prstMaterial="legacyMatte">
              <a:bevelT w="13970" h="13500" prst="angle"/>
              <a:bevelB w="13500" h="13500" prst="angle"/>
              <a:extrusionClr>
                <a:schemeClr val="tx2">
                  <a:lumMod val="20000"/>
                  <a:lumOff val="80000"/>
                </a:schemeClr>
              </a:extrusionClr>
            </a:sp3d>
          </p:spPr>
          <p:txBody>
            <a:bodyPr wrap="square">
              <a:spAutoFit/>
              <a:flatTx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zh-CN" altLang="en-US" b="1">
                <a:solidFill>
                  <a:srgbClr val="0000FF"/>
                </a:solidFill>
                <a:latin typeface="Times New Roman" pitchFamily="18" charset="0"/>
                <a:ea typeface="仿宋_GB2312" pitchFamily="49" charset="-122"/>
              </a:endParaRPr>
            </a:p>
          </p:txBody>
        </p:sp>
        <p:cxnSp>
          <p:nvCxnSpPr>
            <p:cNvPr id="87" name="直接连接符 86"/>
            <p:cNvCxnSpPr/>
            <p:nvPr/>
          </p:nvCxnSpPr>
          <p:spPr>
            <a:xfrm>
              <a:off x="2627784" y="3347700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连接符 87"/>
            <p:cNvCxnSpPr/>
            <p:nvPr/>
          </p:nvCxnSpPr>
          <p:spPr>
            <a:xfrm>
              <a:off x="2771800" y="3347700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连接符 88"/>
            <p:cNvCxnSpPr/>
            <p:nvPr/>
          </p:nvCxnSpPr>
          <p:spPr>
            <a:xfrm>
              <a:off x="2915816" y="3347700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连接符 89"/>
            <p:cNvCxnSpPr/>
            <p:nvPr/>
          </p:nvCxnSpPr>
          <p:spPr>
            <a:xfrm>
              <a:off x="3059832" y="3347700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连接符 90"/>
            <p:cNvCxnSpPr/>
            <p:nvPr/>
          </p:nvCxnSpPr>
          <p:spPr>
            <a:xfrm>
              <a:off x="3203848" y="3347700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连接符 91"/>
            <p:cNvCxnSpPr/>
            <p:nvPr/>
          </p:nvCxnSpPr>
          <p:spPr>
            <a:xfrm>
              <a:off x="3347864" y="3347700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连接符 92"/>
            <p:cNvCxnSpPr/>
            <p:nvPr/>
          </p:nvCxnSpPr>
          <p:spPr>
            <a:xfrm>
              <a:off x="3491880" y="3347700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 Box 5"/>
            <p:cNvSpPr txBox="1">
              <a:spLocks noChangeArrowheads="1"/>
            </p:cNvSpPr>
            <p:nvPr/>
          </p:nvSpPr>
          <p:spPr bwMode="auto">
            <a:xfrm>
              <a:off x="2483768" y="2978368"/>
              <a:ext cx="1152128" cy="369332"/>
            </a:xfrm>
            <a:prstGeom prst="rect">
              <a:avLst/>
            </a:prstGeom>
            <a:solidFill>
              <a:schemeClr val="bg1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254000" contourW="12700" prstMaterial="legacyMatte">
              <a:bevelT w="13970" h="13500" prst="angle"/>
              <a:bevelB w="13500" h="13500" prst="angle"/>
              <a:extrusionClr>
                <a:schemeClr val="tx2">
                  <a:lumMod val="20000"/>
                  <a:lumOff val="80000"/>
                </a:schemeClr>
              </a:extrusionClr>
            </a:sp3d>
          </p:spPr>
          <p:txBody>
            <a:bodyPr wrap="square">
              <a:spAutoFit/>
              <a:flatTx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zh-CN" altLang="en-US" b="1">
                <a:solidFill>
                  <a:srgbClr val="0000FF"/>
                </a:solidFill>
                <a:latin typeface="Times New Roman" pitchFamily="18" charset="0"/>
                <a:ea typeface="仿宋_GB2312" pitchFamily="49" charset="-122"/>
              </a:endParaRPr>
            </a:p>
          </p:txBody>
        </p:sp>
        <p:cxnSp>
          <p:nvCxnSpPr>
            <p:cNvPr id="95" name="直接连接符 94"/>
            <p:cNvCxnSpPr/>
            <p:nvPr/>
          </p:nvCxnSpPr>
          <p:spPr>
            <a:xfrm>
              <a:off x="2627784" y="2978368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连接符 95"/>
            <p:cNvCxnSpPr/>
            <p:nvPr/>
          </p:nvCxnSpPr>
          <p:spPr>
            <a:xfrm>
              <a:off x="2771800" y="2978368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接连接符 96"/>
            <p:cNvCxnSpPr/>
            <p:nvPr/>
          </p:nvCxnSpPr>
          <p:spPr>
            <a:xfrm>
              <a:off x="2915816" y="2978368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连接符 97"/>
            <p:cNvCxnSpPr/>
            <p:nvPr/>
          </p:nvCxnSpPr>
          <p:spPr>
            <a:xfrm>
              <a:off x="3059832" y="2978368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连接符 98"/>
            <p:cNvCxnSpPr/>
            <p:nvPr/>
          </p:nvCxnSpPr>
          <p:spPr>
            <a:xfrm>
              <a:off x="3203848" y="2978368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连接符 99"/>
            <p:cNvCxnSpPr/>
            <p:nvPr/>
          </p:nvCxnSpPr>
          <p:spPr>
            <a:xfrm>
              <a:off x="3347864" y="2978368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连接符 100"/>
            <p:cNvCxnSpPr/>
            <p:nvPr/>
          </p:nvCxnSpPr>
          <p:spPr>
            <a:xfrm>
              <a:off x="3491880" y="2978368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Text Box 5"/>
            <p:cNvSpPr txBox="1">
              <a:spLocks noChangeArrowheads="1"/>
            </p:cNvSpPr>
            <p:nvPr/>
          </p:nvSpPr>
          <p:spPr bwMode="auto">
            <a:xfrm>
              <a:off x="2483768" y="2618328"/>
              <a:ext cx="1152128" cy="369332"/>
            </a:xfrm>
            <a:prstGeom prst="rect">
              <a:avLst/>
            </a:prstGeom>
            <a:solidFill>
              <a:schemeClr val="bg1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254000" contourW="12700" prstMaterial="legacyMatte">
              <a:bevelT w="13970" h="13500" prst="angle"/>
              <a:bevelB w="13500" h="13500" prst="angle"/>
              <a:extrusionClr>
                <a:schemeClr val="tx2">
                  <a:lumMod val="20000"/>
                  <a:lumOff val="80000"/>
                </a:schemeClr>
              </a:extrusionClr>
            </a:sp3d>
          </p:spPr>
          <p:txBody>
            <a:bodyPr wrap="square">
              <a:spAutoFit/>
              <a:flatTx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zh-CN" altLang="en-US" b="1">
                <a:solidFill>
                  <a:srgbClr val="0000FF"/>
                </a:solidFill>
                <a:latin typeface="Times New Roman" pitchFamily="18" charset="0"/>
                <a:ea typeface="仿宋_GB2312" pitchFamily="49" charset="-122"/>
              </a:endParaRPr>
            </a:p>
          </p:txBody>
        </p:sp>
        <p:cxnSp>
          <p:nvCxnSpPr>
            <p:cNvPr id="103" name="直接连接符 102"/>
            <p:cNvCxnSpPr/>
            <p:nvPr/>
          </p:nvCxnSpPr>
          <p:spPr>
            <a:xfrm>
              <a:off x="2627784" y="2618328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连接符 103"/>
            <p:cNvCxnSpPr/>
            <p:nvPr/>
          </p:nvCxnSpPr>
          <p:spPr>
            <a:xfrm>
              <a:off x="2771800" y="2618328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连接符 104"/>
            <p:cNvCxnSpPr/>
            <p:nvPr/>
          </p:nvCxnSpPr>
          <p:spPr>
            <a:xfrm>
              <a:off x="2915816" y="2618328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连接符 105"/>
            <p:cNvCxnSpPr/>
            <p:nvPr/>
          </p:nvCxnSpPr>
          <p:spPr>
            <a:xfrm>
              <a:off x="3059832" y="2618328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连接符 106"/>
            <p:cNvCxnSpPr/>
            <p:nvPr/>
          </p:nvCxnSpPr>
          <p:spPr>
            <a:xfrm>
              <a:off x="3203848" y="2618328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连接符 107"/>
            <p:cNvCxnSpPr/>
            <p:nvPr/>
          </p:nvCxnSpPr>
          <p:spPr>
            <a:xfrm>
              <a:off x="3347864" y="2618328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连接符 108"/>
            <p:cNvCxnSpPr/>
            <p:nvPr/>
          </p:nvCxnSpPr>
          <p:spPr>
            <a:xfrm>
              <a:off x="3491880" y="2618328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5" name="组合 154"/>
          <p:cNvGrpSpPr/>
          <p:nvPr/>
        </p:nvGrpSpPr>
        <p:grpSpPr>
          <a:xfrm>
            <a:off x="4865189" y="2727504"/>
            <a:ext cx="3704012" cy="2736304"/>
            <a:chOff x="4139952" y="1412776"/>
            <a:chExt cx="2468074" cy="2880320"/>
          </a:xfrm>
        </p:grpSpPr>
        <p:sp>
          <p:nvSpPr>
            <p:cNvPr id="156" name="矩形 155"/>
            <p:cNvSpPr/>
            <p:nvPr/>
          </p:nvSpPr>
          <p:spPr>
            <a:xfrm>
              <a:off x="5738530" y="141277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57" name="矩形 156"/>
            <p:cNvSpPr/>
            <p:nvPr/>
          </p:nvSpPr>
          <p:spPr>
            <a:xfrm>
              <a:off x="5738530" y="177281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>
                  <a:solidFill>
                    <a:schemeClr val="tx1"/>
                  </a:solidFill>
                </a:rPr>
                <a:t>8000H</a:t>
              </a:r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58" name="矩形 157"/>
            <p:cNvSpPr/>
            <p:nvPr/>
          </p:nvSpPr>
          <p:spPr>
            <a:xfrm>
              <a:off x="5738530" y="213285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>
                  <a:solidFill>
                    <a:schemeClr val="tx1"/>
                  </a:solidFill>
                </a:rPr>
                <a:t>8001H</a:t>
              </a:r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59" name="矩形 158"/>
            <p:cNvSpPr/>
            <p:nvPr/>
          </p:nvSpPr>
          <p:spPr>
            <a:xfrm>
              <a:off x="5738530" y="249289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>
                  <a:solidFill>
                    <a:schemeClr val="tx1"/>
                  </a:solidFill>
                </a:rPr>
                <a:t>8002H</a:t>
              </a:r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60" name="矩形 159"/>
            <p:cNvSpPr/>
            <p:nvPr/>
          </p:nvSpPr>
          <p:spPr>
            <a:xfrm>
              <a:off x="5738530" y="285293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61" name="矩形 160"/>
            <p:cNvSpPr/>
            <p:nvPr/>
          </p:nvSpPr>
          <p:spPr>
            <a:xfrm>
              <a:off x="5738530" y="321297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>
                  <a:solidFill>
                    <a:schemeClr val="tx1"/>
                  </a:solidFill>
                </a:rPr>
                <a:t>8600H</a:t>
              </a:r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62" name="矩形 161"/>
            <p:cNvSpPr/>
            <p:nvPr/>
          </p:nvSpPr>
          <p:spPr>
            <a:xfrm>
              <a:off x="5738530" y="357301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63" name="矩形 162"/>
            <p:cNvSpPr/>
            <p:nvPr/>
          </p:nvSpPr>
          <p:spPr>
            <a:xfrm>
              <a:off x="5738530" y="393305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>
                  <a:solidFill>
                    <a:schemeClr val="tx1"/>
                  </a:solidFill>
                </a:rPr>
                <a:t>8FFFH</a:t>
              </a:r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64" name="矩形 163"/>
            <p:cNvSpPr/>
            <p:nvPr/>
          </p:nvSpPr>
          <p:spPr>
            <a:xfrm>
              <a:off x="4139952" y="141277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>
                  <a:solidFill>
                    <a:schemeClr val="tx1"/>
                  </a:solidFill>
                </a:rPr>
                <a:t>程序空间</a:t>
              </a:r>
            </a:p>
          </p:txBody>
        </p:sp>
        <p:sp>
          <p:nvSpPr>
            <p:cNvPr id="165" name="矩形 164"/>
            <p:cNvSpPr/>
            <p:nvPr/>
          </p:nvSpPr>
          <p:spPr>
            <a:xfrm>
              <a:off x="4139952" y="177281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>
                  <a:solidFill>
                    <a:schemeClr val="tx1"/>
                  </a:solidFill>
                </a:rPr>
                <a:t>MOV  R1</a:t>
              </a:r>
              <a:r>
                <a:rPr lang="zh-CN" altLang="en-US" sz="2000" b="1">
                  <a:solidFill>
                    <a:schemeClr val="tx1"/>
                  </a:solidFill>
                </a:rPr>
                <a:t>，</a:t>
              </a:r>
              <a:r>
                <a:rPr lang="en-US" altLang="zh-CN" sz="2000" b="1">
                  <a:solidFill>
                    <a:schemeClr val="tx1"/>
                  </a:solidFill>
                </a:rPr>
                <a:t>@(PC)+</a:t>
              </a:r>
              <a:endParaRPr lang="zh-CN" altLang="en-US" sz="2000" b="1">
                <a:solidFill>
                  <a:schemeClr val="tx1"/>
                </a:solidFill>
              </a:endParaRPr>
            </a:p>
          </p:txBody>
        </p:sp>
        <p:sp>
          <p:nvSpPr>
            <p:cNvPr id="166" name="矩形 165"/>
            <p:cNvSpPr/>
            <p:nvPr/>
          </p:nvSpPr>
          <p:spPr>
            <a:xfrm>
              <a:off x="4139952" y="213285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>
                  <a:solidFill>
                    <a:schemeClr val="tx2"/>
                  </a:solidFill>
                </a:rPr>
                <a:t>8600H</a:t>
              </a:r>
              <a:endParaRPr lang="zh-CN" altLang="en-US" sz="2000" b="1">
                <a:solidFill>
                  <a:schemeClr val="tx2"/>
                </a:solidFill>
              </a:endParaRPr>
            </a:p>
          </p:txBody>
        </p:sp>
        <p:sp>
          <p:nvSpPr>
            <p:cNvPr id="167" name="矩形 166"/>
            <p:cNvSpPr/>
            <p:nvPr/>
          </p:nvSpPr>
          <p:spPr>
            <a:xfrm>
              <a:off x="4139952" y="249289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>
                  <a:solidFill>
                    <a:schemeClr val="tx1"/>
                  </a:solidFill>
                </a:rPr>
                <a:t>…..</a:t>
              </a:r>
              <a:endParaRPr lang="zh-CN" altLang="en-US" sz="2000" b="1">
                <a:solidFill>
                  <a:schemeClr val="tx1"/>
                </a:solidFill>
              </a:endParaRPr>
            </a:p>
          </p:txBody>
        </p:sp>
        <p:sp>
          <p:nvSpPr>
            <p:cNvPr id="168" name="矩形 167"/>
            <p:cNvSpPr/>
            <p:nvPr/>
          </p:nvSpPr>
          <p:spPr>
            <a:xfrm>
              <a:off x="4139952" y="285293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>
                  <a:solidFill>
                    <a:schemeClr val="tx1"/>
                  </a:solidFill>
                </a:rPr>
                <a:t>主存空间</a:t>
              </a:r>
            </a:p>
          </p:txBody>
        </p:sp>
        <p:sp>
          <p:nvSpPr>
            <p:cNvPr id="169" name="矩形 168"/>
            <p:cNvSpPr/>
            <p:nvPr/>
          </p:nvSpPr>
          <p:spPr>
            <a:xfrm>
              <a:off x="4139952" y="321297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>
                  <a:solidFill>
                    <a:srgbClr val="FF0000"/>
                  </a:solidFill>
                </a:rPr>
                <a:t>0010H</a:t>
              </a:r>
              <a:endParaRPr lang="zh-CN" altLang="en-US" sz="2000" b="1">
                <a:solidFill>
                  <a:srgbClr val="FF0000"/>
                </a:solidFill>
              </a:endParaRPr>
            </a:p>
          </p:txBody>
        </p:sp>
        <p:sp>
          <p:nvSpPr>
            <p:cNvPr id="170" name="矩形 169"/>
            <p:cNvSpPr/>
            <p:nvPr/>
          </p:nvSpPr>
          <p:spPr>
            <a:xfrm>
              <a:off x="4139952" y="357301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>
                  <a:solidFill>
                    <a:schemeClr val="tx1"/>
                  </a:solidFill>
                </a:rPr>
                <a:t>….</a:t>
              </a:r>
              <a:endParaRPr lang="zh-CN" altLang="en-US" sz="2000" b="1">
                <a:solidFill>
                  <a:schemeClr val="tx1"/>
                </a:solidFill>
              </a:endParaRPr>
            </a:p>
          </p:txBody>
        </p:sp>
        <p:sp>
          <p:nvSpPr>
            <p:cNvPr id="171" name="矩形 170"/>
            <p:cNvSpPr/>
            <p:nvPr/>
          </p:nvSpPr>
          <p:spPr>
            <a:xfrm>
              <a:off x="4139952" y="393305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>
                <a:solidFill>
                  <a:schemeClr val="tx1"/>
                </a:solidFill>
              </a:endParaRPr>
            </a:p>
          </p:txBody>
        </p:sp>
      </p:grpSp>
      <p:sp>
        <p:nvSpPr>
          <p:cNvPr id="172" name="矩形 171"/>
          <p:cNvSpPr/>
          <p:nvPr/>
        </p:nvSpPr>
        <p:spPr bwMode="auto">
          <a:xfrm>
            <a:off x="1768845" y="5175776"/>
            <a:ext cx="1152128" cy="360040"/>
          </a:xfrm>
          <a:prstGeom prst="rect">
            <a:avLst/>
          </a:prstGeom>
          <a:solidFill>
            <a:srgbClr val="00B050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b="1"/>
              <a:t>8000H</a:t>
            </a:r>
            <a:endParaRPr kumimoji="1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73" name="矩形 172"/>
          <p:cNvSpPr/>
          <p:nvPr/>
        </p:nvSpPr>
        <p:spPr bwMode="auto">
          <a:xfrm>
            <a:off x="1768845" y="5175776"/>
            <a:ext cx="1152128" cy="360040"/>
          </a:xfrm>
          <a:prstGeom prst="rect">
            <a:avLst/>
          </a:prstGeom>
          <a:solidFill>
            <a:srgbClr val="FF0000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b="1"/>
              <a:t>8001H</a:t>
            </a:r>
            <a:endParaRPr kumimoji="1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174" name="肘形连接符 173"/>
          <p:cNvCxnSpPr/>
          <p:nvPr/>
        </p:nvCxnSpPr>
        <p:spPr bwMode="auto">
          <a:xfrm flipV="1">
            <a:off x="2992981" y="3591600"/>
            <a:ext cx="1872208" cy="1737193"/>
          </a:xfrm>
          <a:prstGeom prst="bentConnector3">
            <a:avLst>
              <a:gd name="adj1" fmla="val 59087"/>
            </a:avLst>
          </a:prstGeom>
          <a:solidFill>
            <a:schemeClr val="accent1"/>
          </a:solidFill>
          <a:ln w="50800" cap="sq" cmpd="sng" algn="ctr">
            <a:solidFill>
              <a:srgbClr val="FF0000"/>
            </a:solidFill>
            <a:prstDash val="solid"/>
            <a:round/>
            <a:headEnd type="none" w="sm" len="sm"/>
            <a:tailEnd type="stealth"/>
          </a:ln>
          <a:effectLst/>
        </p:spPr>
      </p:cxnSp>
      <p:cxnSp>
        <p:nvCxnSpPr>
          <p:cNvPr id="175" name="肘形连接符 174"/>
          <p:cNvCxnSpPr>
            <a:endCxn id="167" idx="1"/>
          </p:cNvCxnSpPr>
          <p:nvPr/>
        </p:nvCxnSpPr>
        <p:spPr bwMode="auto">
          <a:xfrm flipV="1">
            <a:off x="3064989" y="3924637"/>
            <a:ext cx="1800200" cy="1395156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50800" cap="sq" cmpd="sng" algn="ctr">
            <a:solidFill>
              <a:srgbClr val="7030A0"/>
            </a:solidFill>
            <a:prstDash val="solid"/>
            <a:round/>
            <a:headEnd type="none" w="sm" len="sm"/>
            <a:tailEnd type="stealth"/>
          </a:ln>
          <a:effectLst/>
        </p:spPr>
      </p:cxnSp>
      <p:sp>
        <p:nvSpPr>
          <p:cNvPr id="176" name="矩形 175"/>
          <p:cNvSpPr/>
          <p:nvPr/>
        </p:nvSpPr>
        <p:spPr bwMode="auto">
          <a:xfrm>
            <a:off x="1768845" y="5175776"/>
            <a:ext cx="1152128" cy="360040"/>
          </a:xfrm>
          <a:prstGeom prst="rect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b="1"/>
              <a:t>8002H</a:t>
            </a:r>
            <a:endParaRPr kumimoji="1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77" name="矩形 176"/>
          <p:cNvSpPr/>
          <p:nvPr/>
        </p:nvSpPr>
        <p:spPr bwMode="auto">
          <a:xfrm>
            <a:off x="1768845" y="3015536"/>
            <a:ext cx="1152128" cy="360040"/>
          </a:xfrm>
          <a:prstGeom prst="rect">
            <a:avLst/>
          </a:prstGeom>
          <a:solidFill>
            <a:srgbClr val="FF0000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b="1"/>
              <a:t>0010H</a:t>
            </a:r>
            <a:endParaRPr kumimoji="1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178" name="肘形连接符 177"/>
          <p:cNvCxnSpPr>
            <a:stCxn id="166" idx="1"/>
            <a:endCxn id="169" idx="1"/>
          </p:cNvCxnSpPr>
          <p:nvPr/>
        </p:nvCxnSpPr>
        <p:spPr bwMode="auto">
          <a:xfrm rot="10800000" flipV="1">
            <a:off x="4865189" y="3582599"/>
            <a:ext cx="12700" cy="1026114"/>
          </a:xfrm>
          <a:prstGeom prst="bentConnector3">
            <a:avLst>
              <a:gd name="adj1" fmla="val 3474418"/>
            </a:avLst>
          </a:prstGeom>
          <a:solidFill>
            <a:schemeClr val="accent1"/>
          </a:solidFill>
          <a:ln w="50800" cap="sq" cmpd="sng" algn="ctr">
            <a:solidFill>
              <a:schemeClr val="tx2"/>
            </a:solidFill>
            <a:prstDash val="solid"/>
            <a:round/>
            <a:headEnd type="none" w="sm" len="sm"/>
            <a:tailEnd type="stealth"/>
          </a:ln>
          <a:effectLst/>
        </p:spPr>
      </p:cxnSp>
      <p:sp>
        <p:nvSpPr>
          <p:cNvPr id="192" name="Text Box 26"/>
          <p:cNvSpPr txBox="1">
            <a:spLocks noChangeArrowheads="1"/>
          </p:cNvSpPr>
          <p:nvPr/>
        </p:nvSpPr>
        <p:spPr bwMode="auto">
          <a:xfrm>
            <a:off x="6085432" y="1224465"/>
            <a:ext cx="3058563" cy="836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  <a:spcBef>
                <a:spcPct val="50000"/>
              </a:spcBef>
            </a:pPr>
            <a:r>
              <a:rPr lang="en-US" altLang="zh-CN" sz="2800" b="1">
                <a:latin typeface="+mn-lt"/>
                <a:ea typeface="黑体" pitchFamily="49" charset="-122"/>
              </a:rPr>
              <a:t>MOV R1, [8600H]</a:t>
            </a:r>
          </a:p>
          <a:p>
            <a:pPr>
              <a:lnSpc>
                <a:spcPts val="2000"/>
              </a:lnSpc>
              <a:spcBef>
                <a:spcPct val="50000"/>
              </a:spcBef>
            </a:pPr>
            <a:r>
              <a:rPr lang="zh-CN" altLang="en-US" sz="2800" b="1">
                <a:latin typeface="+mn-lt"/>
                <a:ea typeface="黑体" pitchFamily="49" charset="-122"/>
              </a:rPr>
              <a:t>直接寻址</a:t>
            </a:r>
          </a:p>
        </p:txBody>
      </p:sp>
      <p:sp>
        <p:nvSpPr>
          <p:cNvPr id="193" name="左右箭头 192"/>
          <p:cNvSpPr/>
          <p:nvPr/>
        </p:nvSpPr>
        <p:spPr bwMode="auto">
          <a:xfrm>
            <a:off x="4573265" y="1163332"/>
            <a:ext cx="1512168" cy="340616"/>
          </a:xfrm>
          <a:prstGeom prst="leftRightArrow">
            <a:avLst>
              <a:gd name="adj1" fmla="val 50000"/>
              <a:gd name="adj2" fmla="val 70994"/>
            </a:avLst>
          </a:prstGeom>
          <a:solidFill>
            <a:schemeClr val="bg1">
              <a:lumMod val="85000"/>
            </a:schemeClr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  <a:ea typeface="宋体" pitchFamily="2" charset="-122"/>
            </a:endParaRPr>
          </a:p>
        </p:txBody>
      </p:sp>
      <p:sp>
        <p:nvSpPr>
          <p:cNvPr id="179" name="矩形 178">
            <a:extLst>
              <a:ext uri="{FF2B5EF4-FFF2-40B4-BE49-F238E27FC236}">
                <a16:creationId xmlns:a16="http://schemas.microsoft.com/office/drawing/2014/main" id="{89C1F83C-3BCB-4A4E-B34F-088DFDB0BD14}"/>
              </a:ext>
            </a:extLst>
          </p:cNvPr>
          <p:cNvSpPr/>
          <p:nvPr/>
        </p:nvSpPr>
        <p:spPr>
          <a:xfrm>
            <a:off x="1324807" y="1640123"/>
            <a:ext cx="18293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/>
              <a:t>(PC)=8000H</a:t>
            </a:r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" grpId="0" animBg="1"/>
      <p:bldP spid="176" grpId="0" animBg="1"/>
      <p:bldP spid="177" grpId="0" animBg="1"/>
      <p:bldP spid="192" grpId="0"/>
      <p:bldP spid="19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441325" y="1031997"/>
            <a:ext cx="7620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+mn-lt"/>
              </a:rPr>
              <a:t>寻址方式      编码     助记符               定义</a:t>
            </a:r>
          </a:p>
        </p:txBody>
      </p:sp>
      <p:sp>
        <p:nvSpPr>
          <p:cNvPr id="3" name="Text Box 19"/>
          <p:cNvSpPr txBox="1">
            <a:spLocks noChangeArrowheads="1"/>
          </p:cNvSpPr>
          <p:nvPr/>
        </p:nvSpPr>
        <p:spPr bwMode="auto">
          <a:xfrm>
            <a:off x="468313" y="169476"/>
            <a:ext cx="518380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+mn-lt"/>
              </a:rPr>
              <a:t>（</a:t>
            </a:r>
            <a:r>
              <a:rPr lang="en-US" altLang="zh-CN" sz="2800" b="1">
                <a:latin typeface="+mn-lt"/>
              </a:rPr>
              <a:t>6</a:t>
            </a:r>
            <a:r>
              <a:rPr lang="zh-CN" altLang="en-US" sz="2800" b="1">
                <a:latin typeface="+mn-lt"/>
              </a:rPr>
              <a:t>）</a:t>
            </a:r>
            <a:r>
              <a:rPr lang="en-US" altLang="zh-CN" sz="2800" b="1">
                <a:latin typeface="+mn-lt"/>
              </a:rPr>
              <a:t>5</a:t>
            </a:r>
            <a:r>
              <a:rPr lang="zh-CN" altLang="en-US" sz="2800" b="1">
                <a:latin typeface="+mn-lt"/>
              </a:rPr>
              <a:t>型：变址寻址</a:t>
            </a:r>
            <a:r>
              <a:rPr lang="en-US" altLang="zh-CN" sz="2800" b="1">
                <a:latin typeface="+mn-lt"/>
              </a:rPr>
              <a:t>/</a:t>
            </a:r>
            <a:r>
              <a:rPr lang="zh-CN" altLang="en-US" sz="2800" b="1">
                <a:latin typeface="+mn-lt"/>
              </a:rPr>
              <a:t>相对寻址</a:t>
            </a:r>
          </a:p>
        </p:txBody>
      </p:sp>
      <p:grpSp>
        <p:nvGrpSpPr>
          <p:cNvPr id="4" name="组合 3"/>
          <p:cNvGrpSpPr>
            <a:grpSpLocks/>
          </p:cNvGrpSpPr>
          <p:nvPr/>
        </p:nvGrpSpPr>
        <p:grpSpPr bwMode="auto">
          <a:xfrm>
            <a:off x="795708" y="3843387"/>
            <a:ext cx="7520708" cy="532745"/>
            <a:chOff x="107950" y="1547813"/>
            <a:chExt cx="6905091" cy="532745"/>
          </a:xfrm>
        </p:grpSpPr>
        <p:sp>
          <p:nvSpPr>
            <p:cNvPr id="5" name="Text Box 26"/>
            <p:cNvSpPr txBox="1">
              <a:spLocks noChangeArrowheads="1"/>
            </p:cNvSpPr>
            <p:nvPr/>
          </p:nvSpPr>
          <p:spPr bwMode="auto">
            <a:xfrm>
              <a:off x="107950" y="1557338"/>
              <a:ext cx="424815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latin typeface="+mn-lt"/>
                </a:rPr>
                <a:t>可指定的寄存器：</a:t>
              </a:r>
            </a:p>
          </p:txBody>
        </p:sp>
        <p:sp>
          <p:nvSpPr>
            <p:cNvPr id="6" name="Text Box 19"/>
            <p:cNvSpPr txBox="1">
              <a:spLocks noChangeArrowheads="1"/>
            </p:cNvSpPr>
            <p:nvPr/>
          </p:nvSpPr>
          <p:spPr bwMode="auto">
            <a:xfrm>
              <a:off x="2818202" y="1547813"/>
              <a:ext cx="4194839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2800" b="1">
                  <a:solidFill>
                    <a:schemeClr val="accent2">
                      <a:lumMod val="75000"/>
                    </a:schemeClr>
                  </a:solidFill>
                  <a:latin typeface="+mn-lt"/>
                </a:rPr>
                <a:t>R</a:t>
              </a:r>
              <a:r>
                <a:rPr lang="en-US" altLang="zh-CN" sz="2800" b="1" baseline="-25000">
                  <a:solidFill>
                    <a:schemeClr val="accent2">
                      <a:lumMod val="75000"/>
                    </a:schemeClr>
                  </a:solidFill>
                  <a:latin typeface="+mn-lt"/>
                </a:rPr>
                <a:t>0</a:t>
              </a:r>
              <a:r>
                <a:rPr lang="zh-CN" altLang="en-US" sz="2800" b="1">
                  <a:solidFill>
                    <a:schemeClr val="accent2">
                      <a:lumMod val="75000"/>
                    </a:schemeClr>
                  </a:solidFill>
                  <a:latin typeface="+mn-lt"/>
                </a:rPr>
                <a:t>、</a:t>
              </a:r>
              <a:r>
                <a:rPr lang="en-US" altLang="zh-CN" sz="2800" b="1">
                  <a:solidFill>
                    <a:schemeClr val="accent2">
                      <a:lumMod val="75000"/>
                    </a:schemeClr>
                  </a:solidFill>
                  <a:latin typeface="+mn-lt"/>
                </a:rPr>
                <a:t>R</a:t>
              </a:r>
              <a:r>
                <a:rPr lang="en-US" altLang="zh-CN" sz="2800" b="1" baseline="-25000">
                  <a:solidFill>
                    <a:schemeClr val="accent2">
                      <a:lumMod val="75000"/>
                    </a:schemeClr>
                  </a:solidFill>
                  <a:latin typeface="+mn-lt"/>
                </a:rPr>
                <a:t>1</a:t>
              </a:r>
              <a:r>
                <a:rPr lang="zh-CN" altLang="en-US" sz="2800" b="1">
                  <a:solidFill>
                    <a:schemeClr val="accent2">
                      <a:lumMod val="75000"/>
                    </a:schemeClr>
                  </a:solidFill>
                  <a:latin typeface="+mn-lt"/>
                </a:rPr>
                <a:t>、</a:t>
              </a:r>
              <a:r>
                <a:rPr lang="en-US" altLang="zh-CN" sz="2800" b="1">
                  <a:solidFill>
                    <a:schemeClr val="accent2">
                      <a:lumMod val="75000"/>
                    </a:schemeClr>
                  </a:solidFill>
                  <a:latin typeface="+mn-lt"/>
                </a:rPr>
                <a:t>R</a:t>
              </a:r>
              <a:r>
                <a:rPr lang="en-US" altLang="zh-CN" sz="2800" b="1" baseline="-25000">
                  <a:solidFill>
                    <a:schemeClr val="accent2">
                      <a:lumMod val="75000"/>
                    </a:schemeClr>
                  </a:solidFill>
                  <a:latin typeface="+mn-lt"/>
                </a:rPr>
                <a:t>2</a:t>
              </a:r>
              <a:r>
                <a:rPr lang="zh-CN" altLang="en-US" sz="2800" b="1">
                  <a:solidFill>
                    <a:schemeClr val="accent2">
                      <a:lumMod val="75000"/>
                    </a:schemeClr>
                  </a:solidFill>
                  <a:latin typeface="+mn-lt"/>
                </a:rPr>
                <a:t>、</a:t>
              </a:r>
              <a:r>
                <a:rPr lang="en-US" altLang="zh-CN" sz="2800" b="1">
                  <a:solidFill>
                    <a:schemeClr val="accent2">
                      <a:lumMod val="75000"/>
                    </a:schemeClr>
                  </a:solidFill>
                  <a:latin typeface="+mn-lt"/>
                </a:rPr>
                <a:t>R</a:t>
              </a:r>
              <a:r>
                <a:rPr lang="en-US" altLang="zh-CN" sz="2800" b="1" baseline="-25000">
                  <a:solidFill>
                    <a:schemeClr val="accent2">
                      <a:lumMod val="75000"/>
                    </a:schemeClr>
                  </a:solidFill>
                  <a:latin typeface="+mn-lt"/>
                </a:rPr>
                <a:t>3</a:t>
              </a:r>
              <a:r>
                <a:rPr lang="zh-CN" altLang="en-US" sz="2800" b="1">
                  <a:solidFill>
                    <a:schemeClr val="accent2">
                      <a:lumMod val="75000"/>
                    </a:schemeClr>
                  </a:solidFill>
                  <a:latin typeface="+mn-lt"/>
                </a:rPr>
                <a:t>、</a:t>
              </a:r>
              <a:r>
                <a:rPr lang="en-US" altLang="zh-CN" sz="2800" b="1">
                  <a:solidFill>
                    <a:schemeClr val="accent2">
                      <a:lumMod val="75000"/>
                    </a:schemeClr>
                  </a:solidFill>
                  <a:latin typeface="+mn-lt"/>
                </a:rPr>
                <a:t>PC</a:t>
              </a:r>
              <a:endParaRPr lang="zh-CN" altLang="en-US" sz="2800" b="1">
                <a:solidFill>
                  <a:schemeClr val="tx2"/>
                </a:solidFill>
                <a:latin typeface="+mn-lt"/>
              </a:endParaRPr>
            </a:p>
          </p:txBody>
        </p:sp>
      </p:grpSp>
      <p:sp>
        <p:nvSpPr>
          <p:cNvPr id="7" name="Text Box 19"/>
          <p:cNvSpPr txBox="1">
            <a:spLocks noChangeArrowheads="1"/>
          </p:cNvSpPr>
          <p:nvPr/>
        </p:nvSpPr>
        <p:spPr bwMode="auto">
          <a:xfrm>
            <a:off x="323974" y="1866429"/>
            <a:ext cx="2015778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chemeClr val="tx2"/>
                </a:solidFill>
                <a:latin typeface="+mn-lt"/>
              </a:rPr>
              <a:t>变址</a:t>
            </a:r>
            <a:r>
              <a:rPr lang="en-US" altLang="zh-CN" sz="2800" b="1">
                <a:solidFill>
                  <a:schemeClr val="tx2"/>
                </a:solidFill>
                <a:latin typeface="+mn-lt"/>
              </a:rPr>
              <a:t>/</a:t>
            </a:r>
            <a:r>
              <a:rPr lang="zh-CN" altLang="en-US" sz="2800" b="1">
                <a:solidFill>
                  <a:schemeClr val="tx2"/>
                </a:solidFill>
                <a:latin typeface="+mn-lt"/>
              </a:rPr>
              <a:t>相对寻址</a:t>
            </a:r>
          </a:p>
        </p:txBody>
      </p:sp>
      <p:sp>
        <p:nvSpPr>
          <p:cNvPr id="8" name="Text Box 24"/>
          <p:cNvSpPr txBox="1">
            <a:spLocks noChangeArrowheads="1"/>
          </p:cNvSpPr>
          <p:nvPr/>
        </p:nvSpPr>
        <p:spPr bwMode="auto">
          <a:xfrm>
            <a:off x="2484438" y="1874366"/>
            <a:ext cx="1676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800" b="1">
                <a:solidFill>
                  <a:schemeClr val="tx2">
                    <a:lumMod val="75000"/>
                  </a:schemeClr>
                </a:solidFill>
                <a:latin typeface="+mn-lt"/>
              </a:rPr>
              <a:t>101</a:t>
            </a:r>
          </a:p>
        </p:txBody>
      </p:sp>
      <p:sp>
        <p:nvSpPr>
          <p:cNvPr id="9" name="Text Box 25"/>
          <p:cNvSpPr txBox="1">
            <a:spLocks noChangeArrowheads="1"/>
          </p:cNvSpPr>
          <p:nvPr/>
        </p:nvSpPr>
        <p:spPr bwMode="auto">
          <a:xfrm>
            <a:off x="3557711" y="1874366"/>
            <a:ext cx="123031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800" b="1">
                <a:solidFill>
                  <a:schemeClr val="tx2">
                    <a:lumMod val="75000"/>
                  </a:schemeClr>
                </a:solidFill>
                <a:latin typeface="+mn-lt"/>
              </a:rPr>
              <a:t>X(R)</a:t>
            </a:r>
          </a:p>
        </p:txBody>
      </p:sp>
      <p:sp>
        <p:nvSpPr>
          <p:cNvPr id="10" name="Text Box 26"/>
          <p:cNvSpPr txBox="1">
            <a:spLocks noChangeArrowheads="1"/>
          </p:cNvSpPr>
          <p:nvPr/>
        </p:nvSpPr>
        <p:spPr bwMode="auto">
          <a:xfrm>
            <a:off x="5291138" y="1874366"/>
            <a:ext cx="3602037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+mn-lt"/>
              </a:rPr>
              <a:t>寄存器的内容与形式地址之和为有效地址。</a:t>
            </a:r>
          </a:p>
        </p:txBody>
      </p:sp>
      <p:sp>
        <p:nvSpPr>
          <p:cNvPr id="11" name="Text Box 25"/>
          <p:cNvSpPr txBox="1">
            <a:spLocks noChangeArrowheads="1"/>
          </p:cNvSpPr>
          <p:nvPr/>
        </p:nvSpPr>
        <p:spPr bwMode="auto">
          <a:xfrm>
            <a:off x="3568948" y="2496790"/>
            <a:ext cx="14351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800" b="1">
                <a:solidFill>
                  <a:schemeClr val="tx2">
                    <a:lumMod val="75000"/>
                  </a:schemeClr>
                </a:solidFill>
                <a:latin typeface="+mn-lt"/>
              </a:rPr>
              <a:t>X(PC)</a:t>
            </a:r>
          </a:p>
        </p:txBody>
      </p:sp>
      <p:sp>
        <p:nvSpPr>
          <p:cNvPr id="12" name="Text Box 26"/>
          <p:cNvSpPr txBox="1">
            <a:spLocks noChangeArrowheads="1"/>
          </p:cNvSpPr>
          <p:nvPr/>
        </p:nvSpPr>
        <p:spPr bwMode="auto">
          <a:xfrm>
            <a:off x="755576" y="4941168"/>
            <a:ext cx="669674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  <a:latin typeface="+mn-lt"/>
              </a:rPr>
              <a:t>形式地址存放在紧跟指令的存储单元中。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Box 26"/>
          <p:cNvSpPr txBox="1">
            <a:spLocks noChangeArrowheads="1"/>
          </p:cNvSpPr>
          <p:nvPr/>
        </p:nvSpPr>
        <p:spPr bwMode="auto">
          <a:xfrm>
            <a:off x="754956" y="169476"/>
            <a:ext cx="540122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+mn-lt"/>
                <a:ea typeface="黑体" pitchFamily="49" charset="-122"/>
              </a:rPr>
              <a:t>例：</a:t>
            </a:r>
            <a:r>
              <a:rPr lang="en-US" altLang="zh-CN" sz="2800" b="1">
                <a:latin typeface="+mn-lt"/>
                <a:ea typeface="黑体" pitchFamily="49" charset="-122"/>
              </a:rPr>
              <a:t>MOV  R</a:t>
            </a:r>
            <a:r>
              <a:rPr lang="en-US" altLang="zh-CN" sz="2800" b="1" baseline="-25000">
                <a:latin typeface="+mn-lt"/>
                <a:ea typeface="黑体" pitchFamily="49" charset="-122"/>
              </a:rPr>
              <a:t>1</a:t>
            </a:r>
            <a:r>
              <a:rPr lang="zh-CN" altLang="en-US" sz="2800" b="1">
                <a:latin typeface="+mn-lt"/>
                <a:ea typeface="黑体" pitchFamily="49" charset="-122"/>
              </a:rPr>
              <a:t>，</a:t>
            </a:r>
            <a:r>
              <a:rPr lang="en-US" altLang="zh-CN" sz="2800" b="1">
                <a:latin typeface="+mn-lt"/>
                <a:ea typeface="黑体" pitchFamily="49" charset="-122"/>
              </a:rPr>
              <a:t>X(R0)</a:t>
            </a:r>
            <a:endParaRPr lang="zh-CN" altLang="en-US" sz="2800" b="1">
              <a:latin typeface="+mn-lt"/>
              <a:ea typeface="黑体" pitchFamily="49" charset="-122"/>
            </a:endParaRPr>
          </a:p>
        </p:txBody>
      </p:sp>
      <p:grpSp>
        <p:nvGrpSpPr>
          <p:cNvPr id="66" name="组合 65"/>
          <p:cNvGrpSpPr/>
          <p:nvPr/>
        </p:nvGrpSpPr>
        <p:grpSpPr>
          <a:xfrm>
            <a:off x="1187624" y="3985900"/>
            <a:ext cx="1152128" cy="523220"/>
            <a:chOff x="107504" y="1772816"/>
            <a:chExt cx="1152128" cy="523220"/>
          </a:xfrm>
        </p:grpSpPr>
        <p:sp>
          <p:nvSpPr>
            <p:cNvPr id="67" name="TextBox 66"/>
            <p:cNvSpPr txBox="1"/>
            <p:nvPr/>
          </p:nvSpPr>
          <p:spPr>
            <a:xfrm>
              <a:off x="107504" y="1772816"/>
              <a:ext cx="603050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2800"/>
                <a:t>R1</a:t>
              </a:r>
              <a:endParaRPr lang="zh-CN" altLang="en-US" sz="2800" baseline="-25000"/>
            </a:p>
          </p:txBody>
        </p:sp>
        <p:cxnSp>
          <p:nvCxnSpPr>
            <p:cNvPr id="68" name="直接箭头连接符 67"/>
            <p:cNvCxnSpPr/>
            <p:nvPr/>
          </p:nvCxnSpPr>
          <p:spPr bwMode="auto">
            <a:xfrm>
              <a:off x="683568" y="2060848"/>
              <a:ext cx="576064" cy="0"/>
            </a:xfrm>
            <a:prstGeom prst="straightConnector1">
              <a:avLst/>
            </a:prstGeom>
            <a:solidFill>
              <a:schemeClr val="accent1"/>
            </a:solidFill>
            <a:ln w="508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stealth"/>
            </a:ln>
            <a:effectLst/>
          </p:spPr>
        </p:cxnSp>
      </p:grpSp>
      <p:cxnSp>
        <p:nvCxnSpPr>
          <p:cNvPr id="69" name="肘形连接符 68"/>
          <p:cNvCxnSpPr>
            <a:stCxn id="136" idx="3"/>
            <a:endCxn id="154" idx="1"/>
          </p:cNvCxnSpPr>
          <p:nvPr/>
        </p:nvCxnSpPr>
        <p:spPr bwMode="auto">
          <a:xfrm flipV="1">
            <a:off x="3491880" y="4354941"/>
            <a:ext cx="1948108" cy="2118725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50800" cap="sq" cmpd="sng" algn="ctr">
            <a:solidFill>
              <a:schemeClr val="tx1"/>
            </a:solidFill>
            <a:prstDash val="solid"/>
            <a:round/>
            <a:headEnd type="none" w="sm" len="sm"/>
            <a:tailEnd type="stealth"/>
          </a:ln>
          <a:effectLst/>
        </p:spPr>
      </p:cxnSp>
      <p:grpSp>
        <p:nvGrpSpPr>
          <p:cNvPr id="70" name="组合 69"/>
          <p:cNvGrpSpPr/>
          <p:nvPr/>
        </p:nvGrpSpPr>
        <p:grpSpPr>
          <a:xfrm>
            <a:off x="1187624" y="6218148"/>
            <a:ext cx="1152128" cy="523220"/>
            <a:chOff x="107504" y="1772816"/>
            <a:chExt cx="1152128" cy="523220"/>
          </a:xfrm>
        </p:grpSpPr>
        <p:sp>
          <p:nvSpPr>
            <p:cNvPr id="71" name="TextBox 70"/>
            <p:cNvSpPr txBox="1"/>
            <p:nvPr/>
          </p:nvSpPr>
          <p:spPr>
            <a:xfrm>
              <a:off x="107504" y="1772816"/>
              <a:ext cx="623889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2800"/>
                <a:t>PC</a:t>
              </a:r>
              <a:endParaRPr lang="zh-CN" altLang="en-US" sz="2800" baseline="-25000"/>
            </a:p>
          </p:txBody>
        </p:sp>
        <p:cxnSp>
          <p:nvCxnSpPr>
            <p:cNvPr id="72" name="直接箭头连接符 71"/>
            <p:cNvCxnSpPr/>
            <p:nvPr/>
          </p:nvCxnSpPr>
          <p:spPr bwMode="auto">
            <a:xfrm>
              <a:off x="683568" y="2060848"/>
              <a:ext cx="576064" cy="0"/>
            </a:xfrm>
            <a:prstGeom prst="straightConnector1">
              <a:avLst/>
            </a:prstGeom>
            <a:solidFill>
              <a:schemeClr val="accent1"/>
            </a:solidFill>
            <a:ln w="508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stealth"/>
            </a:ln>
            <a:effectLst/>
          </p:spPr>
        </p:cxnSp>
      </p:grpSp>
      <p:grpSp>
        <p:nvGrpSpPr>
          <p:cNvPr id="73" name="组合 72"/>
          <p:cNvGrpSpPr/>
          <p:nvPr/>
        </p:nvGrpSpPr>
        <p:grpSpPr>
          <a:xfrm>
            <a:off x="2339752" y="3751292"/>
            <a:ext cx="1156020" cy="2907040"/>
            <a:chOff x="2479876" y="2618328"/>
            <a:chExt cx="1156020" cy="2907040"/>
          </a:xfrm>
        </p:grpSpPr>
        <p:grpSp>
          <p:nvGrpSpPr>
            <p:cNvPr id="74" name="组合 1"/>
            <p:cNvGrpSpPr/>
            <p:nvPr/>
          </p:nvGrpSpPr>
          <p:grpSpPr>
            <a:xfrm>
              <a:off x="2479876" y="3715876"/>
              <a:ext cx="1152128" cy="1809492"/>
              <a:chOff x="6096649" y="2051556"/>
              <a:chExt cx="2448272" cy="1809492"/>
            </a:xfrm>
          </p:grpSpPr>
          <p:grpSp>
            <p:nvGrpSpPr>
              <p:cNvPr id="99" name="组合 64"/>
              <p:cNvGrpSpPr/>
              <p:nvPr/>
            </p:nvGrpSpPr>
            <p:grpSpPr>
              <a:xfrm>
                <a:off x="6096649" y="3491716"/>
                <a:ext cx="2448272" cy="369332"/>
                <a:chOff x="2195736" y="4941168"/>
                <a:chExt cx="2304256" cy="369332"/>
              </a:xfrm>
            </p:grpSpPr>
            <p:sp>
              <p:nvSpPr>
                <p:cNvPr id="136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2195736" y="4941168"/>
                  <a:ext cx="2304256" cy="369332"/>
                </a:xfrm>
                <a:prstGeom prst="rect">
                  <a:avLst/>
                </a:prstGeom>
                <a:solidFill>
                  <a:schemeClr val="bg1"/>
                </a:solidFill>
                <a:ln w="381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scene3d>
                  <a:camera prst="legacyObliqueTopRight"/>
                  <a:lightRig rig="legacyFlat3" dir="b"/>
                </a:scene3d>
                <a:sp3d extrusionH="254000" contourW="12700" prstMaterial="legacyMatte">
                  <a:bevelT w="13970" h="13500" prst="angle"/>
                  <a:bevelB w="13500" h="13500" prst="angle"/>
                  <a:extrusionClr>
                    <a:schemeClr val="tx2">
                      <a:lumMod val="20000"/>
                      <a:lumOff val="80000"/>
                    </a:schemeClr>
                  </a:extrusionClr>
                </a:sp3d>
              </p:spPr>
              <p:txBody>
                <a:bodyPr wrap="square">
                  <a:spAutoFit/>
                  <a:flatTx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endParaRPr lang="zh-CN" altLang="en-US" b="1">
                    <a:solidFill>
                      <a:srgbClr val="0000FF"/>
                    </a:solidFill>
                    <a:latin typeface="Times New Roman" pitchFamily="18" charset="0"/>
                    <a:ea typeface="仿宋_GB2312" pitchFamily="49" charset="-122"/>
                  </a:endParaRPr>
                </a:p>
              </p:txBody>
            </p:sp>
            <p:cxnSp>
              <p:nvCxnSpPr>
                <p:cNvPr id="137" name="直接连接符 136"/>
                <p:cNvCxnSpPr/>
                <p:nvPr/>
              </p:nvCxnSpPr>
              <p:spPr>
                <a:xfrm>
                  <a:off x="2483768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直接连接符 137"/>
                <p:cNvCxnSpPr/>
                <p:nvPr/>
              </p:nvCxnSpPr>
              <p:spPr>
                <a:xfrm>
                  <a:off x="2771800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直接连接符 138"/>
                <p:cNvCxnSpPr/>
                <p:nvPr/>
              </p:nvCxnSpPr>
              <p:spPr>
                <a:xfrm>
                  <a:off x="3059832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直接连接符 139"/>
                <p:cNvCxnSpPr/>
                <p:nvPr/>
              </p:nvCxnSpPr>
              <p:spPr>
                <a:xfrm>
                  <a:off x="3347864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直接连接符 140"/>
                <p:cNvCxnSpPr/>
                <p:nvPr/>
              </p:nvCxnSpPr>
              <p:spPr>
                <a:xfrm>
                  <a:off x="3635896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直接连接符 141"/>
                <p:cNvCxnSpPr/>
                <p:nvPr/>
              </p:nvCxnSpPr>
              <p:spPr>
                <a:xfrm>
                  <a:off x="3923928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直接连接符 142"/>
                <p:cNvCxnSpPr/>
                <p:nvPr/>
              </p:nvCxnSpPr>
              <p:spPr>
                <a:xfrm>
                  <a:off x="4211960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0" name="组合 77"/>
              <p:cNvGrpSpPr/>
              <p:nvPr/>
            </p:nvGrpSpPr>
            <p:grpSpPr>
              <a:xfrm>
                <a:off x="6096649" y="3131676"/>
                <a:ext cx="2448272" cy="369332"/>
                <a:chOff x="2195736" y="4941168"/>
                <a:chExt cx="2304256" cy="369332"/>
              </a:xfrm>
            </p:grpSpPr>
            <p:sp>
              <p:nvSpPr>
                <p:cNvPr id="128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2195736" y="4941168"/>
                  <a:ext cx="2304256" cy="369332"/>
                </a:xfrm>
                <a:prstGeom prst="rect">
                  <a:avLst/>
                </a:prstGeom>
                <a:solidFill>
                  <a:schemeClr val="bg1"/>
                </a:solidFill>
                <a:ln w="381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scene3d>
                  <a:camera prst="legacyObliqueTopRight"/>
                  <a:lightRig rig="legacyFlat3" dir="b"/>
                </a:scene3d>
                <a:sp3d extrusionH="254000" contourW="12700" prstMaterial="legacyMatte">
                  <a:bevelT w="13970" h="13500" prst="angle"/>
                  <a:bevelB w="13500" h="13500" prst="angle"/>
                  <a:extrusionClr>
                    <a:schemeClr val="tx2">
                      <a:lumMod val="20000"/>
                      <a:lumOff val="80000"/>
                    </a:schemeClr>
                  </a:extrusionClr>
                </a:sp3d>
              </p:spPr>
              <p:txBody>
                <a:bodyPr wrap="square">
                  <a:spAutoFit/>
                  <a:flatTx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endParaRPr lang="zh-CN" altLang="en-US" b="1">
                    <a:solidFill>
                      <a:srgbClr val="0000FF"/>
                    </a:solidFill>
                    <a:latin typeface="Times New Roman" pitchFamily="18" charset="0"/>
                    <a:ea typeface="仿宋_GB2312" pitchFamily="49" charset="-122"/>
                  </a:endParaRPr>
                </a:p>
              </p:txBody>
            </p:sp>
            <p:cxnSp>
              <p:nvCxnSpPr>
                <p:cNvPr id="129" name="直接连接符 128"/>
                <p:cNvCxnSpPr/>
                <p:nvPr/>
              </p:nvCxnSpPr>
              <p:spPr>
                <a:xfrm>
                  <a:off x="2483768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直接连接符 129"/>
                <p:cNvCxnSpPr/>
                <p:nvPr/>
              </p:nvCxnSpPr>
              <p:spPr>
                <a:xfrm>
                  <a:off x="2771800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直接连接符 130"/>
                <p:cNvCxnSpPr/>
                <p:nvPr/>
              </p:nvCxnSpPr>
              <p:spPr>
                <a:xfrm>
                  <a:off x="3059832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直接连接符 131"/>
                <p:cNvCxnSpPr/>
                <p:nvPr/>
              </p:nvCxnSpPr>
              <p:spPr>
                <a:xfrm>
                  <a:off x="3347864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直接连接符 132"/>
                <p:cNvCxnSpPr/>
                <p:nvPr/>
              </p:nvCxnSpPr>
              <p:spPr>
                <a:xfrm>
                  <a:off x="3635896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直接连接符 133"/>
                <p:cNvCxnSpPr/>
                <p:nvPr/>
              </p:nvCxnSpPr>
              <p:spPr>
                <a:xfrm>
                  <a:off x="3923928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直接连接符 134"/>
                <p:cNvCxnSpPr/>
                <p:nvPr/>
              </p:nvCxnSpPr>
              <p:spPr>
                <a:xfrm>
                  <a:off x="4211960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1" name="组合 86"/>
              <p:cNvGrpSpPr/>
              <p:nvPr/>
            </p:nvGrpSpPr>
            <p:grpSpPr>
              <a:xfrm>
                <a:off x="6096649" y="2771636"/>
                <a:ext cx="2448272" cy="369332"/>
                <a:chOff x="2195736" y="4941168"/>
                <a:chExt cx="2304256" cy="369332"/>
              </a:xfrm>
            </p:grpSpPr>
            <p:sp>
              <p:nvSpPr>
                <p:cNvPr id="120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2195736" y="4941168"/>
                  <a:ext cx="2304256" cy="369332"/>
                </a:xfrm>
                <a:prstGeom prst="rect">
                  <a:avLst/>
                </a:prstGeom>
                <a:solidFill>
                  <a:schemeClr val="bg1"/>
                </a:solidFill>
                <a:ln w="381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scene3d>
                  <a:camera prst="legacyObliqueTopRight"/>
                  <a:lightRig rig="legacyFlat3" dir="b"/>
                </a:scene3d>
                <a:sp3d extrusionH="254000" contourW="12700" prstMaterial="legacyMatte">
                  <a:bevelT w="13970" h="13500" prst="angle"/>
                  <a:bevelB w="13500" h="13500" prst="angle"/>
                  <a:extrusionClr>
                    <a:schemeClr val="tx2">
                      <a:lumMod val="20000"/>
                      <a:lumOff val="80000"/>
                    </a:schemeClr>
                  </a:extrusionClr>
                </a:sp3d>
              </p:spPr>
              <p:txBody>
                <a:bodyPr wrap="square">
                  <a:spAutoFit/>
                  <a:flatTx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endParaRPr lang="zh-CN" altLang="en-US" b="1">
                    <a:solidFill>
                      <a:srgbClr val="0000FF"/>
                    </a:solidFill>
                    <a:latin typeface="Times New Roman" pitchFamily="18" charset="0"/>
                    <a:ea typeface="仿宋_GB2312" pitchFamily="49" charset="-122"/>
                  </a:endParaRPr>
                </a:p>
              </p:txBody>
            </p:sp>
            <p:cxnSp>
              <p:nvCxnSpPr>
                <p:cNvPr id="121" name="直接连接符 120"/>
                <p:cNvCxnSpPr/>
                <p:nvPr/>
              </p:nvCxnSpPr>
              <p:spPr>
                <a:xfrm>
                  <a:off x="2483768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直接连接符 121"/>
                <p:cNvCxnSpPr/>
                <p:nvPr/>
              </p:nvCxnSpPr>
              <p:spPr>
                <a:xfrm>
                  <a:off x="2771800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直接连接符 122"/>
                <p:cNvCxnSpPr/>
                <p:nvPr/>
              </p:nvCxnSpPr>
              <p:spPr>
                <a:xfrm>
                  <a:off x="3059832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直接连接符 123"/>
                <p:cNvCxnSpPr/>
                <p:nvPr/>
              </p:nvCxnSpPr>
              <p:spPr>
                <a:xfrm>
                  <a:off x="3347864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直接连接符 124"/>
                <p:cNvCxnSpPr/>
                <p:nvPr/>
              </p:nvCxnSpPr>
              <p:spPr>
                <a:xfrm>
                  <a:off x="3635896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直接连接符 125"/>
                <p:cNvCxnSpPr/>
                <p:nvPr/>
              </p:nvCxnSpPr>
              <p:spPr>
                <a:xfrm>
                  <a:off x="3923928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直接连接符 126"/>
                <p:cNvCxnSpPr/>
                <p:nvPr/>
              </p:nvCxnSpPr>
              <p:spPr>
                <a:xfrm>
                  <a:off x="4211960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2" name="组合 95"/>
              <p:cNvGrpSpPr/>
              <p:nvPr/>
            </p:nvGrpSpPr>
            <p:grpSpPr>
              <a:xfrm>
                <a:off x="6096649" y="2411596"/>
                <a:ext cx="2448272" cy="369332"/>
                <a:chOff x="2195736" y="4941168"/>
                <a:chExt cx="2304256" cy="369332"/>
              </a:xfrm>
            </p:grpSpPr>
            <p:sp>
              <p:nvSpPr>
                <p:cNvPr id="112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2195736" y="4941168"/>
                  <a:ext cx="2304256" cy="369332"/>
                </a:xfrm>
                <a:prstGeom prst="rect">
                  <a:avLst/>
                </a:prstGeom>
                <a:solidFill>
                  <a:schemeClr val="bg1"/>
                </a:solidFill>
                <a:ln w="381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scene3d>
                  <a:camera prst="legacyObliqueTopRight"/>
                  <a:lightRig rig="legacyFlat3" dir="b"/>
                </a:scene3d>
                <a:sp3d extrusionH="254000" contourW="12700" prstMaterial="legacyMatte">
                  <a:bevelT w="13970" h="13500" prst="angle"/>
                  <a:bevelB w="13500" h="13500" prst="angle"/>
                  <a:extrusionClr>
                    <a:schemeClr val="tx2">
                      <a:lumMod val="20000"/>
                      <a:lumOff val="80000"/>
                    </a:schemeClr>
                  </a:extrusionClr>
                </a:sp3d>
              </p:spPr>
              <p:txBody>
                <a:bodyPr wrap="square">
                  <a:spAutoFit/>
                  <a:flatTx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endParaRPr lang="zh-CN" altLang="en-US" b="1">
                    <a:solidFill>
                      <a:srgbClr val="0000FF"/>
                    </a:solidFill>
                    <a:latin typeface="Times New Roman" pitchFamily="18" charset="0"/>
                    <a:ea typeface="仿宋_GB2312" pitchFamily="49" charset="-122"/>
                  </a:endParaRPr>
                </a:p>
              </p:txBody>
            </p:sp>
            <p:cxnSp>
              <p:nvCxnSpPr>
                <p:cNvPr id="113" name="直接连接符 112"/>
                <p:cNvCxnSpPr/>
                <p:nvPr/>
              </p:nvCxnSpPr>
              <p:spPr>
                <a:xfrm>
                  <a:off x="2483768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直接连接符 113"/>
                <p:cNvCxnSpPr/>
                <p:nvPr/>
              </p:nvCxnSpPr>
              <p:spPr>
                <a:xfrm>
                  <a:off x="2771800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直接连接符 114"/>
                <p:cNvCxnSpPr/>
                <p:nvPr/>
              </p:nvCxnSpPr>
              <p:spPr>
                <a:xfrm>
                  <a:off x="3059832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直接连接符 115"/>
                <p:cNvCxnSpPr/>
                <p:nvPr/>
              </p:nvCxnSpPr>
              <p:spPr>
                <a:xfrm>
                  <a:off x="3347864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直接连接符 116"/>
                <p:cNvCxnSpPr/>
                <p:nvPr/>
              </p:nvCxnSpPr>
              <p:spPr>
                <a:xfrm>
                  <a:off x="3635896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直接连接符 117"/>
                <p:cNvCxnSpPr/>
                <p:nvPr/>
              </p:nvCxnSpPr>
              <p:spPr>
                <a:xfrm>
                  <a:off x="3923928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直接连接符 118"/>
                <p:cNvCxnSpPr/>
                <p:nvPr/>
              </p:nvCxnSpPr>
              <p:spPr>
                <a:xfrm>
                  <a:off x="4211960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3" name="组合 104"/>
              <p:cNvGrpSpPr/>
              <p:nvPr/>
            </p:nvGrpSpPr>
            <p:grpSpPr>
              <a:xfrm>
                <a:off x="6096649" y="2051556"/>
                <a:ext cx="2448272" cy="369332"/>
                <a:chOff x="2195736" y="4941168"/>
                <a:chExt cx="2304256" cy="369332"/>
              </a:xfrm>
            </p:grpSpPr>
            <p:sp>
              <p:nvSpPr>
                <p:cNvPr id="104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2195736" y="4941168"/>
                  <a:ext cx="2304256" cy="369332"/>
                </a:xfrm>
                <a:prstGeom prst="rect">
                  <a:avLst/>
                </a:prstGeom>
                <a:solidFill>
                  <a:schemeClr val="bg1"/>
                </a:solidFill>
                <a:ln w="381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scene3d>
                  <a:camera prst="legacyObliqueTopRight"/>
                  <a:lightRig rig="legacyFlat3" dir="b"/>
                </a:scene3d>
                <a:sp3d extrusionH="254000" contourW="12700" prstMaterial="legacyMatte">
                  <a:bevelT w="13970" h="13500" prst="angle"/>
                  <a:bevelB w="13500" h="13500" prst="angle"/>
                  <a:extrusionClr>
                    <a:schemeClr val="tx2">
                      <a:lumMod val="20000"/>
                      <a:lumOff val="80000"/>
                    </a:schemeClr>
                  </a:extrusionClr>
                </a:sp3d>
              </p:spPr>
              <p:txBody>
                <a:bodyPr wrap="square">
                  <a:spAutoFit/>
                  <a:flatTx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endParaRPr lang="zh-CN" altLang="en-US" b="1">
                    <a:solidFill>
                      <a:srgbClr val="0000FF"/>
                    </a:solidFill>
                    <a:latin typeface="Times New Roman" pitchFamily="18" charset="0"/>
                    <a:ea typeface="仿宋_GB2312" pitchFamily="49" charset="-122"/>
                  </a:endParaRPr>
                </a:p>
              </p:txBody>
            </p:sp>
            <p:cxnSp>
              <p:nvCxnSpPr>
                <p:cNvPr id="105" name="直接连接符 8"/>
                <p:cNvCxnSpPr/>
                <p:nvPr/>
              </p:nvCxnSpPr>
              <p:spPr>
                <a:xfrm>
                  <a:off x="2483768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直接连接符 105"/>
                <p:cNvCxnSpPr/>
                <p:nvPr/>
              </p:nvCxnSpPr>
              <p:spPr>
                <a:xfrm>
                  <a:off x="2771800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直接连接符 106"/>
                <p:cNvCxnSpPr/>
                <p:nvPr/>
              </p:nvCxnSpPr>
              <p:spPr>
                <a:xfrm>
                  <a:off x="3059832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直接连接符 107"/>
                <p:cNvCxnSpPr/>
                <p:nvPr/>
              </p:nvCxnSpPr>
              <p:spPr>
                <a:xfrm>
                  <a:off x="3347864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直接连接符 108"/>
                <p:cNvCxnSpPr/>
                <p:nvPr/>
              </p:nvCxnSpPr>
              <p:spPr>
                <a:xfrm>
                  <a:off x="3635896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直接连接符 109"/>
                <p:cNvCxnSpPr/>
                <p:nvPr/>
              </p:nvCxnSpPr>
              <p:spPr>
                <a:xfrm>
                  <a:off x="3923928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直接连接符 110"/>
                <p:cNvCxnSpPr/>
                <p:nvPr/>
              </p:nvCxnSpPr>
              <p:spPr>
                <a:xfrm>
                  <a:off x="4211960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75" name="Text Box 5"/>
            <p:cNvSpPr txBox="1">
              <a:spLocks noChangeArrowheads="1"/>
            </p:cNvSpPr>
            <p:nvPr/>
          </p:nvSpPr>
          <p:spPr bwMode="auto">
            <a:xfrm>
              <a:off x="2483768" y="3347700"/>
              <a:ext cx="1152128" cy="369332"/>
            </a:xfrm>
            <a:prstGeom prst="rect">
              <a:avLst/>
            </a:prstGeom>
            <a:solidFill>
              <a:schemeClr val="bg1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254000" contourW="12700" prstMaterial="legacyMatte">
              <a:bevelT w="13970" h="13500" prst="angle"/>
              <a:bevelB w="13500" h="13500" prst="angle"/>
              <a:extrusionClr>
                <a:schemeClr val="tx2">
                  <a:lumMod val="20000"/>
                  <a:lumOff val="80000"/>
                </a:schemeClr>
              </a:extrusionClr>
            </a:sp3d>
          </p:spPr>
          <p:txBody>
            <a:bodyPr wrap="square">
              <a:spAutoFit/>
              <a:flatTx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zh-CN" altLang="en-US" b="1">
                <a:solidFill>
                  <a:srgbClr val="0000FF"/>
                </a:solidFill>
                <a:latin typeface="Times New Roman" pitchFamily="18" charset="0"/>
                <a:ea typeface="仿宋_GB2312" pitchFamily="49" charset="-122"/>
              </a:endParaRPr>
            </a:p>
          </p:txBody>
        </p:sp>
        <p:cxnSp>
          <p:nvCxnSpPr>
            <p:cNvPr id="76" name="直接连接符 75"/>
            <p:cNvCxnSpPr/>
            <p:nvPr/>
          </p:nvCxnSpPr>
          <p:spPr>
            <a:xfrm>
              <a:off x="2627784" y="3347700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/>
            <p:cNvCxnSpPr/>
            <p:nvPr/>
          </p:nvCxnSpPr>
          <p:spPr>
            <a:xfrm>
              <a:off x="2771800" y="3347700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/>
            <p:cNvCxnSpPr/>
            <p:nvPr/>
          </p:nvCxnSpPr>
          <p:spPr>
            <a:xfrm>
              <a:off x="2915816" y="3347700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连接符 78"/>
            <p:cNvCxnSpPr/>
            <p:nvPr/>
          </p:nvCxnSpPr>
          <p:spPr>
            <a:xfrm>
              <a:off x="3059832" y="3347700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79"/>
            <p:cNvCxnSpPr/>
            <p:nvPr/>
          </p:nvCxnSpPr>
          <p:spPr>
            <a:xfrm>
              <a:off x="3203848" y="3347700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0"/>
            <p:cNvCxnSpPr/>
            <p:nvPr/>
          </p:nvCxnSpPr>
          <p:spPr>
            <a:xfrm>
              <a:off x="3347864" y="3347700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/>
            <p:cNvCxnSpPr/>
            <p:nvPr/>
          </p:nvCxnSpPr>
          <p:spPr>
            <a:xfrm>
              <a:off x="3491880" y="3347700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 Box 5"/>
            <p:cNvSpPr txBox="1">
              <a:spLocks noChangeArrowheads="1"/>
            </p:cNvSpPr>
            <p:nvPr/>
          </p:nvSpPr>
          <p:spPr bwMode="auto">
            <a:xfrm>
              <a:off x="2483768" y="2978368"/>
              <a:ext cx="1152128" cy="369332"/>
            </a:xfrm>
            <a:prstGeom prst="rect">
              <a:avLst/>
            </a:prstGeom>
            <a:solidFill>
              <a:schemeClr val="bg1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254000" contourW="12700" prstMaterial="legacyMatte">
              <a:bevelT w="13970" h="13500" prst="angle"/>
              <a:bevelB w="13500" h="13500" prst="angle"/>
              <a:extrusionClr>
                <a:schemeClr val="tx2">
                  <a:lumMod val="20000"/>
                  <a:lumOff val="80000"/>
                </a:schemeClr>
              </a:extrusionClr>
            </a:sp3d>
          </p:spPr>
          <p:txBody>
            <a:bodyPr wrap="square">
              <a:spAutoFit/>
              <a:flatTx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zh-CN" altLang="en-US" b="1">
                <a:solidFill>
                  <a:srgbClr val="0000FF"/>
                </a:solidFill>
                <a:latin typeface="Times New Roman" pitchFamily="18" charset="0"/>
                <a:ea typeface="仿宋_GB2312" pitchFamily="49" charset="-122"/>
              </a:endParaRPr>
            </a:p>
          </p:txBody>
        </p:sp>
        <p:cxnSp>
          <p:nvCxnSpPr>
            <p:cNvPr id="84" name="直接连接符 83"/>
            <p:cNvCxnSpPr/>
            <p:nvPr/>
          </p:nvCxnSpPr>
          <p:spPr>
            <a:xfrm>
              <a:off x="2627784" y="2978368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连接符 84"/>
            <p:cNvCxnSpPr/>
            <p:nvPr/>
          </p:nvCxnSpPr>
          <p:spPr>
            <a:xfrm>
              <a:off x="2771800" y="2978368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连接符 85"/>
            <p:cNvCxnSpPr/>
            <p:nvPr/>
          </p:nvCxnSpPr>
          <p:spPr>
            <a:xfrm>
              <a:off x="2915816" y="2978368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连接符 86"/>
            <p:cNvCxnSpPr/>
            <p:nvPr/>
          </p:nvCxnSpPr>
          <p:spPr>
            <a:xfrm>
              <a:off x="3059832" y="2978368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连接符 87"/>
            <p:cNvCxnSpPr/>
            <p:nvPr/>
          </p:nvCxnSpPr>
          <p:spPr>
            <a:xfrm>
              <a:off x="3203848" y="2978368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连接符 88"/>
            <p:cNvCxnSpPr/>
            <p:nvPr/>
          </p:nvCxnSpPr>
          <p:spPr>
            <a:xfrm>
              <a:off x="3347864" y="2978368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连接符 89"/>
            <p:cNvCxnSpPr/>
            <p:nvPr/>
          </p:nvCxnSpPr>
          <p:spPr>
            <a:xfrm>
              <a:off x="3491880" y="2978368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 Box 5"/>
            <p:cNvSpPr txBox="1">
              <a:spLocks noChangeArrowheads="1"/>
            </p:cNvSpPr>
            <p:nvPr/>
          </p:nvSpPr>
          <p:spPr bwMode="auto">
            <a:xfrm>
              <a:off x="2483768" y="2618328"/>
              <a:ext cx="1152128" cy="369332"/>
            </a:xfrm>
            <a:prstGeom prst="rect">
              <a:avLst/>
            </a:prstGeom>
            <a:solidFill>
              <a:schemeClr val="bg1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254000" contourW="12700" prstMaterial="legacyMatte">
              <a:bevelT w="13970" h="13500" prst="angle"/>
              <a:bevelB w="13500" h="13500" prst="angle"/>
              <a:extrusionClr>
                <a:schemeClr val="tx2">
                  <a:lumMod val="20000"/>
                  <a:lumOff val="80000"/>
                </a:schemeClr>
              </a:extrusionClr>
            </a:sp3d>
          </p:spPr>
          <p:txBody>
            <a:bodyPr wrap="square">
              <a:spAutoFit/>
              <a:flatTx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zh-CN" altLang="en-US" b="1">
                <a:solidFill>
                  <a:srgbClr val="0000FF"/>
                </a:solidFill>
                <a:latin typeface="Times New Roman" pitchFamily="18" charset="0"/>
                <a:ea typeface="仿宋_GB2312" pitchFamily="49" charset="-122"/>
              </a:endParaRPr>
            </a:p>
          </p:txBody>
        </p:sp>
        <p:cxnSp>
          <p:nvCxnSpPr>
            <p:cNvPr id="92" name="直接连接符 91"/>
            <p:cNvCxnSpPr/>
            <p:nvPr/>
          </p:nvCxnSpPr>
          <p:spPr>
            <a:xfrm>
              <a:off x="2627784" y="2618328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连接符 92"/>
            <p:cNvCxnSpPr/>
            <p:nvPr/>
          </p:nvCxnSpPr>
          <p:spPr>
            <a:xfrm>
              <a:off x="2771800" y="2618328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连接符 93"/>
            <p:cNvCxnSpPr/>
            <p:nvPr/>
          </p:nvCxnSpPr>
          <p:spPr>
            <a:xfrm>
              <a:off x="2915816" y="2618328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连接符 94"/>
            <p:cNvCxnSpPr/>
            <p:nvPr/>
          </p:nvCxnSpPr>
          <p:spPr>
            <a:xfrm>
              <a:off x="3059832" y="2618328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连接符 95"/>
            <p:cNvCxnSpPr/>
            <p:nvPr/>
          </p:nvCxnSpPr>
          <p:spPr>
            <a:xfrm>
              <a:off x="3203848" y="2618328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接连接符 96"/>
            <p:cNvCxnSpPr/>
            <p:nvPr/>
          </p:nvCxnSpPr>
          <p:spPr>
            <a:xfrm>
              <a:off x="3347864" y="2618328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连接符 97"/>
            <p:cNvCxnSpPr/>
            <p:nvPr/>
          </p:nvCxnSpPr>
          <p:spPr>
            <a:xfrm>
              <a:off x="3491880" y="2618328"/>
              <a:ext cx="0" cy="3600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4" name="组合 143"/>
          <p:cNvGrpSpPr/>
          <p:nvPr/>
        </p:nvGrpSpPr>
        <p:grpSpPr>
          <a:xfrm>
            <a:off x="5439988" y="3841884"/>
            <a:ext cx="3312368" cy="2736304"/>
            <a:chOff x="4139952" y="1412776"/>
            <a:chExt cx="2468074" cy="2880320"/>
          </a:xfrm>
        </p:grpSpPr>
        <p:sp>
          <p:nvSpPr>
            <p:cNvPr id="145" name="矩形 144"/>
            <p:cNvSpPr/>
            <p:nvPr/>
          </p:nvSpPr>
          <p:spPr>
            <a:xfrm>
              <a:off x="5738530" y="141277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46" name="矩形 145"/>
            <p:cNvSpPr/>
            <p:nvPr/>
          </p:nvSpPr>
          <p:spPr>
            <a:xfrm>
              <a:off x="5738530" y="177281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>
                  <a:solidFill>
                    <a:schemeClr val="tx1"/>
                  </a:solidFill>
                </a:rPr>
                <a:t>8000H</a:t>
              </a:r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47" name="矩形 146"/>
            <p:cNvSpPr/>
            <p:nvPr/>
          </p:nvSpPr>
          <p:spPr>
            <a:xfrm>
              <a:off x="5738530" y="213285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>
                  <a:solidFill>
                    <a:schemeClr val="tx1"/>
                  </a:solidFill>
                </a:rPr>
                <a:t>8001H</a:t>
              </a:r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48" name="矩形 147"/>
            <p:cNvSpPr/>
            <p:nvPr/>
          </p:nvSpPr>
          <p:spPr>
            <a:xfrm>
              <a:off x="5738530" y="249289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>
                  <a:solidFill>
                    <a:schemeClr val="tx1"/>
                  </a:solidFill>
                </a:rPr>
                <a:t>8002H</a:t>
              </a:r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49" name="矩形 148"/>
            <p:cNvSpPr/>
            <p:nvPr/>
          </p:nvSpPr>
          <p:spPr>
            <a:xfrm>
              <a:off x="5738530" y="285293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>
                  <a:solidFill>
                    <a:schemeClr val="tx1"/>
                  </a:solidFill>
                </a:rPr>
                <a:t>8003H</a:t>
              </a:r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50" name="矩形 149"/>
            <p:cNvSpPr/>
            <p:nvPr/>
          </p:nvSpPr>
          <p:spPr>
            <a:xfrm>
              <a:off x="5738530" y="321297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51" name="矩形 150"/>
            <p:cNvSpPr/>
            <p:nvPr/>
          </p:nvSpPr>
          <p:spPr>
            <a:xfrm>
              <a:off x="5738530" y="357301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52" name="矩形 151"/>
            <p:cNvSpPr/>
            <p:nvPr/>
          </p:nvSpPr>
          <p:spPr>
            <a:xfrm>
              <a:off x="5738530" y="393305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>
                  <a:solidFill>
                    <a:schemeClr val="tx1"/>
                  </a:solidFill>
                </a:rPr>
                <a:t>8FFFH</a:t>
              </a:r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53" name="矩形 152"/>
            <p:cNvSpPr/>
            <p:nvPr/>
          </p:nvSpPr>
          <p:spPr>
            <a:xfrm>
              <a:off x="4139952" y="141277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>
                  <a:solidFill>
                    <a:srgbClr val="FF0000"/>
                  </a:solidFill>
                </a:rPr>
                <a:t>程序空间</a:t>
              </a:r>
            </a:p>
          </p:txBody>
        </p:sp>
        <p:sp>
          <p:nvSpPr>
            <p:cNvPr id="154" name="矩形 153"/>
            <p:cNvSpPr/>
            <p:nvPr/>
          </p:nvSpPr>
          <p:spPr>
            <a:xfrm>
              <a:off x="4139952" y="177281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>
                  <a:solidFill>
                    <a:schemeClr val="tx1"/>
                  </a:solidFill>
                </a:rPr>
                <a:t>MOV  R1</a:t>
              </a:r>
              <a:r>
                <a:rPr lang="zh-CN" altLang="en-US" sz="2000" b="1">
                  <a:solidFill>
                    <a:schemeClr val="tx1"/>
                  </a:solidFill>
                </a:rPr>
                <a:t>，</a:t>
              </a:r>
              <a:r>
                <a:rPr lang="en-US" altLang="zh-CN" sz="2000" b="1">
                  <a:solidFill>
                    <a:schemeClr val="tx1"/>
                  </a:solidFill>
                </a:rPr>
                <a:t>X(R0)</a:t>
              </a:r>
              <a:endParaRPr lang="zh-CN" altLang="en-US" sz="2000" b="1">
                <a:solidFill>
                  <a:schemeClr val="tx1"/>
                </a:solidFill>
              </a:endParaRPr>
            </a:p>
          </p:txBody>
        </p:sp>
        <p:sp>
          <p:nvSpPr>
            <p:cNvPr id="155" name="矩形 154"/>
            <p:cNvSpPr/>
            <p:nvPr/>
          </p:nvSpPr>
          <p:spPr>
            <a:xfrm>
              <a:off x="4139952" y="213285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>
                  <a:solidFill>
                    <a:srgbClr val="FF0000"/>
                  </a:solidFill>
                </a:rPr>
                <a:t>0080H</a:t>
              </a:r>
              <a:endParaRPr lang="zh-CN" altLang="en-US" sz="2000" b="1">
                <a:solidFill>
                  <a:srgbClr val="FF0000"/>
                </a:solidFill>
              </a:endParaRPr>
            </a:p>
          </p:txBody>
        </p:sp>
        <p:sp>
          <p:nvSpPr>
            <p:cNvPr id="156" name="矩形 155"/>
            <p:cNvSpPr/>
            <p:nvPr/>
          </p:nvSpPr>
          <p:spPr>
            <a:xfrm>
              <a:off x="4139952" y="249289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>
                  <a:solidFill>
                    <a:schemeClr val="tx1"/>
                  </a:solidFill>
                </a:rPr>
                <a:t>INC  R1</a:t>
              </a:r>
              <a:endParaRPr lang="zh-CN" altLang="en-US" sz="2000" b="1">
                <a:solidFill>
                  <a:schemeClr val="tx1"/>
                </a:solidFill>
              </a:endParaRPr>
            </a:p>
          </p:txBody>
        </p:sp>
        <p:sp>
          <p:nvSpPr>
            <p:cNvPr id="157" name="矩形 156"/>
            <p:cNvSpPr/>
            <p:nvPr/>
          </p:nvSpPr>
          <p:spPr>
            <a:xfrm>
              <a:off x="4139952" y="285293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>
                  <a:solidFill>
                    <a:schemeClr val="tx1"/>
                  </a:solidFill>
                </a:rPr>
                <a:t>….</a:t>
              </a:r>
              <a:endParaRPr lang="zh-CN" altLang="en-US" sz="2000" b="1">
                <a:solidFill>
                  <a:schemeClr val="tx1"/>
                </a:solidFill>
              </a:endParaRPr>
            </a:p>
          </p:txBody>
        </p:sp>
        <p:sp>
          <p:nvSpPr>
            <p:cNvPr id="158" name="矩形 157"/>
            <p:cNvSpPr/>
            <p:nvPr/>
          </p:nvSpPr>
          <p:spPr>
            <a:xfrm>
              <a:off x="4139952" y="321297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>
                <a:solidFill>
                  <a:schemeClr val="tx1"/>
                </a:solidFill>
              </a:endParaRPr>
            </a:p>
          </p:txBody>
        </p:sp>
        <p:sp>
          <p:nvSpPr>
            <p:cNvPr id="159" name="矩形 158"/>
            <p:cNvSpPr/>
            <p:nvPr/>
          </p:nvSpPr>
          <p:spPr>
            <a:xfrm>
              <a:off x="4139952" y="357301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>
                  <a:solidFill>
                    <a:schemeClr val="tx1"/>
                  </a:solidFill>
                </a:rPr>
                <a:t>….</a:t>
              </a:r>
              <a:endParaRPr lang="zh-CN" altLang="en-US" sz="2000" b="1">
                <a:solidFill>
                  <a:schemeClr val="tx1"/>
                </a:solidFill>
              </a:endParaRPr>
            </a:p>
          </p:txBody>
        </p:sp>
        <p:sp>
          <p:nvSpPr>
            <p:cNvPr id="160" name="矩形 159"/>
            <p:cNvSpPr/>
            <p:nvPr/>
          </p:nvSpPr>
          <p:spPr>
            <a:xfrm>
              <a:off x="4139952" y="393305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>
                <a:solidFill>
                  <a:schemeClr val="tx1"/>
                </a:solidFill>
              </a:endParaRPr>
            </a:p>
          </p:txBody>
        </p:sp>
      </p:grpSp>
      <p:sp>
        <p:nvSpPr>
          <p:cNvPr id="161" name="矩形 160"/>
          <p:cNvSpPr/>
          <p:nvPr/>
        </p:nvSpPr>
        <p:spPr bwMode="auto">
          <a:xfrm>
            <a:off x="2343644" y="6290156"/>
            <a:ext cx="1152128" cy="360040"/>
          </a:xfrm>
          <a:prstGeom prst="rect">
            <a:avLst/>
          </a:prstGeom>
          <a:solidFill>
            <a:srgbClr val="00B050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b="1"/>
              <a:t>8000H</a:t>
            </a:r>
            <a:endParaRPr kumimoji="1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62" name="矩形 161"/>
          <p:cNvSpPr/>
          <p:nvPr/>
        </p:nvSpPr>
        <p:spPr bwMode="auto">
          <a:xfrm>
            <a:off x="2343644" y="6290156"/>
            <a:ext cx="1152128" cy="360040"/>
          </a:xfrm>
          <a:prstGeom prst="rect">
            <a:avLst/>
          </a:prstGeom>
          <a:solidFill>
            <a:srgbClr val="FF0000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b="1"/>
              <a:t>8001H</a:t>
            </a:r>
            <a:endParaRPr kumimoji="1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163" name="肘形连接符 162"/>
          <p:cNvCxnSpPr/>
          <p:nvPr/>
        </p:nvCxnSpPr>
        <p:spPr bwMode="auto">
          <a:xfrm flipV="1">
            <a:off x="3567780" y="4705980"/>
            <a:ext cx="1872208" cy="1737193"/>
          </a:xfrm>
          <a:prstGeom prst="bentConnector3">
            <a:avLst>
              <a:gd name="adj1" fmla="val 59087"/>
            </a:avLst>
          </a:prstGeom>
          <a:solidFill>
            <a:schemeClr val="accent1"/>
          </a:solidFill>
          <a:ln w="50800" cap="sq" cmpd="sng" algn="ctr">
            <a:solidFill>
              <a:srgbClr val="FF0000"/>
            </a:solidFill>
            <a:prstDash val="solid"/>
            <a:round/>
            <a:headEnd type="none" w="sm" len="sm"/>
            <a:tailEnd type="stealth"/>
          </a:ln>
          <a:effectLst/>
        </p:spPr>
      </p:cxnSp>
      <p:cxnSp>
        <p:nvCxnSpPr>
          <p:cNvPr id="164" name="肘形连接符 163"/>
          <p:cNvCxnSpPr>
            <a:endCxn id="156" idx="1"/>
          </p:cNvCxnSpPr>
          <p:nvPr/>
        </p:nvCxnSpPr>
        <p:spPr bwMode="auto">
          <a:xfrm flipV="1">
            <a:off x="3639788" y="5039017"/>
            <a:ext cx="1800200" cy="1395155"/>
          </a:xfrm>
          <a:prstGeom prst="bentConnector3">
            <a:avLst>
              <a:gd name="adj1" fmla="val 72444"/>
            </a:avLst>
          </a:prstGeom>
          <a:solidFill>
            <a:schemeClr val="accent1"/>
          </a:solidFill>
          <a:ln w="50800" cap="sq" cmpd="sng" algn="ctr">
            <a:solidFill>
              <a:srgbClr val="7030A0"/>
            </a:solidFill>
            <a:prstDash val="solid"/>
            <a:round/>
            <a:headEnd type="none" w="sm" len="sm"/>
            <a:tailEnd type="stealth"/>
          </a:ln>
          <a:effectLst/>
        </p:spPr>
      </p:cxnSp>
      <p:sp>
        <p:nvSpPr>
          <p:cNvPr id="165" name="矩形 164"/>
          <p:cNvSpPr/>
          <p:nvPr/>
        </p:nvSpPr>
        <p:spPr bwMode="auto">
          <a:xfrm>
            <a:off x="2343644" y="6290156"/>
            <a:ext cx="1152128" cy="360040"/>
          </a:xfrm>
          <a:prstGeom prst="rect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b="1"/>
              <a:t>8002H</a:t>
            </a:r>
            <a:endParaRPr kumimoji="1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66" name="矩形 165"/>
          <p:cNvSpPr/>
          <p:nvPr/>
        </p:nvSpPr>
        <p:spPr bwMode="auto">
          <a:xfrm>
            <a:off x="2343644" y="4129916"/>
            <a:ext cx="1152128" cy="360040"/>
          </a:xfrm>
          <a:prstGeom prst="rect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b="1"/>
              <a:t>0010H</a:t>
            </a:r>
            <a:endParaRPr kumimoji="1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grpSp>
        <p:nvGrpSpPr>
          <p:cNvPr id="167" name="组合 166"/>
          <p:cNvGrpSpPr/>
          <p:nvPr/>
        </p:nvGrpSpPr>
        <p:grpSpPr>
          <a:xfrm>
            <a:off x="1187624" y="3645024"/>
            <a:ext cx="1152128" cy="523220"/>
            <a:chOff x="107504" y="1772816"/>
            <a:chExt cx="1152128" cy="523220"/>
          </a:xfrm>
        </p:grpSpPr>
        <p:sp>
          <p:nvSpPr>
            <p:cNvPr id="168" name="TextBox 167"/>
            <p:cNvSpPr txBox="1"/>
            <p:nvPr/>
          </p:nvSpPr>
          <p:spPr>
            <a:xfrm>
              <a:off x="107504" y="1772816"/>
              <a:ext cx="603050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2800"/>
                <a:t>R0</a:t>
              </a:r>
              <a:endParaRPr lang="zh-CN" altLang="en-US" sz="2800" baseline="-25000"/>
            </a:p>
          </p:txBody>
        </p:sp>
        <p:cxnSp>
          <p:nvCxnSpPr>
            <p:cNvPr id="169" name="直接箭头连接符 168"/>
            <p:cNvCxnSpPr/>
            <p:nvPr/>
          </p:nvCxnSpPr>
          <p:spPr bwMode="auto">
            <a:xfrm>
              <a:off x="683568" y="2060848"/>
              <a:ext cx="576064" cy="0"/>
            </a:xfrm>
            <a:prstGeom prst="straightConnector1">
              <a:avLst/>
            </a:prstGeom>
            <a:solidFill>
              <a:schemeClr val="accent1"/>
            </a:solidFill>
            <a:ln w="508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stealth"/>
            </a:ln>
            <a:effectLst/>
          </p:spPr>
        </p:cxnSp>
      </p:grpSp>
      <p:grpSp>
        <p:nvGrpSpPr>
          <p:cNvPr id="170" name="组合 169"/>
          <p:cNvGrpSpPr/>
          <p:nvPr/>
        </p:nvGrpSpPr>
        <p:grpSpPr>
          <a:xfrm>
            <a:off x="5868144" y="908720"/>
            <a:ext cx="2668188" cy="2736304"/>
            <a:chOff x="4139952" y="1412776"/>
            <a:chExt cx="2468074" cy="2880320"/>
          </a:xfrm>
        </p:grpSpPr>
        <p:sp>
          <p:nvSpPr>
            <p:cNvPr id="171" name="矩形 170"/>
            <p:cNvSpPr/>
            <p:nvPr/>
          </p:nvSpPr>
          <p:spPr>
            <a:xfrm>
              <a:off x="5738530" y="141277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72" name="矩形 171"/>
            <p:cNvSpPr/>
            <p:nvPr/>
          </p:nvSpPr>
          <p:spPr>
            <a:xfrm>
              <a:off x="5738530" y="177281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73" name="矩形 172"/>
            <p:cNvSpPr/>
            <p:nvPr/>
          </p:nvSpPr>
          <p:spPr>
            <a:xfrm>
              <a:off x="5738530" y="213285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>
                  <a:solidFill>
                    <a:schemeClr val="tx1"/>
                  </a:solidFill>
                </a:rPr>
                <a:t>1000H</a:t>
              </a:r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74" name="矩形 173"/>
            <p:cNvSpPr/>
            <p:nvPr/>
          </p:nvSpPr>
          <p:spPr>
            <a:xfrm>
              <a:off x="5738530" y="249289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>
                  <a:solidFill>
                    <a:schemeClr val="tx1"/>
                  </a:solidFill>
                </a:rPr>
                <a:t>1001H</a:t>
              </a:r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75" name="矩形 174"/>
            <p:cNvSpPr/>
            <p:nvPr/>
          </p:nvSpPr>
          <p:spPr>
            <a:xfrm>
              <a:off x="5738530" y="285293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>
                  <a:solidFill>
                    <a:schemeClr val="tx1"/>
                  </a:solidFill>
                </a:rPr>
                <a:t>1002H</a:t>
              </a:r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76" name="矩形 175"/>
            <p:cNvSpPr/>
            <p:nvPr/>
          </p:nvSpPr>
          <p:spPr>
            <a:xfrm>
              <a:off x="5738530" y="321297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77" name="矩形 176"/>
            <p:cNvSpPr/>
            <p:nvPr/>
          </p:nvSpPr>
          <p:spPr>
            <a:xfrm>
              <a:off x="5738530" y="357301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>
                  <a:solidFill>
                    <a:schemeClr val="tx1"/>
                  </a:solidFill>
                </a:rPr>
                <a:t>1080H</a:t>
              </a:r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78" name="矩形 177"/>
            <p:cNvSpPr/>
            <p:nvPr/>
          </p:nvSpPr>
          <p:spPr>
            <a:xfrm>
              <a:off x="5738530" y="393305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79" name="矩形 178"/>
            <p:cNvSpPr/>
            <p:nvPr/>
          </p:nvSpPr>
          <p:spPr>
            <a:xfrm>
              <a:off x="4139952" y="141277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>
                  <a:solidFill>
                    <a:srgbClr val="FF0000"/>
                  </a:solidFill>
                </a:rPr>
                <a:t>主存空间</a:t>
              </a:r>
            </a:p>
          </p:txBody>
        </p:sp>
        <p:sp>
          <p:nvSpPr>
            <p:cNvPr id="180" name="矩形 179"/>
            <p:cNvSpPr/>
            <p:nvPr/>
          </p:nvSpPr>
          <p:spPr>
            <a:xfrm>
              <a:off x="4139952" y="177281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>
                <a:solidFill>
                  <a:schemeClr val="tx1"/>
                </a:solidFill>
              </a:endParaRPr>
            </a:p>
          </p:txBody>
        </p:sp>
        <p:sp>
          <p:nvSpPr>
            <p:cNvPr id="181" name="矩形 180"/>
            <p:cNvSpPr/>
            <p:nvPr/>
          </p:nvSpPr>
          <p:spPr>
            <a:xfrm>
              <a:off x="4139952" y="213285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>
                  <a:solidFill>
                    <a:schemeClr val="tx1"/>
                  </a:solidFill>
                </a:rPr>
                <a:t>1080H</a:t>
              </a:r>
              <a:endParaRPr lang="zh-CN" altLang="en-US" sz="2000" b="1">
                <a:solidFill>
                  <a:schemeClr val="tx1"/>
                </a:solidFill>
              </a:endParaRPr>
            </a:p>
          </p:txBody>
        </p:sp>
        <p:sp>
          <p:nvSpPr>
            <p:cNvPr id="182" name="矩形 181"/>
            <p:cNvSpPr/>
            <p:nvPr/>
          </p:nvSpPr>
          <p:spPr>
            <a:xfrm>
              <a:off x="4139952" y="249289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>
                  <a:solidFill>
                    <a:srgbClr val="00B050"/>
                  </a:solidFill>
                </a:rPr>
                <a:t>XXXX</a:t>
              </a:r>
              <a:endParaRPr lang="zh-CN" altLang="en-US" sz="2000" b="1">
                <a:solidFill>
                  <a:srgbClr val="00B050"/>
                </a:solidFill>
              </a:endParaRPr>
            </a:p>
          </p:txBody>
        </p:sp>
        <p:sp>
          <p:nvSpPr>
            <p:cNvPr id="183" name="矩形 182"/>
            <p:cNvSpPr/>
            <p:nvPr/>
          </p:nvSpPr>
          <p:spPr>
            <a:xfrm>
              <a:off x="4139952" y="285293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>
                <a:solidFill>
                  <a:schemeClr val="tx1"/>
                </a:solidFill>
              </a:endParaRPr>
            </a:p>
          </p:txBody>
        </p:sp>
        <p:sp>
          <p:nvSpPr>
            <p:cNvPr id="184" name="矩形 183"/>
            <p:cNvSpPr/>
            <p:nvPr/>
          </p:nvSpPr>
          <p:spPr>
            <a:xfrm>
              <a:off x="4139952" y="321297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>
                  <a:solidFill>
                    <a:schemeClr val="tx1"/>
                  </a:solidFill>
                </a:rPr>
                <a:t>….</a:t>
              </a:r>
              <a:endParaRPr lang="zh-CN" altLang="en-US" sz="2000" b="1">
                <a:solidFill>
                  <a:schemeClr val="tx1"/>
                </a:solidFill>
              </a:endParaRPr>
            </a:p>
          </p:txBody>
        </p:sp>
        <p:sp>
          <p:nvSpPr>
            <p:cNvPr id="185" name="矩形 184"/>
            <p:cNvSpPr/>
            <p:nvPr/>
          </p:nvSpPr>
          <p:spPr>
            <a:xfrm>
              <a:off x="4139952" y="357301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>
                  <a:solidFill>
                    <a:srgbClr val="FF0000"/>
                  </a:solidFill>
                </a:rPr>
                <a:t>0010H</a:t>
              </a:r>
              <a:endParaRPr lang="zh-CN" altLang="en-US" sz="2000" b="1">
                <a:solidFill>
                  <a:srgbClr val="FF0000"/>
                </a:solidFill>
              </a:endParaRPr>
            </a:p>
          </p:txBody>
        </p:sp>
        <p:sp>
          <p:nvSpPr>
            <p:cNvPr id="186" name="矩形 185"/>
            <p:cNvSpPr/>
            <p:nvPr/>
          </p:nvSpPr>
          <p:spPr>
            <a:xfrm>
              <a:off x="4139952" y="393305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>
                <a:solidFill>
                  <a:schemeClr val="tx1"/>
                </a:solidFill>
              </a:endParaRPr>
            </a:p>
          </p:txBody>
        </p:sp>
      </p:grpSp>
      <p:sp>
        <p:nvSpPr>
          <p:cNvPr id="187" name="矩形 186"/>
          <p:cNvSpPr/>
          <p:nvPr/>
        </p:nvSpPr>
        <p:spPr>
          <a:xfrm>
            <a:off x="251520" y="836712"/>
            <a:ext cx="532859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/>
              <a:t>（</a:t>
            </a:r>
            <a:r>
              <a:rPr lang="en-US" altLang="zh-CN" b="1"/>
              <a:t>1</a:t>
            </a:r>
            <a:r>
              <a:rPr lang="zh-CN" altLang="en-US" b="1"/>
              <a:t>）</a:t>
            </a:r>
            <a:r>
              <a:rPr lang="zh-CN" altLang="zh-CN" b="1"/>
              <a:t>形式地址存放在紧跟指令的存储单元中</a:t>
            </a:r>
            <a:r>
              <a:rPr lang="zh-CN" altLang="en-US" b="1"/>
              <a:t>；</a:t>
            </a:r>
            <a:endParaRPr lang="en-US" altLang="zh-CN" b="1"/>
          </a:p>
          <a:p>
            <a:r>
              <a:rPr lang="zh-CN" altLang="en-US" b="1">
                <a:solidFill>
                  <a:srgbClr val="FF0000"/>
                </a:solidFill>
              </a:rPr>
              <a:t>（</a:t>
            </a:r>
            <a:r>
              <a:rPr lang="en-US" altLang="zh-CN" b="1">
                <a:solidFill>
                  <a:srgbClr val="FF0000"/>
                </a:solidFill>
              </a:rPr>
              <a:t>2</a:t>
            </a:r>
            <a:r>
              <a:rPr lang="zh-CN" altLang="en-US" b="1">
                <a:solidFill>
                  <a:srgbClr val="FF0000"/>
                </a:solidFill>
              </a:rPr>
              <a:t>）指令执行访存后，隐含约定需要将（</a:t>
            </a:r>
            <a:r>
              <a:rPr lang="en-US" altLang="zh-CN" b="1">
                <a:solidFill>
                  <a:srgbClr val="FF0000"/>
                </a:solidFill>
              </a:rPr>
              <a:t>PC</a:t>
            </a:r>
            <a:r>
              <a:rPr lang="zh-CN" altLang="en-US" b="1">
                <a:solidFill>
                  <a:srgbClr val="FF0000"/>
                </a:solidFill>
              </a:rPr>
              <a:t>）</a:t>
            </a:r>
            <a:r>
              <a:rPr lang="en-US" altLang="zh-CN" b="1">
                <a:solidFill>
                  <a:srgbClr val="FF0000"/>
                </a:solidFill>
              </a:rPr>
              <a:t>+1</a:t>
            </a:r>
            <a:r>
              <a:rPr lang="zh-CN" altLang="en-US" b="1">
                <a:solidFill>
                  <a:srgbClr val="FF0000"/>
                </a:solidFill>
              </a:rPr>
              <a:t>。</a:t>
            </a:r>
          </a:p>
        </p:txBody>
      </p:sp>
      <p:sp>
        <p:nvSpPr>
          <p:cNvPr id="188" name="TextBox 187"/>
          <p:cNvSpPr txBox="1"/>
          <p:nvPr/>
        </p:nvSpPr>
        <p:spPr>
          <a:xfrm>
            <a:off x="467544" y="2420888"/>
            <a:ext cx="2329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>
                <a:solidFill>
                  <a:schemeClr val="tx2"/>
                </a:solidFill>
              </a:rPr>
              <a:t>D=</a:t>
            </a:r>
            <a:r>
              <a:rPr lang="en-US" altLang="zh-CN" b="1">
                <a:solidFill>
                  <a:srgbClr val="FF0000"/>
                </a:solidFill>
              </a:rPr>
              <a:t>(PC)</a:t>
            </a:r>
            <a:r>
              <a:rPr lang="en-US" altLang="zh-CN" b="1">
                <a:solidFill>
                  <a:schemeClr val="tx2"/>
                </a:solidFill>
              </a:rPr>
              <a:t>=0080H;</a:t>
            </a:r>
            <a:endParaRPr lang="zh-CN" altLang="en-US" b="1">
              <a:solidFill>
                <a:schemeClr val="tx2"/>
              </a:solidFill>
            </a:endParaRPr>
          </a:p>
        </p:txBody>
      </p:sp>
      <p:sp>
        <p:nvSpPr>
          <p:cNvPr id="189" name="矩形 188"/>
          <p:cNvSpPr/>
          <p:nvPr/>
        </p:nvSpPr>
        <p:spPr bwMode="auto">
          <a:xfrm>
            <a:off x="2339752" y="3717032"/>
            <a:ext cx="1152128" cy="360040"/>
          </a:xfrm>
          <a:prstGeom prst="rect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b="1"/>
              <a:t>1000H</a:t>
            </a:r>
            <a:endParaRPr kumimoji="1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90" name="TextBox 189"/>
          <p:cNvSpPr txBox="1"/>
          <p:nvPr/>
        </p:nvSpPr>
        <p:spPr>
          <a:xfrm>
            <a:off x="467544" y="2895327"/>
            <a:ext cx="38026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>
                <a:solidFill>
                  <a:schemeClr val="tx2"/>
                </a:solidFill>
              </a:rPr>
              <a:t>EA=1000H+0080H=1080H;</a:t>
            </a:r>
            <a:endParaRPr lang="zh-CN" altLang="en-US" b="1">
              <a:solidFill>
                <a:schemeClr val="tx2"/>
              </a:solidFill>
            </a:endParaRPr>
          </a:p>
        </p:txBody>
      </p:sp>
      <p:cxnSp>
        <p:nvCxnSpPr>
          <p:cNvPr id="191" name="肘形连接符 190"/>
          <p:cNvCxnSpPr>
            <a:cxnSpLocks/>
          </p:cNvCxnSpPr>
          <p:nvPr/>
        </p:nvCxnSpPr>
        <p:spPr bwMode="auto">
          <a:xfrm>
            <a:off x="4368061" y="3151758"/>
            <a:ext cx="1402210" cy="573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50800" cap="sq" cmpd="sng" algn="ctr">
            <a:solidFill>
              <a:schemeClr val="tx1"/>
            </a:solidFill>
            <a:prstDash val="solid"/>
            <a:round/>
            <a:headEnd type="none" w="sm" len="sm"/>
            <a:tailEnd type="stealth"/>
          </a:ln>
          <a:effectLst/>
        </p:spPr>
      </p:cxnSp>
      <p:sp>
        <p:nvSpPr>
          <p:cNvPr id="193" name="TextBox 192"/>
          <p:cNvSpPr txBox="1"/>
          <p:nvPr/>
        </p:nvSpPr>
        <p:spPr>
          <a:xfrm>
            <a:off x="60597" y="5157192"/>
            <a:ext cx="22140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>
                <a:solidFill>
                  <a:srgbClr val="FF0000"/>
                </a:solidFill>
              </a:rPr>
              <a:t>(PC)=(PC)+1</a:t>
            </a:r>
            <a:endParaRPr lang="zh-CN" altLang="en-US" sz="2800" b="1">
              <a:solidFill>
                <a:srgbClr val="FF0000"/>
              </a:solidFill>
            </a:endParaRPr>
          </a:p>
        </p:txBody>
      </p:sp>
      <p:sp>
        <p:nvSpPr>
          <p:cNvPr id="192" name="矩形 191">
            <a:extLst>
              <a:ext uri="{FF2B5EF4-FFF2-40B4-BE49-F238E27FC236}">
                <a16:creationId xmlns:a16="http://schemas.microsoft.com/office/drawing/2014/main" id="{2C78D284-AB7F-458D-AA41-83F905AA9054}"/>
              </a:ext>
            </a:extLst>
          </p:cNvPr>
          <p:cNvSpPr/>
          <p:nvPr/>
        </p:nvSpPr>
        <p:spPr>
          <a:xfrm>
            <a:off x="4995950" y="176532"/>
            <a:ext cx="17443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/>
              <a:t>(R</a:t>
            </a:r>
            <a:r>
              <a:rPr lang="en-US" altLang="zh-CN" b="1" baseline="-25000"/>
              <a:t>0</a:t>
            </a:r>
            <a:r>
              <a:rPr lang="en-US" altLang="zh-CN" b="1"/>
              <a:t>)=1000H</a:t>
            </a:r>
            <a:endParaRPr lang="zh-CN" altLang="en-US"/>
          </a:p>
        </p:txBody>
      </p:sp>
      <p:sp>
        <p:nvSpPr>
          <p:cNvPr id="194" name="矩形 193">
            <a:extLst>
              <a:ext uri="{FF2B5EF4-FFF2-40B4-BE49-F238E27FC236}">
                <a16:creationId xmlns:a16="http://schemas.microsoft.com/office/drawing/2014/main" id="{2C6A11E2-EA78-4F3D-B779-27F73B91256F}"/>
              </a:ext>
            </a:extLst>
          </p:cNvPr>
          <p:cNvSpPr/>
          <p:nvPr/>
        </p:nvSpPr>
        <p:spPr>
          <a:xfrm>
            <a:off x="6923009" y="172435"/>
            <a:ext cx="18293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/>
              <a:t>(PC)=8000H</a:t>
            </a:r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" grpId="0" animBg="1"/>
      <p:bldP spid="165" grpId="0" animBg="1"/>
      <p:bldP spid="166" grpId="0" animBg="1"/>
      <p:bldP spid="188" grpId="0"/>
      <p:bldP spid="190" grpId="0"/>
      <p:bldP spid="19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AC00AFD2-553C-43A5-BA30-7C012B3B5B96}"/>
              </a:ext>
            </a:extLst>
          </p:cNvPr>
          <p:cNvGrpSpPr/>
          <p:nvPr/>
        </p:nvGrpSpPr>
        <p:grpSpPr>
          <a:xfrm>
            <a:off x="729943" y="0"/>
            <a:ext cx="5328592" cy="839639"/>
            <a:chOff x="827584" y="0"/>
            <a:chExt cx="5328592" cy="839639"/>
          </a:xfrm>
        </p:grpSpPr>
        <p:sp>
          <p:nvSpPr>
            <p:cNvPr id="3" name="六边形 2">
              <a:extLst>
                <a:ext uri="{FF2B5EF4-FFF2-40B4-BE49-F238E27FC236}">
                  <a16:creationId xmlns:a16="http://schemas.microsoft.com/office/drawing/2014/main" id="{2CE493CD-22E7-41B5-AAAD-FC8670DBB2DC}"/>
                </a:ext>
              </a:extLst>
            </p:cNvPr>
            <p:cNvSpPr/>
            <p:nvPr/>
          </p:nvSpPr>
          <p:spPr>
            <a:xfrm>
              <a:off x="1119858" y="93956"/>
              <a:ext cx="5036318" cy="649825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85000"/>
                    <a:lumOff val="1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3500000" scaled="1"/>
              <a:tileRect/>
            </a:gradFill>
            <a:ln>
              <a:gradFill>
                <a:gsLst>
                  <a:gs pos="0">
                    <a:schemeClr val="bg1">
                      <a:lumMod val="71000"/>
                      <a:lumOff val="29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0"/>
              </a:gradFill>
            </a:ln>
            <a:effectLst>
              <a:outerShdw blurRad="482600" dist="241300" dir="2700000" algn="tl" rotWithShape="0">
                <a:prstClr val="black">
                  <a:alpha val="4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7.3.1  CPU</a:t>
              </a:r>
              <a:r>
                <a:rPr lang="zh-CN" altLang="en-US" sz="28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设计步骤</a:t>
              </a:r>
              <a:r>
                <a:rPr lang="en-US" altLang="zh-CN" sz="28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</a:t>
              </a:r>
              <a:endPara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764DF15D-9C39-48B8-BB82-7E4964E40C0A}"/>
                </a:ext>
              </a:extLst>
            </p:cNvPr>
            <p:cNvGrpSpPr/>
            <p:nvPr/>
          </p:nvGrpSpPr>
          <p:grpSpPr>
            <a:xfrm>
              <a:off x="827584" y="0"/>
              <a:ext cx="864096" cy="839639"/>
              <a:chOff x="304800" y="673100"/>
              <a:chExt cx="4000500" cy="4000500"/>
            </a:xfrm>
            <a:effectLst>
              <a:outerShdw blurRad="444500" dist="254000" dir="684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8" name="同心圆 215">
                <a:extLst>
                  <a:ext uri="{FF2B5EF4-FFF2-40B4-BE49-F238E27FC236}">
                    <a16:creationId xmlns:a16="http://schemas.microsoft.com/office/drawing/2014/main" id="{EF51D353-2FD9-4A7E-BF23-8121EDB03197}"/>
                  </a:ext>
                </a:extLst>
              </p:cNvPr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9573A159-3744-4861-982E-795A34EDD686}"/>
                  </a:ext>
                </a:extLst>
              </p:cNvPr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</p:grp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399EF360-B021-4B13-B3C4-2F71064B9394}"/>
                </a:ext>
              </a:extLst>
            </p:cNvPr>
            <p:cNvGrpSpPr/>
            <p:nvPr/>
          </p:nvGrpSpPr>
          <p:grpSpPr>
            <a:xfrm>
              <a:off x="1043607" y="174509"/>
              <a:ext cx="449306" cy="473563"/>
              <a:chOff x="304800" y="673100"/>
              <a:chExt cx="4000500" cy="4000500"/>
            </a:xfrm>
            <a:effectLst>
              <a:outerShdw blurRad="444500" dist="254000" dir="684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6" name="同心圆 220">
                <a:extLst>
                  <a:ext uri="{FF2B5EF4-FFF2-40B4-BE49-F238E27FC236}">
                    <a16:creationId xmlns:a16="http://schemas.microsoft.com/office/drawing/2014/main" id="{A56B77FB-C0B5-441B-8E17-04981F28F512}"/>
                  </a:ext>
                </a:extLst>
              </p:cNvPr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E73E8909-B095-41A6-B216-331952745817}"/>
                  </a:ext>
                </a:extLst>
              </p:cNvPr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</p:grp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574631EC-D5A0-459E-8298-42B07FD196F5}"/>
              </a:ext>
            </a:extLst>
          </p:cNvPr>
          <p:cNvSpPr txBox="1"/>
          <p:nvPr/>
        </p:nvSpPr>
        <p:spPr>
          <a:xfrm>
            <a:off x="435680" y="1196752"/>
            <a:ext cx="8208912" cy="1949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>
                <a:latin typeface="+mn-lt"/>
                <a:ea typeface="+mn-ea"/>
              </a:rPr>
              <a:t>（</a:t>
            </a:r>
            <a:r>
              <a:rPr lang="en-US" altLang="zh-CN" sz="2800" b="1">
                <a:latin typeface="+mn-lt"/>
                <a:ea typeface="+mn-ea"/>
              </a:rPr>
              <a:t>1</a:t>
            </a:r>
            <a:r>
              <a:rPr lang="zh-CN" altLang="en-US" sz="2800" b="1">
                <a:latin typeface="+mn-lt"/>
                <a:ea typeface="+mn-ea"/>
              </a:rPr>
              <a:t>）拟定指令系统</a:t>
            </a:r>
            <a:endParaRPr lang="en-US" altLang="zh-CN" sz="2800" b="1">
              <a:latin typeface="+mn-lt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800" b="1">
                <a:latin typeface="+mn-lt"/>
                <a:ea typeface="+mn-ea"/>
              </a:rPr>
              <a:t>一台计算机的指令系统表明了这台机器所具有的硬件功能。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895D03E-E528-4383-8219-937A6904B842}"/>
              </a:ext>
            </a:extLst>
          </p:cNvPr>
          <p:cNvSpPr txBox="1"/>
          <p:nvPr/>
        </p:nvSpPr>
        <p:spPr>
          <a:xfrm>
            <a:off x="438344" y="3146260"/>
            <a:ext cx="8208912" cy="656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>
                <a:latin typeface="+mn-lt"/>
                <a:ea typeface="+mn-ea"/>
              </a:rPr>
              <a:t>（</a:t>
            </a:r>
            <a:r>
              <a:rPr lang="en-US" altLang="zh-CN" sz="2800" b="1">
                <a:latin typeface="+mn-lt"/>
                <a:ea typeface="+mn-ea"/>
              </a:rPr>
              <a:t>2</a:t>
            </a:r>
            <a:r>
              <a:rPr lang="zh-CN" altLang="en-US" sz="2800" b="1">
                <a:latin typeface="+mn-lt"/>
                <a:ea typeface="+mn-ea"/>
              </a:rPr>
              <a:t>）确定总体结构，核心是数据通路结构</a:t>
            </a:r>
            <a:endParaRPr lang="en-US" altLang="zh-CN" sz="2800" b="1">
              <a:latin typeface="+mn-lt"/>
              <a:ea typeface="+mn-ea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E755B67-A60E-4000-AE68-91F88CC66ACE}"/>
              </a:ext>
            </a:extLst>
          </p:cNvPr>
          <p:cNvSpPr txBox="1"/>
          <p:nvPr/>
        </p:nvSpPr>
        <p:spPr>
          <a:xfrm>
            <a:off x="429464" y="3787476"/>
            <a:ext cx="8208912" cy="656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>
                <a:latin typeface="+mn-lt"/>
                <a:ea typeface="+mn-ea"/>
              </a:rPr>
              <a:t>（</a:t>
            </a:r>
            <a:r>
              <a:rPr lang="en-US" altLang="zh-CN" sz="2800" b="1">
                <a:latin typeface="+mn-lt"/>
                <a:ea typeface="+mn-ea"/>
              </a:rPr>
              <a:t>3</a:t>
            </a:r>
            <a:r>
              <a:rPr lang="zh-CN" altLang="en-US" sz="2800" b="1">
                <a:latin typeface="+mn-lt"/>
                <a:ea typeface="+mn-ea"/>
              </a:rPr>
              <a:t>）确定控制信号的产生方式并安排时序</a:t>
            </a:r>
            <a:endParaRPr lang="en-US" altLang="zh-CN" sz="2800" b="1">
              <a:latin typeface="+mn-lt"/>
              <a:ea typeface="+mn-ea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BD1632C-CFB5-4706-93CB-647D90548D32}"/>
              </a:ext>
            </a:extLst>
          </p:cNvPr>
          <p:cNvSpPr txBox="1"/>
          <p:nvPr/>
        </p:nvSpPr>
        <p:spPr>
          <a:xfrm>
            <a:off x="438344" y="4482962"/>
            <a:ext cx="8208912" cy="656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>
                <a:latin typeface="+mn-lt"/>
                <a:ea typeface="+mn-ea"/>
              </a:rPr>
              <a:t>（</a:t>
            </a:r>
            <a:r>
              <a:rPr lang="en-US" altLang="zh-CN" sz="2800" b="1">
                <a:latin typeface="+mn-lt"/>
                <a:ea typeface="+mn-ea"/>
              </a:rPr>
              <a:t>4</a:t>
            </a:r>
            <a:r>
              <a:rPr lang="zh-CN" altLang="en-US" sz="2800" b="1">
                <a:latin typeface="+mn-lt"/>
                <a:ea typeface="+mn-ea"/>
              </a:rPr>
              <a:t>）拟定指令流程和微命令序列</a:t>
            </a:r>
            <a:endParaRPr lang="en-US" altLang="zh-CN" sz="2800" b="1">
              <a:latin typeface="+mn-lt"/>
              <a:ea typeface="+mn-ea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8110D31-6BDC-4A77-B238-A0CB5E16C383}"/>
              </a:ext>
            </a:extLst>
          </p:cNvPr>
          <p:cNvSpPr txBox="1"/>
          <p:nvPr/>
        </p:nvSpPr>
        <p:spPr>
          <a:xfrm>
            <a:off x="438344" y="5185456"/>
            <a:ext cx="8208912" cy="656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>
                <a:latin typeface="+mn-lt"/>
                <a:ea typeface="+mn-ea"/>
              </a:rPr>
              <a:t>（</a:t>
            </a:r>
            <a:r>
              <a:rPr lang="en-US" altLang="zh-CN" sz="2800" b="1">
                <a:latin typeface="+mn-lt"/>
                <a:ea typeface="+mn-ea"/>
              </a:rPr>
              <a:t>5</a:t>
            </a:r>
            <a:r>
              <a:rPr lang="zh-CN" altLang="en-US" sz="2800" b="1">
                <a:latin typeface="+mn-lt"/>
                <a:ea typeface="+mn-ea"/>
              </a:rPr>
              <a:t>）形成控制逻辑</a:t>
            </a:r>
            <a:endParaRPr lang="en-US" altLang="zh-CN" sz="2800" b="1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4300151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1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251271" y="1052736"/>
            <a:ext cx="7620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+mn-lt"/>
              </a:rPr>
              <a:t>寻址方式          编码    助记符              定义</a:t>
            </a:r>
          </a:p>
        </p:txBody>
      </p:sp>
      <p:sp>
        <p:nvSpPr>
          <p:cNvPr id="3" name="Text Box 19"/>
          <p:cNvSpPr txBox="1">
            <a:spLocks noChangeArrowheads="1"/>
          </p:cNvSpPr>
          <p:nvPr/>
        </p:nvSpPr>
        <p:spPr bwMode="auto">
          <a:xfrm>
            <a:off x="468313" y="116632"/>
            <a:ext cx="359963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+mn-lt"/>
              </a:rPr>
              <a:t>（</a:t>
            </a:r>
            <a:r>
              <a:rPr lang="en-US" altLang="zh-CN" sz="2800" b="1">
                <a:latin typeface="+mn-lt"/>
              </a:rPr>
              <a:t>7</a:t>
            </a:r>
            <a:r>
              <a:rPr lang="zh-CN" altLang="en-US" sz="2800" b="1">
                <a:latin typeface="+mn-lt"/>
              </a:rPr>
              <a:t>）</a:t>
            </a:r>
            <a:r>
              <a:rPr lang="en-US" altLang="zh-CN" sz="2800" b="1">
                <a:latin typeface="+mn-lt"/>
              </a:rPr>
              <a:t>6</a:t>
            </a:r>
            <a:r>
              <a:rPr lang="zh-CN" altLang="en-US" sz="2800" b="1">
                <a:latin typeface="+mn-lt"/>
              </a:rPr>
              <a:t>型：跳步寻址</a:t>
            </a:r>
          </a:p>
        </p:txBody>
      </p:sp>
      <p:sp>
        <p:nvSpPr>
          <p:cNvPr id="7" name="Text Box 19"/>
          <p:cNvSpPr txBox="1">
            <a:spLocks noChangeArrowheads="1"/>
          </p:cNvSpPr>
          <p:nvPr/>
        </p:nvSpPr>
        <p:spPr bwMode="auto">
          <a:xfrm>
            <a:off x="251271" y="1916832"/>
            <a:ext cx="208756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chemeClr val="tx2"/>
                </a:solidFill>
                <a:latin typeface="+mn-lt"/>
              </a:rPr>
              <a:t>跳步寻址</a:t>
            </a:r>
          </a:p>
        </p:txBody>
      </p:sp>
      <p:sp>
        <p:nvSpPr>
          <p:cNvPr id="8" name="Text Box 24"/>
          <p:cNvSpPr txBox="1">
            <a:spLocks noChangeArrowheads="1"/>
          </p:cNvSpPr>
          <p:nvPr/>
        </p:nvSpPr>
        <p:spPr bwMode="auto">
          <a:xfrm>
            <a:off x="2627759" y="1924769"/>
            <a:ext cx="1676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800" b="1">
                <a:solidFill>
                  <a:schemeClr val="tx2">
                    <a:lumMod val="75000"/>
                  </a:schemeClr>
                </a:solidFill>
                <a:latin typeface="+mn-lt"/>
              </a:rPr>
              <a:t>110</a:t>
            </a:r>
          </a:p>
        </p:txBody>
      </p:sp>
      <p:sp>
        <p:nvSpPr>
          <p:cNvPr id="9" name="Text Box 25"/>
          <p:cNvSpPr txBox="1">
            <a:spLocks noChangeArrowheads="1"/>
          </p:cNvSpPr>
          <p:nvPr/>
        </p:nvSpPr>
        <p:spPr bwMode="auto">
          <a:xfrm>
            <a:off x="3701032" y="1924769"/>
            <a:ext cx="123031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800" b="1">
                <a:solidFill>
                  <a:schemeClr val="tx2">
                    <a:lumMod val="75000"/>
                  </a:schemeClr>
                </a:solidFill>
                <a:latin typeface="+mn-lt"/>
              </a:rPr>
              <a:t>SKP</a:t>
            </a:r>
          </a:p>
        </p:txBody>
      </p:sp>
      <p:sp>
        <p:nvSpPr>
          <p:cNvPr id="10" name="Text Box 26"/>
          <p:cNvSpPr txBox="1">
            <a:spLocks noChangeArrowheads="1"/>
          </p:cNvSpPr>
          <p:nvPr/>
        </p:nvSpPr>
        <p:spPr bwMode="auto">
          <a:xfrm>
            <a:off x="5434459" y="1924769"/>
            <a:ext cx="360203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+mn-lt"/>
              </a:rPr>
              <a:t>执行再下一条指令</a:t>
            </a:r>
          </a:p>
        </p:txBody>
      </p:sp>
      <p:sp>
        <p:nvSpPr>
          <p:cNvPr id="12" name="Text Box 26"/>
          <p:cNvSpPr txBox="1">
            <a:spLocks noChangeArrowheads="1"/>
          </p:cNvSpPr>
          <p:nvPr/>
        </p:nvSpPr>
        <p:spPr bwMode="auto">
          <a:xfrm>
            <a:off x="899592" y="3140968"/>
            <a:ext cx="7488832" cy="1114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ts val="4200"/>
              </a:lnSpc>
              <a:spcBef>
                <a:spcPct val="50000"/>
              </a:spcBef>
            </a:pPr>
            <a:r>
              <a:rPr lang="zh-CN" altLang="en-US" sz="2800" b="1">
                <a:latin typeface="+mn-lt"/>
              </a:rPr>
              <a:t>现行指令执行后，不是顺序执行下一条指令，而是执行再下一条指令。</a:t>
            </a:r>
            <a:endParaRPr lang="en-US" altLang="zh-CN" sz="2800" b="1">
              <a:latin typeface="+mn-l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899592" y="116632"/>
            <a:ext cx="4953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+mn-lt"/>
                <a:ea typeface="+mn-ea"/>
              </a:rPr>
              <a:t>3.</a:t>
            </a:r>
            <a:r>
              <a:rPr lang="zh-CN" altLang="en-US" sz="2800" b="1">
                <a:latin typeface="+mn-lt"/>
                <a:ea typeface="+mn-ea"/>
              </a:rPr>
              <a:t>指令操作类型</a:t>
            </a:r>
          </a:p>
        </p:txBody>
      </p:sp>
      <p:grpSp>
        <p:nvGrpSpPr>
          <p:cNvPr id="51" name="组合 50"/>
          <p:cNvGrpSpPr/>
          <p:nvPr/>
        </p:nvGrpSpPr>
        <p:grpSpPr>
          <a:xfrm>
            <a:off x="107504" y="888372"/>
            <a:ext cx="8928992" cy="5719911"/>
            <a:chOff x="-13183" y="888372"/>
            <a:chExt cx="9193695" cy="5719911"/>
          </a:xfrm>
        </p:grpSpPr>
        <p:sp>
          <p:nvSpPr>
            <p:cNvPr id="3" name="Text Box 4"/>
            <p:cNvSpPr txBox="1">
              <a:spLocks noChangeArrowheads="1"/>
            </p:cNvSpPr>
            <p:nvPr/>
          </p:nvSpPr>
          <p:spPr bwMode="auto">
            <a:xfrm>
              <a:off x="36512" y="898525"/>
              <a:ext cx="914400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latin typeface="+mn-lt"/>
                  <a:ea typeface="+mn-ea"/>
                </a:rPr>
                <a:t>操作码    助记符       含义           操作码     助记符   含义</a:t>
              </a:r>
            </a:p>
          </p:txBody>
        </p:sp>
        <p:sp>
          <p:nvSpPr>
            <p:cNvPr id="4" name="Line 6"/>
            <p:cNvSpPr>
              <a:spLocks noChangeShapeType="1"/>
            </p:cNvSpPr>
            <p:nvPr/>
          </p:nvSpPr>
          <p:spPr bwMode="auto">
            <a:xfrm flipV="1">
              <a:off x="-13183" y="1485900"/>
              <a:ext cx="9144000" cy="22225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800">
                <a:latin typeface="+mn-lt"/>
                <a:ea typeface="+mn-ea"/>
              </a:endParaRPr>
            </a:p>
          </p:txBody>
        </p:sp>
        <p:sp>
          <p:nvSpPr>
            <p:cNvPr id="5" name="Text Box 7"/>
            <p:cNvSpPr txBox="1">
              <a:spLocks noChangeArrowheads="1"/>
            </p:cNvSpPr>
            <p:nvPr/>
          </p:nvSpPr>
          <p:spPr bwMode="auto">
            <a:xfrm>
              <a:off x="36512" y="1508125"/>
              <a:ext cx="167640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+mn-lt"/>
                  <a:ea typeface="+mn-ea"/>
                </a:rPr>
                <a:t>0000</a:t>
              </a:r>
            </a:p>
          </p:txBody>
        </p:sp>
        <p:sp>
          <p:nvSpPr>
            <p:cNvPr id="6" name="Text Box 8"/>
            <p:cNvSpPr txBox="1">
              <a:spLocks noChangeArrowheads="1"/>
            </p:cNvSpPr>
            <p:nvPr/>
          </p:nvSpPr>
          <p:spPr bwMode="auto">
            <a:xfrm>
              <a:off x="1620837" y="1508125"/>
              <a:ext cx="129540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+mn-lt"/>
                  <a:ea typeface="+mn-ea"/>
                </a:rPr>
                <a:t>MOV</a:t>
              </a:r>
            </a:p>
          </p:txBody>
        </p:sp>
        <p:sp>
          <p:nvSpPr>
            <p:cNvPr id="7" name="Text Box 9"/>
            <p:cNvSpPr txBox="1">
              <a:spLocks noChangeArrowheads="1"/>
            </p:cNvSpPr>
            <p:nvPr/>
          </p:nvSpPr>
          <p:spPr bwMode="auto">
            <a:xfrm>
              <a:off x="3316287" y="1508125"/>
              <a:ext cx="160020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latin typeface="+mn-lt"/>
                  <a:ea typeface="+mn-ea"/>
                </a:rPr>
                <a:t>传送</a:t>
              </a:r>
            </a:p>
          </p:txBody>
        </p:sp>
        <p:sp>
          <p:nvSpPr>
            <p:cNvPr id="8" name="Text Box 10"/>
            <p:cNvSpPr txBox="1">
              <a:spLocks noChangeArrowheads="1"/>
            </p:cNvSpPr>
            <p:nvPr/>
          </p:nvSpPr>
          <p:spPr bwMode="auto">
            <a:xfrm>
              <a:off x="36512" y="2117725"/>
              <a:ext cx="167640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+mn-lt"/>
                  <a:ea typeface="+mn-ea"/>
                </a:rPr>
                <a:t>0001</a:t>
              </a:r>
            </a:p>
          </p:txBody>
        </p:sp>
        <p:sp>
          <p:nvSpPr>
            <p:cNvPr id="9" name="Text Box 11"/>
            <p:cNvSpPr txBox="1">
              <a:spLocks noChangeArrowheads="1"/>
            </p:cNvSpPr>
            <p:nvPr/>
          </p:nvSpPr>
          <p:spPr bwMode="auto">
            <a:xfrm>
              <a:off x="1620837" y="2117725"/>
              <a:ext cx="129540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+mn-lt"/>
                  <a:ea typeface="+mn-ea"/>
                </a:rPr>
                <a:t>ADD</a:t>
              </a:r>
            </a:p>
          </p:txBody>
        </p:sp>
        <p:sp>
          <p:nvSpPr>
            <p:cNvPr id="10" name="Text Box 12"/>
            <p:cNvSpPr txBox="1">
              <a:spLocks noChangeArrowheads="1"/>
            </p:cNvSpPr>
            <p:nvPr/>
          </p:nvSpPr>
          <p:spPr bwMode="auto">
            <a:xfrm>
              <a:off x="3316287" y="2117725"/>
              <a:ext cx="160020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latin typeface="+mn-lt"/>
                  <a:ea typeface="+mn-ea"/>
                </a:rPr>
                <a:t>加</a:t>
              </a:r>
            </a:p>
          </p:txBody>
        </p:sp>
        <p:sp>
          <p:nvSpPr>
            <p:cNvPr id="11" name="Text Box 13"/>
            <p:cNvSpPr txBox="1">
              <a:spLocks noChangeArrowheads="1"/>
            </p:cNvSpPr>
            <p:nvPr/>
          </p:nvSpPr>
          <p:spPr bwMode="auto">
            <a:xfrm>
              <a:off x="92075" y="3282950"/>
              <a:ext cx="167640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+mn-lt"/>
                  <a:ea typeface="+mn-ea"/>
                </a:rPr>
                <a:t>0011</a:t>
              </a:r>
            </a:p>
          </p:txBody>
        </p:sp>
        <p:sp>
          <p:nvSpPr>
            <p:cNvPr id="12" name="Text Box 14"/>
            <p:cNvSpPr txBox="1">
              <a:spLocks noChangeArrowheads="1"/>
            </p:cNvSpPr>
            <p:nvPr/>
          </p:nvSpPr>
          <p:spPr bwMode="auto">
            <a:xfrm>
              <a:off x="1676400" y="3282950"/>
              <a:ext cx="129540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+mn-lt"/>
                  <a:ea typeface="+mn-ea"/>
                </a:rPr>
                <a:t>AND</a:t>
              </a:r>
            </a:p>
          </p:txBody>
        </p:sp>
        <p:sp>
          <p:nvSpPr>
            <p:cNvPr id="13" name="Text Box 15"/>
            <p:cNvSpPr txBox="1">
              <a:spLocks noChangeArrowheads="1"/>
            </p:cNvSpPr>
            <p:nvPr/>
          </p:nvSpPr>
          <p:spPr bwMode="auto">
            <a:xfrm>
              <a:off x="3295650" y="3282950"/>
              <a:ext cx="160020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latin typeface="+mn-lt"/>
                  <a:ea typeface="+mn-ea"/>
                </a:rPr>
                <a:t>与</a:t>
              </a:r>
            </a:p>
          </p:txBody>
        </p:sp>
        <p:sp>
          <p:nvSpPr>
            <p:cNvPr id="14" name="Text Box 16"/>
            <p:cNvSpPr txBox="1">
              <a:spLocks noChangeArrowheads="1"/>
            </p:cNvSpPr>
            <p:nvPr/>
          </p:nvSpPr>
          <p:spPr bwMode="auto">
            <a:xfrm>
              <a:off x="87312" y="3919538"/>
              <a:ext cx="167640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+mn-lt"/>
                  <a:ea typeface="+mn-ea"/>
                </a:rPr>
                <a:t>0100</a:t>
              </a:r>
            </a:p>
          </p:txBody>
        </p:sp>
        <p:sp>
          <p:nvSpPr>
            <p:cNvPr id="15" name="Text Box 17"/>
            <p:cNvSpPr txBox="1">
              <a:spLocks noChangeArrowheads="1"/>
            </p:cNvSpPr>
            <p:nvPr/>
          </p:nvSpPr>
          <p:spPr bwMode="auto">
            <a:xfrm>
              <a:off x="1671637" y="3919538"/>
              <a:ext cx="129540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+mn-lt"/>
                  <a:ea typeface="+mn-ea"/>
                </a:rPr>
                <a:t>OR</a:t>
              </a:r>
            </a:p>
          </p:txBody>
        </p:sp>
        <p:sp>
          <p:nvSpPr>
            <p:cNvPr id="16" name="Text Box 18"/>
            <p:cNvSpPr txBox="1">
              <a:spLocks noChangeArrowheads="1"/>
            </p:cNvSpPr>
            <p:nvPr/>
          </p:nvSpPr>
          <p:spPr bwMode="auto">
            <a:xfrm>
              <a:off x="3290887" y="3919538"/>
              <a:ext cx="160020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latin typeface="+mn-lt"/>
                  <a:ea typeface="+mn-ea"/>
                </a:rPr>
                <a:t>或</a:t>
              </a:r>
            </a:p>
          </p:txBody>
        </p:sp>
        <p:sp>
          <p:nvSpPr>
            <p:cNvPr id="17" name="Text Box 19"/>
            <p:cNvSpPr txBox="1">
              <a:spLocks noChangeArrowheads="1"/>
            </p:cNvSpPr>
            <p:nvPr/>
          </p:nvSpPr>
          <p:spPr bwMode="auto">
            <a:xfrm>
              <a:off x="92075" y="5875338"/>
              <a:ext cx="167640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+mn-lt"/>
                  <a:ea typeface="+mn-ea"/>
                </a:rPr>
                <a:t>0111</a:t>
              </a:r>
            </a:p>
          </p:txBody>
        </p:sp>
        <p:sp>
          <p:nvSpPr>
            <p:cNvPr id="18" name="Text Box 20"/>
            <p:cNvSpPr txBox="1">
              <a:spLocks noChangeArrowheads="1"/>
            </p:cNvSpPr>
            <p:nvPr/>
          </p:nvSpPr>
          <p:spPr bwMode="auto">
            <a:xfrm>
              <a:off x="1655762" y="5876925"/>
              <a:ext cx="129540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+mn-lt"/>
                  <a:ea typeface="+mn-ea"/>
                </a:rPr>
                <a:t>NEG</a:t>
              </a:r>
            </a:p>
          </p:txBody>
        </p:sp>
        <p:sp>
          <p:nvSpPr>
            <p:cNvPr id="19" name="Text Box 21"/>
            <p:cNvSpPr txBox="1">
              <a:spLocks noChangeArrowheads="1"/>
            </p:cNvSpPr>
            <p:nvPr/>
          </p:nvSpPr>
          <p:spPr bwMode="auto">
            <a:xfrm>
              <a:off x="3295650" y="5875338"/>
              <a:ext cx="160020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latin typeface="+mn-lt"/>
                  <a:ea typeface="+mn-ea"/>
                </a:rPr>
                <a:t>求补</a:t>
              </a:r>
            </a:p>
          </p:txBody>
        </p:sp>
        <p:sp>
          <p:nvSpPr>
            <p:cNvPr id="20" name="Text Box 22"/>
            <p:cNvSpPr txBox="1">
              <a:spLocks noChangeArrowheads="1"/>
            </p:cNvSpPr>
            <p:nvPr/>
          </p:nvSpPr>
          <p:spPr bwMode="auto">
            <a:xfrm>
              <a:off x="5186362" y="1504950"/>
              <a:ext cx="167640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+mn-lt"/>
                  <a:ea typeface="+mn-ea"/>
                </a:rPr>
                <a:t>1000</a:t>
              </a:r>
            </a:p>
          </p:txBody>
        </p:sp>
        <p:sp>
          <p:nvSpPr>
            <p:cNvPr id="21" name="Text Box 23"/>
            <p:cNvSpPr txBox="1">
              <a:spLocks noChangeArrowheads="1"/>
            </p:cNvSpPr>
            <p:nvPr/>
          </p:nvSpPr>
          <p:spPr bwMode="auto">
            <a:xfrm>
              <a:off x="6842125" y="1504950"/>
              <a:ext cx="2232025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+mn-lt"/>
                  <a:ea typeface="+mn-ea"/>
                </a:rPr>
                <a:t>INC   </a:t>
              </a:r>
              <a:r>
                <a:rPr lang="zh-CN" altLang="en-US" sz="2800" b="1">
                  <a:latin typeface="+mn-lt"/>
                  <a:ea typeface="+mn-ea"/>
                </a:rPr>
                <a:t>加</a:t>
              </a:r>
              <a:r>
                <a:rPr lang="en-US" altLang="zh-CN" sz="2800" b="1">
                  <a:latin typeface="+mn-lt"/>
                  <a:ea typeface="+mn-ea"/>
                </a:rPr>
                <a:t>1    </a:t>
              </a:r>
            </a:p>
          </p:txBody>
        </p:sp>
        <p:sp>
          <p:nvSpPr>
            <p:cNvPr id="22" name="Text Box 24"/>
            <p:cNvSpPr txBox="1">
              <a:spLocks noChangeArrowheads="1"/>
            </p:cNvSpPr>
            <p:nvPr/>
          </p:nvSpPr>
          <p:spPr bwMode="auto">
            <a:xfrm>
              <a:off x="5186362" y="2133600"/>
              <a:ext cx="167640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+mn-lt"/>
                  <a:ea typeface="+mn-ea"/>
                </a:rPr>
                <a:t>1001</a:t>
              </a:r>
            </a:p>
          </p:txBody>
        </p:sp>
        <p:sp>
          <p:nvSpPr>
            <p:cNvPr id="23" name="Text Box 25"/>
            <p:cNvSpPr txBox="1">
              <a:spLocks noChangeArrowheads="1"/>
            </p:cNvSpPr>
            <p:nvPr/>
          </p:nvSpPr>
          <p:spPr bwMode="auto">
            <a:xfrm>
              <a:off x="5186362" y="2709863"/>
              <a:ext cx="167640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+mn-lt"/>
                  <a:ea typeface="+mn-ea"/>
                </a:rPr>
                <a:t>1010</a:t>
              </a:r>
            </a:p>
          </p:txBody>
        </p:sp>
        <p:sp>
          <p:nvSpPr>
            <p:cNvPr id="24" name="Text Box 26"/>
            <p:cNvSpPr txBox="1">
              <a:spLocks noChangeArrowheads="1"/>
            </p:cNvSpPr>
            <p:nvPr/>
          </p:nvSpPr>
          <p:spPr bwMode="auto">
            <a:xfrm>
              <a:off x="52387" y="2706688"/>
              <a:ext cx="167640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+mn-lt"/>
                  <a:ea typeface="+mn-ea"/>
                </a:rPr>
                <a:t>0010</a:t>
              </a:r>
            </a:p>
          </p:txBody>
        </p:sp>
        <p:sp>
          <p:nvSpPr>
            <p:cNvPr id="25" name="Text Box 27"/>
            <p:cNvSpPr txBox="1">
              <a:spLocks noChangeArrowheads="1"/>
            </p:cNvSpPr>
            <p:nvPr/>
          </p:nvSpPr>
          <p:spPr bwMode="auto">
            <a:xfrm>
              <a:off x="1600200" y="2706688"/>
              <a:ext cx="129540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+mn-lt"/>
                  <a:ea typeface="+mn-ea"/>
                </a:rPr>
                <a:t>SUB</a:t>
              </a:r>
            </a:p>
          </p:txBody>
        </p:sp>
        <p:sp>
          <p:nvSpPr>
            <p:cNvPr id="26" name="Text Box 28"/>
            <p:cNvSpPr txBox="1">
              <a:spLocks noChangeArrowheads="1"/>
            </p:cNvSpPr>
            <p:nvPr/>
          </p:nvSpPr>
          <p:spPr bwMode="auto">
            <a:xfrm>
              <a:off x="3295650" y="2706688"/>
              <a:ext cx="160020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latin typeface="+mn-lt"/>
                  <a:ea typeface="+mn-ea"/>
                </a:rPr>
                <a:t>减</a:t>
              </a:r>
            </a:p>
          </p:txBody>
        </p:sp>
        <p:sp>
          <p:nvSpPr>
            <p:cNvPr id="27" name="Text Box 29"/>
            <p:cNvSpPr txBox="1">
              <a:spLocks noChangeArrowheads="1"/>
            </p:cNvSpPr>
            <p:nvPr/>
          </p:nvSpPr>
          <p:spPr bwMode="auto">
            <a:xfrm>
              <a:off x="92075" y="4548188"/>
              <a:ext cx="167640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+mn-lt"/>
                  <a:ea typeface="+mn-ea"/>
                </a:rPr>
                <a:t>0101</a:t>
              </a:r>
            </a:p>
          </p:txBody>
        </p:sp>
        <p:sp>
          <p:nvSpPr>
            <p:cNvPr id="28" name="Text Box 30"/>
            <p:cNvSpPr txBox="1">
              <a:spLocks noChangeArrowheads="1"/>
            </p:cNvSpPr>
            <p:nvPr/>
          </p:nvSpPr>
          <p:spPr bwMode="auto">
            <a:xfrm>
              <a:off x="1676400" y="4548188"/>
              <a:ext cx="129540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+mn-lt"/>
                  <a:ea typeface="+mn-ea"/>
                </a:rPr>
                <a:t>EOR</a:t>
              </a:r>
            </a:p>
          </p:txBody>
        </p:sp>
        <p:sp>
          <p:nvSpPr>
            <p:cNvPr id="29" name="Text Box 31"/>
            <p:cNvSpPr txBox="1">
              <a:spLocks noChangeArrowheads="1"/>
            </p:cNvSpPr>
            <p:nvPr/>
          </p:nvSpPr>
          <p:spPr bwMode="auto">
            <a:xfrm>
              <a:off x="3295650" y="4548188"/>
              <a:ext cx="160020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latin typeface="+mn-lt"/>
                  <a:ea typeface="+mn-ea"/>
                </a:rPr>
                <a:t>异或</a:t>
              </a:r>
            </a:p>
          </p:txBody>
        </p:sp>
        <p:sp>
          <p:nvSpPr>
            <p:cNvPr id="30" name="Text Box 32"/>
            <p:cNvSpPr txBox="1">
              <a:spLocks noChangeArrowheads="1"/>
            </p:cNvSpPr>
            <p:nvPr/>
          </p:nvSpPr>
          <p:spPr bwMode="auto">
            <a:xfrm>
              <a:off x="92075" y="5216525"/>
              <a:ext cx="167640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+mn-lt"/>
                  <a:ea typeface="+mn-ea"/>
                </a:rPr>
                <a:t>0110</a:t>
              </a:r>
            </a:p>
          </p:txBody>
        </p:sp>
        <p:sp>
          <p:nvSpPr>
            <p:cNvPr id="31" name="Text Box 33"/>
            <p:cNvSpPr txBox="1">
              <a:spLocks noChangeArrowheads="1"/>
            </p:cNvSpPr>
            <p:nvPr/>
          </p:nvSpPr>
          <p:spPr bwMode="auto">
            <a:xfrm>
              <a:off x="1676400" y="5216525"/>
              <a:ext cx="129540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+mn-lt"/>
                  <a:ea typeface="+mn-ea"/>
                </a:rPr>
                <a:t>COM</a:t>
              </a:r>
            </a:p>
          </p:txBody>
        </p:sp>
        <p:sp>
          <p:nvSpPr>
            <p:cNvPr id="32" name="Text Box 34"/>
            <p:cNvSpPr txBox="1">
              <a:spLocks noChangeArrowheads="1"/>
            </p:cNvSpPr>
            <p:nvPr/>
          </p:nvSpPr>
          <p:spPr bwMode="auto">
            <a:xfrm>
              <a:off x="3295650" y="5216525"/>
              <a:ext cx="160020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latin typeface="+mn-lt"/>
                  <a:ea typeface="+mn-ea"/>
                </a:rPr>
                <a:t>求反</a:t>
              </a:r>
            </a:p>
          </p:txBody>
        </p:sp>
        <p:sp>
          <p:nvSpPr>
            <p:cNvPr id="33" name="Text Box 35"/>
            <p:cNvSpPr txBox="1">
              <a:spLocks noChangeArrowheads="1"/>
            </p:cNvSpPr>
            <p:nvPr/>
          </p:nvSpPr>
          <p:spPr bwMode="auto">
            <a:xfrm>
              <a:off x="5187950" y="3282950"/>
              <a:ext cx="167640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+mn-lt"/>
                  <a:ea typeface="+mn-ea"/>
                </a:rPr>
                <a:t>1011</a:t>
              </a:r>
            </a:p>
          </p:txBody>
        </p:sp>
        <p:sp>
          <p:nvSpPr>
            <p:cNvPr id="34" name="Text Box 36"/>
            <p:cNvSpPr txBox="1">
              <a:spLocks noChangeArrowheads="1"/>
            </p:cNvSpPr>
            <p:nvPr/>
          </p:nvSpPr>
          <p:spPr bwMode="auto">
            <a:xfrm>
              <a:off x="5238750" y="3862388"/>
              <a:ext cx="167640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0000"/>
                  </a:solidFill>
                  <a:latin typeface="+mn-lt"/>
                  <a:ea typeface="+mn-ea"/>
                </a:rPr>
                <a:t>1100</a:t>
              </a:r>
            </a:p>
          </p:txBody>
        </p:sp>
        <p:sp>
          <p:nvSpPr>
            <p:cNvPr id="35" name="Text Box 37"/>
            <p:cNvSpPr txBox="1">
              <a:spLocks noChangeArrowheads="1"/>
            </p:cNvSpPr>
            <p:nvPr/>
          </p:nvSpPr>
          <p:spPr bwMode="auto">
            <a:xfrm>
              <a:off x="5238750" y="4506913"/>
              <a:ext cx="167640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0000"/>
                  </a:solidFill>
                  <a:latin typeface="+mn-lt"/>
                  <a:ea typeface="+mn-ea"/>
                </a:rPr>
                <a:t>1100</a:t>
              </a:r>
            </a:p>
          </p:txBody>
        </p:sp>
        <p:sp>
          <p:nvSpPr>
            <p:cNvPr id="36" name="Text Box 38"/>
            <p:cNvSpPr txBox="1">
              <a:spLocks noChangeArrowheads="1"/>
            </p:cNvSpPr>
            <p:nvPr/>
          </p:nvSpPr>
          <p:spPr bwMode="auto">
            <a:xfrm>
              <a:off x="6842125" y="2154238"/>
              <a:ext cx="2303462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+mn-lt"/>
                  <a:ea typeface="+mn-ea"/>
                </a:rPr>
                <a:t>DEC   </a:t>
              </a:r>
              <a:r>
                <a:rPr lang="zh-CN" altLang="en-US" sz="2800" b="1">
                  <a:latin typeface="+mn-lt"/>
                  <a:ea typeface="+mn-ea"/>
                </a:rPr>
                <a:t>减</a:t>
              </a:r>
              <a:r>
                <a:rPr lang="en-US" altLang="zh-CN" sz="2800" b="1">
                  <a:latin typeface="+mn-lt"/>
                  <a:ea typeface="+mn-ea"/>
                </a:rPr>
                <a:t>1    </a:t>
              </a:r>
            </a:p>
          </p:txBody>
        </p:sp>
        <p:sp>
          <p:nvSpPr>
            <p:cNvPr id="37" name="Text Box 39"/>
            <p:cNvSpPr txBox="1">
              <a:spLocks noChangeArrowheads="1"/>
            </p:cNvSpPr>
            <p:nvPr/>
          </p:nvSpPr>
          <p:spPr bwMode="auto">
            <a:xfrm>
              <a:off x="5237162" y="5226050"/>
              <a:ext cx="167640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+mn-lt"/>
                  <a:ea typeface="+mn-ea"/>
                </a:rPr>
                <a:t>1101</a:t>
              </a:r>
            </a:p>
          </p:txBody>
        </p:sp>
        <p:sp>
          <p:nvSpPr>
            <p:cNvPr id="38" name="Text Box 40"/>
            <p:cNvSpPr txBox="1">
              <a:spLocks noChangeArrowheads="1"/>
            </p:cNvSpPr>
            <p:nvPr/>
          </p:nvSpPr>
          <p:spPr bwMode="auto">
            <a:xfrm>
              <a:off x="6877049" y="2706688"/>
              <a:ext cx="2303463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latin typeface="+mn-lt"/>
                  <a:ea typeface="+mn-ea"/>
                </a:rPr>
                <a:t>SL   </a:t>
              </a:r>
              <a:r>
                <a:rPr lang="zh-CN" altLang="en-US" sz="2800" b="1">
                  <a:latin typeface="+mn-lt"/>
                  <a:ea typeface="+mn-ea"/>
                </a:rPr>
                <a:t>左移    </a:t>
              </a:r>
            </a:p>
          </p:txBody>
        </p:sp>
        <p:sp>
          <p:nvSpPr>
            <p:cNvPr id="39" name="Text Box 41"/>
            <p:cNvSpPr txBox="1">
              <a:spLocks noChangeArrowheads="1"/>
            </p:cNvSpPr>
            <p:nvPr/>
          </p:nvSpPr>
          <p:spPr bwMode="auto">
            <a:xfrm>
              <a:off x="6840537" y="3282950"/>
              <a:ext cx="2303463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latin typeface="+mn-lt"/>
                  <a:ea typeface="+mn-ea"/>
                </a:rPr>
                <a:t>SR   </a:t>
              </a:r>
              <a:r>
                <a:rPr lang="zh-CN" altLang="en-US" sz="2800" b="1">
                  <a:latin typeface="+mn-lt"/>
                  <a:ea typeface="+mn-ea"/>
                </a:rPr>
                <a:t>右移    </a:t>
              </a:r>
            </a:p>
          </p:txBody>
        </p:sp>
        <p:sp>
          <p:nvSpPr>
            <p:cNvPr id="40" name="Text Box 42"/>
            <p:cNvSpPr txBox="1">
              <a:spLocks noChangeArrowheads="1"/>
            </p:cNvSpPr>
            <p:nvPr/>
          </p:nvSpPr>
          <p:spPr bwMode="auto">
            <a:xfrm>
              <a:off x="6769100" y="3859213"/>
              <a:ext cx="2303462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latin typeface="+mn-lt"/>
                  <a:ea typeface="+mn-ea"/>
                </a:rPr>
                <a:t>JMP   </a:t>
              </a:r>
              <a:r>
                <a:rPr lang="zh-CN" altLang="en-US" sz="2800" b="1">
                  <a:latin typeface="+mn-lt"/>
                  <a:ea typeface="+mn-ea"/>
                </a:rPr>
                <a:t>转移    </a:t>
              </a:r>
            </a:p>
          </p:txBody>
        </p:sp>
        <p:sp>
          <p:nvSpPr>
            <p:cNvPr id="41" name="Text Box 43"/>
            <p:cNvSpPr txBox="1">
              <a:spLocks noChangeArrowheads="1"/>
            </p:cNvSpPr>
            <p:nvPr/>
          </p:nvSpPr>
          <p:spPr bwMode="auto">
            <a:xfrm>
              <a:off x="6769100" y="4510088"/>
              <a:ext cx="2303462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latin typeface="+mn-lt"/>
                  <a:ea typeface="+mn-ea"/>
                </a:rPr>
                <a:t>RST   </a:t>
              </a:r>
              <a:r>
                <a:rPr lang="zh-CN" altLang="en-US" sz="2800" b="1">
                  <a:latin typeface="+mn-lt"/>
                  <a:ea typeface="+mn-ea"/>
                </a:rPr>
                <a:t>返回    </a:t>
              </a:r>
            </a:p>
          </p:txBody>
        </p:sp>
        <p:sp>
          <p:nvSpPr>
            <p:cNvPr id="42" name="Text Box 44"/>
            <p:cNvSpPr txBox="1">
              <a:spLocks noChangeArrowheads="1"/>
            </p:cNvSpPr>
            <p:nvPr/>
          </p:nvSpPr>
          <p:spPr bwMode="auto">
            <a:xfrm>
              <a:off x="6769100" y="5226050"/>
              <a:ext cx="2303462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latin typeface="+mn-lt"/>
                  <a:ea typeface="+mn-ea"/>
                </a:rPr>
                <a:t>JSR   </a:t>
              </a:r>
              <a:r>
                <a:rPr lang="zh-CN" altLang="en-US" sz="2800" b="1">
                  <a:latin typeface="+mn-lt"/>
                  <a:ea typeface="+mn-ea"/>
                </a:rPr>
                <a:t>转子    </a:t>
              </a:r>
            </a:p>
          </p:txBody>
        </p:sp>
        <p:sp>
          <p:nvSpPr>
            <p:cNvPr id="43" name="Line 45"/>
            <p:cNvSpPr>
              <a:spLocks noChangeShapeType="1"/>
            </p:cNvSpPr>
            <p:nvPr/>
          </p:nvSpPr>
          <p:spPr bwMode="auto">
            <a:xfrm flipV="1">
              <a:off x="1587" y="6586058"/>
              <a:ext cx="9144000" cy="22225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800">
                <a:latin typeface="+mn-lt"/>
                <a:ea typeface="+mn-ea"/>
              </a:endParaRPr>
            </a:p>
          </p:txBody>
        </p:sp>
        <p:sp>
          <p:nvSpPr>
            <p:cNvPr id="44" name="Line 46"/>
            <p:cNvSpPr>
              <a:spLocks noChangeShapeType="1"/>
            </p:cNvSpPr>
            <p:nvPr/>
          </p:nvSpPr>
          <p:spPr bwMode="auto">
            <a:xfrm>
              <a:off x="4537075" y="908050"/>
              <a:ext cx="0" cy="568960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 sz="2800">
                <a:latin typeface="+mn-lt"/>
                <a:ea typeface="+mn-ea"/>
              </a:endParaRPr>
            </a:p>
          </p:txBody>
        </p:sp>
        <p:sp>
          <p:nvSpPr>
            <p:cNvPr id="45" name="Line 47"/>
            <p:cNvSpPr>
              <a:spLocks noChangeShapeType="1"/>
            </p:cNvSpPr>
            <p:nvPr/>
          </p:nvSpPr>
          <p:spPr bwMode="auto">
            <a:xfrm flipH="1">
              <a:off x="1438275" y="908050"/>
              <a:ext cx="1587" cy="5689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 sz="2800">
                <a:latin typeface="+mn-lt"/>
                <a:ea typeface="+mn-ea"/>
              </a:endParaRPr>
            </a:p>
          </p:txBody>
        </p:sp>
        <p:sp>
          <p:nvSpPr>
            <p:cNvPr id="46" name="Line 48"/>
            <p:cNvSpPr>
              <a:spLocks noChangeShapeType="1"/>
            </p:cNvSpPr>
            <p:nvPr/>
          </p:nvSpPr>
          <p:spPr bwMode="auto">
            <a:xfrm>
              <a:off x="4679950" y="908050"/>
              <a:ext cx="0" cy="568960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 sz="2800">
                <a:latin typeface="+mn-lt"/>
                <a:ea typeface="+mn-ea"/>
              </a:endParaRPr>
            </a:p>
          </p:txBody>
        </p:sp>
        <p:sp>
          <p:nvSpPr>
            <p:cNvPr id="47" name="Line 49"/>
            <p:cNvSpPr>
              <a:spLocks noChangeShapeType="1"/>
            </p:cNvSpPr>
            <p:nvPr/>
          </p:nvSpPr>
          <p:spPr bwMode="auto">
            <a:xfrm flipV="1">
              <a:off x="1587" y="888372"/>
              <a:ext cx="9144000" cy="22225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800">
                <a:latin typeface="+mn-lt"/>
                <a:ea typeface="+mn-ea"/>
              </a:endParaRPr>
            </a:p>
          </p:txBody>
        </p:sp>
        <p:sp>
          <p:nvSpPr>
            <p:cNvPr id="48" name="Line 50"/>
            <p:cNvSpPr>
              <a:spLocks noChangeShapeType="1"/>
            </p:cNvSpPr>
            <p:nvPr/>
          </p:nvSpPr>
          <p:spPr bwMode="auto">
            <a:xfrm flipH="1">
              <a:off x="2951162" y="908050"/>
              <a:ext cx="1588" cy="5689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 sz="2800">
                <a:latin typeface="+mn-lt"/>
                <a:ea typeface="+mn-ea"/>
              </a:endParaRPr>
            </a:p>
          </p:txBody>
        </p:sp>
        <p:sp>
          <p:nvSpPr>
            <p:cNvPr id="49" name="Line 51"/>
            <p:cNvSpPr>
              <a:spLocks noChangeShapeType="1"/>
            </p:cNvSpPr>
            <p:nvPr/>
          </p:nvSpPr>
          <p:spPr bwMode="auto">
            <a:xfrm flipH="1">
              <a:off x="6334125" y="908050"/>
              <a:ext cx="1587" cy="5689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 sz="2800">
                <a:latin typeface="+mn-lt"/>
                <a:ea typeface="+mn-ea"/>
              </a:endParaRPr>
            </a:p>
          </p:txBody>
        </p:sp>
        <p:sp>
          <p:nvSpPr>
            <p:cNvPr id="50" name="Line 52"/>
            <p:cNvSpPr>
              <a:spLocks noChangeShapeType="1"/>
            </p:cNvSpPr>
            <p:nvPr/>
          </p:nvSpPr>
          <p:spPr bwMode="auto">
            <a:xfrm flipH="1">
              <a:off x="7847012" y="908050"/>
              <a:ext cx="1588" cy="5689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 sz="2800">
                <a:latin typeface="+mn-lt"/>
                <a:ea typeface="+mn-ea"/>
              </a:endParaRP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719584" y="185738"/>
            <a:ext cx="377983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+mn-lt"/>
                <a:ea typeface="+mn-ea"/>
              </a:rPr>
              <a:t>(1)</a:t>
            </a:r>
            <a:r>
              <a:rPr lang="zh-CN" altLang="en-US" sz="2800" b="1">
                <a:latin typeface="+mn-lt"/>
                <a:ea typeface="+mn-ea"/>
              </a:rPr>
              <a:t>传送类指令</a:t>
            </a:r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1476821" y="836613"/>
            <a:ext cx="648017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chemeClr val="tx2"/>
                </a:solidFill>
                <a:latin typeface="+mn-lt"/>
                <a:ea typeface="+mn-ea"/>
              </a:rPr>
              <a:t>MOV</a:t>
            </a:r>
            <a:r>
              <a:rPr lang="zh-CN" altLang="en-US" sz="2800" b="1">
                <a:solidFill>
                  <a:schemeClr val="tx2"/>
                </a:solidFill>
                <a:latin typeface="+mn-lt"/>
                <a:ea typeface="+mn-ea"/>
              </a:rPr>
              <a:t>： </a:t>
            </a:r>
            <a:r>
              <a:rPr lang="en-US" altLang="zh-CN" sz="2800" b="1">
                <a:solidFill>
                  <a:schemeClr val="tx2"/>
                </a:solidFill>
                <a:latin typeface="+mn-lt"/>
                <a:ea typeface="+mn-ea"/>
              </a:rPr>
              <a:t>R&lt;-&gt;R</a:t>
            </a:r>
            <a:r>
              <a:rPr lang="zh-CN" altLang="en-US" sz="2800" b="1">
                <a:solidFill>
                  <a:schemeClr val="tx2"/>
                </a:solidFill>
                <a:latin typeface="+mn-lt"/>
                <a:ea typeface="+mn-ea"/>
              </a:rPr>
              <a:t>，</a:t>
            </a:r>
            <a:r>
              <a:rPr lang="en-US" altLang="zh-CN" sz="2800" b="1">
                <a:solidFill>
                  <a:schemeClr val="tx2"/>
                </a:solidFill>
                <a:latin typeface="+mn-lt"/>
                <a:ea typeface="+mn-ea"/>
              </a:rPr>
              <a:t>R&lt;-&gt;M</a:t>
            </a:r>
            <a:r>
              <a:rPr lang="zh-CN" altLang="en-US" sz="2800" b="1">
                <a:solidFill>
                  <a:schemeClr val="tx2"/>
                </a:solidFill>
                <a:latin typeface="+mn-lt"/>
                <a:ea typeface="+mn-ea"/>
              </a:rPr>
              <a:t>，</a:t>
            </a:r>
            <a:r>
              <a:rPr lang="en-US" altLang="zh-CN" sz="2800" b="1">
                <a:solidFill>
                  <a:schemeClr val="tx2"/>
                </a:solidFill>
                <a:latin typeface="+mn-lt"/>
                <a:ea typeface="+mn-ea"/>
              </a:rPr>
              <a:t>M&lt;-&gt;M</a:t>
            </a:r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1475234" y="1484313"/>
            <a:ext cx="756126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  <a:latin typeface="+mn-lt"/>
                <a:ea typeface="+mn-ea"/>
              </a:rPr>
              <a:t>统一编址，隐式</a:t>
            </a:r>
            <a:r>
              <a:rPr lang="en-US" altLang="zh-CN" sz="2800" b="1">
                <a:solidFill>
                  <a:srgbClr val="FF0000"/>
                </a:solidFill>
                <a:latin typeface="+mn-lt"/>
                <a:ea typeface="+mn-ea"/>
              </a:rPr>
              <a:t>I/O</a:t>
            </a:r>
            <a:r>
              <a:rPr lang="zh-CN" altLang="en-US" sz="2800" b="1">
                <a:solidFill>
                  <a:srgbClr val="FF0000"/>
                </a:solidFill>
                <a:latin typeface="+mn-lt"/>
                <a:ea typeface="+mn-ea"/>
              </a:rPr>
              <a:t>指令</a:t>
            </a:r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756096" y="2205038"/>
            <a:ext cx="377983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+mn-lt"/>
                <a:ea typeface="+mn-ea"/>
              </a:rPr>
              <a:t>(2)</a:t>
            </a:r>
            <a:r>
              <a:rPr lang="zh-CN" altLang="en-US" sz="2800" b="1">
                <a:latin typeface="+mn-lt"/>
                <a:ea typeface="+mn-ea"/>
              </a:rPr>
              <a:t>双地址指令</a:t>
            </a: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1513334" y="2935288"/>
            <a:ext cx="648017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chemeClr val="tx2"/>
                </a:solidFill>
                <a:latin typeface="+mn-lt"/>
                <a:ea typeface="+mn-ea"/>
              </a:rPr>
              <a:t>ADD</a:t>
            </a:r>
            <a:r>
              <a:rPr lang="zh-CN" altLang="en-US" sz="2800" b="1">
                <a:solidFill>
                  <a:schemeClr val="tx2"/>
                </a:solidFill>
                <a:latin typeface="+mn-lt"/>
                <a:ea typeface="+mn-ea"/>
              </a:rPr>
              <a:t>，</a:t>
            </a:r>
            <a:r>
              <a:rPr lang="en-US" altLang="zh-CN" sz="2800" b="1">
                <a:solidFill>
                  <a:schemeClr val="tx2"/>
                </a:solidFill>
                <a:latin typeface="+mn-lt"/>
                <a:ea typeface="+mn-ea"/>
              </a:rPr>
              <a:t>SUB</a:t>
            </a:r>
            <a:r>
              <a:rPr lang="zh-CN" altLang="en-US" sz="2800" b="1">
                <a:solidFill>
                  <a:schemeClr val="tx2"/>
                </a:solidFill>
                <a:latin typeface="+mn-lt"/>
                <a:ea typeface="+mn-ea"/>
              </a:rPr>
              <a:t>，</a:t>
            </a:r>
            <a:r>
              <a:rPr lang="en-US" altLang="zh-CN" sz="2800" b="1">
                <a:solidFill>
                  <a:schemeClr val="tx2"/>
                </a:solidFill>
                <a:latin typeface="+mn-lt"/>
                <a:ea typeface="+mn-ea"/>
              </a:rPr>
              <a:t>AND</a:t>
            </a:r>
            <a:r>
              <a:rPr lang="zh-CN" altLang="en-US" sz="2800" b="1">
                <a:solidFill>
                  <a:schemeClr val="tx2"/>
                </a:solidFill>
                <a:latin typeface="+mn-lt"/>
                <a:ea typeface="+mn-ea"/>
              </a:rPr>
              <a:t>，</a:t>
            </a:r>
            <a:r>
              <a:rPr lang="en-US" altLang="zh-CN" sz="2800" b="1">
                <a:solidFill>
                  <a:schemeClr val="tx2"/>
                </a:solidFill>
                <a:latin typeface="+mn-lt"/>
                <a:ea typeface="+mn-ea"/>
              </a:rPr>
              <a:t>OR</a:t>
            </a:r>
            <a:r>
              <a:rPr lang="zh-CN" altLang="en-US" sz="2800" b="1">
                <a:solidFill>
                  <a:schemeClr val="tx2"/>
                </a:solidFill>
                <a:latin typeface="+mn-lt"/>
                <a:ea typeface="+mn-ea"/>
              </a:rPr>
              <a:t>，</a:t>
            </a:r>
            <a:r>
              <a:rPr lang="en-US" altLang="zh-CN" sz="2800" b="1">
                <a:solidFill>
                  <a:schemeClr val="tx2"/>
                </a:solidFill>
                <a:latin typeface="+mn-lt"/>
                <a:ea typeface="+mn-ea"/>
              </a:rPr>
              <a:t>EOR</a:t>
            </a: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756096" y="3644900"/>
            <a:ext cx="377983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+mn-lt"/>
                <a:ea typeface="+mn-ea"/>
              </a:rPr>
              <a:t>(3)</a:t>
            </a:r>
            <a:r>
              <a:rPr lang="zh-CN" altLang="en-US" sz="2800" b="1">
                <a:latin typeface="+mn-lt"/>
                <a:ea typeface="+mn-ea"/>
              </a:rPr>
              <a:t>单地址指令</a:t>
            </a: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1513334" y="4375150"/>
            <a:ext cx="6480175" cy="915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800" b="1">
                <a:solidFill>
                  <a:schemeClr val="tx2"/>
                </a:solidFill>
                <a:latin typeface="+mn-lt"/>
                <a:ea typeface="+mn-ea"/>
              </a:rPr>
              <a:t>COM(</a:t>
            </a:r>
            <a:r>
              <a:rPr lang="zh-CN" altLang="en-US" sz="2800" b="1">
                <a:solidFill>
                  <a:schemeClr val="tx2"/>
                </a:solidFill>
                <a:latin typeface="+mn-lt"/>
                <a:ea typeface="+mn-ea"/>
              </a:rPr>
              <a:t>反</a:t>
            </a:r>
            <a:r>
              <a:rPr lang="en-US" altLang="zh-CN" sz="2800" b="1">
                <a:solidFill>
                  <a:schemeClr val="tx2"/>
                </a:solidFill>
                <a:latin typeface="+mn-lt"/>
                <a:ea typeface="+mn-ea"/>
              </a:rPr>
              <a:t>)</a:t>
            </a:r>
            <a:r>
              <a:rPr lang="zh-CN" altLang="en-US" sz="2800" b="1">
                <a:solidFill>
                  <a:schemeClr val="tx2"/>
                </a:solidFill>
                <a:latin typeface="+mn-lt"/>
                <a:ea typeface="+mn-ea"/>
              </a:rPr>
              <a:t>，</a:t>
            </a:r>
            <a:r>
              <a:rPr lang="en-US" altLang="zh-CN" sz="2800" b="1">
                <a:solidFill>
                  <a:schemeClr val="tx2"/>
                </a:solidFill>
                <a:latin typeface="+mn-lt"/>
                <a:ea typeface="+mn-ea"/>
              </a:rPr>
              <a:t>NEG(</a:t>
            </a:r>
            <a:r>
              <a:rPr lang="zh-CN" altLang="en-US" sz="2800" b="1">
                <a:solidFill>
                  <a:schemeClr val="tx2"/>
                </a:solidFill>
                <a:latin typeface="+mn-lt"/>
                <a:ea typeface="+mn-ea"/>
              </a:rPr>
              <a:t>补</a:t>
            </a:r>
            <a:r>
              <a:rPr lang="en-US" altLang="zh-CN" sz="2800" b="1">
                <a:solidFill>
                  <a:schemeClr val="tx2"/>
                </a:solidFill>
                <a:latin typeface="+mn-lt"/>
                <a:ea typeface="+mn-ea"/>
              </a:rPr>
              <a:t>)</a:t>
            </a:r>
            <a:r>
              <a:rPr lang="zh-CN" altLang="en-US" sz="2800" b="1">
                <a:solidFill>
                  <a:schemeClr val="tx2"/>
                </a:solidFill>
                <a:latin typeface="+mn-lt"/>
                <a:ea typeface="+mn-ea"/>
              </a:rPr>
              <a:t>，</a:t>
            </a:r>
            <a:r>
              <a:rPr lang="en-US" altLang="zh-CN" sz="2800" b="1">
                <a:solidFill>
                  <a:schemeClr val="tx2"/>
                </a:solidFill>
                <a:latin typeface="+mn-lt"/>
                <a:ea typeface="+mn-ea"/>
              </a:rPr>
              <a:t>INC</a:t>
            </a:r>
            <a:r>
              <a:rPr lang="zh-CN" altLang="en-US" sz="2800" b="1">
                <a:solidFill>
                  <a:schemeClr val="tx2"/>
                </a:solidFill>
                <a:latin typeface="+mn-lt"/>
                <a:ea typeface="+mn-ea"/>
              </a:rPr>
              <a:t>，</a:t>
            </a:r>
            <a:r>
              <a:rPr lang="en-US" altLang="zh-CN" sz="2800" b="1">
                <a:solidFill>
                  <a:schemeClr val="tx2"/>
                </a:solidFill>
                <a:latin typeface="+mn-lt"/>
                <a:ea typeface="+mn-ea"/>
              </a:rPr>
              <a:t>DEC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800" b="1">
                <a:solidFill>
                  <a:schemeClr val="tx2"/>
                </a:solidFill>
                <a:latin typeface="+mn-lt"/>
                <a:ea typeface="+mn-ea"/>
              </a:rPr>
              <a:t>SL(</a:t>
            </a:r>
            <a:r>
              <a:rPr lang="zh-CN" altLang="en-US" sz="2800" b="1">
                <a:solidFill>
                  <a:schemeClr val="tx2"/>
                </a:solidFill>
                <a:latin typeface="+mn-lt"/>
                <a:ea typeface="+mn-ea"/>
              </a:rPr>
              <a:t>左移</a:t>
            </a:r>
            <a:r>
              <a:rPr lang="en-US" altLang="zh-CN" sz="2800" b="1">
                <a:solidFill>
                  <a:schemeClr val="tx2"/>
                </a:solidFill>
                <a:latin typeface="+mn-lt"/>
                <a:ea typeface="+mn-ea"/>
              </a:rPr>
              <a:t>)</a:t>
            </a:r>
            <a:r>
              <a:rPr lang="zh-CN" altLang="en-US" sz="2800" b="1">
                <a:solidFill>
                  <a:schemeClr val="tx2"/>
                </a:solidFill>
                <a:latin typeface="+mn-lt"/>
                <a:ea typeface="+mn-ea"/>
              </a:rPr>
              <a:t>，</a:t>
            </a:r>
            <a:r>
              <a:rPr lang="en-US" altLang="zh-CN" sz="2800" b="1">
                <a:solidFill>
                  <a:schemeClr val="tx2"/>
                </a:solidFill>
                <a:latin typeface="+mn-lt"/>
                <a:ea typeface="+mn-ea"/>
              </a:rPr>
              <a:t>SR(</a:t>
            </a:r>
            <a:r>
              <a:rPr lang="zh-CN" altLang="en-US" sz="2800" b="1">
                <a:solidFill>
                  <a:schemeClr val="tx2"/>
                </a:solidFill>
                <a:latin typeface="+mn-lt"/>
                <a:ea typeface="+mn-ea"/>
              </a:rPr>
              <a:t>右移</a:t>
            </a:r>
            <a:r>
              <a:rPr lang="en-US" altLang="zh-CN" sz="2800" b="1">
                <a:solidFill>
                  <a:schemeClr val="tx2"/>
                </a:solidFill>
                <a:latin typeface="+mn-lt"/>
                <a:ea typeface="+mn-ea"/>
              </a:rPr>
              <a:t>)</a:t>
            </a:r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756096" y="5661025"/>
            <a:ext cx="547211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+mn-lt"/>
                <a:ea typeface="+mn-ea"/>
              </a:rPr>
              <a:t>(4)</a:t>
            </a:r>
            <a:r>
              <a:rPr lang="zh-CN" altLang="en-US" sz="2800" b="1">
                <a:latin typeface="+mn-lt"/>
                <a:ea typeface="+mn-ea"/>
              </a:rPr>
              <a:t>程序控制类指令</a:t>
            </a:r>
          </a:p>
        </p:txBody>
      </p:sp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3995936" y="5661248"/>
            <a:ext cx="33115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chemeClr val="tx2"/>
                </a:solidFill>
                <a:latin typeface="+mn-lt"/>
                <a:ea typeface="+mn-ea"/>
              </a:rPr>
              <a:t>JMP, RST, JSR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4" grpId="0"/>
      <p:bldP spid="6" grpId="0"/>
      <p:bldP spid="8" grpId="0"/>
      <p:bldP spid="1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3"/>
          <p:cNvSpPr txBox="1">
            <a:spLocks noChangeArrowheads="1"/>
          </p:cNvSpPr>
          <p:nvPr/>
        </p:nvSpPr>
        <p:spPr bwMode="auto">
          <a:xfrm>
            <a:off x="3423592" y="1429146"/>
            <a:ext cx="5410200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+mn-lt"/>
                <a:ea typeface="+mn-ea"/>
              </a:rPr>
              <a:t>0     0  0  0  0    </a:t>
            </a:r>
          </a:p>
        </p:txBody>
      </p:sp>
      <p:sp>
        <p:nvSpPr>
          <p:cNvPr id="3" name="Text Box 24"/>
          <p:cNvSpPr txBox="1">
            <a:spLocks noChangeArrowheads="1"/>
          </p:cNvSpPr>
          <p:nvPr/>
        </p:nvSpPr>
        <p:spPr bwMode="auto">
          <a:xfrm>
            <a:off x="152400" y="133746"/>
            <a:ext cx="7011988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+mn-lt"/>
                <a:ea typeface="+mn-ea"/>
              </a:rPr>
              <a:t>                                    5      4     3     2    1     0</a:t>
            </a:r>
          </a:p>
        </p:txBody>
      </p:sp>
      <p:sp>
        <p:nvSpPr>
          <p:cNvPr id="4" name="AutoShape 25"/>
          <p:cNvSpPr>
            <a:spLocks/>
          </p:cNvSpPr>
          <p:nvPr/>
        </p:nvSpPr>
        <p:spPr bwMode="auto">
          <a:xfrm rot="-5400000">
            <a:off x="1872072" y="801080"/>
            <a:ext cx="216024" cy="1295400"/>
          </a:xfrm>
          <a:prstGeom prst="leftBrace">
            <a:avLst>
              <a:gd name="adj1" fmla="val 70833"/>
              <a:gd name="adj2" fmla="val 50000"/>
            </a:avLst>
          </a:prstGeom>
          <a:solidFill>
            <a:schemeClr val="bg1"/>
          </a:solidFill>
          <a:ln w="28575" cap="sq">
            <a:solidFill>
              <a:srgbClr val="00B05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sz="2800">
              <a:latin typeface="+mn-lt"/>
              <a:ea typeface="+mn-ea"/>
            </a:endParaRPr>
          </a:p>
        </p:txBody>
      </p:sp>
      <p:sp>
        <p:nvSpPr>
          <p:cNvPr id="5" name="Text Box 26"/>
          <p:cNvSpPr txBox="1">
            <a:spLocks noChangeArrowheads="1"/>
          </p:cNvSpPr>
          <p:nvPr/>
        </p:nvSpPr>
        <p:spPr bwMode="auto">
          <a:xfrm>
            <a:off x="1201688" y="1604159"/>
            <a:ext cx="1714128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+mn-lt"/>
                <a:ea typeface="+mn-ea"/>
              </a:rPr>
              <a:t>转移地址</a:t>
            </a:r>
          </a:p>
        </p:txBody>
      </p:sp>
      <p:sp>
        <p:nvSpPr>
          <p:cNvPr id="6" name="Text Box 28"/>
          <p:cNvSpPr txBox="1">
            <a:spLocks noChangeArrowheads="1"/>
          </p:cNvSpPr>
          <p:nvPr/>
        </p:nvSpPr>
        <p:spPr bwMode="auto">
          <a:xfrm>
            <a:off x="5868144" y="1429146"/>
            <a:ext cx="2362200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+mn-lt"/>
                <a:ea typeface="+mn-ea"/>
              </a:rPr>
              <a:t>无条件转</a:t>
            </a:r>
          </a:p>
        </p:txBody>
      </p:sp>
      <p:grpSp>
        <p:nvGrpSpPr>
          <p:cNvPr id="7" name="Group 72"/>
          <p:cNvGrpSpPr>
            <a:grpSpLocks/>
          </p:cNvGrpSpPr>
          <p:nvPr/>
        </p:nvGrpSpPr>
        <p:grpSpPr bwMode="auto">
          <a:xfrm>
            <a:off x="98424" y="743346"/>
            <a:ext cx="6921192" cy="523875"/>
            <a:chOff x="0" y="384"/>
            <a:chExt cx="4268" cy="330"/>
          </a:xfrm>
        </p:grpSpPr>
        <p:sp>
          <p:nvSpPr>
            <p:cNvPr id="8" name="Text Box 30"/>
            <p:cNvSpPr txBox="1">
              <a:spLocks noChangeArrowheads="1"/>
            </p:cNvSpPr>
            <p:nvPr/>
          </p:nvSpPr>
          <p:spPr bwMode="auto">
            <a:xfrm>
              <a:off x="0" y="384"/>
              <a:ext cx="4268" cy="33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+mn-lt"/>
                  <a:ea typeface="+mn-ea"/>
                </a:rPr>
                <a:t>JMP     </a:t>
              </a:r>
              <a:r>
                <a:rPr lang="zh-CN" altLang="en-US" sz="2800" b="1">
                  <a:latin typeface="+mn-lt"/>
                  <a:ea typeface="+mn-ea"/>
                </a:rPr>
                <a:t>寄       寻     方式         </a:t>
              </a:r>
              <a:r>
                <a:rPr lang="en-US" altLang="zh-CN" sz="2800" b="1">
                  <a:latin typeface="+mn-lt"/>
                  <a:ea typeface="+mn-ea"/>
                </a:rPr>
                <a:t>N′   Z′   V′   C′</a:t>
              </a:r>
            </a:p>
          </p:txBody>
        </p:sp>
        <p:sp>
          <p:nvSpPr>
            <p:cNvPr id="9" name="Line 31"/>
            <p:cNvSpPr>
              <a:spLocks noChangeShapeType="1"/>
            </p:cNvSpPr>
            <p:nvPr/>
          </p:nvSpPr>
          <p:spPr bwMode="auto">
            <a:xfrm>
              <a:off x="624" y="384"/>
              <a:ext cx="0" cy="317"/>
            </a:xfrm>
            <a:prstGeom prst="line">
              <a:avLst/>
            </a:prstGeom>
            <a:noFill/>
            <a:ln w="38100" cap="sq">
              <a:solidFill>
                <a:schemeClr val="accent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800">
                <a:latin typeface="+mn-lt"/>
                <a:ea typeface="+mn-ea"/>
              </a:endParaRPr>
            </a:p>
          </p:txBody>
        </p:sp>
        <p:sp>
          <p:nvSpPr>
            <p:cNvPr id="10" name="Line 32"/>
            <p:cNvSpPr>
              <a:spLocks noChangeShapeType="1"/>
            </p:cNvSpPr>
            <p:nvPr/>
          </p:nvSpPr>
          <p:spPr bwMode="auto">
            <a:xfrm>
              <a:off x="1230" y="384"/>
              <a:ext cx="0" cy="317"/>
            </a:xfrm>
            <a:prstGeom prst="line">
              <a:avLst/>
            </a:prstGeom>
            <a:noFill/>
            <a:ln w="38100" cap="sq">
              <a:solidFill>
                <a:schemeClr val="accent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800">
                <a:latin typeface="+mn-lt"/>
                <a:ea typeface="+mn-ea"/>
              </a:endParaRPr>
            </a:p>
          </p:txBody>
        </p:sp>
        <p:sp>
          <p:nvSpPr>
            <p:cNvPr id="11" name="Line 33"/>
            <p:cNvSpPr>
              <a:spLocks noChangeShapeType="1"/>
            </p:cNvSpPr>
            <p:nvPr/>
          </p:nvSpPr>
          <p:spPr bwMode="auto">
            <a:xfrm>
              <a:off x="1820" y="384"/>
              <a:ext cx="0" cy="317"/>
            </a:xfrm>
            <a:prstGeom prst="line">
              <a:avLst/>
            </a:prstGeom>
            <a:noFill/>
            <a:ln w="38100" cap="sq">
              <a:solidFill>
                <a:schemeClr val="accent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800">
                <a:latin typeface="+mn-lt"/>
                <a:ea typeface="+mn-ea"/>
              </a:endParaRPr>
            </a:p>
          </p:txBody>
        </p:sp>
        <p:sp>
          <p:nvSpPr>
            <p:cNvPr id="12" name="Line 34"/>
            <p:cNvSpPr>
              <a:spLocks noChangeShapeType="1"/>
            </p:cNvSpPr>
            <p:nvPr/>
          </p:nvSpPr>
          <p:spPr bwMode="auto">
            <a:xfrm>
              <a:off x="2364" y="384"/>
              <a:ext cx="0" cy="317"/>
            </a:xfrm>
            <a:prstGeom prst="line">
              <a:avLst/>
            </a:prstGeom>
            <a:noFill/>
            <a:ln w="38100" cap="sq">
              <a:solidFill>
                <a:schemeClr val="accent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800">
                <a:latin typeface="+mn-lt"/>
                <a:ea typeface="+mn-ea"/>
              </a:endParaRPr>
            </a:p>
          </p:txBody>
        </p:sp>
        <p:sp>
          <p:nvSpPr>
            <p:cNvPr id="13" name="Line 35"/>
            <p:cNvSpPr>
              <a:spLocks noChangeShapeType="1"/>
            </p:cNvSpPr>
            <p:nvPr/>
          </p:nvSpPr>
          <p:spPr bwMode="auto">
            <a:xfrm>
              <a:off x="3111" y="384"/>
              <a:ext cx="0" cy="317"/>
            </a:xfrm>
            <a:prstGeom prst="line">
              <a:avLst/>
            </a:prstGeom>
            <a:noFill/>
            <a:ln w="38100" cap="sq">
              <a:solidFill>
                <a:schemeClr val="accent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800">
                <a:latin typeface="+mn-lt"/>
                <a:ea typeface="+mn-ea"/>
              </a:endParaRPr>
            </a:p>
          </p:txBody>
        </p:sp>
        <p:sp>
          <p:nvSpPr>
            <p:cNvPr id="14" name="Line 36"/>
            <p:cNvSpPr>
              <a:spLocks noChangeShapeType="1"/>
            </p:cNvSpPr>
            <p:nvPr/>
          </p:nvSpPr>
          <p:spPr bwMode="auto">
            <a:xfrm>
              <a:off x="3495" y="384"/>
              <a:ext cx="0" cy="317"/>
            </a:xfrm>
            <a:prstGeom prst="line">
              <a:avLst/>
            </a:prstGeom>
            <a:noFill/>
            <a:ln w="38100" cap="sq">
              <a:solidFill>
                <a:schemeClr val="accent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800">
                <a:latin typeface="+mn-lt"/>
                <a:ea typeface="+mn-ea"/>
              </a:endParaRPr>
            </a:p>
          </p:txBody>
        </p:sp>
        <p:sp>
          <p:nvSpPr>
            <p:cNvPr id="15" name="Line 37"/>
            <p:cNvSpPr>
              <a:spLocks noChangeShapeType="1"/>
            </p:cNvSpPr>
            <p:nvPr/>
          </p:nvSpPr>
          <p:spPr bwMode="auto">
            <a:xfrm>
              <a:off x="3879" y="384"/>
              <a:ext cx="0" cy="317"/>
            </a:xfrm>
            <a:prstGeom prst="line">
              <a:avLst/>
            </a:prstGeom>
            <a:noFill/>
            <a:ln w="38100" cap="sq">
              <a:solidFill>
                <a:schemeClr val="accent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800">
                <a:latin typeface="+mn-lt"/>
                <a:ea typeface="+mn-ea"/>
              </a:endParaRPr>
            </a:p>
          </p:txBody>
        </p:sp>
        <p:sp>
          <p:nvSpPr>
            <p:cNvPr id="16" name="Line 38"/>
            <p:cNvSpPr>
              <a:spLocks noChangeShapeType="1"/>
            </p:cNvSpPr>
            <p:nvPr/>
          </p:nvSpPr>
          <p:spPr bwMode="auto">
            <a:xfrm>
              <a:off x="2727" y="384"/>
              <a:ext cx="0" cy="317"/>
            </a:xfrm>
            <a:prstGeom prst="line">
              <a:avLst/>
            </a:prstGeom>
            <a:noFill/>
            <a:ln w="38100" cap="sq">
              <a:solidFill>
                <a:schemeClr val="accent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800">
                <a:latin typeface="+mn-lt"/>
                <a:ea typeface="+mn-ea"/>
              </a:endParaRPr>
            </a:p>
          </p:txBody>
        </p:sp>
      </p:grpSp>
      <p:sp>
        <p:nvSpPr>
          <p:cNvPr id="17" name="Text Box 41"/>
          <p:cNvSpPr txBox="1">
            <a:spLocks noChangeArrowheads="1"/>
          </p:cNvSpPr>
          <p:nvPr/>
        </p:nvSpPr>
        <p:spPr bwMode="auto">
          <a:xfrm>
            <a:off x="3423592" y="1962546"/>
            <a:ext cx="5105400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+mn-lt"/>
                <a:ea typeface="+mn-ea"/>
              </a:rPr>
              <a:t>0     0  0  0  </a:t>
            </a:r>
            <a:r>
              <a:rPr lang="en-US" altLang="zh-CN" sz="2800" b="1" u="sng">
                <a:solidFill>
                  <a:schemeClr val="tx2"/>
                </a:solidFill>
                <a:latin typeface="+mn-lt"/>
                <a:ea typeface="+mn-ea"/>
              </a:rPr>
              <a:t>1</a:t>
            </a:r>
            <a:r>
              <a:rPr lang="en-US" altLang="zh-CN" sz="2800" b="1">
                <a:latin typeface="+mn-lt"/>
                <a:ea typeface="+mn-ea"/>
              </a:rPr>
              <a:t>    </a:t>
            </a:r>
          </a:p>
        </p:txBody>
      </p:sp>
      <p:sp>
        <p:nvSpPr>
          <p:cNvPr id="18" name="Text Box 42"/>
          <p:cNvSpPr txBox="1">
            <a:spLocks noChangeArrowheads="1"/>
          </p:cNvSpPr>
          <p:nvPr/>
        </p:nvSpPr>
        <p:spPr bwMode="auto">
          <a:xfrm>
            <a:off x="5868144" y="1962546"/>
            <a:ext cx="2362200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+mn-lt"/>
                <a:ea typeface="+mn-ea"/>
              </a:rPr>
              <a:t>无进位转</a:t>
            </a:r>
          </a:p>
        </p:txBody>
      </p:sp>
      <p:sp>
        <p:nvSpPr>
          <p:cNvPr id="19" name="Text Box 43"/>
          <p:cNvSpPr txBox="1">
            <a:spLocks noChangeArrowheads="1"/>
          </p:cNvSpPr>
          <p:nvPr/>
        </p:nvSpPr>
        <p:spPr bwMode="auto">
          <a:xfrm>
            <a:off x="7468344" y="1962546"/>
            <a:ext cx="1371600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+mn-lt"/>
                <a:ea typeface="+mn-ea"/>
              </a:rPr>
              <a:t>(C=0)</a:t>
            </a:r>
          </a:p>
        </p:txBody>
      </p:sp>
      <p:sp>
        <p:nvSpPr>
          <p:cNvPr id="20" name="Text Box 44"/>
          <p:cNvSpPr txBox="1">
            <a:spLocks noChangeArrowheads="1"/>
          </p:cNvSpPr>
          <p:nvPr/>
        </p:nvSpPr>
        <p:spPr bwMode="auto">
          <a:xfrm>
            <a:off x="3423592" y="2495946"/>
            <a:ext cx="5486400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+mn-lt"/>
                <a:ea typeface="+mn-ea"/>
              </a:rPr>
              <a:t>0     0  0  </a:t>
            </a:r>
            <a:r>
              <a:rPr lang="en-US" altLang="zh-CN" sz="2800" b="1" u="sng">
                <a:solidFill>
                  <a:schemeClr val="tx2"/>
                </a:solidFill>
                <a:latin typeface="+mn-lt"/>
                <a:ea typeface="+mn-ea"/>
              </a:rPr>
              <a:t>1</a:t>
            </a:r>
            <a:r>
              <a:rPr lang="en-US" altLang="zh-CN" sz="2800" b="1">
                <a:latin typeface="+mn-lt"/>
                <a:ea typeface="+mn-ea"/>
              </a:rPr>
              <a:t>  0    </a:t>
            </a:r>
          </a:p>
        </p:txBody>
      </p:sp>
      <p:sp>
        <p:nvSpPr>
          <p:cNvPr id="21" name="Text Box 45"/>
          <p:cNvSpPr txBox="1">
            <a:spLocks noChangeArrowheads="1"/>
          </p:cNvSpPr>
          <p:nvPr/>
        </p:nvSpPr>
        <p:spPr bwMode="auto">
          <a:xfrm>
            <a:off x="5868144" y="2495946"/>
            <a:ext cx="2362200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+mn-lt"/>
                <a:ea typeface="+mn-ea"/>
              </a:rPr>
              <a:t>无溢出转</a:t>
            </a:r>
          </a:p>
        </p:txBody>
      </p:sp>
      <p:sp>
        <p:nvSpPr>
          <p:cNvPr id="22" name="Text Box 46"/>
          <p:cNvSpPr txBox="1">
            <a:spLocks noChangeArrowheads="1"/>
          </p:cNvSpPr>
          <p:nvPr/>
        </p:nvSpPr>
        <p:spPr bwMode="auto">
          <a:xfrm>
            <a:off x="7468344" y="2495946"/>
            <a:ext cx="1371600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+mn-lt"/>
                <a:ea typeface="+mn-ea"/>
              </a:rPr>
              <a:t>(V=0)</a:t>
            </a:r>
          </a:p>
        </p:txBody>
      </p:sp>
      <p:sp>
        <p:nvSpPr>
          <p:cNvPr id="23" name="Text Box 47"/>
          <p:cNvSpPr txBox="1">
            <a:spLocks noChangeArrowheads="1"/>
          </p:cNvSpPr>
          <p:nvPr/>
        </p:nvSpPr>
        <p:spPr bwMode="auto">
          <a:xfrm>
            <a:off x="3423592" y="3029346"/>
            <a:ext cx="5105400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+mn-lt"/>
                <a:ea typeface="+mn-ea"/>
              </a:rPr>
              <a:t>0     0  </a:t>
            </a:r>
            <a:r>
              <a:rPr lang="en-US" altLang="zh-CN" sz="2800" b="1" u="sng">
                <a:solidFill>
                  <a:schemeClr val="tx2"/>
                </a:solidFill>
                <a:latin typeface="+mn-lt"/>
                <a:ea typeface="+mn-ea"/>
              </a:rPr>
              <a:t>1</a:t>
            </a:r>
            <a:r>
              <a:rPr lang="en-US" altLang="zh-CN" sz="2800" b="1">
                <a:latin typeface="+mn-lt"/>
                <a:ea typeface="+mn-ea"/>
              </a:rPr>
              <a:t>  0  0    </a:t>
            </a:r>
          </a:p>
        </p:txBody>
      </p:sp>
      <p:sp>
        <p:nvSpPr>
          <p:cNvPr id="24" name="Text Box 48"/>
          <p:cNvSpPr txBox="1">
            <a:spLocks noChangeArrowheads="1"/>
          </p:cNvSpPr>
          <p:nvPr/>
        </p:nvSpPr>
        <p:spPr bwMode="auto">
          <a:xfrm>
            <a:off x="5868144" y="3029346"/>
            <a:ext cx="2362200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+mn-lt"/>
                <a:ea typeface="+mn-ea"/>
              </a:rPr>
              <a:t>数非零转</a:t>
            </a:r>
          </a:p>
        </p:txBody>
      </p:sp>
      <p:sp>
        <p:nvSpPr>
          <p:cNvPr id="25" name="Text Box 49"/>
          <p:cNvSpPr txBox="1">
            <a:spLocks noChangeArrowheads="1"/>
          </p:cNvSpPr>
          <p:nvPr/>
        </p:nvSpPr>
        <p:spPr bwMode="auto">
          <a:xfrm>
            <a:off x="7468344" y="3029346"/>
            <a:ext cx="1371600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+mn-lt"/>
                <a:ea typeface="+mn-ea"/>
              </a:rPr>
              <a:t>(Z=0)</a:t>
            </a:r>
          </a:p>
        </p:txBody>
      </p:sp>
      <p:sp>
        <p:nvSpPr>
          <p:cNvPr id="26" name="Text Box 50"/>
          <p:cNvSpPr txBox="1">
            <a:spLocks noChangeArrowheads="1"/>
          </p:cNvSpPr>
          <p:nvPr/>
        </p:nvSpPr>
        <p:spPr bwMode="auto">
          <a:xfrm>
            <a:off x="3423592" y="3562746"/>
            <a:ext cx="5181600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+mn-lt"/>
                <a:ea typeface="+mn-ea"/>
              </a:rPr>
              <a:t>0     </a:t>
            </a:r>
            <a:r>
              <a:rPr lang="en-US" altLang="zh-CN" sz="2800" b="1" u="sng">
                <a:solidFill>
                  <a:schemeClr val="tx2"/>
                </a:solidFill>
                <a:latin typeface="+mn-lt"/>
                <a:ea typeface="+mn-ea"/>
              </a:rPr>
              <a:t>1</a:t>
            </a:r>
            <a:r>
              <a:rPr lang="en-US" altLang="zh-CN" sz="2800" b="1">
                <a:latin typeface="+mn-lt"/>
                <a:ea typeface="+mn-ea"/>
              </a:rPr>
              <a:t>  0  0  0    </a:t>
            </a:r>
          </a:p>
        </p:txBody>
      </p:sp>
      <p:sp>
        <p:nvSpPr>
          <p:cNvPr id="27" name="Text Box 51"/>
          <p:cNvSpPr txBox="1">
            <a:spLocks noChangeArrowheads="1"/>
          </p:cNvSpPr>
          <p:nvPr/>
        </p:nvSpPr>
        <p:spPr bwMode="auto">
          <a:xfrm>
            <a:off x="5868144" y="3562746"/>
            <a:ext cx="2362200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+mn-lt"/>
                <a:ea typeface="+mn-ea"/>
              </a:rPr>
              <a:t>数为正转</a:t>
            </a:r>
          </a:p>
        </p:txBody>
      </p:sp>
      <p:sp>
        <p:nvSpPr>
          <p:cNvPr id="28" name="Text Box 52"/>
          <p:cNvSpPr txBox="1">
            <a:spLocks noChangeArrowheads="1"/>
          </p:cNvSpPr>
          <p:nvPr/>
        </p:nvSpPr>
        <p:spPr bwMode="auto">
          <a:xfrm>
            <a:off x="7468344" y="3562746"/>
            <a:ext cx="1371600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+mn-lt"/>
                <a:ea typeface="+mn-ea"/>
              </a:rPr>
              <a:t>(N=0)</a:t>
            </a:r>
          </a:p>
        </p:txBody>
      </p:sp>
      <p:sp>
        <p:nvSpPr>
          <p:cNvPr id="29" name="Text Box 53"/>
          <p:cNvSpPr txBox="1">
            <a:spLocks noChangeArrowheads="1"/>
          </p:cNvSpPr>
          <p:nvPr/>
        </p:nvSpPr>
        <p:spPr bwMode="auto">
          <a:xfrm>
            <a:off x="3423592" y="4126309"/>
            <a:ext cx="3886200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  <a:latin typeface="+mn-lt"/>
                <a:ea typeface="+mn-ea"/>
              </a:rPr>
              <a:t>1</a:t>
            </a:r>
            <a:r>
              <a:rPr lang="en-US" altLang="zh-CN" sz="2800" b="1">
                <a:latin typeface="+mn-lt"/>
                <a:ea typeface="+mn-ea"/>
              </a:rPr>
              <a:t>     0  0  0   </a:t>
            </a:r>
            <a:r>
              <a:rPr lang="en-US" altLang="zh-CN" sz="2800" b="1" u="sng">
                <a:solidFill>
                  <a:schemeClr val="tx2"/>
                </a:solidFill>
                <a:latin typeface="+mn-lt"/>
                <a:ea typeface="+mn-ea"/>
              </a:rPr>
              <a:t>1</a:t>
            </a:r>
            <a:r>
              <a:rPr lang="en-US" altLang="zh-CN" sz="2800" b="1">
                <a:latin typeface="+mn-lt"/>
                <a:ea typeface="+mn-ea"/>
              </a:rPr>
              <a:t> </a:t>
            </a:r>
          </a:p>
        </p:txBody>
      </p:sp>
      <p:sp>
        <p:nvSpPr>
          <p:cNvPr id="30" name="Text Box 54"/>
          <p:cNvSpPr txBox="1">
            <a:spLocks noChangeArrowheads="1"/>
          </p:cNvSpPr>
          <p:nvPr/>
        </p:nvSpPr>
        <p:spPr bwMode="auto">
          <a:xfrm>
            <a:off x="5868144" y="4096146"/>
            <a:ext cx="2362200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+mn-lt"/>
                <a:ea typeface="+mn-ea"/>
              </a:rPr>
              <a:t>有进位转</a:t>
            </a:r>
          </a:p>
        </p:txBody>
      </p:sp>
      <p:sp>
        <p:nvSpPr>
          <p:cNvPr id="31" name="Text Box 55"/>
          <p:cNvSpPr txBox="1">
            <a:spLocks noChangeArrowheads="1"/>
          </p:cNvSpPr>
          <p:nvPr/>
        </p:nvSpPr>
        <p:spPr bwMode="auto">
          <a:xfrm>
            <a:off x="7468344" y="4096146"/>
            <a:ext cx="1371600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+mn-lt"/>
                <a:ea typeface="+mn-ea"/>
              </a:rPr>
              <a:t>(C=1)</a:t>
            </a:r>
          </a:p>
        </p:txBody>
      </p:sp>
      <p:sp>
        <p:nvSpPr>
          <p:cNvPr id="32" name="Text Box 56"/>
          <p:cNvSpPr txBox="1">
            <a:spLocks noChangeArrowheads="1"/>
          </p:cNvSpPr>
          <p:nvPr/>
        </p:nvSpPr>
        <p:spPr bwMode="auto">
          <a:xfrm>
            <a:off x="3423592" y="4629546"/>
            <a:ext cx="3886200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  <a:latin typeface="+mn-lt"/>
                <a:ea typeface="+mn-ea"/>
              </a:rPr>
              <a:t>1</a:t>
            </a:r>
            <a:r>
              <a:rPr lang="en-US" altLang="zh-CN" sz="2800" b="1">
                <a:latin typeface="+mn-lt"/>
                <a:ea typeface="+mn-ea"/>
              </a:rPr>
              <a:t>     0  0  </a:t>
            </a:r>
            <a:r>
              <a:rPr lang="en-US" altLang="zh-CN" sz="2800" b="1" u="sng">
                <a:solidFill>
                  <a:schemeClr val="tx2"/>
                </a:solidFill>
                <a:latin typeface="+mn-lt"/>
                <a:ea typeface="+mn-ea"/>
              </a:rPr>
              <a:t>1</a:t>
            </a:r>
            <a:r>
              <a:rPr lang="en-US" altLang="zh-CN" sz="2800" b="1">
                <a:latin typeface="+mn-lt"/>
                <a:ea typeface="+mn-ea"/>
              </a:rPr>
              <a:t>  0 </a:t>
            </a:r>
          </a:p>
        </p:txBody>
      </p:sp>
      <p:sp>
        <p:nvSpPr>
          <p:cNvPr id="33" name="Text Box 57"/>
          <p:cNvSpPr txBox="1">
            <a:spLocks noChangeArrowheads="1"/>
          </p:cNvSpPr>
          <p:nvPr/>
        </p:nvSpPr>
        <p:spPr bwMode="auto">
          <a:xfrm>
            <a:off x="5868144" y="4629546"/>
            <a:ext cx="2362200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+mn-lt"/>
                <a:ea typeface="+mn-ea"/>
              </a:rPr>
              <a:t>有溢出转</a:t>
            </a:r>
          </a:p>
        </p:txBody>
      </p:sp>
      <p:sp>
        <p:nvSpPr>
          <p:cNvPr id="34" name="Text Box 58"/>
          <p:cNvSpPr txBox="1">
            <a:spLocks noChangeArrowheads="1"/>
          </p:cNvSpPr>
          <p:nvPr/>
        </p:nvSpPr>
        <p:spPr bwMode="auto">
          <a:xfrm>
            <a:off x="7468344" y="4629546"/>
            <a:ext cx="1371600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+mn-lt"/>
                <a:ea typeface="+mn-ea"/>
              </a:rPr>
              <a:t>(V=1)</a:t>
            </a:r>
          </a:p>
        </p:txBody>
      </p:sp>
      <p:sp>
        <p:nvSpPr>
          <p:cNvPr id="35" name="Text Box 59"/>
          <p:cNvSpPr txBox="1">
            <a:spLocks noChangeArrowheads="1"/>
          </p:cNvSpPr>
          <p:nvPr/>
        </p:nvSpPr>
        <p:spPr bwMode="auto">
          <a:xfrm>
            <a:off x="3423592" y="5162946"/>
            <a:ext cx="3886200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  <a:latin typeface="+mn-lt"/>
                <a:ea typeface="+mn-ea"/>
              </a:rPr>
              <a:t>1</a:t>
            </a:r>
            <a:r>
              <a:rPr lang="en-US" altLang="zh-CN" sz="2800" b="1">
                <a:latin typeface="+mn-lt"/>
                <a:ea typeface="+mn-ea"/>
              </a:rPr>
              <a:t>     0  </a:t>
            </a:r>
            <a:r>
              <a:rPr lang="en-US" altLang="zh-CN" sz="2800" b="1" u="sng">
                <a:solidFill>
                  <a:schemeClr val="tx2"/>
                </a:solidFill>
                <a:latin typeface="+mn-lt"/>
                <a:ea typeface="+mn-ea"/>
              </a:rPr>
              <a:t>1</a:t>
            </a:r>
            <a:r>
              <a:rPr lang="en-US" altLang="zh-CN" sz="2800" b="1">
                <a:latin typeface="+mn-lt"/>
                <a:ea typeface="+mn-ea"/>
              </a:rPr>
              <a:t>  0  0 </a:t>
            </a:r>
          </a:p>
        </p:txBody>
      </p:sp>
      <p:sp>
        <p:nvSpPr>
          <p:cNvPr id="36" name="Text Box 60"/>
          <p:cNvSpPr txBox="1">
            <a:spLocks noChangeArrowheads="1"/>
          </p:cNvSpPr>
          <p:nvPr/>
        </p:nvSpPr>
        <p:spPr bwMode="auto">
          <a:xfrm>
            <a:off x="5868144" y="5162946"/>
            <a:ext cx="2362200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+mn-lt"/>
                <a:ea typeface="+mn-ea"/>
              </a:rPr>
              <a:t>数为零转</a:t>
            </a:r>
          </a:p>
        </p:txBody>
      </p:sp>
      <p:sp>
        <p:nvSpPr>
          <p:cNvPr id="37" name="Text Box 61"/>
          <p:cNvSpPr txBox="1">
            <a:spLocks noChangeArrowheads="1"/>
          </p:cNvSpPr>
          <p:nvPr/>
        </p:nvSpPr>
        <p:spPr bwMode="auto">
          <a:xfrm>
            <a:off x="7468344" y="5162946"/>
            <a:ext cx="1371600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+mn-lt"/>
                <a:ea typeface="+mn-ea"/>
              </a:rPr>
              <a:t>(Z=1)</a:t>
            </a:r>
          </a:p>
        </p:txBody>
      </p:sp>
      <p:sp>
        <p:nvSpPr>
          <p:cNvPr id="38" name="Text Box 62"/>
          <p:cNvSpPr txBox="1">
            <a:spLocks noChangeArrowheads="1"/>
          </p:cNvSpPr>
          <p:nvPr/>
        </p:nvSpPr>
        <p:spPr bwMode="auto">
          <a:xfrm>
            <a:off x="3423592" y="5696346"/>
            <a:ext cx="3886200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  <a:latin typeface="+mn-lt"/>
                <a:ea typeface="+mn-ea"/>
              </a:rPr>
              <a:t>1</a:t>
            </a:r>
            <a:r>
              <a:rPr lang="en-US" altLang="zh-CN" sz="2800" b="1">
                <a:latin typeface="+mn-lt"/>
                <a:ea typeface="+mn-ea"/>
              </a:rPr>
              <a:t>     </a:t>
            </a:r>
            <a:r>
              <a:rPr lang="en-US" altLang="zh-CN" sz="2800" b="1" u="sng">
                <a:solidFill>
                  <a:schemeClr val="tx2"/>
                </a:solidFill>
                <a:latin typeface="+mn-lt"/>
                <a:ea typeface="+mn-ea"/>
              </a:rPr>
              <a:t>1</a:t>
            </a:r>
            <a:r>
              <a:rPr lang="en-US" altLang="zh-CN" sz="2800" b="1">
                <a:latin typeface="+mn-lt"/>
                <a:ea typeface="+mn-ea"/>
              </a:rPr>
              <a:t>  0  0  0 </a:t>
            </a:r>
          </a:p>
        </p:txBody>
      </p:sp>
      <p:sp>
        <p:nvSpPr>
          <p:cNvPr id="39" name="Text Box 63"/>
          <p:cNvSpPr txBox="1">
            <a:spLocks noChangeArrowheads="1"/>
          </p:cNvSpPr>
          <p:nvPr/>
        </p:nvSpPr>
        <p:spPr bwMode="auto">
          <a:xfrm>
            <a:off x="5868144" y="5696346"/>
            <a:ext cx="2362200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+mn-lt"/>
                <a:ea typeface="+mn-ea"/>
              </a:rPr>
              <a:t>数为负转</a:t>
            </a:r>
          </a:p>
        </p:txBody>
      </p:sp>
      <p:sp>
        <p:nvSpPr>
          <p:cNvPr id="40" name="Text Box 64"/>
          <p:cNvSpPr txBox="1">
            <a:spLocks noChangeArrowheads="1"/>
          </p:cNvSpPr>
          <p:nvPr/>
        </p:nvSpPr>
        <p:spPr bwMode="auto">
          <a:xfrm>
            <a:off x="7468344" y="5696346"/>
            <a:ext cx="1371600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+mn-lt"/>
                <a:ea typeface="+mn-ea"/>
              </a:rPr>
              <a:t>(N=1)</a:t>
            </a:r>
          </a:p>
        </p:txBody>
      </p:sp>
      <p:sp>
        <p:nvSpPr>
          <p:cNvPr id="41" name="Text Box 65"/>
          <p:cNvSpPr txBox="1">
            <a:spLocks noChangeArrowheads="1"/>
          </p:cNvSpPr>
          <p:nvPr/>
        </p:nvSpPr>
        <p:spPr bwMode="auto">
          <a:xfrm>
            <a:off x="502568" y="6305946"/>
            <a:ext cx="7309792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  <a:latin typeface="+mn-lt"/>
                <a:ea typeface="+mn-ea"/>
              </a:rPr>
              <a:t>条件满足，转向转移地址；否则顺序执行。</a:t>
            </a:r>
          </a:p>
        </p:txBody>
      </p:sp>
      <p:sp>
        <p:nvSpPr>
          <p:cNvPr id="42" name="文本框 41"/>
          <p:cNvSpPr txBox="1"/>
          <p:nvPr/>
        </p:nvSpPr>
        <p:spPr>
          <a:xfrm flipH="1">
            <a:off x="1332925" y="2266870"/>
            <a:ext cx="129614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>
                <a:solidFill>
                  <a:schemeClr val="tx2"/>
                </a:solidFill>
              </a:rPr>
              <a:t>根据有效地址获得的操作数作为转移地址</a:t>
            </a:r>
            <a:r>
              <a:rPr lang="en-US" altLang="zh-CN" b="1">
                <a:solidFill>
                  <a:schemeClr val="tx2"/>
                </a:solidFill>
              </a:rPr>
              <a:t>,</a:t>
            </a:r>
          </a:p>
          <a:p>
            <a:r>
              <a:rPr lang="en-US" altLang="zh-CN" b="1">
                <a:solidFill>
                  <a:srgbClr val="FF0000"/>
                </a:solidFill>
              </a:rPr>
              <a:t>X(PC)</a:t>
            </a:r>
            <a:r>
              <a:rPr lang="zh-CN" altLang="en-US" b="1">
                <a:solidFill>
                  <a:srgbClr val="FF0000"/>
                </a:solidFill>
              </a:rPr>
              <a:t>特例</a:t>
            </a:r>
          </a:p>
        </p:txBody>
      </p:sp>
      <p:grpSp>
        <p:nvGrpSpPr>
          <p:cNvPr id="46" name="组合 45"/>
          <p:cNvGrpSpPr/>
          <p:nvPr/>
        </p:nvGrpSpPr>
        <p:grpSpPr>
          <a:xfrm>
            <a:off x="7019616" y="203156"/>
            <a:ext cx="2109970" cy="830997"/>
            <a:chOff x="7019616" y="203156"/>
            <a:chExt cx="2109970" cy="830997"/>
          </a:xfrm>
        </p:grpSpPr>
        <p:sp>
          <p:nvSpPr>
            <p:cNvPr id="43" name="文本框 42"/>
            <p:cNvSpPr txBox="1"/>
            <p:nvPr/>
          </p:nvSpPr>
          <p:spPr>
            <a:xfrm>
              <a:off x="7608273" y="203156"/>
              <a:ext cx="152131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rgbClr val="FF0000"/>
                  </a:solidFill>
                </a:rPr>
                <a:t>指明</a:t>
              </a:r>
              <a:r>
                <a:rPr lang="en-US" altLang="zh-CN" b="1" dirty="0">
                  <a:solidFill>
                    <a:srgbClr val="FF0000"/>
                  </a:solidFill>
                </a:rPr>
                <a:t>PSW</a:t>
              </a:r>
              <a:r>
                <a:rPr lang="zh-CN" altLang="en-US" b="1" dirty="0">
                  <a:solidFill>
                    <a:srgbClr val="FF0000"/>
                  </a:solidFill>
                </a:rPr>
                <a:t>的标志位</a:t>
              </a:r>
            </a:p>
          </p:txBody>
        </p:sp>
        <p:cxnSp>
          <p:nvCxnSpPr>
            <p:cNvPr id="45" name="直接箭头连接符 44"/>
            <p:cNvCxnSpPr>
              <a:stCxn id="43" idx="1"/>
              <a:endCxn id="8" idx="3"/>
            </p:cNvCxnSpPr>
            <p:nvPr/>
          </p:nvCxnSpPr>
          <p:spPr bwMode="auto">
            <a:xfrm flipH="1">
              <a:off x="7019616" y="618655"/>
              <a:ext cx="588657" cy="386629"/>
            </a:xfrm>
            <a:prstGeom prst="straightConnector1">
              <a:avLst/>
            </a:prstGeom>
            <a:solidFill>
              <a:schemeClr val="accent1"/>
            </a:solidFill>
            <a:ln w="381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3" grpId="0" autoUpdateAnimBg="0"/>
      <p:bldP spid="4" grpId="0" animBg="1"/>
      <p:bldP spid="5" grpId="0" autoUpdateAnimBg="0"/>
      <p:bldP spid="6" grpId="0" autoUpdateAnimBg="0"/>
      <p:bldP spid="17" grpId="0" autoUpdateAnimBg="0"/>
      <p:bldP spid="18" grpId="0" autoUpdateAnimBg="0"/>
      <p:bldP spid="19" grpId="0" autoUpdateAnimBg="0"/>
      <p:bldP spid="20" grpId="0" autoUpdateAnimBg="0"/>
      <p:bldP spid="21" grpId="0" autoUpdateAnimBg="0"/>
      <p:bldP spid="22" grpId="0" autoUpdateAnimBg="0"/>
      <p:bldP spid="23" grpId="0" autoUpdateAnimBg="0"/>
      <p:bldP spid="24" grpId="0" autoUpdateAnimBg="0"/>
      <p:bldP spid="25" grpId="0" autoUpdateAnimBg="0"/>
      <p:bldP spid="26" grpId="0" autoUpdateAnimBg="0"/>
      <p:bldP spid="27" grpId="0" autoUpdateAnimBg="0"/>
      <p:bldP spid="28" grpId="0" autoUpdateAnimBg="0"/>
      <p:bldP spid="29" grpId="0" autoUpdateAnimBg="0"/>
      <p:bldP spid="30" grpId="0" autoUpdateAnimBg="0"/>
      <p:bldP spid="31" grpId="0" autoUpdateAnimBg="0"/>
      <p:bldP spid="32" grpId="0" autoUpdateAnimBg="0"/>
      <p:bldP spid="33" grpId="0" autoUpdateAnimBg="0"/>
      <p:bldP spid="34" grpId="0" autoUpdateAnimBg="0"/>
      <p:bldP spid="35" grpId="0" autoUpdateAnimBg="0"/>
      <p:bldP spid="36" grpId="0" autoUpdateAnimBg="0"/>
      <p:bldP spid="37" grpId="0" autoUpdateAnimBg="0"/>
      <p:bldP spid="38" grpId="0" autoUpdateAnimBg="0"/>
      <p:bldP spid="39" grpId="0" autoUpdateAnimBg="0"/>
      <p:bldP spid="40" grpId="0" autoUpdateAnimBg="0"/>
      <p:bldP spid="41" grpId="0" autoUpdateAnimBg="0"/>
      <p:bldP spid="4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3"/>
          <p:cNvSpPr txBox="1">
            <a:spLocks noChangeArrowheads="1"/>
          </p:cNvSpPr>
          <p:nvPr/>
        </p:nvSpPr>
        <p:spPr bwMode="auto">
          <a:xfrm>
            <a:off x="1619672" y="5057800"/>
            <a:ext cx="630215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chemeClr val="tx2"/>
                </a:solidFill>
                <a:latin typeface="+mn-lt"/>
                <a:ea typeface="+mn-ea"/>
              </a:rPr>
              <a:t>隐含约定：</a:t>
            </a:r>
            <a:r>
              <a:rPr lang="zh-CN" altLang="en-US" sz="2800" b="1">
                <a:latin typeface="+mn-lt"/>
                <a:ea typeface="+mn-ea"/>
              </a:rPr>
              <a:t>转子时返回地址压栈保存。</a:t>
            </a:r>
          </a:p>
        </p:txBody>
      </p:sp>
      <p:sp>
        <p:nvSpPr>
          <p:cNvPr id="3" name="Text Box 24"/>
          <p:cNvSpPr txBox="1">
            <a:spLocks noChangeArrowheads="1"/>
          </p:cNvSpPr>
          <p:nvPr/>
        </p:nvSpPr>
        <p:spPr bwMode="auto">
          <a:xfrm>
            <a:off x="251520" y="822920"/>
            <a:ext cx="8569325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chemeClr val="tx2"/>
                </a:solidFill>
                <a:latin typeface="+mn-lt"/>
                <a:ea typeface="+mn-ea"/>
              </a:rPr>
              <a:t>15        12 11             9  8               6  5                             0</a:t>
            </a:r>
          </a:p>
        </p:txBody>
      </p:sp>
      <p:sp>
        <p:nvSpPr>
          <p:cNvPr id="4" name="AutoShape 25"/>
          <p:cNvSpPr>
            <a:spLocks/>
          </p:cNvSpPr>
          <p:nvPr/>
        </p:nvSpPr>
        <p:spPr bwMode="auto">
          <a:xfrm rot="-5400000">
            <a:off x="1958503" y="3355256"/>
            <a:ext cx="160338" cy="1371600"/>
          </a:xfrm>
          <a:prstGeom prst="leftBrace">
            <a:avLst>
              <a:gd name="adj1" fmla="val 71287"/>
              <a:gd name="adj2" fmla="val 50000"/>
            </a:avLst>
          </a:prstGeom>
          <a:noFill/>
          <a:ln w="28575" cap="sq">
            <a:solidFill>
              <a:srgbClr val="00B05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sz="2800">
              <a:latin typeface="+mn-lt"/>
              <a:ea typeface="+mn-ea"/>
            </a:endParaRPr>
          </a:p>
        </p:txBody>
      </p:sp>
      <p:sp>
        <p:nvSpPr>
          <p:cNvPr id="5" name="Text Box 26"/>
          <p:cNvSpPr txBox="1">
            <a:spLocks noChangeArrowheads="1"/>
          </p:cNvSpPr>
          <p:nvPr/>
        </p:nvSpPr>
        <p:spPr bwMode="auto">
          <a:xfrm>
            <a:off x="543247" y="4191075"/>
            <a:ext cx="3060700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800" b="1">
                <a:solidFill>
                  <a:schemeClr val="tx2"/>
                </a:solidFill>
                <a:latin typeface="+mn-lt"/>
                <a:ea typeface="+mn-ea"/>
              </a:rPr>
              <a:t>子程序入口地址</a:t>
            </a:r>
          </a:p>
        </p:txBody>
      </p:sp>
      <p:grpSp>
        <p:nvGrpSpPr>
          <p:cNvPr id="6" name="Group 41"/>
          <p:cNvGrpSpPr>
            <a:grpSpLocks/>
          </p:cNvGrpSpPr>
          <p:nvPr/>
        </p:nvGrpSpPr>
        <p:grpSpPr bwMode="auto">
          <a:xfrm>
            <a:off x="362272" y="1432520"/>
            <a:ext cx="8077200" cy="523875"/>
            <a:chOff x="0" y="384"/>
            <a:chExt cx="5088" cy="330"/>
          </a:xfrm>
        </p:grpSpPr>
        <p:sp>
          <p:nvSpPr>
            <p:cNvPr id="7" name="Text Box 30"/>
            <p:cNvSpPr txBox="1">
              <a:spLocks noChangeArrowheads="1"/>
            </p:cNvSpPr>
            <p:nvPr/>
          </p:nvSpPr>
          <p:spPr bwMode="auto">
            <a:xfrm>
              <a:off x="0" y="384"/>
              <a:ext cx="5088" cy="33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+mn-lt"/>
                  <a:ea typeface="+mn-ea"/>
                </a:rPr>
                <a:t>  RST               </a:t>
              </a:r>
              <a:r>
                <a:rPr lang="en-US" altLang="zh-CN" sz="2800" b="1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</a:rPr>
                <a:t>SP</a:t>
              </a:r>
              <a:r>
                <a:rPr lang="en-US" altLang="zh-CN" sz="2800" b="1">
                  <a:latin typeface="+mn-lt"/>
                  <a:ea typeface="+mn-ea"/>
                </a:rPr>
                <a:t>       </a:t>
              </a:r>
              <a:r>
                <a:rPr lang="zh-CN" altLang="en-US" sz="2800" b="1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</a:rPr>
                <a:t>（</a:t>
              </a:r>
              <a:r>
                <a:rPr lang="en-US" altLang="zh-CN" sz="2800" b="1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</a:rPr>
                <a:t>SP</a:t>
              </a:r>
              <a:r>
                <a:rPr lang="zh-CN" altLang="en-US" sz="2800" b="1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</a:rPr>
                <a:t>）</a:t>
              </a:r>
              <a:r>
                <a:rPr lang="en-US" altLang="zh-CN" sz="2800" b="1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</a:rPr>
                <a:t>+</a:t>
              </a:r>
              <a:r>
                <a:rPr lang="en-US" altLang="zh-CN" sz="2800" b="1">
                  <a:latin typeface="+mn-lt"/>
                  <a:ea typeface="+mn-ea"/>
                </a:rPr>
                <a:t>  </a:t>
              </a:r>
            </a:p>
          </p:txBody>
        </p:sp>
        <p:sp>
          <p:nvSpPr>
            <p:cNvPr id="8" name="Line 31"/>
            <p:cNvSpPr>
              <a:spLocks noChangeShapeType="1"/>
            </p:cNvSpPr>
            <p:nvPr/>
          </p:nvSpPr>
          <p:spPr bwMode="auto">
            <a:xfrm>
              <a:off x="912" y="384"/>
              <a:ext cx="0" cy="317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800">
                <a:latin typeface="+mn-lt"/>
                <a:ea typeface="+mn-ea"/>
              </a:endParaRPr>
            </a:p>
          </p:txBody>
        </p:sp>
        <p:sp>
          <p:nvSpPr>
            <p:cNvPr id="9" name="Line 32"/>
            <p:cNvSpPr>
              <a:spLocks noChangeShapeType="1"/>
            </p:cNvSpPr>
            <p:nvPr/>
          </p:nvSpPr>
          <p:spPr bwMode="auto">
            <a:xfrm>
              <a:off x="2064" y="384"/>
              <a:ext cx="0" cy="317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800">
                <a:latin typeface="+mn-lt"/>
                <a:ea typeface="+mn-ea"/>
              </a:endParaRPr>
            </a:p>
          </p:txBody>
        </p:sp>
        <p:sp>
          <p:nvSpPr>
            <p:cNvPr id="10" name="Line 33"/>
            <p:cNvSpPr>
              <a:spLocks noChangeShapeType="1"/>
            </p:cNvSpPr>
            <p:nvPr/>
          </p:nvSpPr>
          <p:spPr bwMode="auto">
            <a:xfrm>
              <a:off x="3216" y="384"/>
              <a:ext cx="0" cy="317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800">
                <a:latin typeface="+mn-lt"/>
                <a:ea typeface="+mn-ea"/>
              </a:endParaRPr>
            </a:p>
          </p:txBody>
        </p:sp>
      </p:grpSp>
      <p:grpSp>
        <p:nvGrpSpPr>
          <p:cNvPr id="11" name="Group 69"/>
          <p:cNvGrpSpPr>
            <a:grpSpLocks/>
          </p:cNvGrpSpPr>
          <p:nvPr/>
        </p:nvGrpSpPr>
        <p:grpSpPr bwMode="auto">
          <a:xfrm>
            <a:off x="362272" y="3246510"/>
            <a:ext cx="6781800" cy="523875"/>
            <a:chOff x="384" y="1200"/>
            <a:chExt cx="4272" cy="330"/>
          </a:xfrm>
        </p:grpSpPr>
        <p:sp>
          <p:nvSpPr>
            <p:cNvPr id="12" name="Text Box 53"/>
            <p:cNvSpPr txBox="1">
              <a:spLocks noChangeArrowheads="1"/>
            </p:cNvSpPr>
            <p:nvPr/>
          </p:nvSpPr>
          <p:spPr bwMode="auto">
            <a:xfrm>
              <a:off x="384" y="1200"/>
              <a:ext cx="4272" cy="33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+mn-lt"/>
                  <a:ea typeface="+mn-ea"/>
                </a:rPr>
                <a:t>JSR     </a:t>
              </a:r>
              <a:r>
                <a:rPr lang="zh-CN" altLang="en-US" sz="2800" b="1">
                  <a:latin typeface="+mn-lt"/>
                  <a:ea typeface="+mn-ea"/>
                </a:rPr>
                <a:t>寄    寻    方式             </a:t>
              </a:r>
              <a:r>
                <a:rPr lang="en-US" altLang="zh-CN" sz="2800" b="1">
                  <a:latin typeface="+mn-lt"/>
                  <a:ea typeface="+mn-ea"/>
                </a:rPr>
                <a:t>N′   Z′   V′   C′</a:t>
              </a:r>
            </a:p>
          </p:txBody>
        </p:sp>
        <p:sp>
          <p:nvSpPr>
            <p:cNvPr id="13" name="Line 54"/>
            <p:cNvSpPr>
              <a:spLocks noChangeShapeType="1"/>
            </p:cNvSpPr>
            <p:nvPr/>
          </p:nvSpPr>
          <p:spPr bwMode="auto">
            <a:xfrm>
              <a:off x="1008" y="1200"/>
              <a:ext cx="1" cy="317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800">
                <a:latin typeface="+mn-lt"/>
                <a:ea typeface="+mn-ea"/>
              </a:endParaRPr>
            </a:p>
          </p:txBody>
        </p:sp>
        <p:sp>
          <p:nvSpPr>
            <p:cNvPr id="14" name="Line 55"/>
            <p:cNvSpPr>
              <a:spLocks noChangeShapeType="1"/>
            </p:cNvSpPr>
            <p:nvPr/>
          </p:nvSpPr>
          <p:spPr bwMode="auto">
            <a:xfrm>
              <a:off x="1440" y="1200"/>
              <a:ext cx="1" cy="317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800">
                <a:latin typeface="+mn-lt"/>
                <a:ea typeface="+mn-ea"/>
              </a:endParaRPr>
            </a:p>
          </p:txBody>
        </p:sp>
        <p:sp>
          <p:nvSpPr>
            <p:cNvPr id="15" name="Line 56"/>
            <p:cNvSpPr>
              <a:spLocks noChangeShapeType="1"/>
            </p:cNvSpPr>
            <p:nvPr/>
          </p:nvSpPr>
          <p:spPr bwMode="auto">
            <a:xfrm>
              <a:off x="1872" y="1200"/>
              <a:ext cx="1" cy="317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800">
                <a:latin typeface="+mn-lt"/>
                <a:ea typeface="+mn-ea"/>
              </a:endParaRPr>
            </a:p>
          </p:txBody>
        </p:sp>
        <p:sp>
          <p:nvSpPr>
            <p:cNvPr id="16" name="Line 57"/>
            <p:cNvSpPr>
              <a:spLocks noChangeShapeType="1"/>
            </p:cNvSpPr>
            <p:nvPr/>
          </p:nvSpPr>
          <p:spPr bwMode="auto">
            <a:xfrm>
              <a:off x="2718" y="1200"/>
              <a:ext cx="1" cy="317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800">
                <a:latin typeface="+mn-lt"/>
                <a:ea typeface="+mn-ea"/>
              </a:endParaRPr>
            </a:p>
          </p:txBody>
        </p:sp>
        <p:sp>
          <p:nvSpPr>
            <p:cNvPr id="17" name="Line 58"/>
            <p:cNvSpPr>
              <a:spLocks noChangeShapeType="1"/>
            </p:cNvSpPr>
            <p:nvPr/>
          </p:nvSpPr>
          <p:spPr bwMode="auto">
            <a:xfrm>
              <a:off x="3484" y="1200"/>
              <a:ext cx="1" cy="317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800">
                <a:latin typeface="+mn-lt"/>
                <a:ea typeface="+mn-ea"/>
              </a:endParaRPr>
            </a:p>
          </p:txBody>
        </p:sp>
        <p:sp>
          <p:nvSpPr>
            <p:cNvPr id="18" name="Line 59"/>
            <p:cNvSpPr>
              <a:spLocks noChangeShapeType="1"/>
            </p:cNvSpPr>
            <p:nvPr/>
          </p:nvSpPr>
          <p:spPr bwMode="auto">
            <a:xfrm>
              <a:off x="3868" y="1200"/>
              <a:ext cx="1" cy="317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800">
                <a:latin typeface="+mn-lt"/>
                <a:ea typeface="+mn-ea"/>
              </a:endParaRPr>
            </a:p>
          </p:txBody>
        </p:sp>
        <p:sp>
          <p:nvSpPr>
            <p:cNvPr id="19" name="Line 60"/>
            <p:cNvSpPr>
              <a:spLocks noChangeShapeType="1"/>
            </p:cNvSpPr>
            <p:nvPr/>
          </p:nvSpPr>
          <p:spPr bwMode="auto">
            <a:xfrm>
              <a:off x="4252" y="1200"/>
              <a:ext cx="1" cy="317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800">
                <a:latin typeface="+mn-lt"/>
                <a:ea typeface="+mn-ea"/>
              </a:endParaRPr>
            </a:p>
          </p:txBody>
        </p:sp>
        <p:sp>
          <p:nvSpPr>
            <p:cNvPr id="20" name="Line 61"/>
            <p:cNvSpPr>
              <a:spLocks noChangeShapeType="1"/>
            </p:cNvSpPr>
            <p:nvPr/>
          </p:nvSpPr>
          <p:spPr bwMode="auto">
            <a:xfrm>
              <a:off x="3100" y="1200"/>
              <a:ext cx="1" cy="317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800">
                <a:latin typeface="+mn-lt"/>
                <a:ea typeface="+mn-ea"/>
              </a:endParaRPr>
            </a:p>
          </p:txBody>
        </p:sp>
      </p:grpSp>
      <p:sp>
        <p:nvSpPr>
          <p:cNvPr id="21" name="Text Box 62"/>
          <p:cNvSpPr txBox="1">
            <a:spLocks noChangeArrowheads="1"/>
          </p:cNvSpPr>
          <p:nvPr/>
        </p:nvSpPr>
        <p:spPr bwMode="auto">
          <a:xfrm>
            <a:off x="362272" y="2636912"/>
            <a:ext cx="6915150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chemeClr val="tx2"/>
                </a:solidFill>
                <a:latin typeface="+mn-lt"/>
                <a:ea typeface="+mn-ea"/>
              </a:rPr>
              <a:t>                                 5         4    3     2     1     0</a:t>
            </a:r>
          </a:p>
        </p:txBody>
      </p:sp>
      <p:sp>
        <p:nvSpPr>
          <p:cNvPr id="24" name="Text Box 23"/>
          <p:cNvSpPr txBox="1">
            <a:spLocks noChangeArrowheads="1"/>
          </p:cNvSpPr>
          <p:nvPr/>
        </p:nvSpPr>
        <p:spPr bwMode="auto">
          <a:xfrm>
            <a:off x="1020637" y="5924525"/>
            <a:ext cx="730656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+mn-lt"/>
                <a:ea typeface="+mn-ea"/>
              </a:rPr>
              <a:t>同时子程序的最后一条指令必须是返回指令。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3" grpId="0" autoUpdateAnimBg="0"/>
      <p:bldP spid="4" grpId="0" animBg="1"/>
      <p:bldP spid="5" grpId="0" autoUpdateAnimBg="0"/>
      <p:bldP spid="21" grpId="0" autoUpdateAnimBg="0"/>
      <p:bldP spid="24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396552" y="978742"/>
            <a:ext cx="4953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+mn-lt"/>
                <a:ea typeface="+mn-ea"/>
              </a:rPr>
              <a:t>1.</a:t>
            </a:r>
            <a:r>
              <a:rPr lang="zh-CN" altLang="en-US" sz="2800" b="1">
                <a:latin typeface="+mn-lt"/>
                <a:ea typeface="+mn-ea"/>
              </a:rPr>
              <a:t>部件设置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997023" y="2242391"/>
            <a:ext cx="40070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+mn-lt"/>
                <a:ea typeface="+mn-ea"/>
              </a:rPr>
              <a:t> </a:t>
            </a:r>
            <a:r>
              <a:rPr lang="zh-CN" altLang="en-US" sz="2800" b="1">
                <a:latin typeface="+mn-lt"/>
                <a:ea typeface="+mn-ea"/>
              </a:rPr>
              <a:t>可编程寄存器（</a:t>
            </a:r>
            <a:r>
              <a:rPr lang="en-US" altLang="zh-CN" sz="2800" b="1">
                <a:latin typeface="+mn-lt"/>
                <a:ea typeface="+mn-ea"/>
              </a:rPr>
              <a:t>16</a:t>
            </a:r>
            <a:r>
              <a:rPr lang="zh-CN" altLang="en-US" sz="2800" b="1">
                <a:latin typeface="+mn-lt"/>
                <a:ea typeface="+mn-ea"/>
              </a:rPr>
              <a:t>位）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396552" y="2931367"/>
            <a:ext cx="3352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+mn-lt"/>
                <a:ea typeface="+mn-ea"/>
              </a:rPr>
              <a:t>通用寄存器：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2555776" y="2931367"/>
            <a:ext cx="308768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+mn-lt"/>
                <a:ea typeface="+mn-ea"/>
              </a:rPr>
              <a:t>R</a:t>
            </a:r>
            <a:r>
              <a:rPr lang="en-US" altLang="zh-CN" sz="1800" b="1" dirty="0">
                <a:latin typeface="+mn-lt"/>
                <a:ea typeface="+mn-ea"/>
              </a:rPr>
              <a:t>0</a:t>
            </a:r>
            <a:r>
              <a:rPr lang="zh-CN" altLang="en-US" sz="2800" b="1" dirty="0">
                <a:latin typeface="+mn-lt"/>
                <a:ea typeface="+mn-ea"/>
              </a:rPr>
              <a:t>、</a:t>
            </a:r>
            <a:r>
              <a:rPr lang="en-US" altLang="zh-CN" sz="2800" b="1" dirty="0">
                <a:latin typeface="+mn-lt"/>
                <a:ea typeface="+mn-ea"/>
              </a:rPr>
              <a:t>R</a:t>
            </a:r>
            <a:r>
              <a:rPr lang="en-US" altLang="zh-CN" sz="1800" b="1" dirty="0">
                <a:latin typeface="+mn-lt"/>
                <a:ea typeface="+mn-ea"/>
              </a:rPr>
              <a:t>1</a:t>
            </a:r>
            <a:endParaRPr lang="en-US" altLang="zh-CN" sz="2800" b="1" dirty="0">
              <a:latin typeface="+mn-lt"/>
              <a:ea typeface="+mn-ea"/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3851920" y="2937717"/>
            <a:ext cx="342284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+mn-lt"/>
                <a:ea typeface="+mn-ea"/>
              </a:rPr>
              <a:t>、</a:t>
            </a:r>
            <a:r>
              <a:rPr lang="en-US" altLang="zh-CN" sz="2800" b="1" dirty="0">
                <a:latin typeface="+mn-lt"/>
                <a:ea typeface="+mn-ea"/>
              </a:rPr>
              <a:t>R</a:t>
            </a:r>
            <a:r>
              <a:rPr lang="en-US" altLang="zh-CN" sz="1800" b="1" dirty="0">
                <a:latin typeface="+mn-lt"/>
                <a:ea typeface="+mn-ea"/>
              </a:rPr>
              <a:t>2</a:t>
            </a:r>
            <a:r>
              <a:rPr lang="zh-CN" altLang="en-US" sz="2800" b="1" dirty="0">
                <a:latin typeface="+mn-lt"/>
                <a:ea typeface="+mn-ea"/>
              </a:rPr>
              <a:t>、</a:t>
            </a:r>
            <a:r>
              <a:rPr lang="en-US" altLang="zh-CN" sz="2800" b="1" dirty="0">
                <a:latin typeface="+mn-lt"/>
                <a:ea typeface="+mn-ea"/>
              </a:rPr>
              <a:t>R</a:t>
            </a:r>
            <a:r>
              <a:rPr lang="en-US" altLang="zh-CN" sz="1800" b="1" dirty="0">
                <a:latin typeface="+mn-lt"/>
                <a:ea typeface="+mn-ea"/>
              </a:rPr>
              <a:t>3</a:t>
            </a:r>
            <a:endParaRPr lang="en-US" altLang="zh-CN" sz="2800" b="1" dirty="0">
              <a:latin typeface="+mn-lt"/>
              <a:ea typeface="+mn-ea"/>
            </a:endParaRP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6227440" y="3645742"/>
            <a:ext cx="2133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+mn-lt"/>
                <a:ea typeface="+mn-ea"/>
              </a:rPr>
              <a:t>PC</a:t>
            </a:r>
          </a:p>
        </p:txBody>
      </p:sp>
      <p:grpSp>
        <p:nvGrpSpPr>
          <p:cNvPr id="32" name="组合 31"/>
          <p:cNvGrpSpPr/>
          <p:nvPr/>
        </p:nvGrpSpPr>
        <p:grpSpPr>
          <a:xfrm>
            <a:off x="396552" y="4998292"/>
            <a:ext cx="6911975" cy="1133476"/>
            <a:chOff x="396552" y="4781550"/>
            <a:chExt cx="6911975" cy="1133476"/>
          </a:xfrm>
        </p:grpSpPr>
        <p:sp>
          <p:nvSpPr>
            <p:cNvPr id="11" name="Text Box 11"/>
            <p:cNvSpPr txBox="1">
              <a:spLocks noChangeArrowheads="1"/>
            </p:cNvSpPr>
            <p:nvPr/>
          </p:nvSpPr>
          <p:spPr bwMode="auto">
            <a:xfrm>
              <a:off x="396552" y="4781550"/>
              <a:ext cx="6911975" cy="52387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+mn-lt"/>
                  <a:ea typeface="+mn-ea"/>
                </a:rPr>
                <a:t>                                           4     3      2     1     0</a:t>
              </a:r>
            </a:p>
          </p:txBody>
        </p:sp>
        <p:grpSp>
          <p:nvGrpSpPr>
            <p:cNvPr id="14" name="Group 14"/>
            <p:cNvGrpSpPr>
              <a:grpSpLocks/>
            </p:cNvGrpSpPr>
            <p:nvPr/>
          </p:nvGrpSpPr>
          <p:grpSpPr bwMode="auto">
            <a:xfrm>
              <a:off x="625152" y="5391151"/>
              <a:ext cx="6629400" cy="523875"/>
              <a:chOff x="144" y="1380"/>
              <a:chExt cx="4176" cy="330"/>
            </a:xfrm>
          </p:grpSpPr>
          <p:sp>
            <p:nvSpPr>
              <p:cNvPr id="21" name="Text Box 15"/>
              <p:cNvSpPr txBox="1">
                <a:spLocks noChangeArrowheads="1"/>
              </p:cNvSpPr>
              <p:nvPr/>
            </p:nvSpPr>
            <p:spPr bwMode="auto">
              <a:xfrm>
                <a:off x="144" y="1380"/>
                <a:ext cx="4176" cy="330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latin typeface="+mn-lt"/>
                    <a:ea typeface="+mn-ea"/>
                  </a:rPr>
                  <a:t>  </a:t>
                </a:r>
                <a:r>
                  <a:rPr lang="zh-CN" altLang="en-US" sz="2800" b="1">
                    <a:latin typeface="+mn-lt"/>
                    <a:ea typeface="+mn-ea"/>
                  </a:rPr>
                  <a:t>（可扩展）                   </a:t>
                </a:r>
                <a:r>
                  <a:rPr lang="en-US" altLang="zh-CN" sz="2800" b="1">
                    <a:latin typeface="+mn-lt"/>
                    <a:ea typeface="+mn-ea"/>
                  </a:rPr>
                  <a:t>I     N     Z    V    C</a:t>
                </a:r>
              </a:p>
            </p:txBody>
          </p:sp>
          <p:sp>
            <p:nvSpPr>
              <p:cNvPr id="22" name="Line 16"/>
              <p:cNvSpPr>
                <a:spLocks noChangeShapeType="1"/>
              </p:cNvSpPr>
              <p:nvPr/>
            </p:nvSpPr>
            <p:spPr bwMode="auto">
              <a:xfrm>
                <a:off x="2314" y="1393"/>
                <a:ext cx="0" cy="317"/>
              </a:xfrm>
              <a:prstGeom prst="line">
                <a:avLst/>
              </a:prstGeom>
              <a:noFill/>
              <a:ln w="38100" cap="sq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 sz="2800">
                  <a:latin typeface="+mn-lt"/>
                  <a:ea typeface="+mn-ea"/>
                </a:endParaRPr>
              </a:p>
            </p:txBody>
          </p:sp>
          <p:sp>
            <p:nvSpPr>
              <p:cNvPr id="23" name="Line 17"/>
              <p:cNvSpPr>
                <a:spLocks noChangeShapeType="1"/>
              </p:cNvSpPr>
              <p:nvPr/>
            </p:nvSpPr>
            <p:spPr bwMode="auto">
              <a:xfrm>
                <a:off x="3178" y="1393"/>
                <a:ext cx="0" cy="317"/>
              </a:xfrm>
              <a:prstGeom prst="line">
                <a:avLst/>
              </a:prstGeom>
              <a:noFill/>
              <a:ln w="38100" cap="sq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 sz="2800">
                  <a:latin typeface="+mn-lt"/>
                  <a:ea typeface="+mn-ea"/>
                </a:endParaRPr>
              </a:p>
            </p:txBody>
          </p:sp>
          <p:sp>
            <p:nvSpPr>
              <p:cNvPr id="24" name="Line 18"/>
              <p:cNvSpPr>
                <a:spLocks noChangeShapeType="1"/>
              </p:cNvSpPr>
              <p:nvPr/>
            </p:nvSpPr>
            <p:spPr bwMode="auto">
              <a:xfrm>
                <a:off x="3562" y="1393"/>
                <a:ext cx="0" cy="317"/>
              </a:xfrm>
              <a:prstGeom prst="line">
                <a:avLst/>
              </a:prstGeom>
              <a:noFill/>
              <a:ln w="38100" cap="sq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 sz="2800">
                  <a:latin typeface="+mn-lt"/>
                  <a:ea typeface="+mn-ea"/>
                </a:endParaRPr>
              </a:p>
            </p:txBody>
          </p:sp>
          <p:sp>
            <p:nvSpPr>
              <p:cNvPr id="25" name="Line 19"/>
              <p:cNvSpPr>
                <a:spLocks noChangeShapeType="1"/>
              </p:cNvSpPr>
              <p:nvPr/>
            </p:nvSpPr>
            <p:spPr bwMode="auto">
              <a:xfrm>
                <a:off x="3946" y="1393"/>
                <a:ext cx="0" cy="317"/>
              </a:xfrm>
              <a:prstGeom prst="line">
                <a:avLst/>
              </a:prstGeom>
              <a:noFill/>
              <a:ln w="38100" cap="sq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 sz="2800">
                  <a:latin typeface="+mn-lt"/>
                  <a:ea typeface="+mn-ea"/>
                </a:endParaRPr>
              </a:p>
            </p:txBody>
          </p:sp>
          <p:sp>
            <p:nvSpPr>
              <p:cNvPr id="26" name="Line 20"/>
              <p:cNvSpPr>
                <a:spLocks noChangeShapeType="1"/>
              </p:cNvSpPr>
              <p:nvPr/>
            </p:nvSpPr>
            <p:spPr bwMode="auto">
              <a:xfrm>
                <a:off x="2746" y="1393"/>
                <a:ext cx="0" cy="317"/>
              </a:xfrm>
              <a:prstGeom prst="line">
                <a:avLst/>
              </a:prstGeom>
              <a:noFill/>
              <a:ln w="38100" cap="sq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 sz="2800">
                  <a:latin typeface="+mn-lt"/>
                  <a:ea typeface="+mn-ea"/>
                </a:endParaRPr>
              </a:p>
            </p:txBody>
          </p:sp>
        </p:grpSp>
      </p:grpSp>
      <p:sp>
        <p:nvSpPr>
          <p:cNvPr id="15" name="Text Box 21"/>
          <p:cNvSpPr txBox="1">
            <a:spLocks noChangeArrowheads="1"/>
          </p:cNvSpPr>
          <p:nvPr/>
        </p:nvSpPr>
        <p:spPr bwMode="auto">
          <a:xfrm>
            <a:off x="396552" y="3645742"/>
            <a:ext cx="30480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+mn-lt"/>
                <a:ea typeface="+mn-ea"/>
              </a:rPr>
              <a:t>堆栈指针：</a:t>
            </a:r>
          </a:p>
        </p:txBody>
      </p:sp>
      <p:sp>
        <p:nvSpPr>
          <p:cNvPr id="16" name="Text Box 22"/>
          <p:cNvSpPr txBox="1">
            <a:spLocks noChangeArrowheads="1"/>
          </p:cNvSpPr>
          <p:nvPr/>
        </p:nvSpPr>
        <p:spPr bwMode="auto">
          <a:xfrm>
            <a:off x="2268215" y="3645742"/>
            <a:ext cx="2133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+mn-lt"/>
                <a:ea typeface="+mn-ea"/>
              </a:rPr>
              <a:t>SP</a:t>
            </a:r>
          </a:p>
        </p:txBody>
      </p:sp>
      <p:sp>
        <p:nvSpPr>
          <p:cNvPr id="17" name="Text Box 23"/>
          <p:cNvSpPr txBox="1">
            <a:spLocks noChangeArrowheads="1"/>
          </p:cNvSpPr>
          <p:nvPr/>
        </p:nvSpPr>
        <p:spPr bwMode="auto">
          <a:xfrm>
            <a:off x="3955727" y="3645742"/>
            <a:ext cx="33528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+mn-lt"/>
                <a:ea typeface="+mn-ea"/>
              </a:rPr>
              <a:t>指令计数器：</a:t>
            </a:r>
          </a:p>
        </p:txBody>
      </p:sp>
      <p:sp>
        <p:nvSpPr>
          <p:cNvPr id="18" name="Text Box 24"/>
          <p:cNvSpPr txBox="1">
            <a:spLocks noChangeArrowheads="1"/>
          </p:cNvSpPr>
          <p:nvPr/>
        </p:nvSpPr>
        <p:spPr bwMode="auto">
          <a:xfrm>
            <a:off x="396552" y="4324294"/>
            <a:ext cx="33528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+mn-lt"/>
                <a:ea typeface="+mn-ea"/>
              </a:rPr>
              <a:t>程序状态字：</a:t>
            </a:r>
          </a:p>
        </p:txBody>
      </p:sp>
      <p:sp>
        <p:nvSpPr>
          <p:cNvPr id="19" name="Text Box 25"/>
          <p:cNvSpPr txBox="1">
            <a:spLocks noChangeArrowheads="1"/>
          </p:cNvSpPr>
          <p:nvPr/>
        </p:nvSpPr>
        <p:spPr bwMode="auto">
          <a:xfrm>
            <a:off x="2484115" y="4345830"/>
            <a:ext cx="2133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+mn-lt"/>
                <a:ea typeface="+mn-ea"/>
              </a:rPr>
              <a:t>PSW</a:t>
            </a:r>
          </a:p>
        </p:txBody>
      </p:sp>
      <p:grpSp>
        <p:nvGrpSpPr>
          <p:cNvPr id="33" name="组合 32"/>
          <p:cNvGrpSpPr/>
          <p:nvPr/>
        </p:nvGrpSpPr>
        <p:grpSpPr>
          <a:xfrm>
            <a:off x="4401814" y="6131767"/>
            <a:ext cx="4529138" cy="609601"/>
            <a:chOff x="4401814" y="5915025"/>
            <a:chExt cx="4529138" cy="609601"/>
          </a:xfrm>
        </p:grpSpPr>
        <p:sp>
          <p:nvSpPr>
            <p:cNvPr id="13" name="Text Box 13"/>
            <p:cNvSpPr txBox="1">
              <a:spLocks noChangeArrowheads="1"/>
            </p:cNvSpPr>
            <p:nvPr/>
          </p:nvSpPr>
          <p:spPr bwMode="auto">
            <a:xfrm>
              <a:off x="4587552" y="6000751"/>
              <a:ext cx="4343400" cy="52387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solidFill>
                    <a:srgbClr val="FF0000"/>
                  </a:solidFill>
                  <a:latin typeface="+mn-lt"/>
                  <a:ea typeface="+mn-ea"/>
                </a:rPr>
                <a:t>允许中断（开中断）</a:t>
              </a:r>
            </a:p>
          </p:txBody>
        </p:sp>
        <p:sp>
          <p:nvSpPr>
            <p:cNvPr id="20" name="Line 26"/>
            <p:cNvSpPr>
              <a:spLocks noChangeShapeType="1"/>
            </p:cNvSpPr>
            <p:nvPr/>
          </p:nvSpPr>
          <p:spPr bwMode="auto">
            <a:xfrm>
              <a:off x="4401814" y="5915025"/>
              <a:ext cx="185737" cy="39052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800">
                <a:latin typeface="+mn-lt"/>
                <a:ea typeface="+mn-ea"/>
              </a:endParaRPr>
            </a:p>
          </p:txBody>
        </p:sp>
      </p:grpSp>
      <p:sp>
        <p:nvSpPr>
          <p:cNvPr id="27" name="Rectangle 27"/>
          <p:cNvSpPr>
            <a:spLocks noChangeArrowheads="1"/>
          </p:cNvSpPr>
          <p:nvPr/>
        </p:nvSpPr>
        <p:spPr bwMode="auto">
          <a:xfrm>
            <a:off x="374898" y="1588342"/>
            <a:ext cx="3173413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zh-CN" altLang="en-US" sz="2800" b="1">
                <a:latin typeface="+mn-lt"/>
                <a:ea typeface="+mn-ea"/>
              </a:rPr>
              <a:t>（</a:t>
            </a:r>
            <a:r>
              <a:rPr lang="en-US" altLang="zh-CN" sz="2800" b="1">
                <a:latin typeface="+mn-lt"/>
                <a:ea typeface="+mn-ea"/>
              </a:rPr>
              <a:t>1</a:t>
            </a:r>
            <a:r>
              <a:rPr lang="zh-CN" altLang="en-US" sz="2800" b="1">
                <a:latin typeface="+mn-lt"/>
                <a:ea typeface="+mn-ea"/>
              </a:rPr>
              <a:t>）寄存器</a:t>
            </a:r>
          </a:p>
        </p:txBody>
      </p:sp>
      <p:grpSp>
        <p:nvGrpSpPr>
          <p:cNvPr id="28" name="组合 27"/>
          <p:cNvGrpSpPr/>
          <p:nvPr/>
        </p:nvGrpSpPr>
        <p:grpSpPr>
          <a:xfrm>
            <a:off x="7308527" y="4653854"/>
            <a:ext cx="1871985" cy="954039"/>
            <a:chOff x="7257601" y="524564"/>
            <a:chExt cx="1871985" cy="954039"/>
          </a:xfrm>
        </p:grpSpPr>
        <p:sp>
          <p:nvSpPr>
            <p:cNvPr id="29" name="文本框 28"/>
            <p:cNvSpPr txBox="1"/>
            <p:nvPr/>
          </p:nvSpPr>
          <p:spPr>
            <a:xfrm>
              <a:off x="7608273" y="524564"/>
              <a:ext cx="152131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>
                  <a:solidFill>
                    <a:srgbClr val="FF0000"/>
                  </a:solidFill>
                </a:rPr>
                <a:t>实际判断的状态位</a:t>
              </a:r>
            </a:p>
          </p:txBody>
        </p:sp>
        <p:cxnSp>
          <p:nvCxnSpPr>
            <p:cNvPr id="30" name="直接箭头连接符 29"/>
            <p:cNvCxnSpPr>
              <a:stCxn id="29" idx="1"/>
            </p:cNvCxnSpPr>
            <p:nvPr/>
          </p:nvCxnSpPr>
          <p:spPr bwMode="auto">
            <a:xfrm flipH="1">
              <a:off x="7257601" y="940063"/>
              <a:ext cx="350672" cy="538540"/>
            </a:xfrm>
            <a:prstGeom prst="straightConnector1">
              <a:avLst/>
            </a:prstGeom>
            <a:solidFill>
              <a:schemeClr val="accent1"/>
            </a:solidFill>
            <a:ln w="381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2B67E368-53AF-4EC2-92A5-4134F7DC8C88}"/>
              </a:ext>
            </a:extLst>
          </p:cNvPr>
          <p:cNvGrpSpPr/>
          <p:nvPr/>
        </p:nvGrpSpPr>
        <p:grpSpPr>
          <a:xfrm>
            <a:off x="729943" y="0"/>
            <a:ext cx="7082417" cy="839639"/>
            <a:chOff x="827584" y="0"/>
            <a:chExt cx="7082417" cy="839639"/>
          </a:xfrm>
        </p:grpSpPr>
        <p:sp>
          <p:nvSpPr>
            <p:cNvPr id="34" name="六边形 33">
              <a:extLst>
                <a:ext uri="{FF2B5EF4-FFF2-40B4-BE49-F238E27FC236}">
                  <a16:creationId xmlns:a16="http://schemas.microsoft.com/office/drawing/2014/main" id="{E7B13157-E1FF-4645-91C1-A20E2008BE9D}"/>
                </a:ext>
              </a:extLst>
            </p:cNvPr>
            <p:cNvSpPr/>
            <p:nvPr/>
          </p:nvSpPr>
          <p:spPr>
            <a:xfrm>
              <a:off x="1119857" y="93956"/>
              <a:ext cx="6790144" cy="649825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85000"/>
                    <a:lumOff val="1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3500000" scaled="1"/>
              <a:tileRect/>
            </a:gradFill>
            <a:ln>
              <a:gradFill>
                <a:gsLst>
                  <a:gs pos="0">
                    <a:schemeClr val="bg1">
                      <a:lumMod val="71000"/>
                      <a:lumOff val="29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0"/>
              </a:gradFill>
            </a:ln>
            <a:effectLst>
              <a:outerShdw blurRad="482600" dist="241300" dir="2700000" algn="tl" rotWithShape="0">
                <a:prstClr val="black">
                  <a:alpha val="4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7.3.3  </a:t>
              </a:r>
              <a:r>
                <a:rPr lang="zh-CN" altLang="en-US" sz="28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模型机的组成和数据通路</a:t>
              </a:r>
              <a:endPara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5" name="组合 34">
              <a:extLst>
                <a:ext uri="{FF2B5EF4-FFF2-40B4-BE49-F238E27FC236}">
                  <a16:creationId xmlns:a16="http://schemas.microsoft.com/office/drawing/2014/main" id="{C1C57C63-A20F-4761-A9C3-D50C2E7FA2A6}"/>
                </a:ext>
              </a:extLst>
            </p:cNvPr>
            <p:cNvGrpSpPr/>
            <p:nvPr/>
          </p:nvGrpSpPr>
          <p:grpSpPr>
            <a:xfrm>
              <a:off x="827584" y="0"/>
              <a:ext cx="864096" cy="839639"/>
              <a:chOff x="304800" y="673100"/>
              <a:chExt cx="4000500" cy="4000500"/>
            </a:xfrm>
            <a:effectLst>
              <a:outerShdw blurRad="444500" dist="254000" dir="684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39" name="同心圆 215">
                <a:extLst>
                  <a:ext uri="{FF2B5EF4-FFF2-40B4-BE49-F238E27FC236}">
                    <a16:creationId xmlns:a16="http://schemas.microsoft.com/office/drawing/2014/main" id="{36DBE8B7-366E-4968-8A35-7833351E5ABE}"/>
                  </a:ext>
                </a:extLst>
              </p:cNvPr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40" name="椭圆 39">
                <a:extLst>
                  <a:ext uri="{FF2B5EF4-FFF2-40B4-BE49-F238E27FC236}">
                    <a16:creationId xmlns:a16="http://schemas.microsoft.com/office/drawing/2014/main" id="{082DB6E9-5C33-4E02-A194-0B9767016590}"/>
                  </a:ext>
                </a:extLst>
              </p:cNvPr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</p:grpSp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26B136D9-CF93-40EB-895F-3D35019CF4D3}"/>
                </a:ext>
              </a:extLst>
            </p:cNvPr>
            <p:cNvGrpSpPr/>
            <p:nvPr/>
          </p:nvGrpSpPr>
          <p:grpSpPr>
            <a:xfrm>
              <a:off x="1043607" y="174509"/>
              <a:ext cx="449306" cy="473563"/>
              <a:chOff x="304800" y="673100"/>
              <a:chExt cx="4000500" cy="4000500"/>
            </a:xfrm>
            <a:effectLst>
              <a:outerShdw blurRad="444500" dist="254000" dir="684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37" name="同心圆 220">
                <a:extLst>
                  <a:ext uri="{FF2B5EF4-FFF2-40B4-BE49-F238E27FC236}">
                    <a16:creationId xmlns:a16="http://schemas.microsoft.com/office/drawing/2014/main" id="{A1BDDD13-80EC-41A5-97B7-1D29154B7DC9}"/>
                  </a:ext>
                </a:extLst>
              </p:cNvPr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38" name="椭圆 37">
                <a:extLst>
                  <a:ext uri="{FF2B5EF4-FFF2-40B4-BE49-F238E27FC236}">
                    <a16:creationId xmlns:a16="http://schemas.microsoft.com/office/drawing/2014/main" id="{99050755-396F-441C-9938-780334346645}"/>
                  </a:ext>
                </a:extLst>
              </p:cNvPr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</p:grp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2E572CB9-DA88-4AA9-802A-D9F184DBDDB4}"/>
              </a:ext>
            </a:extLst>
          </p:cNvPr>
          <p:cNvGrpSpPr/>
          <p:nvPr/>
        </p:nvGrpSpPr>
        <p:grpSpPr>
          <a:xfrm>
            <a:off x="587536" y="2286393"/>
            <a:ext cx="571674" cy="464371"/>
            <a:chOff x="200731" y="3756717"/>
            <a:chExt cx="571674" cy="464371"/>
          </a:xfrm>
        </p:grpSpPr>
        <p:pic>
          <p:nvPicPr>
            <p:cNvPr id="42" name="Picture 3" descr="C:\Users\Administrator\Desktop\微立体创业计划\005.png">
              <a:extLst>
                <a:ext uri="{FF2B5EF4-FFF2-40B4-BE49-F238E27FC236}">
                  <a16:creationId xmlns:a16="http://schemas.microsoft.com/office/drawing/2014/main" id="{14E1FC2C-7129-4E91-AB82-20E2949971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0000"/>
                      </a14:imgEffect>
                      <a14:imgEffect>
                        <a14:colorTemperature colorTemp="11200"/>
                      </a14:imgEffect>
                      <a14:imgEffect>
                        <a14:brightnessContrast bright="-24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0731" y="3756717"/>
              <a:ext cx="457340" cy="457340"/>
            </a:xfrm>
            <a:prstGeom prst="rect">
              <a:avLst/>
            </a:prstGeom>
            <a:noFill/>
            <a:effectLst>
              <a:outerShdw blurRad="127000" dist="63500" dir="3000000" sx="104000" sy="104000" algn="tl" rotWithShape="0">
                <a:prstClr val="black">
                  <a:alpha val="34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3" name="Picture 4" descr="C:\Users\Administrator\Desktop\微立体创业计划\004.png">
              <a:extLst>
                <a:ext uri="{FF2B5EF4-FFF2-40B4-BE49-F238E27FC236}">
                  <a16:creationId xmlns:a16="http://schemas.microsoft.com/office/drawing/2014/main" id="{ED2D4945-DD47-4519-BB98-5352CAE3A53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5065" y="3763748"/>
              <a:ext cx="457340" cy="457340"/>
            </a:xfrm>
            <a:prstGeom prst="rect">
              <a:avLst/>
            </a:prstGeom>
            <a:noFill/>
            <a:effectLst>
              <a:outerShdw blurRad="127000" dist="63500" dir="3000000" sx="104000" sy="104000" algn="tl" rotWithShape="0">
                <a:prstClr val="black">
                  <a:alpha val="34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3"/>
          <p:cNvSpPr txBox="1">
            <a:spLocks noChangeArrowheads="1"/>
          </p:cNvSpPr>
          <p:nvPr/>
        </p:nvSpPr>
        <p:spPr bwMode="auto">
          <a:xfrm>
            <a:off x="1030088" y="1377588"/>
            <a:ext cx="2667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chemeClr val="tx2"/>
                </a:solidFill>
                <a:latin typeface="+mn-lt"/>
                <a:ea typeface="+mn-ea"/>
              </a:rPr>
              <a:t>暂存器</a:t>
            </a:r>
            <a:r>
              <a:rPr lang="en-US" altLang="zh-CN" sz="2800" b="1">
                <a:solidFill>
                  <a:schemeClr val="tx2"/>
                </a:solidFill>
                <a:latin typeface="+mn-lt"/>
                <a:ea typeface="+mn-ea"/>
              </a:rPr>
              <a:t>C</a:t>
            </a:r>
          </a:p>
        </p:txBody>
      </p:sp>
      <p:sp>
        <p:nvSpPr>
          <p:cNvPr id="3" name="Text Box 24"/>
          <p:cNvSpPr txBox="1">
            <a:spLocks noChangeArrowheads="1"/>
          </p:cNvSpPr>
          <p:nvPr/>
        </p:nvSpPr>
        <p:spPr bwMode="auto">
          <a:xfrm>
            <a:off x="851972" y="670747"/>
            <a:ext cx="6248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+mn-lt"/>
                <a:ea typeface="+mn-ea"/>
              </a:rPr>
              <a:t> </a:t>
            </a:r>
            <a:r>
              <a:rPr lang="zh-CN" altLang="en-US" sz="2800" b="1">
                <a:latin typeface="+mn-lt"/>
                <a:ea typeface="+mn-ea"/>
              </a:rPr>
              <a:t>非编程寄存器（</a:t>
            </a:r>
            <a:r>
              <a:rPr lang="en-US" altLang="zh-CN" sz="2800" b="1">
                <a:latin typeface="+mn-lt"/>
                <a:ea typeface="+mn-ea"/>
              </a:rPr>
              <a:t>16</a:t>
            </a:r>
            <a:r>
              <a:rPr lang="zh-CN" altLang="en-US" sz="2800" b="1">
                <a:latin typeface="+mn-lt"/>
                <a:ea typeface="+mn-ea"/>
              </a:rPr>
              <a:t>位）</a:t>
            </a:r>
          </a:p>
        </p:txBody>
      </p:sp>
      <p:sp>
        <p:nvSpPr>
          <p:cNvPr id="4" name="Text Box 34"/>
          <p:cNvSpPr txBox="1">
            <a:spLocks noChangeArrowheads="1"/>
          </p:cNvSpPr>
          <p:nvPr/>
        </p:nvSpPr>
        <p:spPr bwMode="auto">
          <a:xfrm>
            <a:off x="2449016" y="1377588"/>
            <a:ext cx="5867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+mn-lt"/>
                <a:ea typeface="+mn-ea"/>
              </a:rPr>
              <a:t>:</a:t>
            </a:r>
            <a:r>
              <a:rPr lang="zh-CN" altLang="en-US" sz="2800" b="1">
                <a:latin typeface="+mn-lt"/>
                <a:ea typeface="+mn-ea"/>
              </a:rPr>
              <a:t>暂存</a:t>
            </a:r>
            <a:r>
              <a:rPr lang="zh-CN" altLang="en-US" sz="2800" b="1">
                <a:solidFill>
                  <a:srgbClr val="FF0000"/>
                </a:solidFill>
                <a:latin typeface="+mn-lt"/>
                <a:ea typeface="+mn-ea"/>
              </a:rPr>
              <a:t>来自主存</a:t>
            </a:r>
            <a:r>
              <a:rPr lang="zh-CN" altLang="en-US" sz="2800" b="1">
                <a:latin typeface="+mn-lt"/>
                <a:ea typeface="+mn-ea"/>
              </a:rPr>
              <a:t>的源地址或源数据。</a:t>
            </a:r>
          </a:p>
        </p:txBody>
      </p:sp>
      <p:sp>
        <p:nvSpPr>
          <p:cNvPr id="5" name="Text Box 35"/>
          <p:cNvSpPr txBox="1">
            <a:spLocks noChangeArrowheads="1"/>
          </p:cNvSpPr>
          <p:nvPr/>
        </p:nvSpPr>
        <p:spPr bwMode="auto">
          <a:xfrm>
            <a:off x="1030088" y="2139588"/>
            <a:ext cx="2667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chemeClr val="tx2"/>
                </a:solidFill>
                <a:latin typeface="+mn-lt"/>
                <a:ea typeface="+mn-ea"/>
              </a:rPr>
              <a:t>暂存器</a:t>
            </a:r>
            <a:r>
              <a:rPr lang="en-US" altLang="zh-CN" sz="2800" b="1">
                <a:solidFill>
                  <a:schemeClr val="tx2"/>
                </a:solidFill>
                <a:latin typeface="+mn-lt"/>
                <a:ea typeface="+mn-ea"/>
              </a:rPr>
              <a:t>D</a:t>
            </a:r>
          </a:p>
        </p:txBody>
      </p:sp>
      <p:sp>
        <p:nvSpPr>
          <p:cNvPr id="6" name="Text Box 36"/>
          <p:cNvSpPr txBox="1">
            <a:spLocks noChangeArrowheads="1"/>
          </p:cNvSpPr>
          <p:nvPr/>
        </p:nvSpPr>
        <p:spPr bwMode="auto">
          <a:xfrm>
            <a:off x="2449016" y="2139588"/>
            <a:ext cx="5867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+mn-lt"/>
                <a:ea typeface="+mn-ea"/>
              </a:rPr>
              <a:t>:</a:t>
            </a:r>
            <a:r>
              <a:rPr lang="zh-CN" altLang="en-US" sz="2800" b="1">
                <a:latin typeface="+mn-lt"/>
                <a:ea typeface="+mn-ea"/>
              </a:rPr>
              <a:t>暂存</a:t>
            </a:r>
            <a:r>
              <a:rPr lang="zh-CN" altLang="en-US" sz="2800" b="1">
                <a:solidFill>
                  <a:srgbClr val="FF0000"/>
                </a:solidFill>
                <a:latin typeface="+mn-lt"/>
                <a:ea typeface="+mn-ea"/>
              </a:rPr>
              <a:t>来自主存</a:t>
            </a:r>
            <a:r>
              <a:rPr lang="zh-CN" altLang="en-US" sz="2800" b="1">
                <a:latin typeface="+mn-lt"/>
                <a:ea typeface="+mn-ea"/>
              </a:rPr>
              <a:t>的目的地址或目的数。</a:t>
            </a:r>
          </a:p>
        </p:txBody>
      </p:sp>
      <p:sp>
        <p:nvSpPr>
          <p:cNvPr id="7" name="Text Box 37"/>
          <p:cNvSpPr txBox="1">
            <a:spLocks noChangeArrowheads="1"/>
          </p:cNvSpPr>
          <p:nvPr/>
        </p:nvSpPr>
        <p:spPr bwMode="auto">
          <a:xfrm>
            <a:off x="1030088" y="2961764"/>
            <a:ext cx="50292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chemeClr val="tx2"/>
                </a:solidFill>
                <a:latin typeface="+mn-lt"/>
                <a:ea typeface="+mn-ea"/>
              </a:rPr>
              <a:t>指令寄存器</a:t>
            </a:r>
            <a:r>
              <a:rPr lang="en-US" altLang="zh-CN" sz="2800" b="1">
                <a:solidFill>
                  <a:schemeClr val="tx2"/>
                </a:solidFill>
                <a:latin typeface="+mn-lt"/>
                <a:ea typeface="+mn-ea"/>
              </a:rPr>
              <a:t>IR</a:t>
            </a:r>
          </a:p>
        </p:txBody>
      </p:sp>
      <p:sp>
        <p:nvSpPr>
          <p:cNvPr id="10" name="Text Box 40"/>
          <p:cNvSpPr txBox="1">
            <a:spLocks noChangeArrowheads="1"/>
          </p:cNvSpPr>
          <p:nvPr/>
        </p:nvSpPr>
        <p:spPr bwMode="auto">
          <a:xfrm>
            <a:off x="3313112" y="2977788"/>
            <a:ext cx="293777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+mn-lt"/>
                <a:ea typeface="+mn-ea"/>
              </a:rPr>
              <a:t>:</a:t>
            </a:r>
            <a:r>
              <a:rPr lang="zh-CN" altLang="en-US" sz="2800" b="1">
                <a:latin typeface="+mn-lt"/>
                <a:ea typeface="+mn-ea"/>
              </a:rPr>
              <a:t>存放现行指令。</a:t>
            </a:r>
          </a:p>
        </p:txBody>
      </p:sp>
      <p:grpSp>
        <p:nvGrpSpPr>
          <p:cNvPr id="58" name="组合 57"/>
          <p:cNvGrpSpPr/>
          <p:nvPr/>
        </p:nvGrpSpPr>
        <p:grpSpPr>
          <a:xfrm>
            <a:off x="2339752" y="4839543"/>
            <a:ext cx="1080120" cy="461665"/>
            <a:chOff x="899592" y="4221088"/>
            <a:chExt cx="1080120" cy="461665"/>
          </a:xfrm>
        </p:grpSpPr>
        <p:cxnSp>
          <p:nvCxnSpPr>
            <p:cNvPr id="56" name="直接箭头连接符 55"/>
            <p:cNvCxnSpPr/>
            <p:nvPr/>
          </p:nvCxnSpPr>
          <p:spPr bwMode="auto">
            <a:xfrm>
              <a:off x="899592" y="4653136"/>
              <a:ext cx="1080120" cy="0"/>
            </a:xfrm>
            <a:prstGeom prst="straightConnector1">
              <a:avLst/>
            </a:prstGeom>
            <a:solidFill>
              <a:schemeClr val="accent1"/>
            </a:solidFill>
            <a:ln w="50800" cap="sq" cmpd="sng" algn="ctr">
              <a:solidFill>
                <a:schemeClr val="tx2"/>
              </a:solidFill>
              <a:prstDash val="solid"/>
              <a:round/>
              <a:headEnd type="none" w="sm" len="sm"/>
              <a:tailEnd type="stealth"/>
            </a:ln>
            <a:effectLst/>
          </p:spPr>
        </p:cxnSp>
        <p:sp>
          <p:nvSpPr>
            <p:cNvPr id="57" name="TextBox 56"/>
            <p:cNvSpPr txBox="1"/>
            <p:nvPr/>
          </p:nvSpPr>
          <p:spPr>
            <a:xfrm>
              <a:off x="1187624" y="4221088"/>
              <a:ext cx="61266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/>
                <a:t>DB</a:t>
              </a:r>
              <a:endParaRPr lang="zh-CN" altLang="en-US" b="1"/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3455276" y="5661248"/>
            <a:ext cx="699230" cy="936104"/>
            <a:chOff x="2519172" y="5085184"/>
            <a:chExt cx="699230" cy="936104"/>
          </a:xfrm>
        </p:grpSpPr>
        <p:cxnSp>
          <p:nvCxnSpPr>
            <p:cNvPr id="63" name="直接箭头连接符 62"/>
            <p:cNvCxnSpPr/>
            <p:nvPr/>
          </p:nvCxnSpPr>
          <p:spPr bwMode="auto">
            <a:xfrm flipV="1">
              <a:off x="2843808" y="5085184"/>
              <a:ext cx="0" cy="504056"/>
            </a:xfrm>
            <a:prstGeom prst="straightConnector1">
              <a:avLst/>
            </a:prstGeom>
            <a:solidFill>
              <a:schemeClr val="accent1"/>
            </a:solidFill>
            <a:ln w="50800" cap="sq" cmpd="sng" algn="ctr">
              <a:solidFill>
                <a:srgbClr val="FF0000"/>
              </a:solidFill>
              <a:prstDash val="solid"/>
              <a:round/>
              <a:headEnd type="none" w="sm" len="sm"/>
              <a:tailEnd type="stealth"/>
            </a:ln>
            <a:effectLst/>
          </p:spPr>
        </p:cxnSp>
        <p:sp>
          <p:nvSpPr>
            <p:cNvPr id="65" name="TextBox 64"/>
            <p:cNvSpPr txBox="1"/>
            <p:nvPr/>
          </p:nvSpPr>
          <p:spPr>
            <a:xfrm>
              <a:off x="2519172" y="5559623"/>
              <a:ext cx="6992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>
                  <a:solidFill>
                    <a:srgbClr val="FF0000"/>
                  </a:solidFill>
                </a:rPr>
                <a:t>SIR</a:t>
              </a:r>
              <a:endParaRPr lang="zh-CN" altLang="en-US" b="1">
                <a:solidFill>
                  <a:srgbClr val="FF0000"/>
                </a:solidFill>
              </a:endParaRPr>
            </a:p>
          </p:txBody>
        </p:sp>
      </p:grpSp>
      <p:grpSp>
        <p:nvGrpSpPr>
          <p:cNvPr id="71" name="组合 70"/>
          <p:cNvGrpSpPr/>
          <p:nvPr/>
        </p:nvGrpSpPr>
        <p:grpSpPr>
          <a:xfrm>
            <a:off x="3419872" y="3861048"/>
            <a:ext cx="3456384" cy="2016224"/>
            <a:chOff x="3131840" y="3573016"/>
            <a:chExt cx="3456384" cy="2016224"/>
          </a:xfrm>
        </p:grpSpPr>
        <p:grpSp>
          <p:nvGrpSpPr>
            <p:cNvPr id="17" name="Group 78"/>
            <p:cNvGrpSpPr>
              <a:grpSpLocks/>
            </p:cNvGrpSpPr>
            <p:nvPr/>
          </p:nvGrpSpPr>
          <p:grpSpPr bwMode="auto">
            <a:xfrm>
              <a:off x="4067945" y="4005064"/>
              <a:ext cx="1834035" cy="1584176"/>
              <a:chOff x="3784" y="291"/>
              <a:chExt cx="1443" cy="1112"/>
            </a:xfrm>
          </p:grpSpPr>
          <p:sp>
            <p:nvSpPr>
              <p:cNvPr id="18" name="Rectangle 6"/>
              <p:cNvSpPr>
                <a:spLocks noChangeArrowheads="1"/>
              </p:cNvSpPr>
              <p:nvPr/>
            </p:nvSpPr>
            <p:spPr bwMode="auto">
              <a:xfrm>
                <a:off x="4245" y="506"/>
                <a:ext cx="896" cy="703"/>
              </a:xfrm>
              <a:prstGeom prst="rect">
                <a:avLst/>
              </a:prstGeom>
              <a:solidFill>
                <a:srgbClr val="DDFFFF"/>
              </a:solidFill>
              <a:ln w="25400" cap="sq">
                <a:solidFill>
                  <a:srgbClr val="0034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endParaRPr lang="zh-CN" altLang="en-US" sz="20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20" name="Text Box 8"/>
              <p:cNvSpPr txBox="1">
                <a:spLocks noChangeArrowheads="1"/>
              </p:cNvSpPr>
              <p:nvPr/>
            </p:nvSpPr>
            <p:spPr bwMode="auto">
              <a:xfrm>
                <a:off x="3883" y="701"/>
                <a:ext cx="298" cy="247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2000" b="1"/>
                  <a:t>S</a:t>
                </a:r>
              </a:p>
            </p:txBody>
          </p:sp>
          <p:sp>
            <p:nvSpPr>
              <p:cNvPr id="22" name="Text Box 10"/>
              <p:cNvSpPr txBox="1">
                <a:spLocks noChangeArrowheads="1"/>
              </p:cNvSpPr>
              <p:nvPr/>
            </p:nvSpPr>
            <p:spPr bwMode="auto">
              <a:xfrm>
                <a:off x="4303" y="918"/>
                <a:ext cx="398" cy="247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2000" b="1"/>
                  <a:t>D</a:t>
                </a:r>
              </a:p>
            </p:txBody>
          </p:sp>
          <p:sp>
            <p:nvSpPr>
              <p:cNvPr id="23" name="Text Box 11"/>
              <p:cNvSpPr txBox="1">
                <a:spLocks noChangeArrowheads="1"/>
              </p:cNvSpPr>
              <p:nvPr/>
            </p:nvSpPr>
            <p:spPr bwMode="auto">
              <a:xfrm>
                <a:off x="4837" y="928"/>
                <a:ext cx="388" cy="247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2000" b="1"/>
                  <a:t>C</a:t>
                </a:r>
              </a:p>
            </p:txBody>
          </p:sp>
          <p:sp>
            <p:nvSpPr>
              <p:cNvPr id="24" name="Text Box 12"/>
              <p:cNvSpPr txBox="1">
                <a:spLocks noChangeArrowheads="1"/>
              </p:cNvSpPr>
              <p:nvPr/>
            </p:nvSpPr>
            <p:spPr bwMode="auto">
              <a:xfrm>
                <a:off x="4829" y="445"/>
                <a:ext cx="398" cy="247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2000" b="1"/>
                  <a:t>Q</a:t>
                </a:r>
              </a:p>
            </p:txBody>
          </p:sp>
          <p:grpSp>
            <p:nvGrpSpPr>
              <p:cNvPr id="25" name="Group 75"/>
              <p:cNvGrpSpPr>
                <a:grpSpLocks/>
              </p:cNvGrpSpPr>
              <p:nvPr/>
            </p:nvGrpSpPr>
            <p:grpSpPr bwMode="auto">
              <a:xfrm>
                <a:off x="4273" y="480"/>
                <a:ext cx="368" cy="247"/>
                <a:chOff x="4281" y="520"/>
                <a:chExt cx="368" cy="247"/>
              </a:xfrm>
            </p:grpSpPr>
            <p:sp>
              <p:nvSpPr>
                <p:cNvPr id="53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4281" y="520"/>
                  <a:ext cx="368" cy="247"/>
                </a:xfrm>
                <a:prstGeom prst="rect">
                  <a:avLst/>
                </a:prstGeom>
                <a:noFill/>
                <a:ln w="12700" cap="sq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>
                  <a:spAutoFit/>
                </a:bodyPr>
                <a:lstStyle/>
                <a:p>
                  <a:r>
                    <a:rPr lang="en-US" altLang="zh-CN" sz="2000" b="1"/>
                    <a:t>Q</a:t>
                  </a:r>
                </a:p>
              </p:txBody>
            </p:sp>
            <p:sp>
              <p:nvSpPr>
                <p:cNvPr id="54" name="Line 15"/>
                <p:cNvSpPr>
                  <a:spLocks noChangeShapeType="1"/>
                </p:cNvSpPr>
                <p:nvPr/>
              </p:nvSpPr>
              <p:spPr bwMode="auto">
                <a:xfrm>
                  <a:off x="4359" y="585"/>
                  <a:ext cx="144" cy="0"/>
                </a:xfrm>
                <a:prstGeom prst="line">
                  <a:avLst/>
                </a:prstGeom>
                <a:noFill/>
                <a:ln w="19050" cap="sq">
                  <a:solidFill>
                    <a:srgbClr val="0034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 sz="2000" b="1"/>
                </a:p>
              </p:txBody>
            </p:sp>
          </p:grpSp>
          <p:sp>
            <p:nvSpPr>
              <p:cNvPr id="26" name="Line 16"/>
              <p:cNvSpPr>
                <a:spLocks noChangeShapeType="1"/>
              </p:cNvSpPr>
              <p:nvPr/>
            </p:nvSpPr>
            <p:spPr bwMode="auto">
              <a:xfrm>
                <a:off x="4971" y="291"/>
                <a:ext cx="0" cy="213"/>
              </a:xfrm>
              <a:prstGeom prst="line">
                <a:avLst/>
              </a:prstGeom>
              <a:noFill/>
              <a:ln w="25400" cap="sq">
                <a:solidFill>
                  <a:srgbClr val="0034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 sz="2000" b="1"/>
              </a:p>
            </p:txBody>
          </p:sp>
          <p:sp>
            <p:nvSpPr>
              <p:cNvPr id="27" name="Line 17"/>
              <p:cNvSpPr>
                <a:spLocks noChangeShapeType="1"/>
              </p:cNvSpPr>
              <p:nvPr/>
            </p:nvSpPr>
            <p:spPr bwMode="auto">
              <a:xfrm>
                <a:off x="4429" y="1213"/>
                <a:ext cx="0" cy="190"/>
              </a:xfrm>
              <a:prstGeom prst="line">
                <a:avLst/>
              </a:prstGeom>
              <a:noFill/>
              <a:ln w="25400" cap="sq">
                <a:solidFill>
                  <a:srgbClr val="0034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 sz="2000" b="1"/>
              </a:p>
            </p:txBody>
          </p:sp>
          <p:sp>
            <p:nvSpPr>
              <p:cNvPr id="28" name="Line 18"/>
              <p:cNvSpPr>
                <a:spLocks noChangeShapeType="1"/>
              </p:cNvSpPr>
              <p:nvPr/>
            </p:nvSpPr>
            <p:spPr bwMode="auto">
              <a:xfrm>
                <a:off x="4991" y="1213"/>
                <a:ext cx="0" cy="190"/>
              </a:xfrm>
              <a:prstGeom prst="line">
                <a:avLst/>
              </a:prstGeom>
              <a:noFill/>
              <a:ln w="25400" cap="sq">
                <a:solidFill>
                  <a:srgbClr val="0034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 sz="2000" b="1"/>
              </a:p>
            </p:txBody>
          </p:sp>
          <p:sp>
            <p:nvSpPr>
              <p:cNvPr id="30" name="Line 21"/>
              <p:cNvSpPr>
                <a:spLocks noChangeShapeType="1"/>
              </p:cNvSpPr>
              <p:nvPr/>
            </p:nvSpPr>
            <p:spPr bwMode="auto">
              <a:xfrm>
                <a:off x="3784" y="948"/>
                <a:ext cx="435" cy="0"/>
              </a:xfrm>
              <a:prstGeom prst="line">
                <a:avLst/>
              </a:prstGeom>
              <a:noFill/>
              <a:ln w="25400" cap="sq">
                <a:solidFill>
                  <a:srgbClr val="0034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 sz="2000" b="1"/>
              </a:p>
            </p:txBody>
          </p:sp>
        </p:grpSp>
        <p:sp>
          <p:nvSpPr>
            <p:cNvPr id="61" name="矩形 60"/>
            <p:cNvSpPr/>
            <p:nvPr/>
          </p:nvSpPr>
          <p:spPr bwMode="auto">
            <a:xfrm>
              <a:off x="3153544" y="4509120"/>
              <a:ext cx="914400" cy="864096"/>
            </a:xfrm>
            <a:prstGeom prst="rect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CN" altLang="en-US" sz="2000" b="1">
                  <a:latin typeface="+mn-ea"/>
                  <a:ea typeface="+mn-ea"/>
                </a:rPr>
                <a:t> 输入</a:t>
              </a:r>
              <a:endParaRPr lang="en-US" altLang="zh-CN" sz="2000" b="1">
                <a:latin typeface="+mn-ea"/>
                <a:ea typeface="+mn-ea"/>
              </a:endParaRPr>
            </a:p>
            <a:p>
              <a:pPr marL="0" marR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CN" altLang="en-US" sz="20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三态门</a:t>
              </a:r>
            </a:p>
          </p:txBody>
        </p:sp>
        <p:sp>
          <p:nvSpPr>
            <p:cNvPr id="67" name="矩形 66"/>
            <p:cNvSpPr/>
            <p:nvPr/>
          </p:nvSpPr>
          <p:spPr bwMode="auto">
            <a:xfrm>
              <a:off x="3131840" y="3573016"/>
              <a:ext cx="3456384" cy="1800200"/>
            </a:xfrm>
            <a:prstGeom prst="rect">
              <a:avLst/>
            </a:prstGeom>
            <a:noFill/>
            <a:ln w="38100" cap="sq" cmpd="sng" algn="ctr">
              <a:solidFill>
                <a:srgbClr val="FF0000"/>
              </a:solidFill>
              <a:prstDash val="sysDash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4139952" y="3687415"/>
              <a:ext cx="52770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/>
                <a:t>IR</a:t>
              </a:r>
              <a:endParaRPr lang="zh-CN" altLang="en-US" b="1"/>
            </a:p>
          </p:txBody>
        </p:sp>
      </p:grpSp>
      <p:sp>
        <p:nvSpPr>
          <p:cNvPr id="72" name="矩形 71"/>
          <p:cNvSpPr/>
          <p:nvPr/>
        </p:nvSpPr>
        <p:spPr bwMode="auto">
          <a:xfrm>
            <a:off x="3441576" y="4797152"/>
            <a:ext cx="914400" cy="864096"/>
          </a:xfrm>
          <a:prstGeom prst="rect">
            <a:avLst/>
          </a:prstGeom>
          <a:solidFill>
            <a:srgbClr val="00B050"/>
          </a:solidFill>
          <a:ln w="12700" cap="sq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000" b="1">
                <a:latin typeface="+mn-ea"/>
                <a:ea typeface="+mn-ea"/>
              </a:rPr>
              <a:t> 输入</a:t>
            </a:r>
            <a:endParaRPr lang="en-US" altLang="zh-CN" sz="2000" b="1">
              <a:latin typeface="+mn-ea"/>
              <a:ea typeface="+mn-ea"/>
            </a:endParaRPr>
          </a:p>
          <a:p>
            <a:pPr marL="0" marR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三态门</a:t>
            </a:r>
          </a:p>
        </p:txBody>
      </p:sp>
      <p:cxnSp>
        <p:nvCxnSpPr>
          <p:cNvPr id="33" name="直接箭头连接符 32"/>
          <p:cNvCxnSpPr/>
          <p:nvPr/>
        </p:nvCxnSpPr>
        <p:spPr bwMode="auto">
          <a:xfrm>
            <a:off x="4368797" y="5229070"/>
            <a:ext cx="608693" cy="0"/>
          </a:xfrm>
          <a:prstGeom prst="straightConnector1">
            <a:avLst/>
          </a:prstGeom>
          <a:solidFill>
            <a:schemeClr val="accent1"/>
          </a:solidFill>
          <a:ln w="50800" cap="sq" cmpd="sng" algn="ctr">
            <a:solidFill>
              <a:schemeClr val="tx2"/>
            </a:solidFill>
            <a:prstDash val="solid"/>
            <a:round/>
            <a:headEnd type="none" w="sm" len="sm"/>
            <a:tailEnd type="stealth"/>
          </a:ln>
          <a:effectLst/>
        </p:spPr>
      </p:cxnSp>
      <p:sp>
        <p:nvSpPr>
          <p:cNvPr id="35" name="Rectangle 6"/>
          <p:cNvSpPr>
            <a:spLocks noChangeArrowheads="1"/>
          </p:cNvSpPr>
          <p:nvPr/>
        </p:nvSpPr>
        <p:spPr bwMode="auto">
          <a:xfrm>
            <a:off x="4945363" y="4581128"/>
            <a:ext cx="1138805" cy="1001507"/>
          </a:xfrm>
          <a:prstGeom prst="rect">
            <a:avLst/>
          </a:prstGeom>
          <a:solidFill>
            <a:schemeClr val="tx2">
              <a:alpha val="53000"/>
            </a:schemeClr>
          </a:solidFill>
          <a:ln w="25400" cap="sq">
            <a:solidFill>
              <a:srgbClr val="0034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endParaRPr lang="zh-CN" altLang="en-US" sz="2000" b="1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51972" y="4869160"/>
            <a:ext cx="14157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1">
                <a:solidFill>
                  <a:schemeClr val="tx2"/>
                </a:solidFill>
              </a:rPr>
              <a:t>指令代码</a:t>
            </a:r>
            <a:endParaRPr lang="en-US" altLang="zh-CN" b="1">
              <a:solidFill>
                <a:schemeClr val="tx2"/>
              </a:solidFill>
            </a:endParaRPr>
          </a:p>
          <a:p>
            <a:pPr algn="ctr"/>
            <a:r>
              <a:rPr lang="zh-CN" altLang="en-US" b="1">
                <a:solidFill>
                  <a:schemeClr val="tx2"/>
                </a:solidFill>
              </a:rPr>
              <a:t>准备好</a:t>
            </a:r>
          </a:p>
        </p:txBody>
      </p: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FAA10B35-1440-4E8C-BB6E-42DB8A6011A1}"/>
              </a:ext>
            </a:extLst>
          </p:cNvPr>
          <p:cNvGrpSpPr/>
          <p:nvPr/>
        </p:nvGrpSpPr>
        <p:grpSpPr>
          <a:xfrm>
            <a:off x="418963" y="700171"/>
            <a:ext cx="571674" cy="464371"/>
            <a:chOff x="200731" y="3756717"/>
            <a:chExt cx="571674" cy="464371"/>
          </a:xfrm>
        </p:grpSpPr>
        <p:pic>
          <p:nvPicPr>
            <p:cNvPr id="40" name="Picture 3" descr="C:\Users\Administrator\Desktop\微立体创业计划\005.png">
              <a:extLst>
                <a:ext uri="{FF2B5EF4-FFF2-40B4-BE49-F238E27FC236}">
                  <a16:creationId xmlns:a16="http://schemas.microsoft.com/office/drawing/2014/main" id="{8F69FFBD-C53F-4650-B898-D443049596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0000"/>
                      </a14:imgEffect>
                      <a14:imgEffect>
                        <a14:colorTemperature colorTemp="11200"/>
                      </a14:imgEffect>
                      <a14:imgEffect>
                        <a14:brightnessContrast bright="-24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0731" y="3756717"/>
              <a:ext cx="457340" cy="457340"/>
            </a:xfrm>
            <a:prstGeom prst="rect">
              <a:avLst/>
            </a:prstGeom>
            <a:noFill/>
            <a:effectLst>
              <a:outerShdw blurRad="127000" dist="63500" dir="3000000" sx="104000" sy="104000" algn="tl" rotWithShape="0">
                <a:prstClr val="black">
                  <a:alpha val="34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" name="Picture 4" descr="C:\Users\Administrator\Desktop\微立体创业计划\004.png">
              <a:extLst>
                <a:ext uri="{FF2B5EF4-FFF2-40B4-BE49-F238E27FC236}">
                  <a16:creationId xmlns:a16="http://schemas.microsoft.com/office/drawing/2014/main" id="{04A32E9D-AA50-40E7-8A42-013259FA512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5065" y="3763748"/>
              <a:ext cx="457340" cy="457340"/>
            </a:xfrm>
            <a:prstGeom prst="rect">
              <a:avLst/>
            </a:prstGeom>
            <a:noFill/>
            <a:effectLst>
              <a:outerShdw blurRad="127000" dist="63500" dir="3000000" sx="104000" sy="104000" algn="tl" rotWithShape="0">
                <a:prstClr val="black">
                  <a:alpha val="34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6" grpId="0"/>
      <p:bldP spid="7" grpId="0" autoUpdateAnimBg="0"/>
      <p:bldP spid="10" grpId="0" autoUpdateAnimBg="0"/>
      <p:bldP spid="72" grpId="1" animBg="1"/>
      <p:bldP spid="35" grpId="0" animBg="1"/>
      <p:bldP spid="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8"/>
          <p:cNvSpPr txBox="1">
            <a:spLocks noChangeArrowheads="1"/>
          </p:cNvSpPr>
          <p:nvPr/>
        </p:nvSpPr>
        <p:spPr bwMode="auto">
          <a:xfrm>
            <a:off x="1619672" y="1109590"/>
            <a:ext cx="50292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chemeClr val="tx2"/>
                </a:solidFill>
                <a:latin typeface="+mn-lt"/>
                <a:ea typeface="+mn-ea"/>
              </a:rPr>
              <a:t>地址寄存器</a:t>
            </a:r>
            <a:r>
              <a:rPr lang="en-US" altLang="zh-CN" sz="2800" b="1">
                <a:solidFill>
                  <a:schemeClr val="tx2"/>
                </a:solidFill>
                <a:latin typeface="+mn-lt"/>
                <a:ea typeface="+mn-ea"/>
              </a:rPr>
              <a:t>MAR</a:t>
            </a:r>
          </a:p>
        </p:txBody>
      </p:sp>
      <p:grpSp>
        <p:nvGrpSpPr>
          <p:cNvPr id="27" name="组合 26"/>
          <p:cNvGrpSpPr/>
          <p:nvPr/>
        </p:nvGrpSpPr>
        <p:grpSpPr>
          <a:xfrm>
            <a:off x="5436096" y="4551511"/>
            <a:ext cx="1944216" cy="461665"/>
            <a:chOff x="4644008" y="2031231"/>
            <a:chExt cx="1944216" cy="461665"/>
          </a:xfrm>
        </p:grpSpPr>
        <p:sp>
          <p:nvSpPr>
            <p:cNvPr id="18" name="TextBox 17"/>
            <p:cNvSpPr txBox="1"/>
            <p:nvPr/>
          </p:nvSpPr>
          <p:spPr>
            <a:xfrm>
              <a:off x="4716016" y="2031231"/>
              <a:ext cx="185018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/>
                <a:t>地址总线</a:t>
              </a:r>
              <a:r>
                <a:rPr lang="en-US" altLang="zh-CN" b="1"/>
                <a:t>AB</a:t>
              </a:r>
              <a:endParaRPr lang="zh-CN" altLang="en-US" b="1"/>
            </a:p>
          </p:txBody>
        </p:sp>
        <p:cxnSp>
          <p:nvCxnSpPr>
            <p:cNvPr id="25" name="直接箭头连接符 24"/>
            <p:cNvCxnSpPr/>
            <p:nvPr/>
          </p:nvCxnSpPr>
          <p:spPr bwMode="auto">
            <a:xfrm>
              <a:off x="4644008" y="2492896"/>
              <a:ext cx="1944216" cy="0"/>
            </a:xfrm>
            <a:prstGeom prst="straightConnector1">
              <a:avLst/>
            </a:prstGeom>
            <a:solidFill>
              <a:schemeClr val="accent1"/>
            </a:solidFill>
            <a:ln w="50800" cap="sq" cmpd="sng" algn="ctr">
              <a:solidFill>
                <a:schemeClr val="tx2"/>
              </a:solidFill>
              <a:prstDash val="solid"/>
              <a:round/>
              <a:headEnd type="none" w="sm" len="sm"/>
              <a:tailEnd type="stealth"/>
            </a:ln>
            <a:effectLst/>
          </p:spPr>
        </p:cxnSp>
      </p:grpSp>
      <p:grpSp>
        <p:nvGrpSpPr>
          <p:cNvPr id="81" name="组合 80"/>
          <p:cNvGrpSpPr/>
          <p:nvPr/>
        </p:nvGrpSpPr>
        <p:grpSpPr>
          <a:xfrm>
            <a:off x="1691680" y="3903439"/>
            <a:ext cx="1112805" cy="461665"/>
            <a:chOff x="899592" y="4191471"/>
            <a:chExt cx="1112805" cy="461665"/>
          </a:xfrm>
        </p:grpSpPr>
        <p:cxnSp>
          <p:nvCxnSpPr>
            <p:cNvPr id="82" name="直接箭头连接符 81"/>
            <p:cNvCxnSpPr/>
            <p:nvPr/>
          </p:nvCxnSpPr>
          <p:spPr bwMode="auto">
            <a:xfrm>
              <a:off x="899592" y="4653136"/>
              <a:ext cx="1080120" cy="0"/>
            </a:xfrm>
            <a:prstGeom prst="straightConnector1">
              <a:avLst/>
            </a:prstGeom>
            <a:solidFill>
              <a:schemeClr val="accent1"/>
            </a:solidFill>
            <a:ln w="508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stealth"/>
            </a:ln>
            <a:effectLst/>
          </p:spPr>
        </p:cxnSp>
        <p:sp>
          <p:nvSpPr>
            <p:cNvPr id="83" name="TextBox 82"/>
            <p:cNvSpPr txBox="1"/>
            <p:nvPr/>
          </p:nvSpPr>
          <p:spPr>
            <a:xfrm>
              <a:off x="899592" y="4191471"/>
              <a:ext cx="111280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/>
                <a:t>内总线</a:t>
              </a:r>
            </a:p>
          </p:txBody>
        </p:sp>
      </p:grpSp>
      <p:grpSp>
        <p:nvGrpSpPr>
          <p:cNvPr id="84" name="组合 83"/>
          <p:cNvGrpSpPr/>
          <p:nvPr/>
        </p:nvGrpSpPr>
        <p:grpSpPr>
          <a:xfrm>
            <a:off x="1547664" y="4653136"/>
            <a:ext cx="1330814" cy="461665"/>
            <a:chOff x="755576" y="4221088"/>
            <a:chExt cx="1330814" cy="461665"/>
          </a:xfrm>
        </p:grpSpPr>
        <p:cxnSp>
          <p:nvCxnSpPr>
            <p:cNvPr id="85" name="直接箭头连接符 84"/>
            <p:cNvCxnSpPr/>
            <p:nvPr/>
          </p:nvCxnSpPr>
          <p:spPr bwMode="auto">
            <a:xfrm>
              <a:off x="899592" y="4653136"/>
              <a:ext cx="1080120" cy="0"/>
            </a:xfrm>
            <a:prstGeom prst="straightConnector1">
              <a:avLst/>
            </a:prstGeom>
            <a:solidFill>
              <a:schemeClr val="accent1"/>
            </a:solidFill>
            <a:ln w="254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stealth"/>
            </a:ln>
            <a:effectLst/>
          </p:spPr>
        </p:cxnSp>
        <p:sp>
          <p:nvSpPr>
            <p:cNvPr id="86" name="TextBox 85"/>
            <p:cNvSpPr txBox="1"/>
            <p:nvPr/>
          </p:nvSpPr>
          <p:spPr>
            <a:xfrm>
              <a:off x="755576" y="4221088"/>
              <a:ext cx="13308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/>
                <a:t>CPMAR</a:t>
              </a:r>
              <a:endParaRPr lang="zh-CN" altLang="en-US" b="1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4355976" y="5301208"/>
            <a:ext cx="1125629" cy="936104"/>
            <a:chOff x="2282298" y="5085184"/>
            <a:chExt cx="1125629" cy="936104"/>
          </a:xfrm>
        </p:grpSpPr>
        <p:cxnSp>
          <p:nvCxnSpPr>
            <p:cNvPr id="14" name="直接箭头连接符 13"/>
            <p:cNvCxnSpPr/>
            <p:nvPr/>
          </p:nvCxnSpPr>
          <p:spPr bwMode="auto">
            <a:xfrm flipV="1">
              <a:off x="2843808" y="5085184"/>
              <a:ext cx="0" cy="504056"/>
            </a:xfrm>
            <a:prstGeom prst="straightConnector1">
              <a:avLst/>
            </a:prstGeom>
            <a:solidFill>
              <a:schemeClr val="accent1"/>
            </a:solidFill>
            <a:ln w="50800" cap="sq" cmpd="sng" algn="ctr">
              <a:solidFill>
                <a:srgbClr val="FF0000"/>
              </a:solidFill>
              <a:prstDash val="solid"/>
              <a:round/>
              <a:headEnd type="none" w="sm" len="sm"/>
              <a:tailEnd type="stealth"/>
            </a:ln>
            <a:effectLst/>
          </p:spPr>
        </p:cxnSp>
        <p:sp>
          <p:nvSpPr>
            <p:cNvPr id="15" name="TextBox 14"/>
            <p:cNvSpPr txBox="1"/>
            <p:nvPr/>
          </p:nvSpPr>
          <p:spPr>
            <a:xfrm>
              <a:off x="2282298" y="5559623"/>
              <a:ext cx="112562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>
                  <a:solidFill>
                    <a:srgbClr val="FF0000"/>
                  </a:solidFill>
                </a:rPr>
                <a:t>EMAR</a:t>
              </a:r>
              <a:endParaRPr lang="zh-CN" altLang="en-US" b="1">
                <a:solidFill>
                  <a:srgbClr val="FF0000"/>
                </a:solidFill>
              </a:endParaRPr>
            </a:p>
          </p:txBody>
        </p:sp>
      </p:grpSp>
      <p:grpSp>
        <p:nvGrpSpPr>
          <p:cNvPr id="91" name="组合 90"/>
          <p:cNvGrpSpPr/>
          <p:nvPr/>
        </p:nvGrpSpPr>
        <p:grpSpPr>
          <a:xfrm>
            <a:off x="2915817" y="3356992"/>
            <a:ext cx="2520279" cy="1944216"/>
            <a:chOff x="2915817" y="3284984"/>
            <a:chExt cx="2520279" cy="1944216"/>
          </a:xfrm>
        </p:grpSpPr>
        <p:sp>
          <p:nvSpPr>
            <p:cNvPr id="8" name="矩形 7"/>
            <p:cNvSpPr/>
            <p:nvPr/>
          </p:nvSpPr>
          <p:spPr bwMode="auto">
            <a:xfrm>
              <a:off x="4499992" y="4293096"/>
              <a:ext cx="864096" cy="936104"/>
            </a:xfrm>
            <a:prstGeom prst="rect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CN" altLang="en-US" sz="20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三态门</a:t>
              </a:r>
              <a:endParaRPr kumimoji="1" lang="en-US" altLang="zh-CN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endParaRPr>
            </a:p>
            <a:p>
              <a:pPr marL="0" marR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CN" altLang="en-US" sz="2000" b="1">
                  <a:latin typeface="+mn-ea"/>
                  <a:ea typeface="+mn-ea"/>
                </a:rPr>
                <a:t> 输出</a:t>
              </a:r>
              <a:endParaRPr kumimoji="1" lang="zh-CN" alt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endParaRPr>
            </a:p>
          </p:txBody>
        </p:sp>
        <p:sp>
          <p:nvSpPr>
            <p:cNvPr id="10" name="矩形 9"/>
            <p:cNvSpPr/>
            <p:nvPr/>
          </p:nvSpPr>
          <p:spPr bwMode="auto">
            <a:xfrm>
              <a:off x="3059832" y="3284984"/>
              <a:ext cx="2376264" cy="1944216"/>
            </a:xfrm>
            <a:prstGeom prst="rect">
              <a:avLst/>
            </a:prstGeom>
            <a:noFill/>
            <a:ln w="38100" cap="sq" cmpd="sng" algn="ctr">
              <a:solidFill>
                <a:srgbClr val="FF0000"/>
              </a:solidFill>
              <a:prstDash val="sysDash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grpSp>
          <p:nvGrpSpPr>
            <p:cNvPr id="64" name="Group 78"/>
            <p:cNvGrpSpPr>
              <a:grpSpLocks/>
            </p:cNvGrpSpPr>
            <p:nvPr/>
          </p:nvGrpSpPr>
          <p:grpSpPr bwMode="auto">
            <a:xfrm rot="5400000">
              <a:off x="3138502" y="3806395"/>
              <a:ext cx="1138805" cy="1584176"/>
              <a:chOff x="4245" y="291"/>
              <a:chExt cx="896" cy="1112"/>
            </a:xfrm>
          </p:grpSpPr>
          <p:sp>
            <p:nvSpPr>
              <p:cNvPr id="65" name="Rectangle 6"/>
              <p:cNvSpPr>
                <a:spLocks noChangeArrowheads="1"/>
              </p:cNvSpPr>
              <p:nvPr/>
            </p:nvSpPr>
            <p:spPr bwMode="auto">
              <a:xfrm>
                <a:off x="4245" y="506"/>
                <a:ext cx="896" cy="703"/>
              </a:xfrm>
              <a:prstGeom prst="rect">
                <a:avLst/>
              </a:prstGeom>
              <a:solidFill>
                <a:srgbClr val="DDFFFF"/>
              </a:solidFill>
              <a:ln w="25400" cap="sq">
                <a:solidFill>
                  <a:srgbClr val="0034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endParaRPr lang="zh-CN" altLang="en-US" sz="20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68" name="Text Box 10"/>
              <p:cNvSpPr txBox="1">
                <a:spLocks noChangeArrowheads="1"/>
              </p:cNvSpPr>
              <p:nvPr/>
            </p:nvSpPr>
            <p:spPr bwMode="auto">
              <a:xfrm rot="16200000">
                <a:off x="4244" y="886"/>
                <a:ext cx="355" cy="277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2000" b="1"/>
                  <a:t>D</a:t>
                </a:r>
              </a:p>
            </p:txBody>
          </p:sp>
          <p:sp>
            <p:nvSpPr>
              <p:cNvPr id="69" name="Text Box 11"/>
              <p:cNvSpPr txBox="1">
                <a:spLocks noChangeArrowheads="1"/>
              </p:cNvSpPr>
              <p:nvPr/>
            </p:nvSpPr>
            <p:spPr bwMode="auto">
              <a:xfrm rot="16200000">
                <a:off x="4815" y="913"/>
                <a:ext cx="346" cy="277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2000" b="1"/>
                  <a:t>C</a:t>
                </a:r>
              </a:p>
            </p:txBody>
          </p:sp>
          <p:sp>
            <p:nvSpPr>
              <p:cNvPr id="70" name="Text Box 12"/>
              <p:cNvSpPr txBox="1">
                <a:spLocks noChangeArrowheads="1"/>
              </p:cNvSpPr>
              <p:nvPr/>
            </p:nvSpPr>
            <p:spPr bwMode="auto">
              <a:xfrm rot="16200000">
                <a:off x="4754" y="430"/>
                <a:ext cx="355" cy="277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2000" b="1"/>
                  <a:t>Q</a:t>
                </a:r>
              </a:p>
            </p:txBody>
          </p:sp>
          <p:sp>
            <p:nvSpPr>
              <p:cNvPr id="77" name="Text Box 14"/>
              <p:cNvSpPr txBox="1">
                <a:spLocks noChangeArrowheads="1"/>
              </p:cNvSpPr>
              <p:nvPr/>
            </p:nvSpPr>
            <p:spPr bwMode="auto">
              <a:xfrm rot="16200000">
                <a:off x="4293" y="465"/>
                <a:ext cx="328" cy="277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2000" b="1"/>
                  <a:t>Q</a:t>
                </a:r>
              </a:p>
            </p:txBody>
          </p:sp>
          <p:sp>
            <p:nvSpPr>
              <p:cNvPr id="72" name="Line 16"/>
              <p:cNvSpPr>
                <a:spLocks noChangeShapeType="1"/>
              </p:cNvSpPr>
              <p:nvPr/>
            </p:nvSpPr>
            <p:spPr bwMode="auto">
              <a:xfrm>
                <a:off x="4971" y="291"/>
                <a:ext cx="0" cy="213"/>
              </a:xfrm>
              <a:prstGeom prst="line">
                <a:avLst/>
              </a:prstGeom>
              <a:noFill/>
              <a:ln w="25400" cap="sq">
                <a:solidFill>
                  <a:srgbClr val="0034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 sz="2000" b="1"/>
              </a:p>
            </p:txBody>
          </p:sp>
          <p:sp>
            <p:nvSpPr>
              <p:cNvPr id="73" name="Line 17"/>
              <p:cNvSpPr>
                <a:spLocks noChangeShapeType="1"/>
              </p:cNvSpPr>
              <p:nvPr/>
            </p:nvSpPr>
            <p:spPr bwMode="auto">
              <a:xfrm>
                <a:off x="4429" y="1213"/>
                <a:ext cx="0" cy="190"/>
              </a:xfrm>
              <a:prstGeom prst="line">
                <a:avLst/>
              </a:prstGeom>
              <a:noFill/>
              <a:ln w="25400" cap="sq">
                <a:solidFill>
                  <a:srgbClr val="0034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 sz="2000" b="1"/>
              </a:p>
            </p:txBody>
          </p:sp>
          <p:sp>
            <p:nvSpPr>
              <p:cNvPr id="74" name="Line 18"/>
              <p:cNvSpPr>
                <a:spLocks noChangeShapeType="1"/>
              </p:cNvSpPr>
              <p:nvPr/>
            </p:nvSpPr>
            <p:spPr bwMode="auto">
              <a:xfrm>
                <a:off x="4991" y="1213"/>
                <a:ext cx="0" cy="190"/>
              </a:xfrm>
              <a:prstGeom prst="line">
                <a:avLst/>
              </a:prstGeom>
              <a:noFill/>
              <a:ln w="25400" cap="sq">
                <a:solidFill>
                  <a:srgbClr val="0034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 sz="2000" b="1"/>
              </a:p>
            </p:txBody>
          </p:sp>
        </p:grpSp>
        <p:sp>
          <p:nvSpPr>
            <p:cNvPr id="79" name="Line 15"/>
            <p:cNvSpPr>
              <a:spLocks noChangeShapeType="1"/>
            </p:cNvSpPr>
            <p:nvPr/>
          </p:nvSpPr>
          <p:spPr bwMode="auto">
            <a:xfrm>
              <a:off x="3923928" y="4178556"/>
              <a:ext cx="183022" cy="0"/>
            </a:xfrm>
            <a:prstGeom prst="line">
              <a:avLst/>
            </a:prstGeom>
            <a:noFill/>
            <a:ln w="19050" cap="sq">
              <a:solidFill>
                <a:srgbClr val="0034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000" b="1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3795571" y="3399383"/>
              <a:ext cx="92044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/>
                <a:t>MAR</a:t>
              </a:r>
              <a:endParaRPr lang="zh-CN" altLang="en-US" b="1"/>
            </a:p>
          </p:txBody>
        </p:sp>
      </p:grpSp>
      <p:sp>
        <p:nvSpPr>
          <p:cNvPr id="34" name="Rectangle 6"/>
          <p:cNvSpPr>
            <a:spLocks noChangeArrowheads="1"/>
          </p:cNvSpPr>
          <p:nvPr/>
        </p:nvSpPr>
        <p:spPr bwMode="auto">
          <a:xfrm rot="5400000">
            <a:off x="3141803" y="4145721"/>
            <a:ext cx="1138805" cy="1001507"/>
          </a:xfrm>
          <a:prstGeom prst="rect">
            <a:avLst/>
          </a:prstGeom>
          <a:solidFill>
            <a:schemeClr val="accent5">
              <a:lumMod val="75000"/>
              <a:alpha val="47000"/>
            </a:schemeClr>
          </a:solidFill>
          <a:ln w="25400" cap="sq">
            <a:solidFill>
              <a:srgbClr val="0034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endParaRPr lang="zh-CN" altLang="en-US" sz="2000" b="1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619672" y="2041684"/>
            <a:ext cx="61670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>
                <a:solidFill>
                  <a:srgbClr val="FF0000"/>
                </a:solidFill>
                <a:latin typeface="+mn-lt"/>
                <a:ea typeface="+mn-ea"/>
              </a:rPr>
              <a:t>CPU</a:t>
            </a:r>
            <a:r>
              <a:rPr lang="zh-CN" altLang="en-US" sz="2800" b="1">
                <a:solidFill>
                  <a:srgbClr val="FF0000"/>
                </a:solidFill>
                <a:latin typeface="+mn-lt"/>
                <a:ea typeface="+mn-ea"/>
              </a:rPr>
              <a:t>访问主存</a:t>
            </a:r>
            <a:r>
              <a:rPr lang="en-US" altLang="zh-CN" sz="2800" b="1">
                <a:solidFill>
                  <a:srgbClr val="FF0000"/>
                </a:solidFill>
                <a:latin typeface="+mn-lt"/>
                <a:ea typeface="+mn-ea"/>
              </a:rPr>
              <a:t>(IO)</a:t>
            </a:r>
            <a:r>
              <a:rPr lang="zh-CN" altLang="en-US" sz="2800" b="1">
                <a:solidFill>
                  <a:srgbClr val="FF0000"/>
                </a:solidFill>
                <a:latin typeface="+mn-lt"/>
                <a:ea typeface="+mn-ea"/>
              </a:rPr>
              <a:t>的地址由</a:t>
            </a:r>
            <a:r>
              <a:rPr lang="en-US" altLang="zh-CN" sz="2800" b="1">
                <a:solidFill>
                  <a:srgbClr val="FF0000"/>
                </a:solidFill>
                <a:latin typeface="+mn-lt"/>
                <a:ea typeface="+mn-ea"/>
              </a:rPr>
              <a:t>MAR</a:t>
            </a:r>
            <a:r>
              <a:rPr lang="zh-CN" altLang="en-US" sz="2800" b="1">
                <a:solidFill>
                  <a:srgbClr val="FF0000"/>
                </a:solidFill>
                <a:latin typeface="+mn-lt"/>
                <a:ea typeface="+mn-ea"/>
              </a:rPr>
              <a:t>提供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组合 51"/>
          <p:cNvGrpSpPr/>
          <p:nvPr/>
        </p:nvGrpSpPr>
        <p:grpSpPr>
          <a:xfrm>
            <a:off x="7055676" y="2852936"/>
            <a:ext cx="684676" cy="2304256"/>
            <a:chOff x="7812360" y="1124744"/>
            <a:chExt cx="684676" cy="2304256"/>
          </a:xfrm>
        </p:grpSpPr>
        <p:cxnSp>
          <p:nvCxnSpPr>
            <p:cNvPr id="53" name="直接箭头连接符 52"/>
            <p:cNvCxnSpPr/>
            <p:nvPr/>
          </p:nvCxnSpPr>
          <p:spPr bwMode="auto">
            <a:xfrm flipV="1">
              <a:off x="7812360" y="1124744"/>
              <a:ext cx="0" cy="2304256"/>
            </a:xfrm>
            <a:prstGeom prst="straightConnector1">
              <a:avLst/>
            </a:prstGeom>
            <a:solidFill>
              <a:schemeClr val="accent1"/>
            </a:solidFill>
            <a:ln w="76200" cap="sq" cmpd="sng" algn="ctr">
              <a:solidFill>
                <a:schemeClr val="tx2"/>
              </a:solidFill>
              <a:prstDash val="solid"/>
              <a:round/>
              <a:headEnd type="stealth" w="sm" len="sm"/>
              <a:tailEnd type="stealth"/>
            </a:ln>
            <a:effectLst/>
          </p:spPr>
        </p:cxnSp>
        <p:sp>
          <p:nvSpPr>
            <p:cNvPr id="57" name="TextBox 3"/>
            <p:cNvSpPr txBox="1"/>
            <p:nvPr/>
          </p:nvSpPr>
          <p:spPr>
            <a:xfrm>
              <a:off x="7884368" y="2204864"/>
              <a:ext cx="61266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/>
                <a:t>DB</a:t>
              </a:r>
              <a:endParaRPr lang="zh-CN" altLang="en-US" b="1"/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5071003" y="5589240"/>
            <a:ext cx="1805253" cy="461665"/>
            <a:chOff x="4926987" y="5199583"/>
            <a:chExt cx="1805253" cy="461665"/>
          </a:xfrm>
        </p:grpSpPr>
        <p:cxnSp>
          <p:nvCxnSpPr>
            <p:cNvPr id="62" name="直接箭头连接符 61"/>
            <p:cNvCxnSpPr/>
            <p:nvPr/>
          </p:nvCxnSpPr>
          <p:spPr bwMode="auto">
            <a:xfrm>
              <a:off x="5940152" y="5445224"/>
              <a:ext cx="792088" cy="1"/>
            </a:xfrm>
            <a:prstGeom prst="straightConnector1">
              <a:avLst/>
            </a:prstGeom>
            <a:solidFill>
              <a:schemeClr val="accent1"/>
            </a:solidFill>
            <a:ln w="50800" cap="sq" cmpd="sng" algn="ctr">
              <a:solidFill>
                <a:srgbClr val="7030A0"/>
              </a:solidFill>
              <a:prstDash val="solid"/>
              <a:round/>
              <a:headEnd type="none" w="sm" len="sm"/>
              <a:tailEnd type="stealth"/>
            </a:ln>
            <a:effectLst/>
          </p:spPr>
        </p:cxnSp>
        <p:sp>
          <p:nvSpPr>
            <p:cNvPr id="65" name="TextBox 6"/>
            <p:cNvSpPr txBox="1"/>
            <p:nvPr/>
          </p:nvSpPr>
          <p:spPr>
            <a:xfrm>
              <a:off x="4926987" y="5199583"/>
              <a:ext cx="8691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>
                  <a:solidFill>
                    <a:srgbClr val="7030A0"/>
                  </a:solidFill>
                </a:rPr>
                <a:t>Read</a:t>
              </a:r>
              <a:endParaRPr lang="zh-CN" altLang="en-US" b="1">
                <a:solidFill>
                  <a:srgbClr val="7030A0"/>
                </a:solidFill>
              </a:endParaRPr>
            </a:p>
          </p:txBody>
        </p:sp>
      </p:grpSp>
      <p:cxnSp>
        <p:nvCxnSpPr>
          <p:cNvPr id="66" name="直接箭头连接符 65"/>
          <p:cNvCxnSpPr/>
          <p:nvPr/>
        </p:nvCxnSpPr>
        <p:spPr bwMode="auto">
          <a:xfrm flipH="1">
            <a:off x="5796136" y="4394721"/>
            <a:ext cx="1188132" cy="0"/>
          </a:xfrm>
          <a:prstGeom prst="straightConnector1">
            <a:avLst/>
          </a:prstGeom>
          <a:solidFill>
            <a:schemeClr val="accent1"/>
          </a:solidFill>
          <a:ln w="50800" cap="sq" cmpd="sng" algn="ctr">
            <a:solidFill>
              <a:schemeClr val="tx1"/>
            </a:solidFill>
            <a:prstDash val="solid"/>
            <a:round/>
            <a:headEnd type="none" w="sm" len="sm"/>
            <a:tailEnd type="stealth"/>
          </a:ln>
          <a:effectLst/>
        </p:spPr>
      </p:cxnSp>
      <p:cxnSp>
        <p:nvCxnSpPr>
          <p:cNvPr id="67" name="直接箭头连接符 66"/>
          <p:cNvCxnSpPr/>
          <p:nvPr/>
        </p:nvCxnSpPr>
        <p:spPr bwMode="auto">
          <a:xfrm>
            <a:off x="5831540" y="3573016"/>
            <a:ext cx="1224136" cy="0"/>
          </a:xfrm>
          <a:prstGeom prst="straightConnector1">
            <a:avLst/>
          </a:prstGeom>
          <a:solidFill>
            <a:schemeClr val="accent1"/>
          </a:solidFill>
          <a:ln w="50800" cap="sq" cmpd="sng" algn="ctr">
            <a:solidFill>
              <a:srgbClr val="00B050"/>
            </a:solidFill>
            <a:prstDash val="solid"/>
            <a:round/>
            <a:headEnd type="none" w="sm" len="sm"/>
            <a:tailEnd type="stealth"/>
          </a:ln>
          <a:effectLst/>
        </p:spPr>
      </p:cxnSp>
      <p:grpSp>
        <p:nvGrpSpPr>
          <p:cNvPr id="68" name="组合 67"/>
          <p:cNvGrpSpPr/>
          <p:nvPr/>
        </p:nvGrpSpPr>
        <p:grpSpPr>
          <a:xfrm>
            <a:off x="2375156" y="2852936"/>
            <a:ext cx="3362672" cy="2160240"/>
            <a:chOff x="3131840" y="1124744"/>
            <a:chExt cx="3362672" cy="2160240"/>
          </a:xfrm>
        </p:grpSpPr>
        <p:grpSp>
          <p:nvGrpSpPr>
            <p:cNvPr id="69" name="组合 68"/>
            <p:cNvGrpSpPr/>
            <p:nvPr/>
          </p:nvGrpSpPr>
          <p:grpSpPr>
            <a:xfrm>
              <a:off x="3717765" y="1124744"/>
              <a:ext cx="1862347" cy="2088232"/>
              <a:chOff x="4653869" y="1412776"/>
              <a:chExt cx="1862347" cy="2088232"/>
            </a:xfrm>
          </p:grpSpPr>
          <p:sp>
            <p:nvSpPr>
              <p:cNvPr id="74" name="Rectangle 6"/>
              <p:cNvSpPr>
                <a:spLocks noChangeArrowheads="1"/>
              </p:cNvSpPr>
              <p:nvPr/>
            </p:nvSpPr>
            <p:spPr bwMode="auto">
              <a:xfrm>
                <a:off x="4653869" y="2204864"/>
                <a:ext cx="1138805" cy="1001507"/>
              </a:xfrm>
              <a:prstGeom prst="rect">
                <a:avLst/>
              </a:prstGeom>
              <a:solidFill>
                <a:srgbClr val="DDFFFF"/>
              </a:solidFill>
              <a:ln w="25400" cap="sq">
                <a:solidFill>
                  <a:srgbClr val="0034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endParaRPr lang="zh-CN" altLang="en-US" sz="20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75" name="Text Box 9"/>
              <p:cNvSpPr txBox="1">
                <a:spLocks noChangeArrowheads="1"/>
              </p:cNvSpPr>
              <p:nvPr/>
            </p:nvSpPr>
            <p:spPr bwMode="auto">
              <a:xfrm>
                <a:off x="5742018" y="2524834"/>
                <a:ext cx="378754" cy="400110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2000" b="1"/>
                  <a:t>S</a:t>
                </a:r>
              </a:p>
            </p:txBody>
          </p:sp>
          <p:sp>
            <p:nvSpPr>
              <p:cNvPr id="76" name="Text Box 10"/>
              <p:cNvSpPr txBox="1">
                <a:spLocks noChangeArrowheads="1"/>
              </p:cNvSpPr>
              <p:nvPr/>
            </p:nvSpPr>
            <p:spPr bwMode="auto">
              <a:xfrm>
                <a:off x="4727586" y="2810068"/>
                <a:ext cx="505853" cy="351881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2000" b="1"/>
                  <a:t>D</a:t>
                </a:r>
              </a:p>
            </p:txBody>
          </p:sp>
          <p:sp>
            <p:nvSpPr>
              <p:cNvPr id="77" name="Text Box 11"/>
              <p:cNvSpPr txBox="1">
                <a:spLocks noChangeArrowheads="1"/>
              </p:cNvSpPr>
              <p:nvPr/>
            </p:nvSpPr>
            <p:spPr bwMode="auto">
              <a:xfrm>
                <a:off x="5406294" y="2824314"/>
                <a:ext cx="493143" cy="351881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2000" b="1"/>
                  <a:t>C</a:t>
                </a:r>
              </a:p>
            </p:txBody>
          </p:sp>
          <p:sp>
            <p:nvSpPr>
              <p:cNvPr id="78" name="Text Box 12"/>
              <p:cNvSpPr txBox="1">
                <a:spLocks noChangeArrowheads="1"/>
              </p:cNvSpPr>
              <p:nvPr/>
            </p:nvSpPr>
            <p:spPr bwMode="auto">
              <a:xfrm>
                <a:off x="5396126" y="2136223"/>
                <a:ext cx="505853" cy="351881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2000" b="1"/>
                  <a:t>Q</a:t>
                </a:r>
              </a:p>
            </p:txBody>
          </p:sp>
          <p:grpSp>
            <p:nvGrpSpPr>
              <p:cNvPr id="79" name="Group 75"/>
              <p:cNvGrpSpPr>
                <a:grpSpLocks/>
              </p:cNvGrpSpPr>
              <p:nvPr/>
            </p:nvGrpSpPr>
            <p:grpSpPr bwMode="auto">
              <a:xfrm>
                <a:off x="4689457" y="2186085"/>
                <a:ext cx="467723" cy="351881"/>
                <a:chOff x="4281" y="520"/>
                <a:chExt cx="368" cy="247"/>
              </a:xfrm>
            </p:grpSpPr>
            <p:sp>
              <p:nvSpPr>
                <p:cNvPr id="84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4281" y="520"/>
                  <a:ext cx="368" cy="247"/>
                </a:xfrm>
                <a:prstGeom prst="rect">
                  <a:avLst/>
                </a:prstGeom>
                <a:noFill/>
                <a:ln w="12700" cap="sq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>
                  <a:spAutoFit/>
                </a:bodyPr>
                <a:lstStyle/>
                <a:p>
                  <a:r>
                    <a:rPr lang="en-US" altLang="zh-CN" sz="2000" b="1"/>
                    <a:t>Q</a:t>
                  </a:r>
                </a:p>
              </p:txBody>
            </p:sp>
            <p:sp>
              <p:nvSpPr>
                <p:cNvPr id="85" name="Line 15"/>
                <p:cNvSpPr>
                  <a:spLocks noChangeShapeType="1"/>
                </p:cNvSpPr>
                <p:nvPr/>
              </p:nvSpPr>
              <p:spPr bwMode="auto">
                <a:xfrm>
                  <a:off x="4359" y="585"/>
                  <a:ext cx="144" cy="0"/>
                </a:xfrm>
                <a:prstGeom prst="line">
                  <a:avLst/>
                </a:prstGeom>
                <a:noFill/>
                <a:ln w="19050" cap="sq">
                  <a:solidFill>
                    <a:srgbClr val="0034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 sz="2000" b="1"/>
                </a:p>
              </p:txBody>
            </p:sp>
          </p:grpSp>
          <p:sp>
            <p:nvSpPr>
              <p:cNvPr id="80" name="Line 16"/>
              <p:cNvSpPr>
                <a:spLocks noChangeShapeType="1"/>
              </p:cNvSpPr>
              <p:nvPr/>
            </p:nvSpPr>
            <p:spPr bwMode="auto">
              <a:xfrm flipH="1">
                <a:off x="5576606" y="1412776"/>
                <a:ext cx="3506" cy="807500"/>
              </a:xfrm>
              <a:prstGeom prst="line">
                <a:avLst/>
              </a:prstGeom>
              <a:noFill/>
              <a:ln w="38100" cap="sq">
                <a:solidFill>
                  <a:srgbClr val="0034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 sz="2000" b="1"/>
              </a:p>
            </p:txBody>
          </p:sp>
          <p:sp>
            <p:nvSpPr>
              <p:cNvPr id="81" name="Line 17"/>
              <p:cNvSpPr>
                <a:spLocks noChangeShapeType="1"/>
              </p:cNvSpPr>
              <p:nvPr/>
            </p:nvSpPr>
            <p:spPr bwMode="auto">
              <a:xfrm>
                <a:off x="4887731" y="3230330"/>
                <a:ext cx="0" cy="270678"/>
              </a:xfrm>
              <a:prstGeom prst="line">
                <a:avLst/>
              </a:prstGeom>
              <a:noFill/>
              <a:ln w="25400" cap="sq">
                <a:solidFill>
                  <a:srgbClr val="0034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 sz="2000" b="1"/>
              </a:p>
            </p:txBody>
          </p:sp>
          <p:sp>
            <p:nvSpPr>
              <p:cNvPr id="82" name="Line 18"/>
              <p:cNvSpPr>
                <a:spLocks noChangeShapeType="1"/>
              </p:cNvSpPr>
              <p:nvPr/>
            </p:nvSpPr>
            <p:spPr bwMode="auto">
              <a:xfrm>
                <a:off x="5602026" y="3230330"/>
                <a:ext cx="0" cy="270678"/>
              </a:xfrm>
              <a:prstGeom prst="line">
                <a:avLst/>
              </a:prstGeom>
              <a:noFill/>
              <a:ln w="25400" cap="sq">
                <a:solidFill>
                  <a:srgbClr val="0034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 sz="2000" b="1"/>
              </a:p>
            </p:txBody>
          </p:sp>
          <p:sp>
            <p:nvSpPr>
              <p:cNvPr id="83" name="Line 19"/>
              <p:cNvSpPr>
                <a:spLocks noChangeShapeType="1"/>
              </p:cNvSpPr>
              <p:nvPr/>
            </p:nvSpPr>
            <p:spPr bwMode="auto">
              <a:xfrm>
                <a:off x="5790132" y="2924944"/>
                <a:ext cx="726084" cy="0"/>
              </a:xfrm>
              <a:prstGeom prst="line">
                <a:avLst/>
              </a:prstGeom>
              <a:noFill/>
              <a:ln w="25400" cap="sq">
                <a:solidFill>
                  <a:srgbClr val="0034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 sz="2000" b="1"/>
              </a:p>
            </p:txBody>
          </p:sp>
        </p:grpSp>
        <p:sp>
          <p:nvSpPr>
            <p:cNvPr id="70" name="矩形 69"/>
            <p:cNvSpPr/>
            <p:nvPr/>
          </p:nvSpPr>
          <p:spPr bwMode="auto">
            <a:xfrm>
              <a:off x="5580112" y="2348880"/>
              <a:ext cx="914400" cy="864096"/>
            </a:xfrm>
            <a:prstGeom prst="rect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CN" altLang="en-US" sz="2000" b="1">
                  <a:latin typeface="+mn-ea"/>
                  <a:ea typeface="+mn-ea"/>
                </a:rPr>
                <a:t> 输入</a:t>
              </a:r>
              <a:endParaRPr lang="en-US" altLang="zh-CN" sz="2000" b="1">
                <a:latin typeface="+mn-ea"/>
                <a:ea typeface="+mn-ea"/>
              </a:endParaRPr>
            </a:p>
            <a:p>
              <a:pPr marL="0" marR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CN" altLang="en-US" sz="20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三态门</a:t>
              </a:r>
            </a:p>
          </p:txBody>
        </p:sp>
        <p:sp>
          <p:nvSpPr>
            <p:cNvPr id="71" name="矩形 70"/>
            <p:cNvSpPr/>
            <p:nvPr/>
          </p:nvSpPr>
          <p:spPr bwMode="auto">
            <a:xfrm>
              <a:off x="3131840" y="1268760"/>
              <a:ext cx="2282552" cy="2016224"/>
            </a:xfrm>
            <a:prstGeom prst="rect">
              <a:avLst/>
            </a:prstGeom>
            <a:noFill/>
            <a:ln w="38100" cap="sq" cmpd="sng" algn="ctr">
              <a:solidFill>
                <a:srgbClr val="FF0000"/>
              </a:solidFill>
              <a:prstDash val="sysDash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72" name="矩形 71"/>
            <p:cNvSpPr/>
            <p:nvPr/>
          </p:nvSpPr>
          <p:spPr bwMode="auto">
            <a:xfrm>
              <a:off x="5580112" y="1412776"/>
              <a:ext cx="914400" cy="864096"/>
            </a:xfrm>
            <a:prstGeom prst="rect">
              <a:avLst/>
            </a:prstGeom>
            <a:solidFill>
              <a:srgbClr val="00B050"/>
            </a:solidFill>
            <a:ln w="12700" cap="sq" cmpd="sng" algn="ctr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CN" altLang="en-US" sz="2000" b="1">
                  <a:latin typeface="+mn-ea"/>
                  <a:ea typeface="+mn-ea"/>
                </a:rPr>
                <a:t> 输出</a:t>
              </a:r>
              <a:endParaRPr lang="en-US" altLang="zh-CN" sz="2000" b="1">
                <a:latin typeface="+mn-ea"/>
                <a:ea typeface="+mn-ea"/>
              </a:endParaRPr>
            </a:p>
            <a:p>
              <a:pPr marL="0" marR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CN" altLang="en-US" sz="20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三态门</a:t>
              </a:r>
            </a:p>
          </p:txBody>
        </p:sp>
        <p:cxnSp>
          <p:nvCxnSpPr>
            <p:cNvPr id="73" name="直接连接符 72"/>
            <p:cNvCxnSpPr/>
            <p:nvPr/>
          </p:nvCxnSpPr>
          <p:spPr bwMode="auto">
            <a:xfrm>
              <a:off x="4644008" y="1628800"/>
              <a:ext cx="936104" cy="0"/>
            </a:xfrm>
            <a:prstGeom prst="line">
              <a:avLst/>
            </a:prstGeom>
            <a:solidFill>
              <a:schemeClr val="accent1"/>
            </a:solidFill>
            <a:ln w="38100" cap="sq" cmpd="sng" algn="ctr">
              <a:solidFill>
                <a:schemeClr val="tx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86" name="组合 85"/>
          <p:cNvGrpSpPr/>
          <p:nvPr/>
        </p:nvGrpSpPr>
        <p:grpSpPr>
          <a:xfrm>
            <a:off x="3203848" y="5085184"/>
            <a:ext cx="1330814" cy="965721"/>
            <a:chOff x="3960532" y="3356992"/>
            <a:chExt cx="1330814" cy="965721"/>
          </a:xfrm>
        </p:grpSpPr>
        <p:cxnSp>
          <p:nvCxnSpPr>
            <p:cNvPr id="87" name="直接箭头连接符 86"/>
            <p:cNvCxnSpPr/>
            <p:nvPr/>
          </p:nvCxnSpPr>
          <p:spPr bwMode="auto">
            <a:xfrm flipV="1">
              <a:off x="4644008" y="3356992"/>
              <a:ext cx="0" cy="504056"/>
            </a:xfrm>
            <a:prstGeom prst="straightConnector1">
              <a:avLst/>
            </a:prstGeom>
            <a:solidFill>
              <a:schemeClr val="accent1"/>
            </a:solidFill>
            <a:ln w="254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stealth"/>
            </a:ln>
            <a:effectLst/>
          </p:spPr>
        </p:cxnSp>
        <p:sp>
          <p:nvSpPr>
            <p:cNvPr id="88" name="TextBox 42"/>
            <p:cNvSpPr txBox="1"/>
            <p:nvPr/>
          </p:nvSpPr>
          <p:spPr>
            <a:xfrm>
              <a:off x="3960532" y="3861048"/>
              <a:ext cx="13308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/>
                <a:t>CPMDR</a:t>
              </a:r>
              <a:endParaRPr lang="zh-CN" altLang="en-US" b="1"/>
            </a:p>
          </p:txBody>
        </p:sp>
      </p:grpSp>
      <p:grpSp>
        <p:nvGrpSpPr>
          <p:cNvPr id="89" name="组合 88"/>
          <p:cNvGrpSpPr/>
          <p:nvPr/>
        </p:nvGrpSpPr>
        <p:grpSpPr>
          <a:xfrm>
            <a:off x="4499992" y="2060848"/>
            <a:ext cx="1125629" cy="936104"/>
            <a:chOff x="5713306" y="332656"/>
            <a:chExt cx="1125629" cy="936104"/>
          </a:xfrm>
        </p:grpSpPr>
        <p:sp>
          <p:nvSpPr>
            <p:cNvPr id="90" name="TextBox 46"/>
            <p:cNvSpPr txBox="1"/>
            <p:nvPr/>
          </p:nvSpPr>
          <p:spPr>
            <a:xfrm>
              <a:off x="5713306" y="332656"/>
              <a:ext cx="112562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>
                  <a:solidFill>
                    <a:schemeClr val="tx2"/>
                  </a:solidFill>
                </a:rPr>
                <a:t>EMDR</a:t>
              </a:r>
              <a:endParaRPr lang="zh-CN" altLang="en-US" b="1">
                <a:solidFill>
                  <a:schemeClr val="tx2"/>
                </a:solidFill>
              </a:endParaRPr>
            </a:p>
          </p:txBody>
        </p:sp>
        <p:cxnSp>
          <p:nvCxnSpPr>
            <p:cNvPr id="91" name="直接箭头连接符 90"/>
            <p:cNvCxnSpPr/>
            <p:nvPr/>
          </p:nvCxnSpPr>
          <p:spPr bwMode="auto">
            <a:xfrm flipV="1">
              <a:off x="6156176" y="764704"/>
              <a:ext cx="0" cy="504056"/>
            </a:xfrm>
            <a:prstGeom prst="straightConnector1">
              <a:avLst/>
            </a:prstGeom>
            <a:solidFill>
              <a:schemeClr val="accent1"/>
            </a:solidFill>
            <a:ln w="50800" cap="sq" cmpd="sng" algn="ctr">
              <a:solidFill>
                <a:srgbClr val="00B050"/>
              </a:solidFill>
              <a:prstDash val="solid"/>
              <a:round/>
              <a:headEnd type="stealth" w="sm" len="sm"/>
              <a:tailEnd type="none"/>
            </a:ln>
            <a:effectLst/>
          </p:spPr>
        </p:cxnSp>
      </p:grpSp>
      <p:grpSp>
        <p:nvGrpSpPr>
          <p:cNvPr id="92" name="组合 91"/>
          <p:cNvGrpSpPr/>
          <p:nvPr/>
        </p:nvGrpSpPr>
        <p:grpSpPr>
          <a:xfrm>
            <a:off x="2571302" y="2319263"/>
            <a:ext cx="1422700" cy="491282"/>
            <a:chOff x="1815818" y="2073622"/>
            <a:chExt cx="1422700" cy="491282"/>
          </a:xfrm>
        </p:grpSpPr>
        <p:cxnSp>
          <p:nvCxnSpPr>
            <p:cNvPr id="93" name="直接箭头连接符 92"/>
            <p:cNvCxnSpPr/>
            <p:nvPr/>
          </p:nvCxnSpPr>
          <p:spPr bwMode="auto">
            <a:xfrm flipH="1">
              <a:off x="1815818" y="2564904"/>
              <a:ext cx="1296144" cy="0"/>
            </a:xfrm>
            <a:prstGeom prst="straightConnector1">
              <a:avLst/>
            </a:prstGeom>
            <a:solidFill>
              <a:schemeClr val="accent1"/>
            </a:solidFill>
            <a:ln w="508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stealth"/>
            </a:ln>
            <a:effectLst/>
          </p:spPr>
        </p:cxnSp>
        <p:sp>
          <p:nvSpPr>
            <p:cNvPr id="94" name="TextBox 53"/>
            <p:cNvSpPr txBox="1"/>
            <p:nvPr/>
          </p:nvSpPr>
          <p:spPr>
            <a:xfrm>
              <a:off x="1907704" y="2073622"/>
              <a:ext cx="13308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/>
                <a:t>选择器</a:t>
              </a:r>
              <a:r>
                <a:rPr lang="en-US" altLang="zh-CN" b="1"/>
                <a:t>B</a:t>
              </a:r>
              <a:endParaRPr lang="zh-CN" altLang="en-US" b="1"/>
            </a:p>
          </p:txBody>
        </p:sp>
      </p:grpSp>
      <p:grpSp>
        <p:nvGrpSpPr>
          <p:cNvPr id="95" name="组合 94"/>
          <p:cNvGrpSpPr/>
          <p:nvPr/>
        </p:nvGrpSpPr>
        <p:grpSpPr>
          <a:xfrm>
            <a:off x="2052454" y="5085184"/>
            <a:ext cx="1330814" cy="792088"/>
            <a:chOff x="2809138" y="3356992"/>
            <a:chExt cx="1330814" cy="792088"/>
          </a:xfrm>
        </p:grpSpPr>
        <p:cxnSp>
          <p:nvCxnSpPr>
            <p:cNvPr id="96" name="直接箭头连接符 95"/>
            <p:cNvCxnSpPr/>
            <p:nvPr/>
          </p:nvCxnSpPr>
          <p:spPr bwMode="auto">
            <a:xfrm flipV="1">
              <a:off x="3923928" y="3356992"/>
              <a:ext cx="0" cy="792088"/>
            </a:xfrm>
            <a:prstGeom prst="straightConnector1">
              <a:avLst/>
            </a:prstGeom>
            <a:solidFill>
              <a:schemeClr val="accent1"/>
            </a:solidFill>
            <a:ln w="50800" cap="sq" cmpd="sng" algn="ctr">
              <a:solidFill>
                <a:srgbClr val="FF33CC"/>
              </a:solidFill>
              <a:prstDash val="solid"/>
              <a:round/>
              <a:headEnd type="none" w="sm" len="sm"/>
              <a:tailEnd type="stealth"/>
            </a:ln>
            <a:effectLst/>
          </p:spPr>
        </p:cxnSp>
        <p:sp>
          <p:nvSpPr>
            <p:cNvPr id="97" name="TextBox 54"/>
            <p:cNvSpPr txBox="1"/>
            <p:nvPr/>
          </p:nvSpPr>
          <p:spPr>
            <a:xfrm>
              <a:off x="2809138" y="3645024"/>
              <a:ext cx="13308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/>
                <a:t>内总线</a:t>
              </a:r>
            </a:p>
          </p:txBody>
        </p:sp>
      </p:grpSp>
      <p:grpSp>
        <p:nvGrpSpPr>
          <p:cNvPr id="98" name="组合 97"/>
          <p:cNvGrpSpPr/>
          <p:nvPr/>
        </p:nvGrpSpPr>
        <p:grpSpPr>
          <a:xfrm>
            <a:off x="4492735" y="4962363"/>
            <a:ext cx="1091966" cy="1829817"/>
            <a:chOff x="4056098" y="4581128"/>
            <a:chExt cx="1091966" cy="1829817"/>
          </a:xfrm>
        </p:grpSpPr>
        <p:sp>
          <p:nvSpPr>
            <p:cNvPr id="99" name="TextBox 6"/>
            <p:cNvSpPr txBox="1"/>
            <p:nvPr/>
          </p:nvSpPr>
          <p:spPr>
            <a:xfrm>
              <a:off x="4056098" y="5949280"/>
              <a:ext cx="10919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>
                  <a:solidFill>
                    <a:srgbClr val="FF0000"/>
                  </a:solidFill>
                </a:rPr>
                <a:t>SMDR</a:t>
              </a:r>
              <a:endParaRPr lang="zh-CN" altLang="en-US" b="1">
                <a:solidFill>
                  <a:srgbClr val="FF0000"/>
                </a:solidFill>
              </a:endParaRPr>
            </a:p>
          </p:txBody>
        </p:sp>
        <p:cxnSp>
          <p:nvCxnSpPr>
            <p:cNvPr id="100" name="直接箭头连接符 99"/>
            <p:cNvCxnSpPr/>
            <p:nvPr/>
          </p:nvCxnSpPr>
          <p:spPr bwMode="auto">
            <a:xfrm flipV="1">
              <a:off x="4492487" y="4581128"/>
              <a:ext cx="7505" cy="1422107"/>
            </a:xfrm>
            <a:prstGeom prst="straightConnector1">
              <a:avLst/>
            </a:prstGeom>
            <a:solidFill>
              <a:schemeClr val="accent1"/>
            </a:solidFill>
            <a:ln w="50800" cap="sq" cmpd="sng" algn="ctr">
              <a:solidFill>
                <a:srgbClr val="FF0000"/>
              </a:solidFill>
              <a:prstDash val="solid"/>
              <a:round/>
              <a:headEnd type="none" w="sm" len="sm"/>
              <a:tailEnd type="stealth"/>
            </a:ln>
            <a:effectLst/>
          </p:spPr>
        </p:cxnSp>
      </p:grpSp>
      <p:cxnSp>
        <p:nvCxnSpPr>
          <p:cNvPr id="101" name="直接箭头连接符 100"/>
          <p:cNvCxnSpPr/>
          <p:nvPr/>
        </p:nvCxnSpPr>
        <p:spPr bwMode="auto">
          <a:xfrm flipH="1">
            <a:off x="4097344" y="4365104"/>
            <a:ext cx="683476" cy="0"/>
          </a:xfrm>
          <a:prstGeom prst="straightConnector1">
            <a:avLst/>
          </a:prstGeom>
          <a:solidFill>
            <a:schemeClr val="accent1"/>
          </a:solidFill>
          <a:ln w="50800" cap="sq" cmpd="sng" algn="ctr">
            <a:solidFill>
              <a:schemeClr val="tx1"/>
            </a:solidFill>
            <a:prstDash val="solid"/>
            <a:round/>
            <a:headEnd type="none" w="sm" len="sm"/>
            <a:tailEnd type="stealth"/>
          </a:ln>
          <a:effectLst/>
        </p:spPr>
      </p:cxnSp>
      <p:sp>
        <p:nvSpPr>
          <p:cNvPr id="102" name="Text Box 39"/>
          <p:cNvSpPr txBox="1">
            <a:spLocks noChangeArrowheads="1"/>
          </p:cNvSpPr>
          <p:nvPr/>
        </p:nvSpPr>
        <p:spPr bwMode="auto">
          <a:xfrm>
            <a:off x="813995" y="100663"/>
            <a:ext cx="309524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tx2"/>
                </a:solidFill>
                <a:latin typeface="+mn-lt"/>
                <a:ea typeface="+mn-ea"/>
              </a:rPr>
              <a:t>数据寄存器</a:t>
            </a:r>
            <a:r>
              <a:rPr lang="en-US" altLang="zh-CN" sz="2800" b="1" dirty="0">
                <a:solidFill>
                  <a:schemeClr val="tx2"/>
                </a:solidFill>
                <a:latin typeface="+mn-lt"/>
                <a:ea typeface="+mn-ea"/>
              </a:rPr>
              <a:t>MDR</a:t>
            </a:r>
          </a:p>
        </p:txBody>
      </p:sp>
      <p:sp>
        <p:nvSpPr>
          <p:cNvPr id="103" name="文本框 102"/>
          <p:cNvSpPr txBox="1"/>
          <p:nvPr/>
        </p:nvSpPr>
        <p:spPr>
          <a:xfrm>
            <a:off x="288032" y="764704"/>
            <a:ext cx="8748464" cy="1303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latin typeface="+mn-lt"/>
                <a:ea typeface="+mn-ea"/>
              </a:rPr>
              <a:t>    CPU</a:t>
            </a:r>
            <a:r>
              <a:rPr lang="zh-CN" altLang="en-US" sz="2800" b="1" dirty="0">
                <a:latin typeface="+mn-lt"/>
                <a:ea typeface="+mn-ea"/>
              </a:rPr>
              <a:t>存入主存</a:t>
            </a:r>
            <a:r>
              <a:rPr lang="en-US" altLang="zh-CN" sz="2800" b="1" dirty="0">
                <a:latin typeface="+mn-lt"/>
                <a:ea typeface="+mn-ea"/>
              </a:rPr>
              <a:t>(IO)</a:t>
            </a:r>
            <a:r>
              <a:rPr lang="zh-CN" altLang="en-US" sz="2800" b="1" dirty="0">
                <a:latin typeface="+mn-lt"/>
                <a:ea typeface="+mn-ea"/>
              </a:rPr>
              <a:t>的内容先放入</a:t>
            </a:r>
            <a:r>
              <a:rPr lang="en-US" altLang="zh-CN" sz="2800" b="1" dirty="0">
                <a:latin typeface="+mn-lt"/>
                <a:ea typeface="+mn-ea"/>
              </a:rPr>
              <a:t>MDR</a:t>
            </a:r>
            <a:r>
              <a:rPr lang="zh-CN" altLang="en-US" sz="2800" b="1" dirty="0">
                <a:latin typeface="+mn-lt"/>
                <a:ea typeface="+mn-ea"/>
              </a:rPr>
              <a:t>，读取主存</a:t>
            </a:r>
            <a:r>
              <a:rPr lang="en-US" altLang="zh-CN" sz="2800" b="1" dirty="0">
                <a:latin typeface="+mn-lt"/>
                <a:ea typeface="+mn-ea"/>
              </a:rPr>
              <a:t>(IO)</a:t>
            </a:r>
            <a:r>
              <a:rPr lang="zh-CN" altLang="en-US" sz="2800" b="1" dirty="0">
                <a:latin typeface="+mn-lt"/>
                <a:ea typeface="+mn-ea"/>
              </a:rPr>
              <a:t>的内容也先送入</a:t>
            </a:r>
            <a:r>
              <a:rPr lang="en-US" altLang="zh-CN" sz="2800" b="1" dirty="0">
                <a:latin typeface="+mn-lt"/>
                <a:ea typeface="+mn-ea"/>
              </a:rPr>
              <a:t>MDR</a:t>
            </a:r>
            <a:r>
              <a:rPr lang="zh-CN" altLang="en-US" sz="2800" b="1" dirty="0">
                <a:latin typeface="+mn-lt"/>
                <a:ea typeface="+mn-ea"/>
              </a:rPr>
              <a:t>。</a:t>
            </a:r>
          </a:p>
        </p:txBody>
      </p:sp>
      <p:grpSp>
        <p:nvGrpSpPr>
          <p:cNvPr id="104" name="组合 103"/>
          <p:cNvGrpSpPr/>
          <p:nvPr/>
        </p:nvGrpSpPr>
        <p:grpSpPr>
          <a:xfrm>
            <a:off x="5785314" y="2132856"/>
            <a:ext cx="1533041" cy="461665"/>
            <a:chOff x="5713306" y="332656"/>
            <a:chExt cx="1533041" cy="461665"/>
          </a:xfrm>
        </p:grpSpPr>
        <p:sp>
          <p:nvSpPr>
            <p:cNvPr id="105" name="TextBox 46"/>
            <p:cNvSpPr txBox="1"/>
            <p:nvPr/>
          </p:nvSpPr>
          <p:spPr>
            <a:xfrm>
              <a:off x="5713306" y="332656"/>
              <a:ext cx="9469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>
                  <a:solidFill>
                    <a:srgbClr val="FF6600"/>
                  </a:solidFill>
                </a:rPr>
                <a:t>Write</a:t>
              </a:r>
              <a:endParaRPr lang="zh-CN" altLang="en-US" b="1">
                <a:solidFill>
                  <a:srgbClr val="FF6600"/>
                </a:solidFill>
              </a:endParaRPr>
            </a:p>
          </p:txBody>
        </p:sp>
        <p:cxnSp>
          <p:nvCxnSpPr>
            <p:cNvPr id="106" name="直接箭头连接符 105"/>
            <p:cNvCxnSpPr/>
            <p:nvPr/>
          </p:nvCxnSpPr>
          <p:spPr bwMode="auto">
            <a:xfrm flipH="1" flipV="1">
              <a:off x="6616576" y="595451"/>
              <a:ext cx="629771" cy="3973"/>
            </a:xfrm>
            <a:prstGeom prst="straightConnector1">
              <a:avLst/>
            </a:prstGeom>
            <a:solidFill>
              <a:schemeClr val="accent1"/>
            </a:solidFill>
            <a:ln w="50800" cap="sq" cmpd="sng" algn="ctr">
              <a:solidFill>
                <a:srgbClr val="FF3300"/>
              </a:solidFill>
              <a:prstDash val="solid"/>
              <a:round/>
              <a:headEnd type="stealth" w="sm" len="sm"/>
              <a:tailEnd type="none"/>
            </a:ln>
            <a:effectLst/>
          </p:spPr>
        </p:cxnSp>
      </p:grpSp>
      <p:sp>
        <p:nvSpPr>
          <p:cNvPr id="2" name="椭圆 1">
            <a:extLst>
              <a:ext uri="{FF2B5EF4-FFF2-40B4-BE49-F238E27FC236}">
                <a16:creationId xmlns:a16="http://schemas.microsoft.com/office/drawing/2014/main" id="{A5C57E12-FB0D-4CF7-A830-34191040807A}"/>
              </a:ext>
            </a:extLst>
          </p:cNvPr>
          <p:cNvSpPr/>
          <p:nvPr/>
        </p:nvSpPr>
        <p:spPr bwMode="auto">
          <a:xfrm>
            <a:off x="4458862" y="1772817"/>
            <a:ext cx="2986446" cy="1224133"/>
          </a:xfrm>
          <a:prstGeom prst="ellipse">
            <a:avLst/>
          </a:prstGeom>
          <a:noFill/>
          <a:ln w="254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/>
      <p:bldP spid="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1930896" y="1898551"/>
            <a:ext cx="3505200" cy="8248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800" b="1">
                <a:latin typeface="+mn-lt"/>
                <a:ea typeface="+mn-ea"/>
              </a:rPr>
              <a:t>SN74181   4</a:t>
            </a:r>
            <a:r>
              <a:rPr lang="zh-CN" altLang="en-US" sz="2800" b="1">
                <a:latin typeface="+mn-lt"/>
                <a:ea typeface="+mn-ea"/>
              </a:rPr>
              <a:t>片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800" b="1">
                <a:latin typeface="+mn-lt"/>
                <a:ea typeface="+mn-ea"/>
              </a:rPr>
              <a:t>SN74182   1</a:t>
            </a:r>
            <a:r>
              <a:rPr lang="zh-CN" altLang="en-US" sz="2800" b="1">
                <a:latin typeface="+mn-lt"/>
                <a:ea typeface="+mn-ea"/>
              </a:rPr>
              <a:t>片</a:t>
            </a:r>
          </a:p>
        </p:txBody>
      </p:sp>
      <p:sp>
        <p:nvSpPr>
          <p:cNvPr id="3" name="AutoShape 4"/>
          <p:cNvSpPr>
            <a:spLocks/>
          </p:cNvSpPr>
          <p:nvPr/>
        </p:nvSpPr>
        <p:spPr bwMode="auto">
          <a:xfrm>
            <a:off x="1702295" y="1916832"/>
            <a:ext cx="157163" cy="680095"/>
          </a:xfrm>
          <a:prstGeom prst="leftBrace">
            <a:avLst>
              <a:gd name="adj1" fmla="val 45833"/>
              <a:gd name="adj2" fmla="val 50000"/>
            </a:avLst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sz="2800">
              <a:latin typeface="+mn-lt"/>
              <a:ea typeface="+mn-ea"/>
            </a:endParaRPr>
          </a:p>
        </p:txBody>
      </p:sp>
      <p:sp>
        <p:nvSpPr>
          <p:cNvPr id="4" name="Text Box 23"/>
          <p:cNvSpPr txBox="1">
            <a:spLocks noChangeArrowheads="1"/>
          </p:cNvSpPr>
          <p:nvPr/>
        </p:nvSpPr>
        <p:spPr bwMode="auto">
          <a:xfrm>
            <a:off x="220558" y="840826"/>
            <a:ext cx="4953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+mn-lt"/>
                <a:ea typeface="+mn-ea"/>
              </a:rPr>
              <a:t>(2) </a:t>
            </a:r>
            <a:r>
              <a:rPr lang="zh-CN" altLang="en-US" sz="2800" b="1">
                <a:latin typeface="+mn-lt"/>
                <a:ea typeface="+mn-ea"/>
              </a:rPr>
              <a:t>运算部件设置</a:t>
            </a:r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711696" y="1974751"/>
            <a:ext cx="27432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chemeClr val="tx2"/>
                </a:solidFill>
                <a:latin typeface="+mn-lt"/>
                <a:ea typeface="+mn-ea"/>
              </a:rPr>
              <a:t>ALU</a:t>
            </a:r>
          </a:p>
        </p:txBody>
      </p:sp>
      <p:sp>
        <p:nvSpPr>
          <p:cNvPr id="6" name="Text Box 24"/>
          <p:cNvSpPr txBox="1">
            <a:spLocks noChangeArrowheads="1"/>
          </p:cNvSpPr>
          <p:nvPr/>
        </p:nvSpPr>
        <p:spPr bwMode="auto">
          <a:xfrm>
            <a:off x="2691407" y="3645024"/>
            <a:ext cx="262220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+mn-lt"/>
                <a:ea typeface="+mn-ea"/>
              </a:rPr>
              <a:t>选择数据来源</a:t>
            </a:r>
          </a:p>
        </p:txBody>
      </p:sp>
      <p:sp>
        <p:nvSpPr>
          <p:cNvPr id="7" name="Text Box 26"/>
          <p:cNvSpPr txBox="1">
            <a:spLocks noChangeArrowheads="1"/>
          </p:cNvSpPr>
          <p:nvPr/>
        </p:nvSpPr>
        <p:spPr bwMode="auto">
          <a:xfrm>
            <a:off x="675183" y="3554313"/>
            <a:ext cx="2895601" cy="8248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zh-CN" altLang="en-US" sz="2800" b="1">
                <a:solidFill>
                  <a:schemeClr val="tx2"/>
                </a:solidFill>
                <a:latin typeface="+mn-lt"/>
                <a:ea typeface="+mn-ea"/>
              </a:rPr>
              <a:t>选择器</a:t>
            </a:r>
            <a:r>
              <a:rPr lang="en-US" altLang="zh-CN" sz="2800" b="1">
                <a:solidFill>
                  <a:schemeClr val="tx2"/>
                </a:solidFill>
                <a:latin typeface="+mn-lt"/>
                <a:ea typeface="+mn-ea"/>
              </a:rPr>
              <a:t>A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zh-CN" altLang="en-US" sz="2800" b="1">
                <a:solidFill>
                  <a:schemeClr val="tx2"/>
                </a:solidFill>
                <a:latin typeface="+mn-lt"/>
                <a:ea typeface="+mn-ea"/>
              </a:rPr>
              <a:t>选择器</a:t>
            </a:r>
            <a:r>
              <a:rPr lang="en-US" altLang="zh-CN" sz="2800" b="1">
                <a:solidFill>
                  <a:schemeClr val="tx2"/>
                </a:solidFill>
                <a:latin typeface="+mn-lt"/>
                <a:ea typeface="+mn-ea"/>
              </a:rPr>
              <a:t>B</a:t>
            </a:r>
          </a:p>
        </p:txBody>
      </p:sp>
      <p:grpSp>
        <p:nvGrpSpPr>
          <p:cNvPr id="8" name="Group 29"/>
          <p:cNvGrpSpPr>
            <a:grpSpLocks/>
          </p:cNvGrpSpPr>
          <p:nvPr/>
        </p:nvGrpSpPr>
        <p:grpSpPr bwMode="auto">
          <a:xfrm>
            <a:off x="2259359" y="3573016"/>
            <a:ext cx="381000" cy="685800"/>
            <a:chOff x="2064" y="3600"/>
            <a:chExt cx="288" cy="480"/>
          </a:xfrm>
        </p:grpSpPr>
        <p:sp>
          <p:nvSpPr>
            <p:cNvPr id="9" name="Line 30"/>
            <p:cNvSpPr>
              <a:spLocks noChangeShapeType="1"/>
            </p:cNvSpPr>
            <p:nvPr/>
          </p:nvSpPr>
          <p:spPr bwMode="auto">
            <a:xfrm>
              <a:off x="2112" y="3600"/>
              <a:ext cx="240" cy="24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800">
                <a:latin typeface="+mn-lt"/>
                <a:ea typeface="+mn-ea"/>
              </a:endParaRPr>
            </a:p>
          </p:txBody>
        </p:sp>
        <p:sp>
          <p:nvSpPr>
            <p:cNvPr id="10" name="Line 31"/>
            <p:cNvSpPr>
              <a:spLocks noChangeShapeType="1"/>
            </p:cNvSpPr>
            <p:nvPr/>
          </p:nvSpPr>
          <p:spPr bwMode="auto">
            <a:xfrm flipV="1">
              <a:off x="2064" y="3840"/>
              <a:ext cx="288" cy="24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800">
                <a:latin typeface="+mn-lt"/>
                <a:ea typeface="+mn-ea"/>
              </a:endParaRPr>
            </a:p>
          </p:txBody>
        </p:sp>
      </p:grpSp>
      <p:sp>
        <p:nvSpPr>
          <p:cNvPr id="11" name="Text Box 35"/>
          <p:cNvSpPr txBox="1">
            <a:spLocks noChangeArrowheads="1"/>
          </p:cNvSpPr>
          <p:nvPr/>
        </p:nvSpPr>
        <p:spPr bwMode="auto">
          <a:xfrm>
            <a:off x="1060079" y="5379938"/>
            <a:ext cx="27432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chemeClr val="tx2"/>
                </a:solidFill>
                <a:latin typeface="+mn-lt"/>
                <a:ea typeface="+mn-ea"/>
              </a:rPr>
              <a:t>移位器</a:t>
            </a:r>
          </a:p>
        </p:txBody>
      </p:sp>
      <p:sp>
        <p:nvSpPr>
          <p:cNvPr id="12" name="Text Box 36"/>
          <p:cNvSpPr txBox="1">
            <a:spLocks noChangeArrowheads="1"/>
          </p:cNvSpPr>
          <p:nvPr/>
        </p:nvSpPr>
        <p:spPr bwMode="auto">
          <a:xfrm>
            <a:off x="2236987" y="5366310"/>
            <a:ext cx="586340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+mn-lt"/>
                <a:ea typeface="+mn-ea"/>
              </a:rPr>
              <a:t>:</a:t>
            </a:r>
            <a:r>
              <a:rPr lang="zh-CN" altLang="en-US" sz="2800" b="1">
                <a:latin typeface="+mn-lt"/>
                <a:ea typeface="+mn-ea"/>
              </a:rPr>
              <a:t>实现直传、左移、右移、字节交换</a:t>
            </a:r>
          </a:p>
        </p:txBody>
      </p:sp>
      <p:sp>
        <p:nvSpPr>
          <p:cNvPr id="13" name="Text Box 42"/>
          <p:cNvSpPr txBox="1">
            <a:spLocks noChangeArrowheads="1"/>
          </p:cNvSpPr>
          <p:nvPr/>
        </p:nvSpPr>
        <p:spPr bwMode="auto">
          <a:xfrm>
            <a:off x="3072370" y="832975"/>
            <a:ext cx="2514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+mn-lt"/>
                <a:ea typeface="+mn-ea"/>
              </a:rPr>
              <a:t>（</a:t>
            </a:r>
            <a:r>
              <a:rPr lang="en-US" altLang="zh-CN" sz="2800" b="1">
                <a:latin typeface="+mn-lt"/>
                <a:ea typeface="+mn-ea"/>
              </a:rPr>
              <a:t>16</a:t>
            </a:r>
            <a:r>
              <a:rPr lang="zh-CN" altLang="en-US" sz="2800" b="1">
                <a:latin typeface="+mn-lt"/>
                <a:ea typeface="+mn-ea"/>
              </a:rPr>
              <a:t>位）</a:t>
            </a:r>
          </a:p>
        </p:txBody>
      </p:sp>
      <p:grpSp>
        <p:nvGrpSpPr>
          <p:cNvPr id="73" name="组合 72"/>
          <p:cNvGrpSpPr/>
          <p:nvPr/>
        </p:nvGrpSpPr>
        <p:grpSpPr>
          <a:xfrm>
            <a:off x="5723830" y="2358752"/>
            <a:ext cx="3168650" cy="1114971"/>
            <a:chOff x="5723830" y="2358752"/>
            <a:chExt cx="3168650" cy="1114971"/>
          </a:xfrm>
        </p:grpSpPr>
        <p:sp>
          <p:nvSpPr>
            <p:cNvPr id="14" name="Line 13"/>
            <p:cNvSpPr>
              <a:spLocks noChangeShapeType="1"/>
            </p:cNvSpPr>
            <p:nvPr/>
          </p:nvSpPr>
          <p:spPr bwMode="auto">
            <a:xfrm flipV="1">
              <a:off x="7108130" y="2358752"/>
              <a:ext cx="0" cy="457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9" name="组合 28"/>
            <p:cNvGrpSpPr/>
            <p:nvPr/>
          </p:nvGrpSpPr>
          <p:grpSpPr>
            <a:xfrm>
              <a:off x="6422330" y="2815952"/>
              <a:ext cx="1752600" cy="533400"/>
              <a:chOff x="2679477" y="3241576"/>
              <a:chExt cx="1752600" cy="533400"/>
            </a:xfrm>
          </p:grpSpPr>
          <p:sp>
            <p:nvSpPr>
              <p:cNvPr id="30" name="Rectangle 6"/>
              <p:cNvSpPr>
                <a:spLocks noChangeArrowheads="1"/>
              </p:cNvSpPr>
              <p:nvPr/>
            </p:nvSpPr>
            <p:spPr bwMode="auto">
              <a:xfrm>
                <a:off x="2679477" y="3241576"/>
                <a:ext cx="1371600" cy="533400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" name="Text Box 27"/>
              <p:cNvSpPr txBox="1">
                <a:spLocks noChangeArrowheads="1"/>
              </p:cNvSpPr>
              <p:nvPr/>
            </p:nvSpPr>
            <p:spPr bwMode="auto">
              <a:xfrm>
                <a:off x="2908077" y="3271739"/>
                <a:ext cx="1524000" cy="457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 dirty="0"/>
                  <a:t>ALU</a:t>
                </a:r>
              </a:p>
            </p:txBody>
          </p:sp>
        </p:grpSp>
        <p:grpSp>
          <p:nvGrpSpPr>
            <p:cNvPr id="38" name="Group 48"/>
            <p:cNvGrpSpPr>
              <a:grpSpLocks/>
            </p:cNvGrpSpPr>
            <p:nvPr/>
          </p:nvGrpSpPr>
          <p:grpSpPr bwMode="auto">
            <a:xfrm>
              <a:off x="5723830" y="2667273"/>
              <a:ext cx="647700" cy="806450"/>
              <a:chOff x="431" y="1785"/>
              <a:chExt cx="408" cy="508"/>
            </a:xfrm>
          </p:grpSpPr>
          <p:sp>
            <p:nvSpPr>
              <p:cNvPr id="39" name="Text Box 41"/>
              <p:cNvSpPr txBox="1">
                <a:spLocks noChangeArrowheads="1"/>
              </p:cNvSpPr>
              <p:nvPr/>
            </p:nvSpPr>
            <p:spPr bwMode="auto">
              <a:xfrm>
                <a:off x="431" y="1785"/>
                <a:ext cx="363" cy="5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lnSpc>
                    <a:spcPct val="70000"/>
                  </a:lnSpc>
                  <a:spcBef>
                    <a:spcPct val="50000"/>
                  </a:spcBef>
                </a:pPr>
                <a:r>
                  <a:rPr lang="en-US" altLang="zh-CN" sz="1800" b="1" dirty="0"/>
                  <a:t>M S</a:t>
                </a:r>
                <a:r>
                  <a:rPr lang="en-US" altLang="zh-CN" sz="1200" b="1" dirty="0"/>
                  <a:t>0</a:t>
                </a:r>
              </a:p>
              <a:p>
                <a:pPr>
                  <a:lnSpc>
                    <a:spcPct val="70000"/>
                  </a:lnSpc>
                  <a:spcBef>
                    <a:spcPct val="50000"/>
                  </a:spcBef>
                </a:pPr>
                <a:r>
                  <a:rPr lang="en-US" altLang="zh-CN" sz="1800" b="1" dirty="0"/>
                  <a:t>S</a:t>
                </a:r>
                <a:r>
                  <a:rPr lang="en-US" altLang="zh-CN" sz="1200" b="1" dirty="0"/>
                  <a:t>3</a:t>
                </a:r>
              </a:p>
            </p:txBody>
          </p:sp>
          <p:sp>
            <p:nvSpPr>
              <p:cNvPr id="40" name="Line 42"/>
              <p:cNvSpPr>
                <a:spLocks noChangeShapeType="1"/>
              </p:cNvSpPr>
              <p:nvPr/>
            </p:nvSpPr>
            <p:spPr bwMode="auto">
              <a:xfrm>
                <a:off x="748" y="1933"/>
                <a:ext cx="0" cy="136"/>
              </a:xfrm>
              <a:prstGeom prst="line">
                <a:avLst/>
              </a:prstGeom>
              <a:noFill/>
              <a:ln w="2857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1" name="Line 43"/>
              <p:cNvSpPr>
                <a:spLocks noChangeShapeType="1"/>
              </p:cNvSpPr>
              <p:nvPr/>
            </p:nvSpPr>
            <p:spPr bwMode="auto">
              <a:xfrm>
                <a:off x="567" y="2024"/>
                <a:ext cx="0" cy="136"/>
              </a:xfrm>
              <a:prstGeom prst="line">
                <a:avLst/>
              </a:prstGeom>
              <a:noFill/>
              <a:ln w="2857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2" name="Line 44"/>
              <p:cNvSpPr>
                <a:spLocks noChangeShapeType="1"/>
              </p:cNvSpPr>
              <p:nvPr/>
            </p:nvSpPr>
            <p:spPr bwMode="auto">
              <a:xfrm>
                <a:off x="657" y="1842"/>
                <a:ext cx="182" cy="4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3" name="Line 45"/>
              <p:cNvSpPr>
                <a:spLocks noChangeShapeType="1"/>
              </p:cNvSpPr>
              <p:nvPr/>
            </p:nvSpPr>
            <p:spPr bwMode="auto">
              <a:xfrm flipV="1">
                <a:off x="657" y="2160"/>
                <a:ext cx="182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44" name="Group 49"/>
            <p:cNvGrpSpPr>
              <a:grpSpLocks/>
            </p:cNvGrpSpPr>
            <p:nvPr/>
          </p:nvGrpSpPr>
          <p:grpSpPr bwMode="auto">
            <a:xfrm>
              <a:off x="7811392" y="2906993"/>
              <a:ext cx="1081088" cy="350839"/>
              <a:chOff x="1746" y="1936"/>
              <a:chExt cx="681" cy="221"/>
            </a:xfrm>
          </p:grpSpPr>
          <p:sp>
            <p:nvSpPr>
              <p:cNvPr id="45" name="Line 46"/>
              <p:cNvSpPr>
                <a:spLocks noChangeShapeType="1"/>
              </p:cNvSpPr>
              <p:nvPr/>
            </p:nvSpPr>
            <p:spPr bwMode="auto">
              <a:xfrm>
                <a:off x="1746" y="2024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 sz="2400" b="1"/>
              </a:p>
            </p:txBody>
          </p:sp>
          <p:sp>
            <p:nvSpPr>
              <p:cNvPr id="46" name="Text Box 47"/>
              <p:cNvSpPr txBox="1">
                <a:spLocks noChangeArrowheads="1"/>
              </p:cNvSpPr>
              <p:nvPr/>
            </p:nvSpPr>
            <p:spPr bwMode="auto">
              <a:xfrm>
                <a:off x="2064" y="1936"/>
                <a:ext cx="363" cy="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lnSpc>
                    <a:spcPct val="70000"/>
                  </a:lnSpc>
                  <a:spcBef>
                    <a:spcPct val="50000"/>
                  </a:spcBef>
                </a:pPr>
                <a:r>
                  <a:rPr lang="en-US" altLang="zh-CN" sz="2400" b="1" dirty="0"/>
                  <a:t>+1</a:t>
                </a:r>
              </a:p>
            </p:txBody>
          </p:sp>
        </p:grpSp>
      </p:grpSp>
      <p:grpSp>
        <p:nvGrpSpPr>
          <p:cNvPr id="74" name="组合 73"/>
          <p:cNvGrpSpPr/>
          <p:nvPr/>
        </p:nvGrpSpPr>
        <p:grpSpPr>
          <a:xfrm>
            <a:off x="5507930" y="3349352"/>
            <a:ext cx="3384550" cy="1447800"/>
            <a:chOff x="5507930" y="3349352"/>
            <a:chExt cx="3384550" cy="1447800"/>
          </a:xfrm>
        </p:grpSpPr>
        <p:grpSp>
          <p:nvGrpSpPr>
            <p:cNvPr id="15" name="组合 14"/>
            <p:cNvGrpSpPr/>
            <p:nvPr/>
          </p:nvGrpSpPr>
          <p:grpSpPr>
            <a:xfrm>
              <a:off x="6650930" y="3349352"/>
              <a:ext cx="838200" cy="533400"/>
              <a:chOff x="4058816" y="3991000"/>
              <a:chExt cx="838200" cy="533400"/>
            </a:xfrm>
          </p:grpSpPr>
          <p:sp>
            <p:nvSpPr>
              <p:cNvPr id="16" name="Line 12"/>
              <p:cNvSpPr>
                <a:spLocks noChangeShapeType="1"/>
              </p:cNvSpPr>
              <p:nvPr/>
            </p:nvSpPr>
            <p:spPr bwMode="auto">
              <a:xfrm flipV="1">
                <a:off x="4058816" y="3991000"/>
                <a:ext cx="0" cy="53340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" name="Line 18"/>
              <p:cNvSpPr>
                <a:spLocks noChangeShapeType="1"/>
              </p:cNvSpPr>
              <p:nvPr/>
            </p:nvSpPr>
            <p:spPr bwMode="auto">
              <a:xfrm flipV="1">
                <a:off x="4897016" y="3991000"/>
                <a:ext cx="0" cy="53340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8" name="组合 17"/>
            <p:cNvGrpSpPr/>
            <p:nvPr/>
          </p:nvGrpSpPr>
          <p:grpSpPr>
            <a:xfrm>
              <a:off x="5812730" y="4416152"/>
              <a:ext cx="838200" cy="381000"/>
              <a:chOff x="3220616" y="5057800"/>
              <a:chExt cx="838200" cy="381000"/>
            </a:xfrm>
          </p:grpSpPr>
          <p:sp>
            <p:nvSpPr>
              <p:cNvPr id="19" name="Line 16"/>
              <p:cNvSpPr>
                <a:spLocks noChangeShapeType="1"/>
              </p:cNvSpPr>
              <p:nvPr/>
            </p:nvSpPr>
            <p:spPr bwMode="auto">
              <a:xfrm flipV="1">
                <a:off x="4058816" y="5057800"/>
                <a:ext cx="0" cy="38100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" name="Line 17"/>
              <p:cNvSpPr>
                <a:spLocks noChangeShapeType="1"/>
              </p:cNvSpPr>
              <p:nvPr/>
            </p:nvSpPr>
            <p:spPr bwMode="auto">
              <a:xfrm flipV="1">
                <a:off x="3220616" y="5057800"/>
                <a:ext cx="0" cy="38100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" name="Line 23"/>
              <p:cNvSpPr>
                <a:spLocks noChangeShapeType="1"/>
              </p:cNvSpPr>
              <p:nvPr/>
            </p:nvSpPr>
            <p:spPr bwMode="auto">
              <a:xfrm>
                <a:off x="3296816" y="5362600"/>
                <a:ext cx="685800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>
              <a:off x="7489130" y="4416152"/>
              <a:ext cx="914400" cy="381000"/>
              <a:chOff x="4897016" y="5057800"/>
              <a:chExt cx="914400" cy="381000"/>
            </a:xfrm>
          </p:grpSpPr>
          <p:sp>
            <p:nvSpPr>
              <p:cNvPr id="23" name="Line 21"/>
              <p:cNvSpPr>
                <a:spLocks noChangeShapeType="1"/>
              </p:cNvSpPr>
              <p:nvPr/>
            </p:nvSpPr>
            <p:spPr bwMode="auto">
              <a:xfrm flipV="1">
                <a:off x="5811416" y="5057800"/>
                <a:ext cx="0" cy="38100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" name="Line 22"/>
              <p:cNvSpPr>
                <a:spLocks noChangeShapeType="1"/>
              </p:cNvSpPr>
              <p:nvPr/>
            </p:nvSpPr>
            <p:spPr bwMode="auto">
              <a:xfrm flipV="1">
                <a:off x="4897016" y="5057800"/>
                <a:ext cx="0" cy="38100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" name="Line 24"/>
              <p:cNvSpPr>
                <a:spLocks noChangeShapeType="1"/>
              </p:cNvSpPr>
              <p:nvPr/>
            </p:nvSpPr>
            <p:spPr bwMode="auto">
              <a:xfrm>
                <a:off x="4973216" y="5362600"/>
                <a:ext cx="762000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32" name="组合 31"/>
            <p:cNvGrpSpPr/>
            <p:nvPr/>
          </p:nvGrpSpPr>
          <p:grpSpPr>
            <a:xfrm>
              <a:off x="7184330" y="3882752"/>
              <a:ext cx="1708150" cy="533400"/>
              <a:chOff x="3441477" y="4308376"/>
              <a:chExt cx="1708150" cy="533400"/>
            </a:xfrm>
          </p:grpSpPr>
          <p:sp>
            <p:nvSpPr>
              <p:cNvPr id="33" name="Rectangle 7"/>
              <p:cNvSpPr>
                <a:spLocks noChangeArrowheads="1"/>
              </p:cNvSpPr>
              <p:nvPr/>
            </p:nvSpPr>
            <p:spPr bwMode="auto">
              <a:xfrm>
                <a:off x="3517677" y="4308376"/>
                <a:ext cx="1371600" cy="533400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zh-CN" altLang="zh-CN">
                  <a:solidFill>
                    <a:schemeClr val="bg1"/>
                  </a:solidFill>
                </a:endParaRPr>
              </a:p>
            </p:txBody>
          </p:sp>
          <p:sp>
            <p:nvSpPr>
              <p:cNvPr id="34" name="Text Box 28"/>
              <p:cNvSpPr txBox="1">
                <a:spLocks noChangeArrowheads="1"/>
              </p:cNvSpPr>
              <p:nvPr/>
            </p:nvSpPr>
            <p:spPr bwMode="auto">
              <a:xfrm>
                <a:off x="3441477" y="4384576"/>
                <a:ext cx="1708150" cy="3968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 b="1" dirty="0"/>
                  <a:t>多路选择器</a:t>
                </a:r>
              </a:p>
            </p:txBody>
          </p:sp>
        </p:grpSp>
        <p:grpSp>
          <p:nvGrpSpPr>
            <p:cNvPr id="35" name="组合 34"/>
            <p:cNvGrpSpPr/>
            <p:nvPr/>
          </p:nvGrpSpPr>
          <p:grpSpPr>
            <a:xfrm>
              <a:off x="5507930" y="3882752"/>
              <a:ext cx="1600200" cy="533400"/>
              <a:chOff x="1765077" y="4308376"/>
              <a:chExt cx="1600200" cy="533400"/>
            </a:xfrm>
          </p:grpSpPr>
          <p:sp>
            <p:nvSpPr>
              <p:cNvPr id="36" name="Rectangle 8"/>
              <p:cNvSpPr>
                <a:spLocks noChangeArrowheads="1"/>
              </p:cNvSpPr>
              <p:nvPr/>
            </p:nvSpPr>
            <p:spPr bwMode="auto">
              <a:xfrm>
                <a:off x="1841277" y="4308376"/>
                <a:ext cx="1371600" cy="533400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" name="Text Box 29"/>
              <p:cNvSpPr txBox="1">
                <a:spLocks noChangeArrowheads="1"/>
              </p:cNvSpPr>
              <p:nvPr/>
            </p:nvSpPr>
            <p:spPr bwMode="auto">
              <a:xfrm>
                <a:off x="1765077" y="4384576"/>
                <a:ext cx="1600200" cy="3968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 b="1" dirty="0"/>
                  <a:t>多路选择器</a:t>
                </a:r>
              </a:p>
            </p:txBody>
          </p:sp>
        </p:grpSp>
        <p:sp>
          <p:nvSpPr>
            <p:cNvPr id="64" name="Text Box 29"/>
            <p:cNvSpPr txBox="1">
              <a:spLocks noChangeArrowheads="1"/>
            </p:cNvSpPr>
            <p:nvPr/>
          </p:nvSpPr>
          <p:spPr bwMode="auto">
            <a:xfrm>
              <a:off x="7184330" y="3962164"/>
              <a:ext cx="160020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 dirty="0"/>
                <a:t>多路选择器</a:t>
              </a:r>
            </a:p>
          </p:txBody>
        </p:sp>
      </p:grpSp>
      <p:grpSp>
        <p:nvGrpSpPr>
          <p:cNvPr id="75" name="组合 74"/>
          <p:cNvGrpSpPr/>
          <p:nvPr/>
        </p:nvGrpSpPr>
        <p:grpSpPr>
          <a:xfrm>
            <a:off x="6422330" y="1357982"/>
            <a:ext cx="1676400" cy="1000770"/>
            <a:chOff x="6422330" y="1357982"/>
            <a:chExt cx="1676400" cy="1000770"/>
          </a:xfrm>
        </p:grpSpPr>
        <p:grpSp>
          <p:nvGrpSpPr>
            <p:cNvPr id="26" name="组合 25"/>
            <p:cNvGrpSpPr/>
            <p:nvPr/>
          </p:nvGrpSpPr>
          <p:grpSpPr>
            <a:xfrm>
              <a:off x="6422330" y="1825352"/>
              <a:ext cx="1676400" cy="533400"/>
              <a:chOff x="2679477" y="2250976"/>
              <a:chExt cx="1676400" cy="533400"/>
            </a:xfrm>
          </p:grpSpPr>
          <p:sp>
            <p:nvSpPr>
              <p:cNvPr id="27" name="Rectangle 4"/>
              <p:cNvSpPr>
                <a:spLocks noChangeArrowheads="1"/>
              </p:cNvSpPr>
              <p:nvPr/>
            </p:nvSpPr>
            <p:spPr bwMode="auto">
              <a:xfrm>
                <a:off x="2679477" y="2250976"/>
                <a:ext cx="1371600" cy="533400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" name="Text Box 26"/>
              <p:cNvSpPr txBox="1">
                <a:spLocks noChangeArrowheads="1"/>
              </p:cNvSpPr>
              <p:nvPr/>
            </p:nvSpPr>
            <p:spPr bwMode="auto">
              <a:xfrm>
                <a:off x="2831877" y="2304951"/>
                <a:ext cx="1524000" cy="4000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 b="1" dirty="0"/>
                  <a:t>移位器</a:t>
                </a:r>
              </a:p>
            </p:txBody>
          </p:sp>
        </p:grpSp>
        <p:sp>
          <p:nvSpPr>
            <p:cNvPr id="71" name="Line 13"/>
            <p:cNvSpPr>
              <a:spLocks noChangeShapeType="1"/>
            </p:cNvSpPr>
            <p:nvPr/>
          </p:nvSpPr>
          <p:spPr bwMode="auto">
            <a:xfrm flipV="1">
              <a:off x="7113095" y="1357982"/>
              <a:ext cx="0" cy="457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5" grpId="0"/>
      <p:bldP spid="6" grpId="0"/>
      <p:bldP spid="7" grpId="0"/>
      <p:bldP spid="11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7" name="Text Box 3"/>
          <p:cNvSpPr txBox="1">
            <a:spLocks noChangeArrowheads="1"/>
          </p:cNvSpPr>
          <p:nvPr/>
        </p:nvSpPr>
        <p:spPr bwMode="auto">
          <a:xfrm>
            <a:off x="827460" y="980728"/>
            <a:ext cx="244839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+mn-lt"/>
                <a:ea typeface="+mn-ea"/>
              </a:rPr>
              <a:t>1.</a:t>
            </a:r>
            <a:r>
              <a:rPr lang="zh-CN" altLang="en-US" sz="2800" b="1">
                <a:latin typeface="+mn-lt"/>
                <a:ea typeface="+mn-ea"/>
              </a:rPr>
              <a:t>  指令格式</a:t>
            </a:r>
          </a:p>
        </p:txBody>
      </p:sp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3286274" y="4594366"/>
            <a:ext cx="4094163" cy="160659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  <a:defRPr/>
            </a:pPr>
            <a:r>
              <a:rPr lang="zh-CN" altLang="en-US" b="1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</a:rPr>
              <a:t>双地址类指令格式</a:t>
            </a:r>
          </a:p>
          <a:p>
            <a:pPr>
              <a:lnSpc>
                <a:spcPct val="80000"/>
              </a:lnSpc>
              <a:spcBef>
                <a:spcPct val="50000"/>
              </a:spcBef>
              <a:defRPr/>
            </a:pPr>
            <a:r>
              <a:rPr lang="zh-CN" altLang="en-US" b="1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</a:rPr>
              <a:t>单地址类指令格式</a:t>
            </a:r>
            <a:endParaRPr lang="en-US" altLang="zh-CN" b="1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  <a:p>
            <a:pPr>
              <a:lnSpc>
                <a:spcPct val="80000"/>
              </a:lnSpc>
              <a:spcBef>
                <a:spcPct val="50000"/>
              </a:spcBef>
              <a:defRPr/>
            </a:pPr>
            <a:r>
              <a:rPr lang="zh-CN" altLang="en-US" b="1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</a:rPr>
              <a:t>转移指令格式</a:t>
            </a:r>
          </a:p>
        </p:txBody>
      </p:sp>
      <p:sp>
        <p:nvSpPr>
          <p:cNvPr id="12" name="AutoShape 6"/>
          <p:cNvSpPr>
            <a:spLocks/>
          </p:cNvSpPr>
          <p:nvPr/>
        </p:nvSpPr>
        <p:spPr bwMode="auto">
          <a:xfrm>
            <a:off x="2915816" y="4869159"/>
            <a:ext cx="278530" cy="1152129"/>
          </a:xfrm>
          <a:prstGeom prst="leftBrace">
            <a:avLst>
              <a:gd name="adj1" fmla="val 61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+mn-ea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1174534" y="1628800"/>
            <a:ext cx="694453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>
                <a:latin typeface="+mn-lt"/>
                <a:ea typeface="+mn-ea"/>
              </a:rPr>
              <a:t>定长指令格式：</a:t>
            </a:r>
            <a:r>
              <a:rPr lang="en-US" altLang="zh-CN" sz="2800" b="1">
                <a:solidFill>
                  <a:srgbClr val="FF0000"/>
                </a:solidFill>
                <a:latin typeface="+mn-lt"/>
                <a:ea typeface="+mn-ea"/>
              </a:rPr>
              <a:t>16</a:t>
            </a:r>
            <a:r>
              <a:rPr lang="zh-CN" altLang="en-US" sz="2800" b="1">
                <a:latin typeface="+mn-lt"/>
                <a:ea typeface="+mn-ea"/>
              </a:rPr>
              <a:t>位</a:t>
            </a:r>
            <a:r>
              <a:rPr lang="en-US" altLang="zh-CN" sz="2800" b="1">
                <a:latin typeface="+mn-lt"/>
                <a:ea typeface="+mn-ea"/>
              </a:rPr>
              <a:t>,  </a:t>
            </a:r>
            <a:r>
              <a:rPr lang="zh-CN" altLang="en-US" sz="2800" b="1">
                <a:latin typeface="+mn-lt"/>
                <a:ea typeface="+mn-ea"/>
              </a:rPr>
              <a:t>占据一个存储单元；</a:t>
            </a:r>
            <a:endParaRPr lang="zh-CN" altLang="en-US" sz="2800">
              <a:latin typeface="+mn-lt"/>
              <a:ea typeface="+mn-ea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1170618" y="2359445"/>
            <a:ext cx="739817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>
                <a:latin typeface="+mn-lt"/>
                <a:ea typeface="+mn-ea"/>
              </a:rPr>
              <a:t>采用</a:t>
            </a:r>
            <a:r>
              <a:rPr lang="zh-CN" altLang="en-US" sz="2800" b="1">
                <a:solidFill>
                  <a:srgbClr val="FF33CC"/>
                </a:solidFill>
                <a:latin typeface="+mn-lt"/>
                <a:ea typeface="+mn-ea"/>
              </a:rPr>
              <a:t>寄存器型</a:t>
            </a:r>
            <a:r>
              <a:rPr lang="zh-CN" altLang="en-US" sz="2800" b="1">
                <a:latin typeface="+mn-lt"/>
                <a:ea typeface="+mn-ea"/>
              </a:rPr>
              <a:t>寻址，即指令中给出寄存器号；</a:t>
            </a:r>
            <a:endParaRPr lang="zh-CN" altLang="en-US" sz="2800">
              <a:latin typeface="+mn-lt"/>
              <a:ea typeface="+mn-ea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1170618" y="3155168"/>
            <a:ext cx="734481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>
                <a:latin typeface="+mn-lt"/>
                <a:ea typeface="+mn-ea"/>
              </a:rPr>
              <a:t>所有寄存器都是</a:t>
            </a:r>
            <a:r>
              <a:rPr lang="en-US" altLang="zh-CN" sz="2800" b="1">
                <a:solidFill>
                  <a:srgbClr val="FF0000"/>
                </a:solidFill>
                <a:latin typeface="+mn-lt"/>
                <a:ea typeface="+mn-ea"/>
              </a:rPr>
              <a:t>16</a:t>
            </a:r>
            <a:r>
              <a:rPr lang="zh-CN" altLang="en-US" sz="2800" b="1">
                <a:latin typeface="+mn-lt"/>
                <a:ea typeface="+mn-ea"/>
              </a:rPr>
              <a:t>位。</a:t>
            </a:r>
            <a:endParaRPr lang="zh-CN" altLang="en-US" sz="2800">
              <a:latin typeface="+mn-lt"/>
              <a:ea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549427" y="5214390"/>
            <a:ext cx="196381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>
                <a:latin typeface="+mn-lt"/>
                <a:ea typeface="+mn-ea"/>
              </a:rPr>
              <a:t>指令类型</a:t>
            </a:r>
            <a:endParaRPr lang="zh-CN" altLang="en-US">
              <a:latin typeface="+mn-lt"/>
              <a:ea typeface="+mn-ea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0D3158A-9F65-4B7F-A1F8-FF07B64CCC16}"/>
              </a:ext>
            </a:extLst>
          </p:cNvPr>
          <p:cNvSpPr txBox="1"/>
          <p:nvPr/>
        </p:nvSpPr>
        <p:spPr>
          <a:xfrm flipH="1">
            <a:off x="2223297" y="3903439"/>
            <a:ext cx="48470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>
                <a:solidFill>
                  <a:schemeClr val="tx2"/>
                </a:solidFill>
              </a:rPr>
              <a:t>指令字长、存储字长、机器字长</a:t>
            </a: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4BC0E38E-E589-4538-A036-3105B9C0B07A}"/>
              </a:ext>
            </a:extLst>
          </p:cNvPr>
          <p:cNvGrpSpPr/>
          <p:nvPr/>
        </p:nvGrpSpPr>
        <p:grpSpPr>
          <a:xfrm>
            <a:off x="729943" y="0"/>
            <a:ext cx="5426232" cy="839639"/>
            <a:chOff x="827584" y="0"/>
            <a:chExt cx="5426232" cy="839639"/>
          </a:xfrm>
        </p:grpSpPr>
        <p:sp>
          <p:nvSpPr>
            <p:cNvPr id="14" name="六边形 13">
              <a:extLst>
                <a:ext uri="{FF2B5EF4-FFF2-40B4-BE49-F238E27FC236}">
                  <a16:creationId xmlns:a16="http://schemas.microsoft.com/office/drawing/2014/main" id="{2FAE6CC0-93F4-46B0-A8EC-304F3E84BE99}"/>
                </a:ext>
              </a:extLst>
            </p:cNvPr>
            <p:cNvSpPr/>
            <p:nvPr/>
          </p:nvSpPr>
          <p:spPr>
            <a:xfrm>
              <a:off x="1119857" y="93956"/>
              <a:ext cx="5133959" cy="649825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85000"/>
                    <a:lumOff val="1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3500000" scaled="1"/>
              <a:tileRect/>
            </a:gradFill>
            <a:ln>
              <a:gradFill>
                <a:gsLst>
                  <a:gs pos="0">
                    <a:schemeClr val="bg1">
                      <a:lumMod val="71000"/>
                      <a:lumOff val="29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0"/>
              </a:gradFill>
            </a:ln>
            <a:effectLst>
              <a:outerShdw blurRad="482600" dist="241300" dir="2700000" algn="tl" rotWithShape="0">
                <a:prstClr val="black">
                  <a:alpha val="4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7.3.2  </a:t>
              </a:r>
              <a:r>
                <a:rPr lang="zh-CN" altLang="en-US" sz="28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模型机的指令系统</a:t>
              </a:r>
              <a:endPara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6277E24E-FA8C-4CE4-A2FF-A60789D7683B}"/>
                </a:ext>
              </a:extLst>
            </p:cNvPr>
            <p:cNvGrpSpPr/>
            <p:nvPr/>
          </p:nvGrpSpPr>
          <p:grpSpPr>
            <a:xfrm>
              <a:off x="827584" y="0"/>
              <a:ext cx="864096" cy="839639"/>
              <a:chOff x="304800" y="673100"/>
              <a:chExt cx="4000500" cy="4000500"/>
            </a:xfrm>
            <a:effectLst>
              <a:outerShdw blurRad="444500" dist="254000" dir="684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9" name="同心圆 215">
                <a:extLst>
                  <a:ext uri="{FF2B5EF4-FFF2-40B4-BE49-F238E27FC236}">
                    <a16:creationId xmlns:a16="http://schemas.microsoft.com/office/drawing/2014/main" id="{64BBA2B3-B0BB-4207-9AC5-2C9427489CAF}"/>
                  </a:ext>
                </a:extLst>
              </p:cNvPr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20" name="椭圆 19">
                <a:extLst>
                  <a:ext uri="{FF2B5EF4-FFF2-40B4-BE49-F238E27FC236}">
                    <a16:creationId xmlns:a16="http://schemas.microsoft.com/office/drawing/2014/main" id="{5E162589-C42A-4598-BAD9-FA058B8ECFD8}"/>
                  </a:ext>
                </a:extLst>
              </p:cNvPr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</p:grpSp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BCF974EF-65B7-4844-9263-97F0B565B9A3}"/>
                </a:ext>
              </a:extLst>
            </p:cNvPr>
            <p:cNvGrpSpPr/>
            <p:nvPr/>
          </p:nvGrpSpPr>
          <p:grpSpPr>
            <a:xfrm>
              <a:off x="1043607" y="174509"/>
              <a:ext cx="449306" cy="473563"/>
              <a:chOff x="304800" y="673100"/>
              <a:chExt cx="4000500" cy="4000500"/>
            </a:xfrm>
            <a:effectLst>
              <a:outerShdw blurRad="444500" dist="254000" dir="684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7" name="同心圆 220">
                <a:extLst>
                  <a:ext uri="{FF2B5EF4-FFF2-40B4-BE49-F238E27FC236}">
                    <a16:creationId xmlns:a16="http://schemas.microsoft.com/office/drawing/2014/main" id="{E07342FD-BC9E-49A5-B921-4E7CC49E3653}"/>
                  </a:ext>
                </a:extLst>
              </p:cNvPr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18" name="椭圆 17">
                <a:extLst>
                  <a:ext uri="{FF2B5EF4-FFF2-40B4-BE49-F238E27FC236}">
                    <a16:creationId xmlns:a16="http://schemas.microsoft.com/office/drawing/2014/main" id="{5CF5720D-8C32-4510-BCC2-4FA23299B1A6}"/>
                  </a:ext>
                </a:extLst>
              </p:cNvPr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</p:grp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42" grpId="0"/>
      <p:bldP spid="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61"/>
          <p:cNvSpPr txBox="1">
            <a:spLocks noChangeArrowheads="1"/>
          </p:cNvSpPr>
          <p:nvPr/>
        </p:nvSpPr>
        <p:spPr bwMode="auto">
          <a:xfrm>
            <a:off x="761895" y="5282044"/>
            <a:ext cx="551351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chemeClr val="tx2"/>
                </a:solidFill>
                <a:latin typeface="+mn-lt"/>
              </a:rPr>
              <a:t>ALU</a:t>
            </a:r>
            <a:r>
              <a:rPr lang="zh-CN" altLang="en-US" sz="2800" b="1">
                <a:latin typeface="+mn-lt"/>
              </a:rPr>
              <a:t>为内部数据传送通路的中心；</a:t>
            </a:r>
          </a:p>
        </p:txBody>
      </p:sp>
      <p:sp>
        <p:nvSpPr>
          <p:cNvPr id="4" name="Text Box 162"/>
          <p:cNvSpPr txBox="1">
            <a:spLocks noChangeArrowheads="1"/>
          </p:cNvSpPr>
          <p:nvPr/>
        </p:nvSpPr>
        <p:spPr bwMode="auto">
          <a:xfrm>
            <a:off x="6077759" y="5282044"/>
            <a:ext cx="223865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chemeClr val="tx2"/>
                </a:solidFill>
                <a:latin typeface="+mn-lt"/>
              </a:rPr>
              <a:t>寄存器</a:t>
            </a:r>
            <a:r>
              <a:rPr lang="zh-CN" altLang="en-US" sz="2800" b="1">
                <a:latin typeface="+mn-lt"/>
              </a:rPr>
              <a:t>采用</a:t>
            </a:r>
          </a:p>
        </p:txBody>
      </p:sp>
      <p:sp>
        <p:nvSpPr>
          <p:cNvPr id="5" name="Text Box 163"/>
          <p:cNvSpPr txBox="1">
            <a:spLocks noChangeArrowheads="1"/>
          </p:cNvSpPr>
          <p:nvPr/>
        </p:nvSpPr>
        <p:spPr bwMode="auto">
          <a:xfrm>
            <a:off x="2058039" y="6002124"/>
            <a:ext cx="542787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chemeClr val="tx2"/>
                </a:solidFill>
                <a:latin typeface="+mn-lt"/>
              </a:rPr>
              <a:t>内总线</a:t>
            </a:r>
            <a:r>
              <a:rPr lang="zh-CN" altLang="en-US" sz="2800" b="1">
                <a:latin typeface="+mn-lt"/>
              </a:rPr>
              <a:t>采用单向数据总线；</a:t>
            </a:r>
          </a:p>
        </p:txBody>
      </p:sp>
      <p:sp>
        <p:nvSpPr>
          <p:cNvPr id="6" name="Text Box 164"/>
          <p:cNvSpPr txBox="1">
            <a:spLocks noChangeArrowheads="1"/>
          </p:cNvSpPr>
          <p:nvPr/>
        </p:nvSpPr>
        <p:spPr bwMode="auto">
          <a:xfrm>
            <a:off x="360951" y="6002124"/>
            <a:ext cx="2819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+mn-lt"/>
              </a:rPr>
              <a:t>分立结构；</a:t>
            </a:r>
          </a:p>
        </p:txBody>
      </p:sp>
      <p:grpSp>
        <p:nvGrpSpPr>
          <p:cNvPr id="7" name="Group 69"/>
          <p:cNvGrpSpPr>
            <a:grpSpLocks/>
          </p:cNvGrpSpPr>
          <p:nvPr/>
        </p:nvGrpSpPr>
        <p:grpSpPr bwMode="auto">
          <a:xfrm>
            <a:off x="467544" y="621134"/>
            <a:ext cx="8353425" cy="4464050"/>
            <a:chOff x="0" y="48"/>
            <a:chExt cx="5760" cy="3360"/>
          </a:xfrm>
        </p:grpSpPr>
        <p:sp>
          <p:nvSpPr>
            <p:cNvPr id="8" name="Line 70"/>
            <p:cNvSpPr>
              <a:spLocks noChangeShapeType="1"/>
            </p:cNvSpPr>
            <p:nvPr/>
          </p:nvSpPr>
          <p:spPr bwMode="auto">
            <a:xfrm flipV="1">
              <a:off x="528" y="1536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9" name="Line 71"/>
            <p:cNvSpPr>
              <a:spLocks noChangeShapeType="1"/>
            </p:cNvSpPr>
            <p:nvPr/>
          </p:nvSpPr>
          <p:spPr bwMode="auto">
            <a:xfrm flipV="1">
              <a:off x="1008" y="1007"/>
              <a:ext cx="0" cy="19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10" name="Line 72"/>
            <p:cNvSpPr>
              <a:spLocks noChangeShapeType="1"/>
            </p:cNvSpPr>
            <p:nvPr/>
          </p:nvSpPr>
          <p:spPr bwMode="auto">
            <a:xfrm flipV="1">
              <a:off x="1344" y="1536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11" name="Line 73"/>
            <p:cNvSpPr>
              <a:spLocks noChangeShapeType="1"/>
            </p:cNvSpPr>
            <p:nvPr/>
          </p:nvSpPr>
          <p:spPr bwMode="auto">
            <a:xfrm flipV="1">
              <a:off x="1152" y="2064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12" name="Line 74"/>
            <p:cNvSpPr>
              <a:spLocks noChangeShapeType="1"/>
            </p:cNvSpPr>
            <p:nvPr/>
          </p:nvSpPr>
          <p:spPr bwMode="auto">
            <a:xfrm flipV="1">
              <a:off x="768" y="2064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13" name="Line 75"/>
            <p:cNvSpPr>
              <a:spLocks noChangeShapeType="1"/>
            </p:cNvSpPr>
            <p:nvPr/>
          </p:nvSpPr>
          <p:spPr bwMode="auto">
            <a:xfrm flipV="1">
              <a:off x="288" y="2064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14" name="Line 76"/>
            <p:cNvSpPr>
              <a:spLocks noChangeShapeType="1"/>
            </p:cNvSpPr>
            <p:nvPr/>
          </p:nvSpPr>
          <p:spPr bwMode="auto">
            <a:xfrm flipV="1">
              <a:off x="1632" y="2064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15" name="Line 77"/>
            <p:cNvSpPr>
              <a:spLocks noChangeShapeType="1"/>
            </p:cNvSpPr>
            <p:nvPr/>
          </p:nvSpPr>
          <p:spPr bwMode="auto">
            <a:xfrm flipV="1">
              <a:off x="1008" y="481"/>
              <a:ext cx="0" cy="23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16" name="Text Box 78"/>
            <p:cNvSpPr txBox="1">
              <a:spLocks noChangeArrowheads="1"/>
            </p:cNvSpPr>
            <p:nvPr/>
          </p:nvSpPr>
          <p:spPr bwMode="auto">
            <a:xfrm>
              <a:off x="0" y="2449"/>
              <a:ext cx="2064" cy="71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lnSpc>
                  <a:spcPct val="60000"/>
                </a:lnSpc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  <a:ea typeface="黑体" pitchFamily="2" charset="-122"/>
                </a:rPr>
                <a:t>     R0~R3          </a:t>
              </a:r>
              <a:r>
                <a:rPr lang="en-US" altLang="zh-CN" sz="2000" b="1" err="1">
                  <a:latin typeface="+mn-lt"/>
                  <a:ea typeface="黑体" pitchFamily="2" charset="-122"/>
                </a:rPr>
                <a:t>R0~R3</a:t>
              </a:r>
              <a:endParaRPr lang="en-US" altLang="zh-CN" sz="2000" b="1">
                <a:latin typeface="+mn-lt"/>
                <a:ea typeface="黑体" pitchFamily="2" charset="-122"/>
              </a:endParaRPr>
            </a:p>
            <a:p>
              <a:pPr eaLnBrk="0" hangingPunct="0">
                <a:lnSpc>
                  <a:spcPct val="60000"/>
                </a:lnSpc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  <a:ea typeface="黑体" pitchFamily="2" charset="-122"/>
                </a:rPr>
                <a:t>     C     D           C     D</a:t>
              </a:r>
            </a:p>
            <a:p>
              <a:pPr eaLnBrk="0" hangingPunct="0">
                <a:lnSpc>
                  <a:spcPct val="60000"/>
                </a:lnSpc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  <a:ea typeface="黑体" pitchFamily="2" charset="-122"/>
                </a:rPr>
                <a:t>     SP  PC      PSW  MDR</a:t>
              </a:r>
            </a:p>
          </p:txBody>
        </p:sp>
        <p:sp>
          <p:nvSpPr>
            <p:cNvPr id="17" name="Text Box 79"/>
            <p:cNvSpPr txBox="1">
              <a:spLocks noChangeArrowheads="1"/>
            </p:cNvSpPr>
            <p:nvPr/>
          </p:nvSpPr>
          <p:spPr bwMode="auto">
            <a:xfrm>
              <a:off x="192" y="1728"/>
              <a:ext cx="672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A</a:t>
              </a:r>
            </a:p>
          </p:txBody>
        </p:sp>
        <p:sp>
          <p:nvSpPr>
            <p:cNvPr id="18" name="Text Box 80"/>
            <p:cNvSpPr txBox="1">
              <a:spLocks noChangeArrowheads="1"/>
            </p:cNvSpPr>
            <p:nvPr/>
          </p:nvSpPr>
          <p:spPr bwMode="auto">
            <a:xfrm>
              <a:off x="624" y="720"/>
              <a:ext cx="817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zh-CN" altLang="en-US" sz="2000" b="1">
                  <a:latin typeface="+mn-lt"/>
                </a:rPr>
                <a:t>移位器</a:t>
              </a:r>
            </a:p>
          </p:txBody>
        </p:sp>
        <p:sp>
          <p:nvSpPr>
            <p:cNvPr id="19" name="Line 81"/>
            <p:cNvSpPr>
              <a:spLocks noChangeShapeType="1"/>
            </p:cNvSpPr>
            <p:nvPr/>
          </p:nvSpPr>
          <p:spPr bwMode="auto">
            <a:xfrm>
              <a:off x="624" y="1200"/>
              <a:ext cx="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20" name="Text Box 82"/>
            <p:cNvSpPr txBox="1">
              <a:spLocks noChangeArrowheads="1"/>
            </p:cNvSpPr>
            <p:nvPr/>
          </p:nvSpPr>
          <p:spPr bwMode="auto">
            <a:xfrm>
              <a:off x="1056" y="1728"/>
              <a:ext cx="672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B</a:t>
              </a:r>
            </a:p>
          </p:txBody>
        </p:sp>
        <p:sp>
          <p:nvSpPr>
            <p:cNvPr id="21" name="Text Box 83"/>
            <p:cNvSpPr txBox="1">
              <a:spLocks noChangeArrowheads="1"/>
            </p:cNvSpPr>
            <p:nvPr/>
          </p:nvSpPr>
          <p:spPr bwMode="auto">
            <a:xfrm>
              <a:off x="432" y="1200"/>
              <a:ext cx="105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  <a:ea typeface="黑体" pitchFamily="2" charset="-122"/>
                </a:rPr>
                <a:t>  ALU</a:t>
              </a:r>
            </a:p>
          </p:txBody>
        </p:sp>
        <p:sp>
          <p:nvSpPr>
            <p:cNvPr id="22" name="Line 84"/>
            <p:cNvSpPr>
              <a:spLocks noChangeShapeType="1"/>
            </p:cNvSpPr>
            <p:nvPr/>
          </p:nvSpPr>
          <p:spPr bwMode="auto">
            <a:xfrm>
              <a:off x="384" y="2256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23" name="Line 85"/>
            <p:cNvSpPr>
              <a:spLocks noChangeShapeType="1"/>
            </p:cNvSpPr>
            <p:nvPr/>
          </p:nvSpPr>
          <p:spPr bwMode="auto">
            <a:xfrm>
              <a:off x="1248" y="2256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24" name="Rectangle 86"/>
            <p:cNvSpPr>
              <a:spLocks noChangeArrowheads="1"/>
            </p:cNvSpPr>
            <p:nvPr/>
          </p:nvSpPr>
          <p:spPr bwMode="auto">
            <a:xfrm>
              <a:off x="2112" y="1632"/>
              <a:ext cx="624" cy="288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altLang="zh-CN" sz="2000" b="1">
                  <a:latin typeface="+mn-lt"/>
                </a:rPr>
                <a:t>R2</a:t>
              </a:r>
            </a:p>
          </p:txBody>
        </p:sp>
        <p:sp>
          <p:nvSpPr>
            <p:cNvPr id="25" name="Line 87"/>
            <p:cNvSpPr>
              <a:spLocks noChangeShapeType="1"/>
            </p:cNvSpPr>
            <p:nvPr/>
          </p:nvSpPr>
          <p:spPr bwMode="auto">
            <a:xfrm>
              <a:off x="1008" y="481"/>
              <a:ext cx="1968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26" name="Line 88"/>
            <p:cNvSpPr>
              <a:spLocks noChangeShapeType="1"/>
            </p:cNvSpPr>
            <p:nvPr/>
          </p:nvSpPr>
          <p:spPr bwMode="auto">
            <a:xfrm>
              <a:off x="2976" y="481"/>
              <a:ext cx="0" cy="2927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stealth" w="med" len="lg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27" name="Line 89"/>
            <p:cNvSpPr>
              <a:spLocks noChangeShapeType="1"/>
            </p:cNvSpPr>
            <p:nvPr/>
          </p:nvSpPr>
          <p:spPr bwMode="auto">
            <a:xfrm flipH="1">
              <a:off x="2736" y="912"/>
              <a:ext cx="5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28" name="Line 90"/>
            <p:cNvSpPr>
              <a:spLocks noChangeShapeType="1"/>
            </p:cNvSpPr>
            <p:nvPr/>
          </p:nvSpPr>
          <p:spPr bwMode="auto">
            <a:xfrm flipH="1">
              <a:off x="2736" y="1344"/>
              <a:ext cx="5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29" name="Line 91"/>
            <p:cNvSpPr>
              <a:spLocks noChangeShapeType="1"/>
            </p:cNvSpPr>
            <p:nvPr/>
          </p:nvSpPr>
          <p:spPr bwMode="auto">
            <a:xfrm flipH="1">
              <a:off x="2736" y="1776"/>
              <a:ext cx="24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30" name="Line 92"/>
            <p:cNvSpPr>
              <a:spLocks noChangeShapeType="1"/>
            </p:cNvSpPr>
            <p:nvPr/>
          </p:nvSpPr>
          <p:spPr bwMode="auto">
            <a:xfrm flipH="1">
              <a:off x="2736" y="2161"/>
              <a:ext cx="48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31" name="Line 93"/>
            <p:cNvSpPr>
              <a:spLocks noChangeShapeType="1"/>
            </p:cNvSpPr>
            <p:nvPr/>
          </p:nvSpPr>
          <p:spPr bwMode="auto">
            <a:xfrm flipH="1">
              <a:off x="2736" y="2592"/>
              <a:ext cx="5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32" name="Line 94"/>
            <p:cNvSpPr>
              <a:spLocks noChangeShapeType="1"/>
            </p:cNvSpPr>
            <p:nvPr/>
          </p:nvSpPr>
          <p:spPr bwMode="auto">
            <a:xfrm flipH="1">
              <a:off x="2736" y="3024"/>
              <a:ext cx="48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33" name="Line 95"/>
            <p:cNvSpPr>
              <a:spLocks noChangeShapeType="1"/>
            </p:cNvSpPr>
            <p:nvPr/>
          </p:nvSpPr>
          <p:spPr bwMode="auto">
            <a:xfrm>
              <a:off x="3744" y="193"/>
              <a:ext cx="2016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34" name="Line 96"/>
            <p:cNvSpPr>
              <a:spLocks noChangeShapeType="1"/>
            </p:cNvSpPr>
            <p:nvPr/>
          </p:nvSpPr>
          <p:spPr bwMode="auto">
            <a:xfrm>
              <a:off x="3744" y="576"/>
              <a:ext cx="2016" cy="0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35" name="Line 97"/>
            <p:cNvSpPr>
              <a:spLocks noChangeShapeType="1"/>
            </p:cNvSpPr>
            <p:nvPr/>
          </p:nvSpPr>
          <p:spPr bwMode="auto">
            <a:xfrm flipH="1">
              <a:off x="3744" y="384"/>
              <a:ext cx="201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36" name="Line 98"/>
            <p:cNvSpPr>
              <a:spLocks noChangeShapeType="1"/>
            </p:cNvSpPr>
            <p:nvPr/>
          </p:nvSpPr>
          <p:spPr bwMode="auto">
            <a:xfrm>
              <a:off x="4608" y="193"/>
              <a:ext cx="0" cy="674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oval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37" name="Line 99"/>
            <p:cNvSpPr>
              <a:spLocks noChangeShapeType="1"/>
            </p:cNvSpPr>
            <p:nvPr/>
          </p:nvSpPr>
          <p:spPr bwMode="auto">
            <a:xfrm>
              <a:off x="4752" y="384"/>
              <a:ext cx="0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38" name="Line 100"/>
            <p:cNvSpPr>
              <a:spLocks noChangeShapeType="1"/>
            </p:cNvSpPr>
            <p:nvPr/>
          </p:nvSpPr>
          <p:spPr bwMode="auto">
            <a:xfrm>
              <a:off x="5136" y="193"/>
              <a:ext cx="0" cy="674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39" name="Line 101"/>
            <p:cNvSpPr>
              <a:spLocks noChangeShapeType="1"/>
            </p:cNvSpPr>
            <p:nvPr/>
          </p:nvSpPr>
          <p:spPr bwMode="auto">
            <a:xfrm>
              <a:off x="4896" y="576"/>
              <a:ext cx="0" cy="288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40" name="Line 102"/>
            <p:cNvSpPr>
              <a:spLocks noChangeShapeType="1"/>
            </p:cNvSpPr>
            <p:nvPr/>
          </p:nvSpPr>
          <p:spPr bwMode="auto">
            <a:xfrm>
              <a:off x="5424" y="576"/>
              <a:ext cx="0" cy="288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41" name="Line 103"/>
            <p:cNvSpPr>
              <a:spLocks noChangeShapeType="1"/>
            </p:cNvSpPr>
            <p:nvPr/>
          </p:nvSpPr>
          <p:spPr bwMode="auto">
            <a:xfrm>
              <a:off x="3888" y="912"/>
              <a:ext cx="142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42" name="Line 104"/>
            <p:cNvSpPr>
              <a:spLocks noChangeShapeType="1"/>
            </p:cNvSpPr>
            <p:nvPr/>
          </p:nvSpPr>
          <p:spPr bwMode="auto">
            <a:xfrm flipV="1">
              <a:off x="4032" y="193"/>
              <a:ext cx="0" cy="719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43" name="Line 105"/>
            <p:cNvSpPr>
              <a:spLocks noChangeShapeType="1"/>
            </p:cNvSpPr>
            <p:nvPr/>
          </p:nvSpPr>
          <p:spPr bwMode="auto">
            <a:xfrm flipH="1">
              <a:off x="3888" y="1344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44" name="Line 106"/>
            <p:cNvSpPr>
              <a:spLocks noChangeShapeType="1"/>
            </p:cNvSpPr>
            <p:nvPr/>
          </p:nvSpPr>
          <p:spPr bwMode="auto">
            <a:xfrm flipV="1">
              <a:off x="4128" y="384"/>
              <a:ext cx="0" cy="96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45" name="Line 107"/>
            <p:cNvSpPr>
              <a:spLocks noChangeShapeType="1"/>
            </p:cNvSpPr>
            <p:nvPr/>
          </p:nvSpPr>
          <p:spPr bwMode="auto">
            <a:xfrm>
              <a:off x="4272" y="384"/>
              <a:ext cx="0" cy="13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med" len="med"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46" name="Line 108"/>
            <p:cNvSpPr>
              <a:spLocks noChangeShapeType="1"/>
            </p:cNvSpPr>
            <p:nvPr/>
          </p:nvSpPr>
          <p:spPr bwMode="auto">
            <a:xfrm flipH="1">
              <a:off x="3888" y="1776"/>
              <a:ext cx="3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47" name="Text Box 109"/>
            <p:cNvSpPr txBox="1">
              <a:spLocks noChangeArrowheads="1"/>
            </p:cNvSpPr>
            <p:nvPr/>
          </p:nvSpPr>
          <p:spPr bwMode="auto">
            <a:xfrm>
              <a:off x="2112" y="769"/>
              <a:ext cx="624" cy="30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 R0</a:t>
              </a:r>
            </a:p>
          </p:txBody>
        </p:sp>
        <p:sp>
          <p:nvSpPr>
            <p:cNvPr id="48" name="Text Box 110"/>
            <p:cNvSpPr txBox="1">
              <a:spLocks noChangeArrowheads="1"/>
            </p:cNvSpPr>
            <p:nvPr/>
          </p:nvSpPr>
          <p:spPr bwMode="auto">
            <a:xfrm>
              <a:off x="2112" y="1200"/>
              <a:ext cx="62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 R1</a:t>
              </a:r>
            </a:p>
          </p:txBody>
        </p:sp>
        <p:sp>
          <p:nvSpPr>
            <p:cNvPr id="49" name="Text Box 111"/>
            <p:cNvSpPr txBox="1">
              <a:spLocks noChangeArrowheads="1"/>
            </p:cNvSpPr>
            <p:nvPr/>
          </p:nvSpPr>
          <p:spPr bwMode="auto">
            <a:xfrm>
              <a:off x="4512" y="864"/>
              <a:ext cx="478" cy="301"/>
            </a:xfrm>
            <a:prstGeom prst="rect">
              <a:avLst/>
            </a:prstGeom>
            <a:solidFill>
              <a:schemeClr val="accent5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 M</a:t>
              </a:r>
            </a:p>
          </p:txBody>
        </p:sp>
        <p:sp>
          <p:nvSpPr>
            <p:cNvPr id="50" name="Text Box 112"/>
            <p:cNvSpPr txBox="1">
              <a:spLocks noChangeArrowheads="1"/>
            </p:cNvSpPr>
            <p:nvPr/>
          </p:nvSpPr>
          <p:spPr bwMode="auto">
            <a:xfrm>
              <a:off x="5088" y="864"/>
              <a:ext cx="432" cy="30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I/O</a:t>
              </a:r>
            </a:p>
          </p:txBody>
        </p:sp>
        <p:sp>
          <p:nvSpPr>
            <p:cNvPr id="51" name="Text Box 113"/>
            <p:cNvSpPr txBox="1">
              <a:spLocks noChangeArrowheads="1"/>
            </p:cNvSpPr>
            <p:nvPr/>
          </p:nvSpPr>
          <p:spPr bwMode="auto">
            <a:xfrm>
              <a:off x="3361" y="432"/>
              <a:ext cx="532" cy="30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CB</a:t>
              </a:r>
            </a:p>
          </p:txBody>
        </p:sp>
        <p:sp>
          <p:nvSpPr>
            <p:cNvPr id="52" name="Text Box 114"/>
            <p:cNvSpPr txBox="1">
              <a:spLocks noChangeArrowheads="1"/>
            </p:cNvSpPr>
            <p:nvPr/>
          </p:nvSpPr>
          <p:spPr bwMode="auto">
            <a:xfrm>
              <a:off x="1441" y="144"/>
              <a:ext cx="1007" cy="30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zh-CN" altLang="en-US" sz="2000" b="1">
                  <a:latin typeface="+mn-lt"/>
                  <a:ea typeface="黑体" pitchFamily="2" charset="-122"/>
                </a:rPr>
                <a:t>内总线</a:t>
              </a:r>
            </a:p>
          </p:txBody>
        </p:sp>
        <p:sp>
          <p:nvSpPr>
            <p:cNvPr id="53" name="Text Box 115"/>
            <p:cNvSpPr txBox="1">
              <a:spLocks noChangeArrowheads="1"/>
            </p:cNvSpPr>
            <p:nvPr/>
          </p:nvSpPr>
          <p:spPr bwMode="auto">
            <a:xfrm>
              <a:off x="2112" y="2449"/>
              <a:ext cx="624" cy="30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C</a:t>
              </a:r>
            </a:p>
          </p:txBody>
        </p:sp>
        <p:sp>
          <p:nvSpPr>
            <p:cNvPr id="54" name="Text Box 116"/>
            <p:cNvSpPr txBox="1">
              <a:spLocks noChangeArrowheads="1"/>
            </p:cNvSpPr>
            <p:nvPr/>
          </p:nvSpPr>
          <p:spPr bwMode="auto">
            <a:xfrm>
              <a:off x="2112" y="2016"/>
              <a:ext cx="62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R3</a:t>
              </a:r>
            </a:p>
          </p:txBody>
        </p:sp>
        <p:sp>
          <p:nvSpPr>
            <p:cNvPr id="55" name="Text Box 117"/>
            <p:cNvSpPr txBox="1">
              <a:spLocks noChangeArrowheads="1"/>
            </p:cNvSpPr>
            <p:nvPr/>
          </p:nvSpPr>
          <p:spPr bwMode="auto">
            <a:xfrm>
              <a:off x="2112" y="2880"/>
              <a:ext cx="62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D</a:t>
              </a:r>
            </a:p>
          </p:txBody>
        </p:sp>
        <p:sp>
          <p:nvSpPr>
            <p:cNvPr id="56" name="Text Box 118"/>
            <p:cNvSpPr txBox="1">
              <a:spLocks noChangeArrowheads="1"/>
            </p:cNvSpPr>
            <p:nvPr/>
          </p:nvSpPr>
          <p:spPr bwMode="auto">
            <a:xfrm>
              <a:off x="3264" y="769"/>
              <a:ext cx="624" cy="30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MAR</a:t>
              </a:r>
            </a:p>
          </p:txBody>
        </p:sp>
        <p:sp>
          <p:nvSpPr>
            <p:cNvPr id="57" name="Text Box 119"/>
            <p:cNvSpPr txBox="1">
              <a:spLocks noChangeArrowheads="1"/>
            </p:cNvSpPr>
            <p:nvPr/>
          </p:nvSpPr>
          <p:spPr bwMode="auto">
            <a:xfrm>
              <a:off x="3264" y="1200"/>
              <a:ext cx="62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MDR</a:t>
              </a:r>
            </a:p>
          </p:txBody>
        </p:sp>
        <p:sp>
          <p:nvSpPr>
            <p:cNvPr id="58" name="Text Box 120"/>
            <p:cNvSpPr txBox="1">
              <a:spLocks noChangeArrowheads="1"/>
            </p:cNvSpPr>
            <p:nvPr/>
          </p:nvSpPr>
          <p:spPr bwMode="auto">
            <a:xfrm>
              <a:off x="3264" y="1632"/>
              <a:ext cx="62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IR</a:t>
              </a:r>
            </a:p>
          </p:txBody>
        </p:sp>
        <p:sp>
          <p:nvSpPr>
            <p:cNvPr id="59" name="Text Box 121"/>
            <p:cNvSpPr txBox="1">
              <a:spLocks noChangeArrowheads="1"/>
            </p:cNvSpPr>
            <p:nvPr/>
          </p:nvSpPr>
          <p:spPr bwMode="auto">
            <a:xfrm>
              <a:off x="3264" y="2016"/>
              <a:ext cx="62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 PC</a:t>
              </a:r>
            </a:p>
          </p:txBody>
        </p:sp>
        <p:sp>
          <p:nvSpPr>
            <p:cNvPr id="60" name="Text Box 122"/>
            <p:cNvSpPr txBox="1">
              <a:spLocks noChangeArrowheads="1"/>
            </p:cNvSpPr>
            <p:nvPr/>
          </p:nvSpPr>
          <p:spPr bwMode="auto">
            <a:xfrm>
              <a:off x="3264" y="2449"/>
              <a:ext cx="624" cy="30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SP</a:t>
              </a:r>
            </a:p>
          </p:txBody>
        </p:sp>
        <p:sp>
          <p:nvSpPr>
            <p:cNvPr id="61" name="Text Box 123"/>
            <p:cNvSpPr txBox="1">
              <a:spLocks noChangeArrowheads="1"/>
            </p:cNvSpPr>
            <p:nvPr/>
          </p:nvSpPr>
          <p:spPr bwMode="auto">
            <a:xfrm>
              <a:off x="3264" y="2880"/>
              <a:ext cx="62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PSW</a:t>
              </a:r>
            </a:p>
          </p:txBody>
        </p:sp>
        <p:sp>
          <p:nvSpPr>
            <p:cNvPr id="62" name="Line 124"/>
            <p:cNvSpPr>
              <a:spLocks noChangeShapeType="1"/>
            </p:cNvSpPr>
            <p:nvPr/>
          </p:nvSpPr>
          <p:spPr bwMode="auto">
            <a:xfrm rot="-5400000">
              <a:off x="5664" y="912"/>
              <a:ext cx="0" cy="192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63" name="Line 125"/>
            <p:cNvSpPr>
              <a:spLocks noChangeShapeType="1"/>
            </p:cNvSpPr>
            <p:nvPr/>
          </p:nvSpPr>
          <p:spPr bwMode="auto">
            <a:xfrm>
              <a:off x="5281" y="384"/>
              <a:ext cx="0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64" name="Text Box 126"/>
            <p:cNvSpPr txBox="1">
              <a:spLocks noChangeArrowheads="1"/>
            </p:cNvSpPr>
            <p:nvPr/>
          </p:nvSpPr>
          <p:spPr bwMode="auto">
            <a:xfrm>
              <a:off x="3361" y="48"/>
              <a:ext cx="532" cy="30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AB</a:t>
              </a:r>
            </a:p>
          </p:txBody>
        </p:sp>
        <p:sp>
          <p:nvSpPr>
            <p:cNvPr id="65" name="Text Box 127"/>
            <p:cNvSpPr txBox="1">
              <a:spLocks noChangeArrowheads="1"/>
            </p:cNvSpPr>
            <p:nvPr/>
          </p:nvSpPr>
          <p:spPr bwMode="auto">
            <a:xfrm>
              <a:off x="3361" y="240"/>
              <a:ext cx="532" cy="30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DB</a:t>
              </a:r>
            </a:p>
          </p:txBody>
        </p:sp>
        <p:sp>
          <p:nvSpPr>
            <p:cNvPr id="66" name="Line 128"/>
            <p:cNvSpPr>
              <a:spLocks noChangeShapeType="1"/>
            </p:cNvSpPr>
            <p:nvPr/>
          </p:nvSpPr>
          <p:spPr bwMode="auto">
            <a:xfrm>
              <a:off x="4416" y="576"/>
              <a:ext cx="0" cy="1392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 type="stealth" w="lg" len="lg"/>
              <a:tailEnd type="stealth" w="lg" len="lg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67" name="Text Box 129"/>
            <p:cNvSpPr txBox="1">
              <a:spLocks noChangeArrowheads="1"/>
            </p:cNvSpPr>
            <p:nvPr/>
          </p:nvSpPr>
          <p:spPr bwMode="auto">
            <a:xfrm>
              <a:off x="4128" y="1968"/>
              <a:ext cx="589" cy="533"/>
            </a:xfrm>
            <a:prstGeom prst="rect">
              <a:avLst/>
            </a:prstGeom>
            <a:noFill/>
            <a:ln w="38100">
              <a:solidFill>
                <a:srgbClr val="7030A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zh-CN" altLang="en-US" sz="2000" b="1">
                  <a:latin typeface="+mn-lt"/>
                  <a:ea typeface="黑体" pitchFamily="2" charset="-122"/>
                </a:rPr>
                <a:t>控制逻辑 </a:t>
              </a:r>
            </a:p>
          </p:txBody>
        </p:sp>
      </p:grpSp>
      <p:sp>
        <p:nvSpPr>
          <p:cNvPr id="68" name="Text Box 2"/>
          <p:cNvSpPr txBox="1">
            <a:spLocks noChangeArrowheads="1"/>
          </p:cNvSpPr>
          <p:nvPr/>
        </p:nvSpPr>
        <p:spPr bwMode="auto">
          <a:xfrm>
            <a:off x="771128" y="97468"/>
            <a:ext cx="4953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+mn-lt"/>
              </a:rPr>
              <a:t>2.</a:t>
            </a:r>
            <a:r>
              <a:rPr lang="zh-CN" altLang="en-US" sz="2800" b="1">
                <a:latin typeface="+mn-lt"/>
              </a:rPr>
              <a:t>总线与数据通路结构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74"/>
          <p:cNvSpPr txBox="1">
            <a:spLocks noChangeArrowheads="1"/>
          </p:cNvSpPr>
          <p:nvPr/>
        </p:nvSpPr>
        <p:spPr bwMode="auto">
          <a:xfrm>
            <a:off x="944277" y="4373919"/>
            <a:ext cx="614594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latin typeface="+mn-lt"/>
                <a:ea typeface="+mn-ea"/>
              </a:rPr>
              <a:t>与系统总线的连接通过</a:t>
            </a:r>
            <a:r>
              <a:rPr lang="en-US" altLang="zh-CN" b="1">
                <a:solidFill>
                  <a:schemeClr val="tx2"/>
                </a:solidFill>
                <a:latin typeface="+mn-lt"/>
                <a:ea typeface="+mn-ea"/>
              </a:rPr>
              <a:t>MAR</a:t>
            </a:r>
            <a:r>
              <a:rPr lang="zh-CN" altLang="en-US" b="1">
                <a:solidFill>
                  <a:schemeClr val="tx2"/>
                </a:solidFill>
                <a:latin typeface="+mn-lt"/>
                <a:ea typeface="+mn-ea"/>
              </a:rPr>
              <a:t>、</a:t>
            </a:r>
            <a:r>
              <a:rPr lang="en-US" altLang="zh-CN" b="1">
                <a:solidFill>
                  <a:schemeClr val="tx2"/>
                </a:solidFill>
                <a:latin typeface="+mn-lt"/>
                <a:ea typeface="+mn-ea"/>
              </a:rPr>
              <a:t>MDR</a:t>
            </a:r>
            <a:r>
              <a:rPr lang="zh-CN" altLang="en-US" b="1">
                <a:latin typeface="+mn-lt"/>
                <a:ea typeface="+mn-ea"/>
              </a:rPr>
              <a:t>实现。</a:t>
            </a:r>
          </a:p>
        </p:txBody>
      </p:sp>
      <p:grpSp>
        <p:nvGrpSpPr>
          <p:cNvPr id="86" name="组合 85"/>
          <p:cNvGrpSpPr/>
          <p:nvPr/>
        </p:nvGrpSpPr>
        <p:grpSpPr>
          <a:xfrm>
            <a:off x="1403648" y="5273585"/>
            <a:ext cx="4193424" cy="1147465"/>
            <a:chOff x="2893176" y="5034136"/>
            <a:chExt cx="4193424" cy="1147465"/>
          </a:xfrm>
        </p:grpSpPr>
        <p:sp>
          <p:nvSpPr>
            <p:cNvPr id="3" name="Text Box 75"/>
            <p:cNvSpPr txBox="1">
              <a:spLocks noChangeArrowheads="1"/>
            </p:cNvSpPr>
            <p:nvPr/>
          </p:nvSpPr>
          <p:spPr bwMode="auto">
            <a:xfrm>
              <a:off x="2893176" y="5371946"/>
              <a:ext cx="106680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chemeClr val="tx2"/>
                  </a:solidFill>
                  <a:latin typeface="+mn-lt"/>
                  <a:ea typeface="+mn-ea"/>
                </a:rPr>
                <a:t>MDR</a:t>
              </a:r>
            </a:p>
          </p:txBody>
        </p:sp>
        <p:sp>
          <p:nvSpPr>
            <p:cNvPr id="4" name="Text Box 77"/>
            <p:cNvSpPr txBox="1">
              <a:spLocks noChangeArrowheads="1"/>
            </p:cNvSpPr>
            <p:nvPr/>
          </p:nvSpPr>
          <p:spPr bwMode="auto">
            <a:xfrm>
              <a:off x="4267200" y="5034136"/>
              <a:ext cx="198120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>
                  <a:latin typeface="+mn-lt"/>
                  <a:ea typeface="+mn-ea"/>
                </a:rPr>
                <a:t>输入</a:t>
              </a:r>
            </a:p>
          </p:txBody>
        </p:sp>
        <p:grpSp>
          <p:nvGrpSpPr>
            <p:cNvPr id="5" name="Group 80"/>
            <p:cNvGrpSpPr>
              <a:grpSpLocks/>
            </p:cNvGrpSpPr>
            <p:nvPr/>
          </p:nvGrpSpPr>
          <p:grpSpPr bwMode="auto">
            <a:xfrm>
              <a:off x="3886200" y="5419911"/>
              <a:ext cx="381000" cy="457201"/>
              <a:chOff x="2544" y="3603"/>
              <a:chExt cx="240" cy="288"/>
            </a:xfrm>
          </p:grpSpPr>
          <p:sp>
            <p:nvSpPr>
              <p:cNvPr id="6" name="Line 78"/>
              <p:cNvSpPr>
                <a:spLocks noChangeShapeType="1"/>
              </p:cNvSpPr>
              <p:nvPr/>
            </p:nvSpPr>
            <p:spPr bwMode="auto">
              <a:xfrm flipH="1">
                <a:off x="2544" y="3603"/>
                <a:ext cx="240" cy="144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" name="Line 79"/>
              <p:cNvSpPr>
                <a:spLocks noChangeShapeType="1"/>
              </p:cNvSpPr>
              <p:nvPr/>
            </p:nvSpPr>
            <p:spPr bwMode="auto">
              <a:xfrm>
                <a:off x="2544" y="3747"/>
                <a:ext cx="240" cy="144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>
                  <a:latin typeface="+mn-lt"/>
                  <a:ea typeface="+mn-ea"/>
                </a:endParaRPr>
              </a:p>
            </p:txBody>
          </p:sp>
        </p:grpSp>
        <p:sp>
          <p:nvSpPr>
            <p:cNvPr id="13" name="Text Box 86"/>
            <p:cNvSpPr txBox="1">
              <a:spLocks noChangeArrowheads="1"/>
            </p:cNvSpPr>
            <p:nvPr/>
          </p:nvSpPr>
          <p:spPr bwMode="auto">
            <a:xfrm>
              <a:off x="4267200" y="5719936"/>
              <a:ext cx="281940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>
                  <a:latin typeface="+mn-lt"/>
                  <a:ea typeface="+mn-ea"/>
                </a:rPr>
                <a:t>输出</a:t>
              </a:r>
            </a:p>
          </p:txBody>
        </p:sp>
      </p:grpSp>
      <p:grpSp>
        <p:nvGrpSpPr>
          <p:cNvPr id="88" name="组合 87"/>
          <p:cNvGrpSpPr/>
          <p:nvPr/>
        </p:nvGrpSpPr>
        <p:grpSpPr>
          <a:xfrm>
            <a:off x="3768272" y="5806985"/>
            <a:ext cx="3657600" cy="872828"/>
            <a:chOff x="5257800" y="5567536"/>
            <a:chExt cx="3657600" cy="872828"/>
          </a:xfrm>
        </p:grpSpPr>
        <p:sp>
          <p:nvSpPr>
            <p:cNvPr id="11" name="Text Box 84"/>
            <p:cNvSpPr txBox="1">
              <a:spLocks noChangeArrowheads="1"/>
            </p:cNvSpPr>
            <p:nvPr/>
          </p:nvSpPr>
          <p:spPr bwMode="auto">
            <a:xfrm>
              <a:off x="5638800" y="5567536"/>
              <a:ext cx="327660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>
                  <a:solidFill>
                    <a:schemeClr val="tx2"/>
                  </a:solidFill>
                  <a:latin typeface="+mn-lt"/>
                  <a:ea typeface="+mn-ea"/>
                </a:rPr>
                <a:t>输出至</a:t>
              </a:r>
              <a:r>
                <a:rPr lang="en-US" altLang="zh-CN" b="1">
                  <a:solidFill>
                    <a:schemeClr val="tx2"/>
                  </a:solidFill>
                  <a:latin typeface="+mn-lt"/>
                  <a:ea typeface="+mn-ea"/>
                </a:rPr>
                <a:t>DB</a:t>
              </a:r>
            </a:p>
          </p:txBody>
        </p:sp>
        <p:sp>
          <p:nvSpPr>
            <p:cNvPr id="12" name="Text Box 85"/>
            <p:cNvSpPr txBox="1">
              <a:spLocks noChangeArrowheads="1"/>
            </p:cNvSpPr>
            <p:nvPr/>
          </p:nvSpPr>
          <p:spPr bwMode="auto">
            <a:xfrm>
              <a:off x="5638800" y="5978699"/>
              <a:ext cx="327660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>
                  <a:solidFill>
                    <a:schemeClr val="tx2"/>
                  </a:solidFill>
                  <a:latin typeface="+mn-lt"/>
                  <a:ea typeface="+mn-ea"/>
                </a:rPr>
                <a:t>输出至</a:t>
              </a:r>
              <a:r>
                <a:rPr lang="en-US" altLang="zh-CN" b="1">
                  <a:solidFill>
                    <a:schemeClr val="tx2"/>
                  </a:solidFill>
                  <a:latin typeface="+mn-lt"/>
                  <a:ea typeface="+mn-ea"/>
                </a:rPr>
                <a:t>ALU</a:t>
              </a:r>
              <a:r>
                <a:rPr lang="zh-CN" altLang="en-US" b="1">
                  <a:solidFill>
                    <a:schemeClr val="tx2"/>
                  </a:solidFill>
                  <a:latin typeface="+mn-lt"/>
                  <a:ea typeface="+mn-ea"/>
                </a:rPr>
                <a:t>的</a:t>
              </a:r>
              <a:r>
                <a:rPr lang="en-US" altLang="zh-CN" b="1">
                  <a:solidFill>
                    <a:schemeClr val="tx2"/>
                  </a:solidFill>
                  <a:latin typeface="+mn-lt"/>
                  <a:ea typeface="+mn-ea"/>
                </a:rPr>
                <a:t>B</a:t>
              </a:r>
              <a:r>
                <a:rPr lang="zh-CN" altLang="en-US" b="1">
                  <a:solidFill>
                    <a:schemeClr val="tx2"/>
                  </a:solidFill>
                  <a:latin typeface="+mn-lt"/>
                  <a:ea typeface="+mn-ea"/>
                </a:rPr>
                <a:t>门</a:t>
              </a:r>
            </a:p>
          </p:txBody>
        </p:sp>
        <p:grpSp>
          <p:nvGrpSpPr>
            <p:cNvPr id="14" name="Group 87"/>
            <p:cNvGrpSpPr>
              <a:grpSpLocks/>
            </p:cNvGrpSpPr>
            <p:nvPr/>
          </p:nvGrpSpPr>
          <p:grpSpPr bwMode="auto">
            <a:xfrm>
              <a:off x="5257800" y="5872336"/>
              <a:ext cx="381000" cy="457200"/>
              <a:chOff x="2544" y="3648"/>
              <a:chExt cx="240" cy="288"/>
            </a:xfrm>
          </p:grpSpPr>
          <p:sp>
            <p:nvSpPr>
              <p:cNvPr id="15" name="Line 88"/>
              <p:cNvSpPr>
                <a:spLocks noChangeShapeType="1"/>
              </p:cNvSpPr>
              <p:nvPr/>
            </p:nvSpPr>
            <p:spPr bwMode="auto">
              <a:xfrm flipH="1">
                <a:off x="2544" y="3648"/>
                <a:ext cx="240" cy="144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" name="Line 89"/>
              <p:cNvSpPr>
                <a:spLocks noChangeShapeType="1"/>
              </p:cNvSpPr>
              <p:nvPr/>
            </p:nvSpPr>
            <p:spPr bwMode="auto">
              <a:xfrm>
                <a:off x="2544" y="3792"/>
                <a:ext cx="240" cy="144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>
                  <a:latin typeface="+mn-lt"/>
                  <a:ea typeface="+mn-ea"/>
                </a:endParaRPr>
              </a:p>
            </p:txBody>
          </p:sp>
        </p:grpSp>
      </p:grpSp>
      <p:grpSp>
        <p:nvGrpSpPr>
          <p:cNvPr id="87" name="组合 86"/>
          <p:cNvGrpSpPr/>
          <p:nvPr/>
        </p:nvGrpSpPr>
        <p:grpSpPr>
          <a:xfrm>
            <a:off x="3707947" y="4869160"/>
            <a:ext cx="3641725" cy="918865"/>
            <a:chOff x="5197475" y="4653136"/>
            <a:chExt cx="3641725" cy="918865"/>
          </a:xfrm>
        </p:grpSpPr>
        <p:grpSp>
          <p:nvGrpSpPr>
            <p:cNvPr id="8" name="Group 81"/>
            <p:cNvGrpSpPr>
              <a:grpSpLocks/>
            </p:cNvGrpSpPr>
            <p:nvPr/>
          </p:nvGrpSpPr>
          <p:grpSpPr bwMode="auto">
            <a:xfrm>
              <a:off x="5197475" y="4940474"/>
              <a:ext cx="381000" cy="457200"/>
              <a:chOff x="2506" y="3541"/>
              <a:chExt cx="240" cy="288"/>
            </a:xfrm>
          </p:grpSpPr>
          <p:sp>
            <p:nvSpPr>
              <p:cNvPr id="9" name="Line 82"/>
              <p:cNvSpPr>
                <a:spLocks noChangeShapeType="1"/>
              </p:cNvSpPr>
              <p:nvPr/>
            </p:nvSpPr>
            <p:spPr bwMode="auto">
              <a:xfrm flipH="1">
                <a:off x="2506" y="3541"/>
                <a:ext cx="240" cy="144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" name="Line 83"/>
              <p:cNvSpPr>
                <a:spLocks noChangeShapeType="1"/>
              </p:cNvSpPr>
              <p:nvPr/>
            </p:nvSpPr>
            <p:spPr bwMode="auto">
              <a:xfrm>
                <a:off x="2506" y="3685"/>
                <a:ext cx="240" cy="144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>
                  <a:latin typeface="+mn-lt"/>
                  <a:ea typeface="+mn-ea"/>
                </a:endParaRPr>
              </a:p>
            </p:txBody>
          </p:sp>
        </p:grpSp>
        <p:sp>
          <p:nvSpPr>
            <p:cNvPr id="17" name="Text Box 90"/>
            <p:cNvSpPr txBox="1">
              <a:spLocks noChangeArrowheads="1"/>
            </p:cNvSpPr>
            <p:nvPr/>
          </p:nvSpPr>
          <p:spPr bwMode="auto">
            <a:xfrm>
              <a:off x="5562600" y="4653136"/>
              <a:ext cx="327660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>
                  <a:solidFill>
                    <a:schemeClr val="tx2"/>
                  </a:solidFill>
                  <a:latin typeface="+mn-lt"/>
                  <a:ea typeface="+mn-ea"/>
                </a:rPr>
                <a:t>从内总线输入</a:t>
              </a:r>
            </a:p>
          </p:txBody>
        </p:sp>
        <p:sp>
          <p:nvSpPr>
            <p:cNvPr id="18" name="Text Box 91"/>
            <p:cNvSpPr txBox="1">
              <a:spLocks noChangeArrowheads="1"/>
            </p:cNvSpPr>
            <p:nvPr/>
          </p:nvSpPr>
          <p:spPr bwMode="auto">
            <a:xfrm>
              <a:off x="5562600" y="5110336"/>
              <a:ext cx="327660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>
                  <a:solidFill>
                    <a:schemeClr val="tx2"/>
                  </a:solidFill>
                  <a:latin typeface="+mn-lt"/>
                  <a:ea typeface="+mn-ea"/>
                </a:rPr>
                <a:t>从</a:t>
              </a:r>
              <a:r>
                <a:rPr lang="en-US" altLang="zh-CN" b="1">
                  <a:solidFill>
                    <a:schemeClr val="tx2"/>
                  </a:solidFill>
                  <a:latin typeface="+mn-lt"/>
                  <a:ea typeface="+mn-ea"/>
                </a:rPr>
                <a:t>DB</a:t>
              </a:r>
              <a:r>
                <a:rPr lang="zh-CN" altLang="en-US" b="1">
                  <a:solidFill>
                    <a:schemeClr val="tx2"/>
                  </a:solidFill>
                  <a:latin typeface="+mn-lt"/>
                  <a:ea typeface="+mn-ea"/>
                </a:rPr>
                <a:t>输入</a:t>
              </a:r>
            </a:p>
          </p:txBody>
        </p:sp>
        <p:sp>
          <p:nvSpPr>
            <p:cNvPr id="19" name="Text Box 92"/>
            <p:cNvSpPr txBox="1">
              <a:spLocks noChangeArrowheads="1"/>
            </p:cNvSpPr>
            <p:nvPr/>
          </p:nvSpPr>
          <p:spPr bwMode="auto">
            <a:xfrm>
              <a:off x="7573696" y="4653136"/>
              <a:ext cx="121920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latin typeface="+mn-lt"/>
                  <a:ea typeface="+mn-ea"/>
                </a:rPr>
                <a:t>(</a:t>
              </a:r>
              <a:r>
                <a:rPr lang="zh-CN" altLang="en-US" b="1">
                  <a:latin typeface="+mn-lt"/>
                  <a:ea typeface="+mn-ea"/>
                </a:rPr>
                <a:t>打入</a:t>
              </a:r>
              <a:r>
                <a:rPr lang="en-US" altLang="zh-CN" b="1">
                  <a:latin typeface="+mn-lt"/>
                  <a:ea typeface="+mn-ea"/>
                </a:rPr>
                <a:t>)</a:t>
              </a:r>
            </a:p>
          </p:txBody>
        </p:sp>
        <p:sp>
          <p:nvSpPr>
            <p:cNvPr id="20" name="Text Box 93"/>
            <p:cNvSpPr txBox="1">
              <a:spLocks noChangeArrowheads="1"/>
            </p:cNvSpPr>
            <p:nvPr/>
          </p:nvSpPr>
          <p:spPr bwMode="auto">
            <a:xfrm>
              <a:off x="7610208" y="5085184"/>
              <a:ext cx="1187624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latin typeface="+mn-lt"/>
                  <a:ea typeface="+mn-ea"/>
                </a:rPr>
                <a:t>(</a:t>
              </a:r>
              <a:r>
                <a:rPr lang="zh-CN" altLang="en-US" b="1">
                  <a:latin typeface="+mn-lt"/>
                  <a:ea typeface="+mn-ea"/>
                </a:rPr>
                <a:t>置入</a:t>
              </a:r>
              <a:r>
                <a:rPr lang="en-US" altLang="zh-CN" b="1">
                  <a:latin typeface="+mn-lt"/>
                  <a:ea typeface="+mn-ea"/>
                </a:rPr>
                <a:t>)</a:t>
              </a:r>
            </a:p>
          </p:txBody>
        </p:sp>
      </p:grpSp>
      <p:grpSp>
        <p:nvGrpSpPr>
          <p:cNvPr id="21" name="Group 69"/>
          <p:cNvGrpSpPr>
            <a:grpSpLocks/>
          </p:cNvGrpSpPr>
          <p:nvPr/>
        </p:nvGrpSpPr>
        <p:grpSpPr bwMode="auto">
          <a:xfrm>
            <a:off x="467047" y="-27384"/>
            <a:ext cx="8353425" cy="4464050"/>
            <a:chOff x="0" y="48"/>
            <a:chExt cx="5760" cy="3360"/>
          </a:xfrm>
        </p:grpSpPr>
        <p:sp>
          <p:nvSpPr>
            <p:cNvPr id="22" name="Line 70"/>
            <p:cNvSpPr>
              <a:spLocks noChangeShapeType="1"/>
            </p:cNvSpPr>
            <p:nvPr/>
          </p:nvSpPr>
          <p:spPr bwMode="auto">
            <a:xfrm flipV="1">
              <a:off x="528" y="1536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23" name="Line 71"/>
            <p:cNvSpPr>
              <a:spLocks noChangeShapeType="1"/>
            </p:cNvSpPr>
            <p:nvPr/>
          </p:nvSpPr>
          <p:spPr bwMode="auto">
            <a:xfrm flipV="1">
              <a:off x="1008" y="1007"/>
              <a:ext cx="0" cy="19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24" name="Line 72"/>
            <p:cNvSpPr>
              <a:spLocks noChangeShapeType="1"/>
            </p:cNvSpPr>
            <p:nvPr/>
          </p:nvSpPr>
          <p:spPr bwMode="auto">
            <a:xfrm flipV="1">
              <a:off x="1344" y="1536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25" name="Line 73"/>
            <p:cNvSpPr>
              <a:spLocks noChangeShapeType="1"/>
            </p:cNvSpPr>
            <p:nvPr/>
          </p:nvSpPr>
          <p:spPr bwMode="auto">
            <a:xfrm flipV="1">
              <a:off x="1152" y="2064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26" name="Line 74"/>
            <p:cNvSpPr>
              <a:spLocks noChangeShapeType="1"/>
            </p:cNvSpPr>
            <p:nvPr/>
          </p:nvSpPr>
          <p:spPr bwMode="auto">
            <a:xfrm flipV="1">
              <a:off x="768" y="2064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27" name="Line 75"/>
            <p:cNvSpPr>
              <a:spLocks noChangeShapeType="1"/>
            </p:cNvSpPr>
            <p:nvPr/>
          </p:nvSpPr>
          <p:spPr bwMode="auto">
            <a:xfrm flipV="1">
              <a:off x="288" y="2064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28" name="Line 76"/>
            <p:cNvSpPr>
              <a:spLocks noChangeShapeType="1"/>
            </p:cNvSpPr>
            <p:nvPr/>
          </p:nvSpPr>
          <p:spPr bwMode="auto">
            <a:xfrm flipV="1">
              <a:off x="1632" y="2064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29" name="Line 77"/>
            <p:cNvSpPr>
              <a:spLocks noChangeShapeType="1"/>
            </p:cNvSpPr>
            <p:nvPr/>
          </p:nvSpPr>
          <p:spPr bwMode="auto">
            <a:xfrm flipV="1">
              <a:off x="1008" y="481"/>
              <a:ext cx="0" cy="23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30" name="Text Box 78"/>
            <p:cNvSpPr txBox="1">
              <a:spLocks noChangeArrowheads="1"/>
            </p:cNvSpPr>
            <p:nvPr/>
          </p:nvSpPr>
          <p:spPr bwMode="auto">
            <a:xfrm>
              <a:off x="0" y="2449"/>
              <a:ext cx="2064" cy="71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lnSpc>
                  <a:spcPct val="60000"/>
                </a:lnSpc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  <a:ea typeface="黑体" pitchFamily="2" charset="-122"/>
                </a:rPr>
                <a:t>     R0~R3          </a:t>
              </a:r>
              <a:r>
                <a:rPr lang="en-US" altLang="zh-CN" sz="2000" b="1" err="1">
                  <a:latin typeface="+mn-lt"/>
                  <a:ea typeface="黑体" pitchFamily="2" charset="-122"/>
                </a:rPr>
                <a:t>R0~R3</a:t>
              </a:r>
              <a:endParaRPr lang="en-US" altLang="zh-CN" sz="2000" b="1">
                <a:latin typeface="+mn-lt"/>
                <a:ea typeface="黑体" pitchFamily="2" charset="-122"/>
              </a:endParaRPr>
            </a:p>
            <a:p>
              <a:pPr eaLnBrk="0" hangingPunct="0">
                <a:lnSpc>
                  <a:spcPct val="60000"/>
                </a:lnSpc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  <a:ea typeface="黑体" pitchFamily="2" charset="-122"/>
                </a:rPr>
                <a:t>     C     D           C     D</a:t>
              </a:r>
            </a:p>
            <a:p>
              <a:pPr eaLnBrk="0" hangingPunct="0">
                <a:lnSpc>
                  <a:spcPct val="60000"/>
                </a:lnSpc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  <a:ea typeface="黑体" pitchFamily="2" charset="-122"/>
                </a:rPr>
                <a:t>     SP  PC      PSW  MDR</a:t>
              </a:r>
            </a:p>
          </p:txBody>
        </p:sp>
        <p:sp>
          <p:nvSpPr>
            <p:cNvPr id="31" name="Text Box 79"/>
            <p:cNvSpPr txBox="1">
              <a:spLocks noChangeArrowheads="1"/>
            </p:cNvSpPr>
            <p:nvPr/>
          </p:nvSpPr>
          <p:spPr bwMode="auto">
            <a:xfrm>
              <a:off x="192" y="1728"/>
              <a:ext cx="672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A</a:t>
              </a:r>
            </a:p>
          </p:txBody>
        </p:sp>
        <p:sp>
          <p:nvSpPr>
            <p:cNvPr id="32" name="Text Box 80"/>
            <p:cNvSpPr txBox="1">
              <a:spLocks noChangeArrowheads="1"/>
            </p:cNvSpPr>
            <p:nvPr/>
          </p:nvSpPr>
          <p:spPr bwMode="auto">
            <a:xfrm>
              <a:off x="624" y="720"/>
              <a:ext cx="817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zh-CN" altLang="en-US" sz="2000" b="1">
                  <a:latin typeface="+mn-lt"/>
                </a:rPr>
                <a:t>移位器</a:t>
              </a:r>
            </a:p>
          </p:txBody>
        </p:sp>
        <p:sp>
          <p:nvSpPr>
            <p:cNvPr id="33" name="Line 81"/>
            <p:cNvSpPr>
              <a:spLocks noChangeShapeType="1"/>
            </p:cNvSpPr>
            <p:nvPr/>
          </p:nvSpPr>
          <p:spPr bwMode="auto">
            <a:xfrm>
              <a:off x="624" y="1200"/>
              <a:ext cx="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34" name="Text Box 82"/>
            <p:cNvSpPr txBox="1">
              <a:spLocks noChangeArrowheads="1"/>
            </p:cNvSpPr>
            <p:nvPr/>
          </p:nvSpPr>
          <p:spPr bwMode="auto">
            <a:xfrm>
              <a:off x="1056" y="1728"/>
              <a:ext cx="672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B</a:t>
              </a:r>
            </a:p>
          </p:txBody>
        </p:sp>
        <p:sp>
          <p:nvSpPr>
            <p:cNvPr id="35" name="Text Box 83"/>
            <p:cNvSpPr txBox="1">
              <a:spLocks noChangeArrowheads="1"/>
            </p:cNvSpPr>
            <p:nvPr/>
          </p:nvSpPr>
          <p:spPr bwMode="auto">
            <a:xfrm>
              <a:off x="432" y="1200"/>
              <a:ext cx="105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  <a:ea typeface="黑体" pitchFamily="2" charset="-122"/>
                </a:rPr>
                <a:t>  ALU</a:t>
              </a:r>
            </a:p>
          </p:txBody>
        </p:sp>
        <p:sp>
          <p:nvSpPr>
            <p:cNvPr id="36" name="Line 84"/>
            <p:cNvSpPr>
              <a:spLocks noChangeShapeType="1"/>
            </p:cNvSpPr>
            <p:nvPr/>
          </p:nvSpPr>
          <p:spPr bwMode="auto">
            <a:xfrm>
              <a:off x="384" y="2256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37" name="Line 85"/>
            <p:cNvSpPr>
              <a:spLocks noChangeShapeType="1"/>
            </p:cNvSpPr>
            <p:nvPr/>
          </p:nvSpPr>
          <p:spPr bwMode="auto">
            <a:xfrm>
              <a:off x="1248" y="2256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38" name="Rectangle 86"/>
            <p:cNvSpPr>
              <a:spLocks noChangeArrowheads="1"/>
            </p:cNvSpPr>
            <p:nvPr/>
          </p:nvSpPr>
          <p:spPr bwMode="auto">
            <a:xfrm>
              <a:off x="2112" y="1632"/>
              <a:ext cx="624" cy="288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altLang="zh-CN" sz="2000" b="1">
                  <a:latin typeface="+mn-lt"/>
                </a:rPr>
                <a:t>R2</a:t>
              </a:r>
            </a:p>
          </p:txBody>
        </p:sp>
        <p:sp>
          <p:nvSpPr>
            <p:cNvPr id="39" name="Line 87"/>
            <p:cNvSpPr>
              <a:spLocks noChangeShapeType="1"/>
            </p:cNvSpPr>
            <p:nvPr/>
          </p:nvSpPr>
          <p:spPr bwMode="auto">
            <a:xfrm>
              <a:off x="1008" y="481"/>
              <a:ext cx="1968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40" name="Line 88"/>
            <p:cNvSpPr>
              <a:spLocks noChangeShapeType="1"/>
            </p:cNvSpPr>
            <p:nvPr/>
          </p:nvSpPr>
          <p:spPr bwMode="auto">
            <a:xfrm>
              <a:off x="2976" y="481"/>
              <a:ext cx="0" cy="2927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stealth" w="med" len="lg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41" name="Line 89"/>
            <p:cNvSpPr>
              <a:spLocks noChangeShapeType="1"/>
            </p:cNvSpPr>
            <p:nvPr/>
          </p:nvSpPr>
          <p:spPr bwMode="auto">
            <a:xfrm flipH="1">
              <a:off x="2736" y="912"/>
              <a:ext cx="5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42" name="Line 90"/>
            <p:cNvSpPr>
              <a:spLocks noChangeShapeType="1"/>
            </p:cNvSpPr>
            <p:nvPr/>
          </p:nvSpPr>
          <p:spPr bwMode="auto">
            <a:xfrm flipH="1">
              <a:off x="2736" y="1344"/>
              <a:ext cx="5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43" name="Line 91"/>
            <p:cNvSpPr>
              <a:spLocks noChangeShapeType="1"/>
            </p:cNvSpPr>
            <p:nvPr/>
          </p:nvSpPr>
          <p:spPr bwMode="auto">
            <a:xfrm flipH="1">
              <a:off x="2736" y="1776"/>
              <a:ext cx="24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44" name="Line 92"/>
            <p:cNvSpPr>
              <a:spLocks noChangeShapeType="1"/>
            </p:cNvSpPr>
            <p:nvPr/>
          </p:nvSpPr>
          <p:spPr bwMode="auto">
            <a:xfrm flipH="1">
              <a:off x="2736" y="2161"/>
              <a:ext cx="48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45" name="Line 93"/>
            <p:cNvSpPr>
              <a:spLocks noChangeShapeType="1"/>
            </p:cNvSpPr>
            <p:nvPr/>
          </p:nvSpPr>
          <p:spPr bwMode="auto">
            <a:xfrm flipH="1">
              <a:off x="2736" y="2592"/>
              <a:ext cx="5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46" name="Line 94"/>
            <p:cNvSpPr>
              <a:spLocks noChangeShapeType="1"/>
            </p:cNvSpPr>
            <p:nvPr/>
          </p:nvSpPr>
          <p:spPr bwMode="auto">
            <a:xfrm flipH="1">
              <a:off x="2736" y="3024"/>
              <a:ext cx="48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47" name="Line 95"/>
            <p:cNvSpPr>
              <a:spLocks noChangeShapeType="1"/>
            </p:cNvSpPr>
            <p:nvPr/>
          </p:nvSpPr>
          <p:spPr bwMode="auto">
            <a:xfrm>
              <a:off x="3744" y="193"/>
              <a:ext cx="2016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48" name="Line 96"/>
            <p:cNvSpPr>
              <a:spLocks noChangeShapeType="1"/>
            </p:cNvSpPr>
            <p:nvPr/>
          </p:nvSpPr>
          <p:spPr bwMode="auto">
            <a:xfrm>
              <a:off x="3744" y="576"/>
              <a:ext cx="2016" cy="0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49" name="Line 97"/>
            <p:cNvSpPr>
              <a:spLocks noChangeShapeType="1"/>
            </p:cNvSpPr>
            <p:nvPr/>
          </p:nvSpPr>
          <p:spPr bwMode="auto">
            <a:xfrm flipH="1">
              <a:off x="3744" y="384"/>
              <a:ext cx="201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50" name="Line 98"/>
            <p:cNvSpPr>
              <a:spLocks noChangeShapeType="1"/>
            </p:cNvSpPr>
            <p:nvPr/>
          </p:nvSpPr>
          <p:spPr bwMode="auto">
            <a:xfrm>
              <a:off x="4608" y="193"/>
              <a:ext cx="0" cy="674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oval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51" name="Line 99"/>
            <p:cNvSpPr>
              <a:spLocks noChangeShapeType="1"/>
            </p:cNvSpPr>
            <p:nvPr/>
          </p:nvSpPr>
          <p:spPr bwMode="auto">
            <a:xfrm>
              <a:off x="4752" y="384"/>
              <a:ext cx="0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52" name="Line 100"/>
            <p:cNvSpPr>
              <a:spLocks noChangeShapeType="1"/>
            </p:cNvSpPr>
            <p:nvPr/>
          </p:nvSpPr>
          <p:spPr bwMode="auto">
            <a:xfrm>
              <a:off x="5136" y="193"/>
              <a:ext cx="0" cy="674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53" name="Line 101"/>
            <p:cNvSpPr>
              <a:spLocks noChangeShapeType="1"/>
            </p:cNvSpPr>
            <p:nvPr/>
          </p:nvSpPr>
          <p:spPr bwMode="auto">
            <a:xfrm>
              <a:off x="4896" y="576"/>
              <a:ext cx="0" cy="288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54" name="Line 102"/>
            <p:cNvSpPr>
              <a:spLocks noChangeShapeType="1"/>
            </p:cNvSpPr>
            <p:nvPr/>
          </p:nvSpPr>
          <p:spPr bwMode="auto">
            <a:xfrm>
              <a:off x="5424" y="576"/>
              <a:ext cx="0" cy="288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55" name="Line 103"/>
            <p:cNvSpPr>
              <a:spLocks noChangeShapeType="1"/>
            </p:cNvSpPr>
            <p:nvPr/>
          </p:nvSpPr>
          <p:spPr bwMode="auto">
            <a:xfrm>
              <a:off x="3888" y="912"/>
              <a:ext cx="142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56" name="Line 104"/>
            <p:cNvSpPr>
              <a:spLocks noChangeShapeType="1"/>
            </p:cNvSpPr>
            <p:nvPr/>
          </p:nvSpPr>
          <p:spPr bwMode="auto">
            <a:xfrm flipV="1">
              <a:off x="4032" y="193"/>
              <a:ext cx="0" cy="719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57" name="Line 105"/>
            <p:cNvSpPr>
              <a:spLocks noChangeShapeType="1"/>
            </p:cNvSpPr>
            <p:nvPr/>
          </p:nvSpPr>
          <p:spPr bwMode="auto">
            <a:xfrm flipH="1">
              <a:off x="3888" y="1344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58" name="Line 106"/>
            <p:cNvSpPr>
              <a:spLocks noChangeShapeType="1"/>
            </p:cNvSpPr>
            <p:nvPr/>
          </p:nvSpPr>
          <p:spPr bwMode="auto">
            <a:xfrm flipV="1">
              <a:off x="4128" y="384"/>
              <a:ext cx="0" cy="96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59" name="Line 107"/>
            <p:cNvSpPr>
              <a:spLocks noChangeShapeType="1"/>
            </p:cNvSpPr>
            <p:nvPr/>
          </p:nvSpPr>
          <p:spPr bwMode="auto">
            <a:xfrm>
              <a:off x="4272" y="384"/>
              <a:ext cx="0" cy="13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med" len="med"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60" name="Line 108"/>
            <p:cNvSpPr>
              <a:spLocks noChangeShapeType="1"/>
            </p:cNvSpPr>
            <p:nvPr/>
          </p:nvSpPr>
          <p:spPr bwMode="auto">
            <a:xfrm flipH="1">
              <a:off x="3888" y="1776"/>
              <a:ext cx="3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61" name="Text Box 109"/>
            <p:cNvSpPr txBox="1">
              <a:spLocks noChangeArrowheads="1"/>
            </p:cNvSpPr>
            <p:nvPr/>
          </p:nvSpPr>
          <p:spPr bwMode="auto">
            <a:xfrm>
              <a:off x="2112" y="769"/>
              <a:ext cx="624" cy="30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 R0</a:t>
              </a:r>
            </a:p>
          </p:txBody>
        </p:sp>
        <p:sp>
          <p:nvSpPr>
            <p:cNvPr id="62" name="Text Box 110"/>
            <p:cNvSpPr txBox="1">
              <a:spLocks noChangeArrowheads="1"/>
            </p:cNvSpPr>
            <p:nvPr/>
          </p:nvSpPr>
          <p:spPr bwMode="auto">
            <a:xfrm>
              <a:off x="2112" y="1200"/>
              <a:ext cx="62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 R1</a:t>
              </a:r>
            </a:p>
          </p:txBody>
        </p:sp>
        <p:sp>
          <p:nvSpPr>
            <p:cNvPr id="63" name="Text Box 111"/>
            <p:cNvSpPr txBox="1">
              <a:spLocks noChangeArrowheads="1"/>
            </p:cNvSpPr>
            <p:nvPr/>
          </p:nvSpPr>
          <p:spPr bwMode="auto">
            <a:xfrm>
              <a:off x="4512" y="864"/>
              <a:ext cx="478" cy="301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 M</a:t>
              </a:r>
            </a:p>
          </p:txBody>
        </p:sp>
        <p:sp>
          <p:nvSpPr>
            <p:cNvPr id="64" name="Text Box 112"/>
            <p:cNvSpPr txBox="1">
              <a:spLocks noChangeArrowheads="1"/>
            </p:cNvSpPr>
            <p:nvPr/>
          </p:nvSpPr>
          <p:spPr bwMode="auto">
            <a:xfrm>
              <a:off x="5088" y="864"/>
              <a:ext cx="432" cy="301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I/O</a:t>
              </a:r>
            </a:p>
          </p:txBody>
        </p:sp>
        <p:sp>
          <p:nvSpPr>
            <p:cNvPr id="65" name="Text Box 113"/>
            <p:cNvSpPr txBox="1">
              <a:spLocks noChangeArrowheads="1"/>
            </p:cNvSpPr>
            <p:nvPr/>
          </p:nvSpPr>
          <p:spPr bwMode="auto">
            <a:xfrm>
              <a:off x="3361" y="432"/>
              <a:ext cx="532" cy="30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CB</a:t>
              </a:r>
            </a:p>
          </p:txBody>
        </p:sp>
        <p:sp>
          <p:nvSpPr>
            <p:cNvPr id="66" name="Text Box 114"/>
            <p:cNvSpPr txBox="1">
              <a:spLocks noChangeArrowheads="1"/>
            </p:cNvSpPr>
            <p:nvPr/>
          </p:nvSpPr>
          <p:spPr bwMode="auto">
            <a:xfrm>
              <a:off x="1441" y="144"/>
              <a:ext cx="1007" cy="30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zh-CN" altLang="en-US" sz="2000" b="1">
                  <a:latin typeface="+mn-lt"/>
                  <a:ea typeface="黑体" pitchFamily="2" charset="-122"/>
                </a:rPr>
                <a:t>内总线</a:t>
              </a:r>
            </a:p>
          </p:txBody>
        </p:sp>
        <p:sp>
          <p:nvSpPr>
            <p:cNvPr id="67" name="Text Box 115"/>
            <p:cNvSpPr txBox="1">
              <a:spLocks noChangeArrowheads="1"/>
            </p:cNvSpPr>
            <p:nvPr/>
          </p:nvSpPr>
          <p:spPr bwMode="auto">
            <a:xfrm>
              <a:off x="2112" y="2449"/>
              <a:ext cx="624" cy="30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C</a:t>
              </a:r>
            </a:p>
          </p:txBody>
        </p:sp>
        <p:sp>
          <p:nvSpPr>
            <p:cNvPr id="68" name="Text Box 116"/>
            <p:cNvSpPr txBox="1">
              <a:spLocks noChangeArrowheads="1"/>
            </p:cNvSpPr>
            <p:nvPr/>
          </p:nvSpPr>
          <p:spPr bwMode="auto">
            <a:xfrm>
              <a:off x="2112" y="2016"/>
              <a:ext cx="62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R3</a:t>
              </a:r>
            </a:p>
          </p:txBody>
        </p:sp>
        <p:sp>
          <p:nvSpPr>
            <p:cNvPr id="69" name="Text Box 117"/>
            <p:cNvSpPr txBox="1">
              <a:spLocks noChangeArrowheads="1"/>
            </p:cNvSpPr>
            <p:nvPr/>
          </p:nvSpPr>
          <p:spPr bwMode="auto">
            <a:xfrm>
              <a:off x="2112" y="2880"/>
              <a:ext cx="62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D</a:t>
              </a:r>
            </a:p>
          </p:txBody>
        </p:sp>
        <p:sp>
          <p:nvSpPr>
            <p:cNvPr id="70" name="Text Box 118"/>
            <p:cNvSpPr txBox="1">
              <a:spLocks noChangeArrowheads="1"/>
            </p:cNvSpPr>
            <p:nvPr/>
          </p:nvSpPr>
          <p:spPr bwMode="auto">
            <a:xfrm>
              <a:off x="3264" y="769"/>
              <a:ext cx="624" cy="30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MAR</a:t>
              </a:r>
            </a:p>
          </p:txBody>
        </p:sp>
        <p:sp>
          <p:nvSpPr>
            <p:cNvPr id="71" name="Text Box 119"/>
            <p:cNvSpPr txBox="1">
              <a:spLocks noChangeArrowheads="1"/>
            </p:cNvSpPr>
            <p:nvPr/>
          </p:nvSpPr>
          <p:spPr bwMode="auto">
            <a:xfrm>
              <a:off x="3264" y="1200"/>
              <a:ext cx="62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MDR</a:t>
              </a:r>
            </a:p>
          </p:txBody>
        </p:sp>
        <p:sp>
          <p:nvSpPr>
            <p:cNvPr id="72" name="Text Box 120"/>
            <p:cNvSpPr txBox="1">
              <a:spLocks noChangeArrowheads="1"/>
            </p:cNvSpPr>
            <p:nvPr/>
          </p:nvSpPr>
          <p:spPr bwMode="auto">
            <a:xfrm>
              <a:off x="3264" y="1632"/>
              <a:ext cx="62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IR</a:t>
              </a:r>
            </a:p>
          </p:txBody>
        </p:sp>
        <p:sp>
          <p:nvSpPr>
            <p:cNvPr id="73" name="Text Box 121"/>
            <p:cNvSpPr txBox="1">
              <a:spLocks noChangeArrowheads="1"/>
            </p:cNvSpPr>
            <p:nvPr/>
          </p:nvSpPr>
          <p:spPr bwMode="auto">
            <a:xfrm>
              <a:off x="3264" y="2016"/>
              <a:ext cx="62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 PC</a:t>
              </a:r>
            </a:p>
          </p:txBody>
        </p:sp>
        <p:sp>
          <p:nvSpPr>
            <p:cNvPr id="74" name="Text Box 122"/>
            <p:cNvSpPr txBox="1">
              <a:spLocks noChangeArrowheads="1"/>
            </p:cNvSpPr>
            <p:nvPr/>
          </p:nvSpPr>
          <p:spPr bwMode="auto">
            <a:xfrm>
              <a:off x="3264" y="2449"/>
              <a:ext cx="624" cy="30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SP</a:t>
              </a:r>
            </a:p>
          </p:txBody>
        </p:sp>
        <p:sp>
          <p:nvSpPr>
            <p:cNvPr id="75" name="Text Box 123"/>
            <p:cNvSpPr txBox="1">
              <a:spLocks noChangeArrowheads="1"/>
            </p:cNvSpPr>
            <p:nvPr/>
          </p:nvSpPr>
          <p:spPr bwMode="auto">
            <a:xfrm>
              <a:off x="3264" y="2880"/>
              <a:ext cx="62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PSW</a:t>
              </a:r>
            </a:p>
          </p:txBody>
        </p:sp>
        <p:sp>
          <p:nvSpPr>
            <p:cNvPr id="76" name="Line 124"/>
            <p:cNvSpPr>
              <a:spLocks noChangeShapeType="1"/>
            </p:cNvSpPr>
            <p:nvPr/>
          </p:nvSpPr>
          <p:spPr bwMode="auto">
            <a:xfrm rot="-5400000">
              <a:off x="5664" y="912"/>
              <a:ext cx="0" cy="192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77" name="Line 125"/>
            <p:cNvSpPr>
              <a:spLocks noChangeShapeType="1"/>
            </p:cNvSpPr>
            <p:nvPr/>
          </p:nvSpPr>
          <p:spPr bwMode="auto">
            <a:xfrm>
              <a:off x="5281" y="384"/>
              <a:ext cx="0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78" name="Text Box 126"/>
            <p:cNvSpPr txBox="1">
              <a:spLocks noChangeArrowheads="1"/>
            </p:cNvSpPr>
            <p:nvPr/>
          </p:nvSpPr>
          <p:spPr bwMode="auto">
            <a:xfrm>
              <a:off x="3361" y="48"/>
              <a:ext cx="532" cy="30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AB</a:t>
              </a:r>
            </a:p>
          </p:txBody>
        </p:sp>
        <p:sp>
          <p:nvSpPr>
            <p:cNvPr id="79" name="Text Box 127"/>
            <p:cNvSpPr txBox="1">
              <a:spLocks noChangeArrowheads="1"/>
            </p:cNvSpPr>
            <p:nvPr/>
          </p:nvSpPr>
          <p:spPr bwMode="auto">
            <a:xfrm>
              <a:off x="3361" y="240"/>
              <a:ext cx="532" cy="30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DB</a:t>
              </a:r>
            </a:p>
          </p:txBody>
        </p:sp>
        <p:sp>
          <p:nvSpPr>
            <p:cNvPr id="80" name="Line 128"/>
            <p:cNvSpPr>
              <a:spLocks noChangeShapeType="1"/>
            </p:cNvSpPr>
            <p:nvPr/>
          </p:nvSpPr>
          <p:spPr bwMode="auto">
            <a:xfrm>
              <a:off x="4416" y="576"/>
              <a:ext cx="0" cy="1392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 type="stealth" w="lg" len="lg"/>
              <a:tailEnd type="stealth" w="lg" len="lg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81" name="Text Box 129"/>
            <p:cNvSpPr txBox="1">
              <a:spLocks noChangeArrowheads="1"/>
            </p:cNvSpPr>
            <p:nvPr/>
          </p:nvSpPr>
          <p:spPr bwMode="auto">
            <a:xfrm>
              <a:off x="4128" y="1968"/>
              <a:ext cx="589" cy="533"/>
            </a:xfrm>
            <a:prstGeom prst="rect">
              <a:avLst/>
            </a:prstGeom>
            <a:noFill/>
            <a:ln w="38100">
              <a:solidFill>
                <a:srgbClr val="7030A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zh-CN" altLang="en-US" sz="2000" b="1">
                  <a:latin typeface="+mn-lt"/>
                  <a:ea typeface="黑体" pitchFamily="2" charset="-122"/>
                </a:rPr>
                <a:t>控制逻辑 </a:t>
              </a:r>
            </a:p>
          </p:txBody>
        </p:sp>
      </p:grpSp>
      <p:sp>
        <p:nvSpPr>
          <p:cNvPr id="82" name="Text Box 118"/>
          <p:cNvSpPr txBox="1">
            <a:spLocks noChangeArrowheads="1"/>
          </p:cNvSpPr>
          <p:nvPr/>
        </p:nvSpPr>
        <p:spPr bwMode="auto">
          <a:xfrm>
            <a:off x="5220072" y="942192"/>
            <a:ext cx="904954" cy="398576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altLang="zh-CN" sz="2000" b="1">
                <a:latin typeface="+mn-lt"/>
              </a:rPr>
              <a:t>MAR</a:t>
            </a:r>
          </a:p>
        </p:txBody>
      </p:sp>
      <p:sp>
        <p:nvSpPr>
          <p:cNvPr id="83" name="Text Box 119"/>
          <p:cNvSpPr txBox="1">
            <a:spLocks noChangeArrowheads="1"/>
          </p:cNvSpPr>
          <p:nvPr/>
        </p:nvSpPr>
        <p:spPr bwMode="auto">
          <a:xfrm>
            <a:off x="5220072" y="1484784"/>
            <a:ext cx="904954" cy="399904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altLang="zh-CN" sz="2000" b="1">
                <a:latin typeface="+mn-lt"/>
              </a:rPr>
              <a:t>MDR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82" grpId="0" animBg="1"/>
      <p:bldP spid="8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75"/>
          <p:cNvSpPr txBox="1">
            <a:spLocks noChangeArrowheads="1"/>
          </p:cNvSpPr>
          <p:nvPr/>
        </p:nvSpPr>
        <p:spPr bwMode="auto">
          <a:xfrm>
            <a:off x="817503" y="169476"/>
            <a:ext cx="4800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+mn-lt"/>
                <a:ea typeface="+mn-ea"/>
              </a:rPr>
              <a:t>3.</a:t>
            </a:r>
            <a:r>
              <a:rPr lang="zh-CN" altLang="en-US" sz="2800" b="1">
                <a:latin typeface="+mn-lt"/>
                <a:ea typeface="+mn-ea"/>
              </a:rPr>
              <a:t>各类信息传送途径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83568" y="1033572"/>
            <a:ext cx="36118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>
                <a:latin typeface="+mn-lt"/>
                <a:ea typeface="+mn-ea"/>
              </a:rPr>
              <a:t>（</a:t>
            </a:r>
            <a:r>
              <a:rPr lang="en-US" altLang="zh-CN" sz="2800" b="1">
                <a:latin typeface="+mn-lt"/>
                <a:ea typeface="+mn-ea"/>
              </a:rPr>
              <a:t>1</a:t>
            </a:r>
            <a:r>
              <a:rPr lang="zh-CN" altLang="en-US" sz="2800" b="1">
                <a:latin typeface="+mn-lt"/>
                <a:ea typeface="+mn-ea"/>
              </a:rPr>
              <a:t>）如何读取指令？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187624" y="1772816"/>
            <a:ext cx="42242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>
                <a:solidFill>
                  <a:schemeClr val="tx2"/>
                </a:solidFill>
                <a:latin typeface="+mn-lt"/>
                <a:ea typeface="+mn-ea"/>
              </a:rPr>
              <a:t>1</a:t>
            </a:r>
            <a:r>
              <a:rPr lang="zh-CN" altLang="en-US" sz="2800" b="1">
                <a:solidFill>
                  <a:schemeClr val="tx2"/>
                </a:solidFill>
                <a:latin typeface="+mn-lt"/>
                <a:ea typeface="+mn-ea"/>
              </a:rPr>
              <a:t>）指令地址：</a:t>
            </a:r>
            <a:r>
              <a:rPr lang="en-US" altLang="zh-CN" sz="2800" b="1">
                <a:solidFill>
                  <a:schemeClr val="tx2"/>
                </a:solidFill>
                <a:latin typeface="+mn-lt"/>
                <a:ea typeface="+mn-ea"/>
              </a:rPr>
              <a:t>PC→MAR</a:t>
            </a:r>
            <a:endParaRPr lang="zh-CN" altLang="en-US" sz="2800" b="1">
              <a:solidFill>
                <a:schemeClr val="tx2"/>
              </a:solidFill>
              <a:latin typeface="+mn-lt"/>
              <a:ea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87624" y="2420888"/>
            <a:ext cx="36247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>
                <a:solidFill>
                  <a:schemeClr val="tx2"/>
                </a:solidFill>
                <a:latin typeface="+mn-lt"/>
                <a:ea typeface="+mn-ea"/>
              </a:rPr>
              <a:t>2</a:t>
            </a:r>
            <a:r>
              <a:rPr lang="zh-CN" altLang="en-US" sz="2800" b="1">
                <a:solidFill>
                  <a:schemeClr val="tx2"/>
                </a:solidFill>
                <a:latin typeface="+mn-lt"/>
                <a:ea typeface="+mn-ea"/>
              </a:rPr>
              <a:t>）指令信息：</a:t>
            </a:r>
            <a:r>
              <a:rPr lang="en-US" altLang="zh-CN" sz="2800" b="1">
                <a:solidFill>
                  <a:schemeClr val="tx2"/>
                </a:solidFill>
                <a:latin typeface="+mn-lt"/>
                <a:ea typeface="+mn-ea"/>
              </a:rPr>
              <a:t>M→IR</a:t>
            </a:r>
            <a:endParaRPr lang="zh-CN" altLang="en-US" sz="2800" b="1">
              <a:solidFill>
                <a:schemeClr val="tx2"/>
              </a:solidFill>
              <a:latin typeface="+mn-lt"/>
              <a:ea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187624" y="3068960"/>
            <a:ext cx="66351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>
                <a:solidFill>
                  <a:schemeClr val="tx2"/>
                </a:solidFill>
                <a:latin typeface="+mn-lt"/>
                <a:ea typeface="+mn-ea"/>
              </a:rPr>
              <a:t>3</a:t>
            </a:r>
            <a:r>
              <a:rPr lang="zh-CN" altLang="en-US" sz="2800" b="1">
                <a:solidFill>
                  <a:schemeClr val="tx2"/>
                </a:solidFill>
                <a:latin typeface="+mn-lt"/>
                <a:ea typeface="+mn-ea"/>
              </a:rPr>
              <a:t>）指令后继（顺序）地址：</a:t>
            </a:r>
            <a:r>
              <a:rPr lang="en-US" altLang="zh-CN" sz="2800" b="1">
                <a:solidFill>
                  <a:schemeClr val="tx2"/>
                </a:solidFill>
                <a:latin typeface="+mn-lt"/>
                <a:ea typeface="+mn-ea"/>
              </a:rPr>
              <a:t>(PC)+1→PC</a:t>
            </a:r>
            <a:endParaRPr lang="zh-CN" altLang="en-US" sz="2800" b="1">
              <a:solidFill>
                <a:schemeClr val="tx2"/>
              </a:solidFill>
              <a:latin typeface="+mn-lt"/>
              <a:ea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87624" y="4358533"/>
            <a:ext cx="685796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>
                <a:latin typeface="+mn-lt"/>
                <a:ea typeface="+mn-ea"/>
              </a:rPr>
              <a:t>5</a:t>
            </a:r>
            <a:r>
              <a:rPr lang="zh-CN" altLang="en-US" sz="2800" b="1">
                <a:latin typeface="+mn-lt"/>
                <a:ea typeface="+mn-ea"/>
              </a:rPr>
              <a:t>）若本条为转移指令，将根据寻址方式，</a:t>
            </a:r>
            <a:endParaRPr lang="en-US" altLang="zh-CN" sz="2800" b="1">
              <a:latin typeface="+mn-lt"/>
              <a:ea typeface="+mn-ea"/>
            </a:endParaRPr>
          </a:p>
          <a:p>
            <a:r>
              <a:rPr lang="en-US" altLang="zh-CN" sz="2800" b="1">
                <a:latin typeface="+mn-lt"/>
                <a:ea typeface="+mn-ea"/>
              </a:rPr>
              <a:t>      </a:t>
            </a:r>
            <a:r>
              <a:rPr lang="zh-CN" altLang="en-US" sz="2800" b="1">
                <a:latin typeface="+mn-lt"/>
                <a:ea typeface="+mn-ea"/>
              </a:rPr>
              <a:t>指令后继（转移）地址：</a:t>
            </a:r>
            <a:r>
              <a:rPr lang="en-US" altLang="zh-CN" sz="2800" b="1">
                <a:latin typeface="+mn-lt"/>
                <a:ea typeface="+mn-ea"/>
              </a:rPr>
              <a:t>→PC</a:t>
            </a:r>
            <a:endParaRPr lang="zh-CN" altLang="en-US" sz="2800" b="1">
              <a:latin typeface="+mn-lt"/>
              <a:ea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187624" y="3717032"/>
            <a:ext cx="43332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>
                <a:latin typeface="+mn-lt"/>
                <a:ea typeface="+mn-ea"/>
              </a:rPr>
              <a:t>4</a:t>
            </a:r>
            <a:r>
              <a:rPr lang="zh-CN" altLang="en-US" sz="2800" b="1">
                <a:latin typeface="+mn-lt"/>
                <a:ea typeface="+mn-ea"/>
              </a:rPr>
              <a:t>）指令译码、取数、执行</a:t>
            </a:r>
          </a:p>
        </p:txBody>
      </p:sp>
    </p:spTree>
    <p:extLst>
      <p:ext uri="{BB962C8B-B14F-4D97-AF65-F5344CB8AC3E}">
        <p14:creationId xmlns:p14="http://schemas.microsoft.com/office/powerpoint/2010/main" val="92867703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1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5864252" y="404664"/>
            <a:ext cx="2668188" cy="2880320"/>
            <a:chOff x="4139952" y="1412776"/>
            <a:chExt cx="2468074" cy="2880320"/>
          </a:xfrm>
        </p:grpSpPr>
        <p:sp>
          <p:nvSpPr>
            <p:cNvPr id="3" name="矩形 2"/>
            <p:cNvSpPr/>
            <p:nvPr/>
          </p:nvSpPr>
          <p:spPr>
            <a:xfrm>
              <a:off x="5738530" y="141277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5738530" y="177281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dirty="0">
                  <a:solidFill>
                    <a:schemeClr val="tx1"/>
                  </a:solidFill>
                </a:rPr>
                <a:t>0000H</a:t>
              </a:r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5738530" y="213285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dirty="0">
                  <a:solidFill>
                    <a:schemeClr val="tx1"/>
                  </a:solidFill>
                </a:rPr>
                <a:t>0001H</a:t>
              </a:r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5738530" y="249289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38530" y="285293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5738530" y="321297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5738530" y="357301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5738530" y="393305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4139952" y="141277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>
                  <a:solidFill>
                    <a:srgbClr val="FF0000"/>
                  </a:solidFill>
                </a:rPr>
                <a:t>程序空间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4139952" y="177281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>
                  <a:solidFill>
                    <a:schemeClr val="tx1"/>
                  </a:solidFill>
                </a:rPr>
                <a:t>指令</a:t>
              </a:r>
              <a:r>
                <a:rPr lang="en-US" altLang="zh-CN" sz="2000" b="1" dirty="0">
                  <a:solidFill>
                    <a:schemeClr val="tx1"/>
                  </a:solidFill>
                </a:rPr>
                <a:t>1</a:t>
              </a:r>
              <a:endParaRPr lang="zh-CN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4139952" y="213285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>
                  <a:solidFill>
                    <a:schemeClr val="tx1"/>
                  </a:solidFill>
                </a:rPr>
                <a:t>指令</a:t>
              </a:r>
              <a:r>
                <a:rPr lang="en-US" altLang="zh-CN" sz="2000" b="1" dirty="0">
                  <a:solidFill>
                    <a:schemeClr val="tx1"/>
                  </a:solidFill>
                </a:rPr>
                <a:t>2</a:t>
              </a:r>
              <a:endParaRPr lang="zh-CN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4139952" y="249289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>
                  <a:solidFill>
                    <a:schemeClr val="tx1"/>
                  </a:solidFill>
                </a:rPr>
                <a:t>指令</a:t>
              </a:r>
              <a:r>
                <a:rPr lang="en-US" altLang="zh-CN" sz="2000" b="1" dirty="0">
                  <a:solidFill>
                    <a:schemeClr val="tx1"/>
                  </a:solidFill>
                </a:rPr>
                <a:t>3</a:t>
              </a:r>
              <a:endParaRPr lang="zh-CN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4139952" y="285293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schemeClr val="tx1"/>
                  </a:solidFill>
                </a:rPr>
                <a:t>….</a:t>
              </a:r>
              <a:endParaRPr lang="zh-CN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4139952" y="321297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>
                <a:solidFill>
                  <a:schemeClr val="tx1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4139952" y="357301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>
                <a:solidFill>
                  <a:schemeClr val="tx1"/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4139952" y="393305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>
                <a:solidFill>
                  <a:schemeClr val="tx1"/>
                </a:solidFill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5868144" y="3717032"/>
            <a:ext cx="2668188" cy="2880320"/>
            <a:chOff x="4139952" y="1412776"/>
            <a:chExt cx="2468074" cy="2880320"/>
          </a:xfrm>
        </p:grpSpPr>
        <p:sp>
          <p:nvSpPr>
            <p:cNvPr id="20" name="矩形 19"/>
            <p:cNvSpPr/>
            <p:nvPr/>
          </p:nvSpPr>
          <p:spPr>
            <a:xfrm>
              <a:off x="5738530" y="141277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5738530" y="177281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dirty="0">
                  <a:solidFill>
                    <a:schemeClr val="tx1"/>
                  </a:solidFill>
                </a:rPr>
                <a:t>8000H</a:t>
              </a:r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738530" y="213285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5738530" y="249289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5738530" y="285293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5738530" y="321297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5738530" y="357301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5738530" y="393305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4139952" y="141277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>
                  <a:solidFill>
                    <a:srgbClr val="FF0000"/>
                  </a:solidFill>
                </a:rPr>
                <a:t>数据空间</a:t>
              </a:r>
            </a:p>
          </p:txBody>
        </p:sp>
        <p:sp>
          <p:nvSpPr>
            <p:cNvPr id="29" name="矩形 28"/>
            <p:cNvSpPr/>
            <p:nvPr/>
          </p:nvSpPr>
          <p:spPr>
            <a:xfrm>
              <a:off x="4139952" y="177281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>
                  <a:solidFill>
                    <a:schemeClr val="tx1"/>
                  </a:solidFill>
                </a:rPr>
                <a:t>数据</a:t>
              </a:r>
              <a:r>
                <a:rPr lang="en-US" altLang="zh-CN" sz="2000" b="1" dirty="0">
                  <a:solidFill>
                    <a:schemeClr val="tx1"/>
                  </a:solidFill>
                </a:rPr>
                <a:t>1</a:t>
              </a:r>
              <a:endParaRPr lang="zh-CN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4139952" y="213285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>
                  <a:solidFill>
                    <a:schemeClr val="tx1"/>
                  </a:solidFill>
                </a:rPr>
                <a:t>数据</a:t>
              </a:r>
              <a:r>
                <a:rPr lang="en-US" altLang="zh-CN" sz="2000" b="1" dirty="0">
                  <a:solidFill>
                    <a:schemeClr val="tx1"/>
                  </a:solidFill>
                </a:rPr>
                <a:t>2</a:t>
              </a:r>
              <a:endParaRPr lang="zh-CN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4139952" y="249289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>
                  <a:solidFill>
                    <a:schemeClr val="tx1"/>
                  </a:solidFill>
                </a:rPr>
                <a:t>数据</a:t>
              </a:r>
              <a:r>
                <a:rPr lang="en-US" altLang="zh-CN" sz="2000" b="1" dirty="0">
                  <a:solidFill>
                    <a:schemeClr val="tx1"/>
                  </a:solidFill>
                </a:rPr>
                <a:t>3</a:t>
              </a:r>
              <a:endParaRPr lang="zh-CN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4139952" y="285293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schemeClr val="tx1"/>
                  </a:solidFill>
                </a:rPr>
                <a:t>….</a:t>
              </a:r>
              <a:endParaRPr lang="zh-CN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4139952" y="321297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>
                <a:solidFill>
                  <a:schemeClr val="tx1"/>
                </a:solidFill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4139952" y="357301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>
                <a:solidFill>
                  <a:schemeClr val="tx1"/>
                </a:solidFill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4139952" y="393305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>
                <a:solidFill>
                  <a:schemeClr val="tx1"/>
                </a:solidFill>
              </a:endParaRPr>
            </a:p>
          </p:txBody>
        </p:sp>
      </p:grpSp>
      <p:sp>
        <p:nvSpPr>
          <p:cNvPr id="36" name="矩形 35"/>
          <p:cNvSpPr/>
          <p:nvPr/>
        </p:nvSpPr>
        <p:spPr bwMode="auto">
          <a:xfrm>
            <a:off x="4812759" y="212221"/>
            <a:ext cx="3672408" cy="6597352"/>
          </a:xfrm>
          <a:prstGeom prst="rect">
            <a:avLst/>
          </a:prstGeom>
          <a:solidFill>
            <a:schemeClr val="tx1">
              <a:lumMod val="65000"/>
              <a:lumOff val="35000"/>
              <a:alpha val="29000"/>
            </a:schemeClr>
          </a:solidFill>
          <a:ln w="38100" cap="sq" cmpd="sng" algn="ctr">
            <a:solidFill>
              <a:srgbClr val="FF000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539552" y="1052736"/>
            <a:ext cx="2808312" cy="3121605"/>
            <a:chOff x="1115616" y="836712"/>
            <a:chExt cx="2166412" cy="2903819"/>
          </a:xfrm>
        </p:grpSpPr>
        <p:sp>
          <p:nvSpPr>
            <p:cNvPr id="38" name="Line 81"/>
            <p:cNvSpPr>
              <a:spLocks noChangeShapeType="1"/>
            </p:cNvSpPr>
            <p:nvPr/>
          </p:nvSpPr>
          <p:spPr bwMode="auto">
            <a:xfrm>
              <a:off x="1547663" y="2367243"/>
              <a:ext cx="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39" name="矩形 38"/>
            <p:cNvSpPr/>
            <p:nvPr/>
          </p:nvSpPr>
          <p:spPr bwMode="auto">
            <a:xfrm>
              <a:off x="1115616" y="836712"/>
              <a:ext cx="1944216" cy="288032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zh-CN" b="1" dirty="0"/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zh-CN" b="1" dirty="0"/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rPr>
                <a:t>CPU</a:t>
              </a: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0" name="流程图: 过程 39"/>
            <p:cNvSpPr/>
            <p:nvPr/>
          </p:nvSpPr>
          <p:spPr bwMode="auto">
            <a:xfrm>
              <a:off x="2145432" y="836712"/>
              <a:ext cx="914400" cy="612648"/>
            </a:xfrm>
            <a:prstGeom prst="flowChartProcess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1" i="0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Times New Roman" pitchFamily="18" charset="0"/>
                  <a:ea typeface="宋体" pitchFamily="2" charset="-122"/>
                </a:rPr>
                <a:t>MAR</a:t>
              </a:r>
              <a:endParaRPr kumimoji="1" lang="zh-CN" altLang="en-US" sz="24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1" name="流程图: 过程 40"/>
            <p:cNvSpPr/>
            <p:nvPr/>
          </p:nvSpPr>
          <p:spPr bwMode="auto">
            <a:xfrm>
              <a:off x="2145432" y="1573538"/>
              <a:ext cx="914400" cy="937779"/>
            </a:xfrm>
            <a:prstGeom prst="flowChartProcess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zh-CN" b="1">
                <a:solidFill>
                  <a:schemeClr val="tx2"/>
                </a:solidFill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b="1">
                  <a:solidFill>
                    <a:schemeClr val="tx2"/>
                  </a:solidFill>
                </a:rPr>
                <a:t>I</a:t>
              </a:r>
              <a:r>
                <a:rPr kumimoji="1" lang="en-US" altLang="zh-CN" sz="2400" b="1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Times New Roman" pitchFamily="18" charset="0"/>
                  <a:ea typeface="宋体" pitchFamily="2" charset="-122"/>
                </a:rPr>
                <a:t>R</a:t>
              </a:r>
              <a:endParaRPr kumimoji="1" lang="en-US" altLang="zh-CN" sz="24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2" name="TextBox 122"/>
            <p:cNvSpPr txBox="1"/>
            <p:nvPr/>
          </p:nvSpPr>
          <p:spPr>
            <a:xfrm>
              <a:off x="2065028" y="3340421"/>
              <a:ext cx="1217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solidFill>
                    <a:srgbClr val="FF0000"/>
                  </a:solidFill>
                </a:rPr>
                <a:t>控制信号</a:t>
              </a: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3059832" y="2780928"/>
            <a:ext cx="1800200" cy="338554"/>
            <a:chOff x="3059832" y="2564904"/>
            <a:chExt cx="1800200" cy="338554"/>
          </a:xfrm>
        </p:grpSpPr>
        <p:cxnSp>
          <p:nvCxnSpPr>
            <p:cNvPr id="44" name="直接连接符 43"/>
            <p:cNvCxnSpPr/>
            <p:nvPr/>
          </p:nvCxnSpPr>
          <p:spPr bwMode="auto">
            <a:xfrm>
              <a:off x="3059832" y="2852936"/>
              <a:ext cx="1800200" cy="0"/>
            </a:xfrm>
            <a:prstGeom prst="line">
              <a:avLst/>
            </a:prstGeom>
            <a:solidFill>
              <a:schemeClr val="accent1"/>
            </a:solidFill>
            <a:ln w="63500" cap="sq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45" name="TextBox 130"/>
            <p:cNvSpPr txBox="1"/>
            <p:nvPr/>
          </p:nvSpPr>
          <p:spPr>
            <a:xfrm>
              <a:off x="3707904" y="2564904"/>
              <a:ext cx="33214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/>
                <a:t>R</a:t>
              </a:r>
              <a:endParaRPr lang="zh-CN" altLang="en-US" sz="1600" b="1" dirty="0"/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3096044" y="858198"/>
            <a:ext cx="1728192" cy="698595"/>
            <a:chOff x="3096044" y="642174"/>
            <a:chExt cx="1728192" cy="698595"/>
          </a:xfrm>
        </p:grpSpPr>
        <p:grpSp>
          <p:nvGrpSpPr>
            <p:cNvPr id="47" name="组合 46"/>
            <p:cNvGrpSpPr/>
            <p:nvPr/>
          </p:nvGrpSpPr>
          <p:grpSpPr>
            <a:xfrm>
              <a:off x="3096044" y="908721"/>
              <a:ext cx="1728192" cy="432048"/>
              <a:chOff x="827583" y="983432"/>
              <a:chExt cx="2088233" cy="393681"/>
            </a:xfrm>
          </p:grpSpPr>
          <p:cxnSp>
            <p:nvCxnSpPr>
              <p:cNvPr id="49" name="直接连接符 48"/>
              <p:cNvCxnSpPr/>
              <p:nvPr/>
            </p:nvCxnSpPr>
            <p:spPr bwMode="auto">
              <a:xfrm>
                <a:off x="827584" y="1044385"/>
                <a:ext cx="2088232" cy="0"/>
              </a:xfrm>
              <a:prstGeom prst="line">
                <a:avLst/>
              </a:prstGeom>
              <a:solidFill>
                <a:schemeClr val="accent1"/>
              </a:solidFill>
              <a:ln w="12700" cap="sq" cmpd="sng" algn="ctr">
                <a:solidFill>
                  <a:schemeClr val="tx2"/>
                </a:solidFill>
                <a:prstDash val="solid"/>
                <a:round/>
                <a:headEnd type="none" w="sm" len="sm"/>
                <a:tailEnd type="triangle" w="sm" len="sm"/>
              </a:ln>
              <a:effectLst/>
            </p:spPr>
          </p:cxnSp>
          <p:cxnSp>
            <p:nvCxnSpPr>
              <p:cNvPr id="50" name="直接连接符 49"/>
              <p:cNvCxnSpPr/>
              <p:nvPr/>
            </p:nvCxnSpPr>
            <p:spPr bwMode="auto">
              <a:xfrm>
                <a:off x="827584" y="1081671"/>
                <a:ext cx="2088232" cy="0"/>
              </a:xfrm>
              <a:prstGeom prst="line">
                <a:avLst/>
              </a:prstGeom>
              <a:solidFill>
                <a:schemeClr val="accent1"/>
              </a:solidFill>
              <a:ln w="12700" cap="sq" cmpd="sng" algn="ctr">
                <a:solidFill>
                  <a:schemeClr val="tx2"/>
                </a:solidFill>
                <a:prstDash val="solid"/>
                <a:round/>
                <a:headEnd type="none" w="sm" len="sm"/>
                <a:tailEnd type="triangle" w="sm" len="sm"/>
              </a:ln>
              <a:effectLst/>
            </p:spPr>
          </p:cxnSp>
          <p:cxnSp>
            <p:nvCxnSpPr>
              <p:cNvPr id="51" name="直接连接符 50"/>
              <p:cNvCxnSpPr/>
              <p:nvPr/>
            </p:nvCxnSpPr>
            <p:spPr bwMode="auto">
              <a:xfrm>
                <a:off x="827584" y="1117682"/>
                <a:ext cx="2088232" cy="0"/>
              </a:xfrm>
              <a:prstGeom prst="line">
                <a:avLst/>
              </a:prstGeom>
              <a:solidFill>
                <a:schemeClr val="accent1"/>
              </a:solidFill>
              <a:ln w="12700" cap="sq" cmpd="sng" algn="ctr">
                <a:solidFill>
                  <a:schemeClr val="tx2"/>
                </a:solidFill>
                <a:prstDash val="solid"/>
                <a:round/>
                <a:headEnd type="none" w="sm" len="sm"/>
                <a:tailEnd type="triangle" w="sm" len="sm"/>
              </a:ln>
              <a:effectLst/>
            </p:spPr>
          </p:cxnSp>
          <p:cxnSp>
            <p:nvCxnSpPr>
              <p:cNvPr id="52" name="直接连接符 51"/>
              <p:cNvCxnSpPr/>
              <p:nvPr/>
            </p:nvCxnSpPr>
            <p:spPr bwMode="auto">
              <a:xfrm>
                <a:off x="827584" y="1268760"/>
                <a:ext cx="2088232" cy="0"/>
              </a:xfrm>
              <a:prstGeom prst="line">
                <a:avLst/>
              </a:prstGeom>
              <a:solidFill>
                <a:schemeClr val="accent1"/>
              </a:solidFill>
              <a:ln w="12700" cap="sq" cmpd="sng" algn="ctr">
                <a:solidFill>
                  <a:schemeClr val="tx2"/>
                </a:solidFill>
                <a:prstDash val="solid"/>
                <a:round/>
                <a:headEnd type="none" w="sm" len="sm"/>
                <a:tailEnd type="triangle" w="sm" len="sm"/>
              </a:ln>
              <a:effectLst/>
            </p:spPr>
          </p:cxnSp>
          <p:cxnSp>
            <p:nvCxnSpPr>
              <p:cNvPr id="53" name="直接连接符 52"/>
              <p:cNvCxnSpPr/>
              <p:nvPr/>
            </p:nvCxnSpPr>
            <p:spPr bwMode="auto">
              <a:xfrm>
                <a:off x="827584" y="1302515"/>
                <a:ext cx="2088232" cy="0"/>
              </a:xfrm>
              <a:prstGeom prst="line">
                <a:avLst/>
              </a:prstGeom>
              <a:solidFill>
                <a:schemeClr val="accent1"/>
              </a:solidFill>
              <a:ln w="12700" cap="sq" cmpd="sng" algn="ctr">
                <a:solidFill>
                  <a:schemeClr val="tx2"/>
                </a:solidFill>
                <a:prstDash val="solid"/>
                <a:round/>
                <a:headEnd type="none" w="sm" len="sm"/>
                <a:tailEnd type="triangle" w="sm" len="sm"/>
              </a:ln>
              <a:effectLst/>
            </p:spPr>
          </p:cxnSp>
          <p:cxnSp>
            <p:nvCxnSpPr>
              <p:cNvPr id="54" name="直接连接符 53"/>
              <p:cNvCxnSpPr/>
              <p:nvPr/>
            </p:nvCxnSpPr>
            <p:spPr bwMode="auto">
              <a:xfrm>
                <a:off x="827584" y="1334335"/>
                <a:ext cx="2088232" cy="0"/>
              </a:xfrm>
              <a:prstGeom prst="line">
                <a:avLst/>
              </a:prstGeom>
              <a:solidFill>
                <a:schemeClr val="accent1"/>
              </a:solidFill>
              <a:ln w="12700" cap="sq" cmpd="sng" algn="ctr">
                <a:solidFill>
                  <a:schemeClr val="tx2"/>
                </a:solidFill>
                <a:prstDash val="solid"/>
                <a:round/>
                <a:headEnd type="none" w="sm" len="sm"/>
                <a:tailEnd type="triangle" w="sm" len="sm"/>
              </a:ln>
              <a:effectLst/>
            </p:spPr>
          </p:cxnSp>
          <p:sp>
            <p:nvSpPr>
              <p:cNvPr id="55" name="椭圆 54"/>
              <p:cNvSpPr/>
              <p:nvPr/>
            </p:nvSpPr>
            <p:spPr bwMode="auto">
              <a:xfrm>
                <a:off x="1530470" y="983432"/>
                <a:ext cx="60266" cy="393681"/>
              </a:xfrm>
              <a:prstGeom prst="ellipse">
                <a:avLst/>
              </a:prstGeom>
              <a:noFill/>
              <a:ln w="12700" cap="sq" cmpd="sng" algn="ctr">
                <a:solidFill>
                  <a:schemeClr val="tx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cxnSp>
            <p:nvCxnSpPr>
              <p:cNvPr id="56" name="直接连接符 55"/>
              <p:cNvCxnSpPr/>
              <p:nvPr/>
            </p:nvCxnSpPr>
            <p:spPr bwMode="auto">
              <a:xfrm>
                <a:off x="827583" y="1231222"/>
                <a:ext cx="2088232" cy="0"/>
              </a:xfrm>
              <a:prstGeom prst="line">
                <a:avLst/>
              </a:prstGeom>
              <a:solidFill>
                <a:schemeClr val="accent1"/>
              </a:solidFill>
              <a:ln w="12700" cap="sq" cmpd="sng" algn="ctr">
                <a:solidFill>
                  <a:schemeClr val="tx2"/>
                </a:solidFill>
                <a:prstDash val="solid"/>
                <a:round/>
                <a:headEnd type="none" w="sm" len="sm"/>
                <a:tailEnd type="triangle" w="sm" len="sm"/>
              </a:ln>
              <a:effectLst/>
            </p:spPr>
          </p:cxnSp>
          <p:cxnSp>
            <p:nvCxnSpPr>
              <p:cNvPr id="57" name="直接连接符 56"/>
              <p:cNvCxnSpPr/>
              <p:nvPr/>
            </p:nvCxnSpPr>
            <p:spPr bwMode="auto">
              <a:xfrm>
                <a:off x="827584" y="1152992"/>
                <a:ext cx="2088232" cy="0"/>
              </a:xfrm>
              <a:prstGeom prst="line">
                <a:avLst/>
              </a:prstGeom>
              <a:solidFill>
                <a:schemeClr val="accent1"/>
              </a:solidFill>
              <a:ln w="12700" cap="sq" cmpd="sng" algn="ctr">
                <a:solidFill>
                  <a:schemeClr val="tx2"/>
                </a:solidFill>
                <a:prstDash val="solid"/>
                <a:round/>
                <a:headEnd type="none" w="sm" len="sm"/>
                <a:tailEnd type="triangle" w="sm" len="sm"/>
              </a:ln>
              <a:effectLst/>
            </p:spPr>
          </p:cxnSp>
        </p:grpSp>
        <p:sp>
          <p:nvSpPr>
            <p:cNvPr id="48" name="TextBox 133"/>
            <p:cNvSpPr txBox="1"/>
            <p:nvPr/>
          </p:nvSpPr>
          <p:spPr>
            <a:xfrm>
              <a:off x="3282992" y="642174"/>
              <a:ext cx="112562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/>
                <a:t>k</a:t>
              </a:r>
              <a:r>
                <a:rPr lang="zh-CN" altLang="en-US" sz="1600" b="1" dirty="0"/>
                <a:t>条地址线</a:t>
              </a:r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3059832" y="1772816"/>
            <a:ext cx="1800200" cy="720080"/>
            <a:chOff x="3059832" y="1556792"/>
            <a:chExt cx="1800200" cy="720080"/>
          </a:xfrm>
        </p:grpSpPr>
        <p:grpSp>
          <p:nvGrpSpPr>
            <p:cNvPr id="59" name="组合 58"/>
            <p:cNvGrpSpPr/>
            <p:nvPr/>
          </p:nvGrpSpPr>
          <p:grpSpPr>
            <a:xfrm>
              <a:off x="3059832" y="1844824"/>
              <a:ext cx="1800200" cy="432048"/>
              <a:chOff x="827584" y="983432"/>
              <a:chExt cx="2088232" cy="393681"/>
            </a:xfrm>
          </p:grpSpPr>
          <p:cxnSp>
            <p:nvCxnSpPr>
              <p:cNvPr id="61" name="直接连接符 60"/>
              <p:cNvCxnSpPr/>
              <p:nvPr/>
            </p:nvCxnSpPr>
            <p:spPr bwMode="auto">
              <a:xfrm>
                <a:off x="827584" y="1044385"/>
                <a:ext cx="2088232" cy="0"/>
              </a:xfrm>
              <a:prstGeom prst="line">
                <a:avLst/>
              </a:prstGeom>
              <a:solidFill>
                <a:schemeClr val="accent1"/>
              </a:solidFill>
              <a:ln w="12700" cap="sq" cmpd="sng" algn="ctr">
                <a:solidFill>
                  <a:schemeClr val="tx1"/>
                </a:solidFill>
                <a:prstDash val="solid"/>
                <a:round/>
                <a:headEnd type="triangle" w="sm" len="sm"/>
                <a:tailEnd type="triangle" w="sm" len="sm"/>
              </a:ln>
              <a:effectLst/>
            </p:spPr>
          </p:cxnSp>
          <p:cxnSp>
            <p:nvCxnSpPr>
              <p:cNvPr id="62" name="直接连接符 61"/>
              <p:cNvCxnSpPr/>
              <p:nvPr/>
            </p:nvCxnSpPr>
            <p:spPr bwMode="auto">
              <a:xfrm>
                <a:off x="827584" y="1081671"/>
                <a:ext cx="2088232" cy="0"/>
              </a:xfrm>
              <a:prstGeom prst="line">
                <a:avLst/>
              </a:prstGeom>
              <a:solidFill>
                <a:schemeClr val="accent1"/>
              </a:solidFill>
              <a:ln w="12700" cap="sq" cmpd="sng" algn="ctr">
                <a:solidFill>
                  <a:schemeClr val="tx1"/>
                </a:solidFill>
                <a:prstDash val="solid"/>
                <a:round/>
                <a:headEnd type="triangle" w="sm" len="sm"/>
                <a:tailEnd type="triangle" w="sm" len="sm"/>
              </a:ln>
              <a:effectLst/>
            </p:spPr>
          </p:cxnSp>
          <p:cxnSp>
            <p:nvCxnSpPr>
              <p:cNvPr id="63" name="直接连接符 62"/>
              <p:cNvCxnSpPr/>
              <p:nvPr/>
            </p:nvCxnSpPr>
            <p:spPr bwMode="auto">
              <a:xfrm>
                <a:off x="827584" y="1117682"/>
                <a:ext cx="2088232" cy="0"/>
              </a:xfrm>
              <a:prstGeom prst="line">
                <a:avLst/>
              </a:prstGeom>
              <a:solidFill>
                <a:schemeClr val="accent1"/>
              </a:solidFill>
              <a:ln w="12700" cap="sq" cmpd="sng" algn="ctr">
                <a:solidFill>
                  <a:schemeClr val="tx1"/>
                </a:solidFill>
                <a:prstDash val="solid"/>
                <a:round/>
                <a:headEnd type="triangle" w="sm" len="sm"/>
                <a:tailEnd type="triangle" w="sm" len="sm"/>
              </a:ln>
              <a:effectLst/>
            </p:spPr>
          </p:cxnSp>
          <p:cxnSp>
            <p:nvCxnSpPr>
              <p:cNvPr id="64" name="直接连接符 63"/>
              <p:cNvCxnSpPr/>
              <p:nvPr/>
            </p:nvCxnSpPr>
            <p:spPr bwMode="auto">
              <a:xfrm>
                <a:off x="827584" y="1268760"/>
                <a:ext cx="2088232" cy="0"/>
              </a:xfrm>
              <a:prstGeom prst="line">
                <a:avLst/>
              </a:prstGeom>
              <a:solidFill>
                <a:schemeClr val="accent1"/>
              </a:solidFill>
              <a:ln w="12700" cap="sq" cmpd="sng" algn="ctr">
                <a:solidFill>
                  <a:schemeClr val="tx1"/>
                </a:solidFill>
                <a:prstDash val="solid"/>
                <a:round/>
                <a:headEnd type="triangle" w="sm" len="sm"/>
                <a:tailEnd type="triangle" w="sm" len="sm"/>
              </a:ln>
              <a:effectLst/>
            </p:spPr>
          </p:cxnSp>
          <p:cxnSp>
            <p:nvCxnSpPr>
              <p:cNvPr id="65" name="直接连接符 64"/>
              <p:cNvCxnSpPr/>
              <p:nvPr/>
            </p:nvCxnSpPr>
            <p:spPr bwMode="auto">
              <a:xfrm>
                <a:off x="827584" y="1302515"/>
                <a:ext cx="2088232" cy="0"/>
              </a:xfrm>
              <a:prstGeom prst="line">
                <a:avLst/>
              </a:prstGeom>
              <a:solidFill>
                <a:schemeClr val="accent1"/>
              </a:solidFill>
              <a:ln w="12700" cap="sq" cmpd="sng" algn="ctr">
                <a:solidFill>
                  <a:schemeClr val="tx1"/>
                </a:solidFill>
                <a:prstDash val="solid"/>
                <a:round/>
                <a:headEnd type="triangle" w="sm" len="sm"/>
                <a:tailEnd type="triangle" w="sm" len="sm"/>
              </a:ln>
              <a:effectLst/>
            </p:spPr>
          </p:cxnSp>
          <p:cxnSp>
            <p:nvCxnSpPr>
              <p:cNvPr id="66" name="直接连接符 65"/>
              <p:cNvCxnSpPr/>
              <p:nvPr/>
            </p:nvCxnSpPr>
            <p:spPr bwMode="auto">
              <a:xfrm>
                <a:off x="827584" y="1334335"/>
                <a:ext cx="2088232" cy="0"/>
              </a:xfrm>
              <a:prstGeom prst="line">
                <a:avLst/>
              </a:prstGeom>
              <a:solidFill>
                <a:schemeClr val="accent1"/>
              </a:solidFill>
              <a:ln w="12700" cap="sq" cmpd="sng" algn="ctr">
                <a:solidFill>
                  <a:schemeClr val="tx1"/>
                </a:solidFill>
                <a:prstDash val="solid"/>
                <a:round/>
                <a:headEnd type="triangle" w="sm" len="sm"/>
                <a:tailEnd type="triangle" w="sm" len="sm"/>
              </a:ln>
              <a:effectLst/>
            </p:spPr>
          </p:cxnSp>
          <p:sp>
            <p:nvSpPr>
              <p:cNvPr id="67" name="椭圆 66"/>
              <p:cNvSpPr/>
              <p:nvPr/>
            </p:nvSpPr>
            <p:spPr bwMode="auto">
              <a:xfrm>
                <a:off x="1530470" y="983432"/>
                <a:ext cx="60266" cy="393681"/>
              </a:xfrm>
              <a:prstGeom prst="ellipse">
                <a:avLst/>
              </a:prstGeom>
              <a:noFill/>
              <a:ln w="1270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cxnSp>
            <p:nvCxnSpPr>
              <p:cNvPr id="68" name="直接连接符 67"/>
              <p:cNvCxnSpPr/>
              <p:nvPr/>
            </p:nvCxnSpPr>
            <p:spPr bwMode="auto">
              <a:xfrm>
                <a:off x="827584" y="1231223"/>
                <a:ext cx="2088232" cy="0"/>
              </a:xfrm>
              <a:prstGeom prst="line">
                <a:avLst/>
              </a:prstGeom>
              <a:solidFill>
                <a:schemeClr val="accent1"/>
              </a:solidFill>
              <a:ln w="12700" cap="sq" cmpd="sng" algn="ctr">
                <a:solidFill>
                  <a:schemeClr val="tx1"/>
                </a:solidFill>
                <a:prstDash val="solid"/>
                <a:round/>
                <a:headEnd type="triangle" w="sm" len="sm"/>
                <a:tailEnd type="triangle" w="sm" len="sm"/>
              </a:ln>
              <a:effectLst/>
            </p:spPr>
          </p:cxnSp>
          <p:cxnSp>
            <p:nvCxnSpPr>
              <p:cNvPr id="69" name="直接连接符 68"/>
              <p:cNvCxnSpPr/>
              <p:nvPr/>
            </p:nvCxnSpPr>
            <p:spPr bwMode="auto">
              <a:xfrm>
                <a:off x="827584" y="1152992"/>
                <a:ext cx="2088232" cy="0"/>
              </a:xfrm>
              <a:prstGeom prst="line">
                <a:avLst/>
              </a:prstGeom>
              <a:solidFill>
                <a:schemeClr val="accent1"/>
              </a:solidFill>
              <a:ln w="12700" cap="sq" cmpd="sng" algn="ctr">
                <a:solidFill>
                  <a:schemeClr val="tx1"/>
                </a:solidFill>
                <a:prstDash val="solid"/>
                <a:round/>
                <a:headEnd type="triangle" w="sm" len="sm"/>
                <a:tailEnd type="triangle" w="sm" len="sm"/>
              </a:ln>
              <a:effectLst/>
            </p:spPr>
          </p:cxnSp>
        </p:grpSp>
        <p:sp>
          <p:nvSpPr>
            <p:cNvPr id="60" name="TextBox 134"/>
            <p:cNvSpPr txBox="1"/>
            <p:nvPr/>
          </p:nvSpPr>
          <p:spPr>
            <a:xfrm>
              <a:off x="3347864" y="1556792"/>
              <a:ext cx="112562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/>
                <a:t>n</a:t>
              </a:r>
              <a:r>
                <a:rPr lang="zh-CN" altLang="en-US" sz="1600" b="1" dirty="0"/>
                <a:t>条数据线</a:t>
              </a:r>
            </a:p>
          </p:txBody>
        </p:sp>
      </p:grpSp>
      <p:grpSp>
        <p:nvGrpSpPr>
          <p:cNvPr id="70" name="组合 69"/>
          <p:cNvGrpSpPr/>
          <p:nvPr/>
        </p:nvGrpSpPr>
        <p:grpSpPr>
          <a:xfrm>
            <a:off x="736605" y="1124744"/>
            <a:ext cx="1171099" cy="461665"/>
            <a:chOff x="736605" y="908720"/>
            <a:chExt cx="1171099" cy="461665"/>
          </a:xfrm>
          <a:solidFill>
            <a:srgbClr val="00B050"/>
          </a:solidFill>
        </p:grpSpPr>
        <p:sp>
          <p:nvSpPr>
            <p:cNvPr id="71" name="TextBox 139"/>
            <p:cNvSpPr txBox="1"/>
            <p:nvPr/>
          </p:nvSpPr>
          <p:spPr>
            <a:xfrm>
              <a:off x="736605" y="908720"/>
              <a:ext cx="595035" cy="46166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PC</a:t>
              </a:r>
              <a:endParaRPr lang="zh-CN" altLang="en-US" b="1" dirty="0"/>
            </a:p>
          </p:txBody>
        </p:sp>
        <p:cxnSp>
          <p:nvCxnSpPr>
            <p:cNvPr id="72" name="直接箭头连接符 71"/>
            <p:cNvCxnSpPr/>
            <p:nvPr/>
          </p:nvCxnSpPr>
          <p:spPr bwMode="auto">
            <a:xfrm>
              <a:off x="1331640" y="1151903"/>
              <a:ext cx="576064" cy="0"/>
            </a:xfrm>
            <a:prstGeom prst="straightConnector1">
              <a:avLst/>
            </a:prstGeom>
            <a:grpFill/>
            <a:ln w="381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stealth"/>
            </a:ln>
            <a:effectLst/>
          </p:spPr>
        </p:cxnSp>
      </p:grpSp>
      <p:sp>
        <p:nvSpPr>
          <p:cNvPr id="77" name="TextBox 152"/>
          <p:cNvSpPr txBox="1"/>
          <p:nvPr/>
        </p:nvSpPr>
        <p:spPr>
          <a:xfrm>
            <a:off x="716937" y="4611660"/>
            <a:ext cx="21066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>
                <a:latin typeface="+mn-lt"/>
              </a:rPr>
              <a:t>(PC)=0001H</a:t>
            </a:r>
            <a:endParaRPr lang="zh-CN" altLang="en-US" sz="2800" b="1" dirty="0">
              <a:latin typeface="+mn-lt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5868144" y="1124744"/>
            <a:ext cx="1790469" cy="36004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</a:rPr>
              <a:t>指令</a:t>
            </a:r>
            <a:r>
              <a:rPr lang="en-US" altLang="zh-CN" sz="2000" b="1" dirty="0">
                <a:solidFill>
                  <a:schemeClr val="tx1"/>
                </a:solidFill>
              </a:rPr>
              <a:t>2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79" name="流程图: 过程 78"/>
          <p:cNvSpPr/>
          <p:nvPr/>
        </p:nvSpPr>
        <p:spPr bwMode="auto">
          <a:xfrm>
            <a:off x="1874499" y="1052736"/>
            <a:ext cx="1185333" cy="658597"/>
          </a:xfrm>
          <a:prstGeom prst="flowChartProcess">
            <a:avLst/>
          </a:prstGeom>
          <a:solidFill>
            <a:srgbClr val="00B050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  <a:ea typeface="宋体" pitchFamily="2" charset="-122"/>
              </a:rPr>
              <a:t>MAR</a:t>
            </a:r>
            <a:endParaRPr kumimoji="1" lang="zh-CN" altLang="en-US" sz="2400" b="1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0" name="流程图: 过程 79"/>
          <p:cNvSpPr/>
          <p:nvPr/>
        </p:nvSpPr>
        <p:spPr bwMode="auto">
          <a:xfrm>
            <a:off x="1862480" y="1854406"/>
            <a:ext cx="1185333" cy="1008112"/>
          </a:xfrm>
          <a:prstGeom prst="flowChartProcess">
            <a:avLst/>
          </a:prstGeom>
          <a:solidFill>
            <a:srgbClr val="00B050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CN" sz="24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Times New Roman" pitchFamily="18" charset="0"/>
              <a:ea typeface="宋体" pitchFamily="2" charset="-122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  <a:ea typeface="宋体" pitchFamily="2" charset="-122"/>
              </a:rPr>
              <a:t>IR</a:t>
            </a:r>
            <a:endParaRPr kumimoji="1" lang="en-US" altLang="zh-CN" sz="2400" b="1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Times New Roman" pitchFamily="18" charset="0"/>
              <a:ea typeface="宋体" pitchFamily="2" charset="-122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1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81" name="直接箭头连接符 80"/>
          <p:cNvCxnSpPr/>
          <p:nvPr/>
        </p:nvCxnSpPr>
        <p:spPr bwMode="auto">
          <a:xfrm>
            <a:off x="5076056" y="1340768"/>
            <a:ext cx="720080" cy="0"/>
          </a:xfrm>
          <a:prstGeom prst="straightConnector1">
            <a:avLst/>
          </a:prstGeom>
          <a:solidFill>
            <a:schemeClr val="accent1"/>
          </a:solidFill>
          <a:ln w="63500" cap="sq" cmpd="sng" algn="ctr">
            <a:solidFill>
              <a:srgbClr val="00B050"/>
            </a:solidFill>
            <a:prstDash val="solid"/>
            <a:round/>
            <a:headEnd type="none" w="sm" len="sm"/>
            <a:tailEnd type="stealth"/>
          </a:ln>
          <a:effectLst/>
        </p:spPr>
      </p:cxnSp>
      <p:cxnSp>
        <p:nvCxnSpPr>
          <p:cNvPr id="82" name="直接箭头连接符 81"/>
          <p:cNvCxnSpPr>
            <a:cxnSpLocks/>
          </p:cNvCxnSpPr>
          <p:nvPr/>
        </p:nvCxnSpPr>
        <p:spPr bwMode="auto">
          <a:xfrm flipH="1">
            <a:off x="5004048" y="1442393"/>
            <a:ext cx="1088504" cy="777280"/>
          </a:xfrm>
          <a:prstGeom prst="straightConnector1">
            <a:avLst/>
          </a:prstGeom>
          <a:solidFill>
            <a:schemeClr val="accent1"/>
          </a:solidFill>
          <a:ln w="63500" cap="sq" cmpd="sng" algn="ctr">
            <a:solidFill>
              <a:srgbClr val="00B050"/>
            </a:solidFill>
            <a:prstDash val="solid"/>
            <a:round/>
            <a:headEnd type="none" w="sm" len="sm"/>
            <a:tailEnd type="stealth"/>
          </a:ln>
          <a:effectLst/>
        </p:spPr>
      </p:cxnSp>
      <p:sp>
        <p:nvSpPr>
          <p:cNvPr id="83" name="TextBox 86"/>
          <p:cNvSpPr txBox="1"/>
          <p:nvPr/>
        </p:nvSpPr>
        <p:spPr>
          <a:xfrm>
            <a:off x="1043608" y="66936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>
                <a:solidFill>
                  <a:schemeClr val="tx2"/>
                </a:solidFill>
                <a:latin typeface="+mn-lt"/>
              </a:rPr>
              <a:t>读取指令</a:t>
            </a:r>
            <a:endParaRPr lang="zh-CN" altLang="en-US" sz="2800" b="1" dirty="0">
              <a:solidFill>
                <a:schemeClr val="tx2"/>
              </a:solidFill>
              <a:latin typeface="+mn-lt"/>
            </a:endParaRPr>
          </a:p>
        </p:txBody>
      </p:sp>
      <p:cxnSp>
        <p:nvCxnSpPr>
          <p:cNvPr id="84" name="直接箭头连接符 83"/>
          <p:cNvCxnSpPr/>
          <p:nvPr/>
        </p:nvCxnSpPr>
        <p:spPr bwMode="auto">
          <a:xfrm>
            <a:off x="2771800" y="504056"/>
            <a:ext cx="0" cy="548680"/>
          </a:xfrm>
          <a:prstGeom prst="straightConnector1">
            <a:avLst/>
          </a:prstGeom>
          <a:solidFill>
            <a:schemeClr val="accent1"/>
          </a:solidFill>
          <a:ln w="38100" cap="sq" cmpd="sng" algn="ctr">
            <a:solidFill>
              <a:schemeClr val="tx1"/>
            </a:solidFill>
            <a:prstDash val="solid"/>
            <a:round/>
            <a:headEnd type="none" w="sm" len="sm"/>
            <a:tailEnd type="stealth"/>
          </a:ln>
          <a:effectLst/>
        </p:spPr>
      </p:cxnSp>
      <p:sp>
        <p:nvSpPr>
          <p:cNvPr id="85" name="TextBox 110"/>
          <p:cNvSpPr txBox="1"/>
          <p:nvPr/>
        </p:nvSpPr>
        <p:spPr>
          <a:xfrm>
            <a:off x="2771800" y="548680"/>
            <a:ext cx="9701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/>
              <a:t>EMAR</a:t>
            </a:r>
            <a:endParaRPr lang="zh-CN" altLang="en-US" sz="2000" b="1"/>
          </a:p>
        </p:txBody>
      </p:sp>
      <p:cxnSp>
        <p:nvCxnSpPr>
          <p:cNvPr id="87" name="直接箭头连接符 86"/>
          <p:cNvCxnSpPr/>
          <p:nvPr/>
        </p:nvCxnSpPr>
        <p:spPr bwMode="auto">
          <a:xfrm>
            <a:off x="2699792" y="2852936"/>
            <a:ext cx="0" cy="548680"/>
          </a:xfrm>
          <a:prstGeom prst="straightConnector1">
            <a:avLst/>
          </a:prstGeom>
          <a:solidFill>
            <a:schemeClr val="accent1"/>
          </a:solidFill>
          <a:ln w="38100" cap="sq" cmpd="sng" algn="ctr">
            <a:solidFill>
              <a:schemeClr val="tx1"/>
            </a:solidFill>
            <a:prstDash val="solid"/>
            <a:round/>
            <a:headEnd type="stealth" w="sm" len="sm"/>
            <a:tailEnd type="none"/>
          </a:ln>
          <a:effectLst/>
        </p:spPr>
      </p:cxnSp>
      <p:sp>
        <p:nvSpPr>
          <p:cNvPr id="88" name="TextBox 110"/>
          <p:cNvSpPr txBox="1"/>
          <p:nvPr/>
        </p:nvSpPr>
        <p:spPr>
          <a:xfrm>
            <a:off x="2089695" y="3028890"/>
            <a:ext cx="6100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/>
              <a:t>SIR</a:t>
            </a:r>
            <a:endParaRPr lang="zh-CN" altLang="en-US" sz="2000" b="1"/>
          </a:p>
        </p:txBody>
      </p:sp>
    </p:spTree>
    <p:extLst>
      <p:ext uri="{BB962C8B-B14F-4D97-AF65-F5344CB8AC3E}">
        <p14:creationId xmlns:p14="http://schemas.microsoft.com/office/powerpoint/2010/main" val="217634352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77" grpId="0"/>
      <p:bldP spid="78" grpId="0" animBg="1"/>
      <p:bldP spid="79" grpId="0" animBg="1"/>
      <p:bldP spid="80" grpId="0" animBg="1"/>
      <p:bldP spid="85" grpId="0"/>
      <p:bldP spid="8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72"/>
          <p:cNvSpPr txBox="1">
            <a:spLocks noChangeArrowheads="1"/>
          </p:cNvSpPr>
          <p:nvPr/>
        </p:nvSpPr>
        <p:spPr bwMode="auto">
          <a:xfrm>
            <a:off x="392918" y="4922004"/>
            <a:ext cx="591548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+mn-lt"/>
                <a:ea typeface="+mn-ea"/>
              </a:rPr>
              <a:t>1</a:t>
            </a:r>
            <a:r>
              <a:rPr lang="zh-CN" altLang="en-US" sz="2800" b="1">
                <a:latin typeface="+mn-lt"/>
                <a:ea typeface="+mn-ea"/>
              </a:rPr>
              <a:t>）指令地址</a:t>
            </a:r>
            <a:r>
              <a:rPr lang="en-US" altLang="zh-CN" sz="2800" b="1">
                <a:latin typeface="+mn-lt"/>
                <a:ea typeface="+mn-ea"/>
              </a:rPr>
              <a:t>:PC→MAR</a:t>
            </a:r>
            <a:endParaRPr lang="zh-CN" altLang="en-US" sz="2800" b="1">
              <a:latin typeface="+mn-lt"/>
              <a:ea typeface="+mn-ea"/>
            </a:endParaRPr>
          </a:p>
        </p:txBody>
      </p:sp>
      <p:sp>
        <p:nvSpPr>
          <p:cNvPr id="3" name="Text Box 71"/>
          <p:cNvSpPr txBox="1">
            <a:spLocks noChangeArrowheads="1"/>
          </p:cNvSpPr>
          <p:nvPr/>
        </p:nvSpPr>
        <p:spPr bwMode="auto">
          <a:xfrm>
            <a:off x="1331640" y="5701829"/>
            <a:ext cx="8382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  <a:latin typeface="+mn-lt"/>
                <a:ea typeface="+mn-ea"/>
              </a:rPr>
              <a:t>PC</a:t>
            </a:r>
          </a:p>
        </p:txBody>
      </p:sp>
      <p:sp>
        <p:nvSpPr>
          <p:cNvPr id="4" name="Text Box 73"/>
          <p:cNvSpPr txBox="1">
            <a:spLocks noChangeArrowheads="1"/>
          </p:cNvSpPr>
          <p:nvPr/>
        </p:nvSpPr>
        <p:spPr bwMode="auto">
          <a:xfrm>
            <a:off x="6148867" y="5593491"/>
            <a:ext cx="95033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>
                <a:latin typeface="+mn-lt"/>
                <a:ea typeface="+mn-ea"/>
              </a:rPr>
              <a:t>打入</a:t>
            </a:r>
          </a:p>
        </p:txBody>
      </p:sp>
      <p:sp>
        <p:nvSpPr>
          <p:cNvPr id="5" name="Line 75"/>
          <p:cNvSpPr>
            <a:spLocks noChangeShapeType="1"/>
          </p:cNvSpPr>
          <p:nvPr/>
        </p:nvSpPr>
        <p:spPr bwMode="auto">
          <a:xfrm>
            <a:off x="1941240" y="6021288"/>
            <a:ext cx="5334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sz="2800">
              <a:latin typeface="+mn-lt"/>
              <a:ea typeface="+mn-ea"/>
            </a:endParaRPr>
          </a:p>
        </p:txBody>
      </p:sp>
      <p:sp>
        <p:nvSpPr>
          <p:cNvPr id="6" name="Text Box 76"/>
          <p:cNvSpPr txBox="1">
            <a:spLocks noChangeArrowheads="1"/>
          </p:cNvSpPr>
          <p:nvPr/>
        </p:nvSpPr>
        <p:spPr bwMode="auto">
          <a:xfrm>
            <a:off x="2474640" y="5701829"/>
            <a:ext cx="8382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  <a:latin typeface="+mn-lt"/>
                <a:ea typeface="+mn-ea"/>
              </a:rPr>
              <a:t>A</a:t>
            </a:r>
          </a:p>
        </p:txBody>
      </p:sp>
      <p:sp>
        <p:nvSpPr>
          <p:cNvPr id="7" name="Line 77"/>
          <p:cNvSpPr>
            <a:spLocks noChangeShapeType="1"/>
          </p:cNvSpPr>
          <p:nvPr/>
        </p:nvSpPr>
        <p:spPr bwMode="auto">
          <a:xfrm>
            <a:off x="2855640" y="6021288"/>
            <a:ext cx="5334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sz="2800">
              <a:latin typeface="+mn-lt"/>
              <a:ea typeface="+mn-ea"/>
            </a:endParaRPr>
          </a:p>
        </p:txBody>
      </p:sp>
      <p:sp>
        <p:nvSpPr>
          <p:cNvPr id="8" name="Text Box 78"/>
          <p:cNvSpPr txBox="1">
            <a:spLocks noChangeArrowheads="1"/>
          </p:cNvSpPr>
          <p:nvPr/>
        </p:nvSpPr>
        <p:spPr bwMode="auto">
          <a:xfrm>
            <a:off x="3312840" y="5701829"/>
            <a:ext cx="1143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  <a:latin typeface="+mn-lt"/>
                <a:ea typeface="+mn-ea"/>
              </a:rPr>
              <a:t>ALU</a:t>
            </a:r>
          </a:p>
        </p:txBody>
      </p:sp>
      <p:sp>
        <p:nvSpPr>
          <p:cNvPr id="9" name="Line 124"/>
          <p:cNvSpPr>
            <a:spLocks noChangeShapeType="1"/>
          </p:cNvSpPr>
          <p:nvPr/>
        </p:nvSpPr>
        <p:spPr bwMode="auto">
          <a:xfrm>
            <a:off x="4227240" y="6021288"/>
            <a:ext cx="5334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sz="2800">
              <a:latin typeface="+mn-lt"/>
              <a:ea typeface="+mn-ea"/>
            </a:endParaRPr>
          </a:p>
        </p:txBody>
      </p:sp>
      <p:sp>
        <p:nvSpPr>
          <p:cNvPr id="10" name="Text Box 125"/>
          <p:cNvSpPr txBox="1">
            <a:spLocks noChangeArrowheads="1"/>
          </p:cNvSpPr>
          <p:nvPr/>
        </p:nvSpPr>
        <p:spPr bwMode="auto">
          <a:xfrm>
            <a:off x="4684440" y="5731991"/>
            <a:ext cx="914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  <a:latin typeface="+mn-lt"/>
                <a:ea typeface="+mn-ea"/>
              </a:rPr>
              <a:t>移</a:t>
            </a:r>
          </a:p>
        </p:txBody>
      </p:sp>
      <p:sp>
        <p:nvSpPr>
          <p:cNvPr id="11" name="Line 126"/>
          <p:cNvSpPr>
            <a:spLocks noChangeShapeType="1"/>
          </p:cNvSpPr>
          <p:nvPr/>
        </p:nvSpPr>
        <p:spPr bwMode="auto">
          <a:xfrm>
            <a:off x="5294040" y="6021288"/>
            <a:ext cx="5334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sz="2800">
              <a:latin typeface="+mn-lt"/>
              <a:ea typeface="+mn-ea"/>
            </a:endParaRPr>
          </a:p>
        </p:txBody>
      </p:sp>
      <p:sp>
        <p:nvSpPr>
          <p:cNvPr id="12" name="Text Box 127"/>
          <p:cNvSpPr txBox="1">
            <a:spLocks noChangeArrowheads="1"/>
          </p:cNvSpPr>
          <p:nvPr/>
        </p:nvSpPr>
        <p:spPr bwMode="auto">
          <a:xfrm>
            <a:off x="5751240" y="5701829"/>
            <a:ext cx="914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  <a:latin typeface="+mn-lt"/>
                <a:ea typeface="+mn-ea"/>
              </a:rPr>
              <a:t>内</a:t>
            </a:r>
          </a:p>
        </p:txBody>
      </p:sp>
      <p:sp>
        <p:nvSpPr>
          <p:cNvPr id="13" name="Line 128"/>
          <p:cNvSpPr>
            <a:spLocks noChangeShapeType="1"/>
          </p:cNvSpPr>
          <p:nvPr/>
        </p:nvSpPr>
        <p:spPr bwMode="auto">
          <a:xfrm>
            <a:off x="6284640" y="6021288"/>
            <a:ext cx="5334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sz="2800">
              <a:latin typeface="+mn-lt"/>
              <a:ea typeface="+mn-ea"/>
            </a:endParaRPr>
          </a:p>
        </p:txBody>
      </p:sp>
      <p:sp>
        <p:nvSpPr>
          <p:cNvPr id="14" name="Text Box 129"/>
          <p:cNvSpPr txBox="1">
            <a:spLocks noChangeArrowheads="1"/>
          </p:cNvSpPr>
          <p:nvPr/>
        </p:nvSpPr>
        <p:spPr bwMode="auto">
          <a:xfrm>
            <a:off x="6758145" y="5692702"/>
            <a:ext cx="1143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  <a:latin typeface="+mn-lt"/>
                <a:ea typeface="+mn-ea"/>
              </a:rPr>
              <a:t>MAR</a:t>
            </a:r>
          </a:p>
        </p:txBody>
      </p:sp>
      <p:grpSp>
        <p:nvGrpSpPr>
          <p:cNvPr id="16" name="Group 69"/>
          <p:cNvGrpSpPr>
            <a:grpSpLocks/>
          </p:cNvGrpSpPr>
          <p:nvPr/>
        </p:nvGrpSpPr>
        <p:grpSpPr bwMode="auto">
          <a:xfrm>
            <a:off x="539055" y="44624"/>
            <a:ext cx="8353425" cy="4464050"/>
            <a:chOff x="0" y="48"/>
            <a:chExt cx="5760" cy="3360"/>
          </a:xfrm>
        </p:grpSpPr>
        <p:sp>
          <p:nvSpPr>
            <p:cNvPr id="17" name="Line 70"/>
            <p:cNvSpPr>
              <a:spLocks noChangeShapeType="1"/>
            </p:cNvSpPr>
            <p:nvPr/>
          </p:nvSpPr>
          <p:spPr bwMode="auto">
            <a:xfrm flipV="1">
              <a:off x="528" y="1536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18" name="Line 71"/>
            <p:cNvSpPr>
              <a:spLocks noChangeShapeType="1"/>
            </p:cNvSpPr>
            <p:nvPr/>
          </p:nvSpPr>
          <p:spPr bwMode="auto">
            <a:xfrm flipV="1">
              <a:off x="1008" y="1007"/>
              <a:ext cx="0" cy="19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19" name="Line 72"/>
            <p:cNvSpPr>
              <a:spLocks noChangeShapeType="1"/>
            </p:cNvSpPr>
            <p:nvPr/>
          </p:nvSpPr>
          <p:spPr bwMode="auto">
            <a:xfrm flipV="1">
              <a:off x="1344" y="1536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20" name="Line 73"/>
            <p:cNvSpPr>
              <a:spLocks noChangeShapeType="1"/>
            </p:cNvSpPr>
            <p:nvPr/>
          </p:nvSpPr>
          <p:spPr bwMode="auto">
            <a:xfrm flipV="1">
              <a:off x="1152" y="2064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21" name="Line 74"/>
            <p:cNvSpPr>
              <a:spLocks noChangeShapeType="1"/>
            </p:cNvSpPr>
            <p:nvPr/>
          </p:nvSpPr>
          <p:spPr bwMode="auto">
            <a:xfrm flipV="1">
              <a:off x="768" y="2064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22" name="Line 75"/>
            <p:cNvSpPr>
              <a:spLocks noChangeShapeType="1"/>
            </p:cNvSpPr>
            <p:nvPr/>
          </p:nvSpPr>
          <p:spPr bwMode="auto">
            <a:xfrm flipV="1">
              <a:off x="288" y="2064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23" name="Line 76"/>
            <p:cNvSpPr>
              <a:spLocks noChangeShapeType="1"/>
            </p:cNvSpPr>
            <p:nvPr/>
          </p:nvSpPr>
          <p:spPr bwMode="auto">
            <a:xfrm flipV="1">
              <a:off x="1632" y="2064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24" name="Line 77"/>
            <p:cNvSpPr>
              <a:spLocks noChangeShapeType="1"/>
            </p:cNvSpPr>
            <p:nvPr/>
          </p:nvSpPr>
          <p:spPr bwMode="auto">
            <a:xfrm flipV="1">
              <a:off x="1008" y="481"/>
              <a:ext cx="0" cy="23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25" name="Text Box 78"/>
            <p:cNvSpPr txBox="1">
              <a:spLocks noChangeArrowheads="1"/>
            </p:cNvSpPr>
            <p:nvPr/>
          </p:nvSpPr>
          <p:spPr bwMode="auto">
            <a:xfrm>
              <a:off x="0" y="2449"/>
              <a:ext cx="2064" cy="71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lnSpc>
                  <a:spcPct val="60000"/>
                </a:lnSpc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  <a:ea typeface="黑体" pitchFamily="2" charset="-122"/>
                </a:rPr>
                <a:t>     R0~R3          </a:t>
              </a:r>
              <a:r>
                <a:rPr lang="en-US" altLang="zh-CN" sz="2000" b="1" err="1">
                  <a:latin typeface="+mn-lt"/>
                  <a:ea typeface="黑体" pitchFamily="2" charset="-122"/>
                </a:rPr>
                <a:t>R0~R3</a:t>
              </a:r>
              <a:endParaRPr lang="en-US" altLang="zh-CN" sz="2000" b="1">
                <a:latin typeface="+mn-lt"/>
                <a:ea typeface="黑体" pitchFamily="2" charset="-122"/>
              </a:endParaRPr>
            </a:p>
            <a:p>
              <a:pPr eaLnBrk="0" hangingPunct="0">
                <a:lnSpc>
                  <a:spcPct val="60000"/>
                </a:lnSpc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  <a:ea typeface="黑体" pitchFamily="2" charset="-122"/>
                </a:rPr>
                <a:t>     C     D           C     D</a:t>
              </a:r>
            </a:p>
            <a:p>
              <a:pPr eaLnBrk="0" hangingPunct="0">
                <a:lnSpc>
                  <a:spcPct val="60000"/>
                </a:lnSpc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  <a:ea typeface="黑体" pitchFamily="2" charset="-122"/>
                </a:rPr>
                <a:t>     SP  PC      PSW  MDR</a:t>
              </a:r>
            </a:p>
          </p:txBody>
        </p:sp>
        <p:sp>
          <p:nvSpPr>
            <p:cNvPr id="26" name="Text Box 79"/>
            <p:cNvSpPr txBox="1">
              <a:spLocks noChangeArrowheads="1"/>
            </p:cNvSpPr>
            <p:nvPr/>
          </p:nvSpPr>
          <p:spPr bwMode="auto">
            <a:xfrm>
              <a:off x="192" y="1728"/>
              <a:ext cx="672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A</a:t>
              </a:r>
            </a:p>
          </p:txBody>
        </p:sp>
        <p:sp>
          <p:nvSpPr>
            <p:cNvPr id="27" name="Text Box 80"/>
            <p:cNvSpPr txBox="1">
              <a:spLocks noChangeArrowheads="1"/>
            </p:cNvSpPr>
            <p:nvPr/>
          </p:nvSpPr>
          <p:spPr bwMode="auto">
            <a:xfrm>
              <a:off x="624" y="720"/>
              <a:ext cx="817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zh-CN" altLang="en-US" sz="2000" b="1">
                  <a:latin typeface="+mn-lt"/>
                </a:rPr>
                <a:t>移位器</a:t>
              </a:r>
            </a:p>
          </p:txBody>
        </p:sp>
        <p:sp>
          <p:nvSpPr>
            <p:cNvPr id="28" name="Line 81"/>
            <p:cNvSpPr>
              <a:spLocks noChangeShapeType="1"/>
            </p:cNvSpPr>
            <p:nvPr/>
          </p:nvSpPr>
          <p:spPr bwMode="auto">
            <a:xfrm>
              <a:off x="624" y="1200"/>
              <a:ext cx="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29" name="Text Box 82"/>
            <p:cNvSpPr txBox="1">
              <a:spLocks noChangeArrowheads="1"/>
            </p:cNvSpPr>
            <p:nvPr/>
          </p:nvSpPr>
          <p:spPr bwMode="auto">
            <a:xfrm>
              <a:off x="1056" y="1728"/>
              <a:ext cx="672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B</a:t>
              </a:r>
            </a:p>
          </p:txBody>
        </p:sp>
        <p:sp>
          <p:nvSpPr>
            <p:cNvPr id="30" name="Text Box 83"/>
            <p:cNvSpPr txBox="1">
              <a:spLocks noChangeArrowheads="1"/>
            </p:cNvSpPr>
            <p:nvPr/>
          </p:nvSpPr>
          <p:spPr bwMode="auto">
            <a:xfrm>
              <a:off x="432" y="1200"/>
              <a:ext cx="105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  <a:ea typeface="黑体" pitchFamily="2" charset="-122"/>
                </a:rPr>
                <a:t>  ALU</a:t>
              </a:r>
            </a:p>
          </p:txBody>
        </p:sp>
        <p:sp>
          <p:nvSpPr>
            <p:cNvPr id="31" name="Line 84"/>
            <p:cNvSpPr>
              <a:spLocks noChangeShapeType="1"/>
            </p:cNvSpPr>
            <p:nvPr/>
          </p:nvSpPr>
          <p:spPr bwMode="auto">
            <a:xfrm>
              <a:off x="384" y="2256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32" name="Line 85"/>
            <p:cNvSpPr>
              <a:spLocks noChangeShapeType="1"/>
            </p:cNvSpPr>
            <p:nvPr/>
          </p:nvSpPr>
          <p:spPr bwMode="auto">
            <a:xfrm>
              <a:off x="1248" y="2256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33" name="Rectangle 86"/>
            <p:cNvSpPr>
              <a:spLocks noChangeArrowheads="1"/>
            </p:cNvSpPr>
            <p:nvPr/>
          </p:nvSpPr>
          <p:spPr bwMode="auto">
            <a:xfrm>
              <a:off x="2112" y="1632"/>
              <a:ext cx="624" cy="288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altLang="zh-CN" sz="2000" b="1">
                  <a:latin typeface="+mn-lt"/>
                </a:rPr>
                <a:t>R2</a:t>
              </a:r>
            </a:p>
          </p:txBody>
        </p:sp>
        <p:sp>
          <p:nvSpPr>
            <p:cNvPr id="34" name="Line 87"/>
            <p:cNvSpPr>
              <a:spLocks noChangeShapeType="1"/>
            </p:cNvSpPr>
            <p:nvPr/>
          </p:nvSpPr>
          <p:spPr bwMode="auto">
            <a:xfrm>
              <a:off x="1008" y="481"/>
              <a:ext cx="1968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35" name="Line 88"/>
            <p:cNvSpPr>
              <a:spLocks noChangeShapeType="1"/>
            </p:cNvSpPr>
            <p:nvPr/>
          </p:nvSpPr>
          <p:spPr bwMode="auto">
            <a:xfrm>
              <a:off x="2976" y="481"/>
              <a:ext cx="0" cy="2927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stealth" w="med" len="lg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36" name="Line 89"/>
            <p:cNvSpPr>
              <a:spLocks noChangeShapeType="1"/>
            </p:cNvSpPr>
            <p:nvPr/>
          </p:nvSpPr>
          <p:spPr bwMode="auto">
            <a:xfrm flipH="1">
              <a:off x="2736" y="912"/>
              <a:ext cx="5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37" name="Line 90"/>
            <p:cNvSpPr>
              <a:spLocks noChangeShapeType="1"/>
            </p:cNvSpPr>
            <p:nvPr/>
          </p:nvSpPr>
          <p:spPr bwMode="auto">
            <a:xfrm flipH="1">
              <a:off x="2736" y="1344"/>
              <a:ext cx="5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38" name="Line 91"/>
            <p:cNvSpPr>
              <a:spLocks noChangeShapeType="1"/>
            </p:cNvSpPr>
            <p:nvPr/>
          </p:nvSpPr>
          <p:spPr bwMode="auto">
            <a:xfrm flipH="1">
              <a:off x="2736" y="1776"/>
              <a:ext cx="24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39" name="Line 92"/>
            <p:cNvSpPr>
              <a:spLocks noChangeShapeType="1"/>
            </p:cNvSpPr>
            <p:nvPr/>
          </p:nvSpPr>
          <p:spPr bwMode="auto">
            <a:xfrm flipH="1">
              <a:off x="2736" y="2161"/>
              <a:ext cx="48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40" name="Line 93"/>
            <p:cNvSpPr>
              <a:spLocks noChangeShapeType="1"/>
            </p:cNvSpPr>
            <p:nvPr/>
          </p:nvSpPr>
          <p:spPr bwMode="auto">
            <a:xfrm flipH="1">
              <a:off x="2736" y="2592"/>
              <a:ext cx="5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41" name="Line 94"/>
            <p:cNvSpPr>
              <a:spLocks noChangeShapeType="1"/>
            </p:cNvSpPr>
            <p:nvPr/>
          </p:nvSpPr>
          <p:spPr bwMode="auto">
            <a:xfrm flipH="1">
              <a:off x="2736" y="3024"/>
              <a:ext cx="48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42" name="Line 95"/>
            <p:cNvSpPr>
              <a:spLocks noChangeShapeType="1"/>
            </p:cNvSpPr>
            <p:nvPr/>
          </p:nvSpPr>
          <p:spPr bwMode="auto">
            <a:xfrm>
              <a:off x="3744" y="193"/>
              <a:ext cx="2016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43" name="Line 96"/>
            <p:cNvSpPr>
              <a:spLocks noChangeShapeType="1"/>
            </p:cNvSpPr>
            <p:nvPr/>
          </p:nvSpPr>
          <p:spPr bwMode="auto">
            <a:xfrm>
              <a:off x="3744" y="576"/>
              <a:ext cx="2016" cy="0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44" name="Line 97"/>
            <p:cNvSpPr>
              <a:spLocks noChangeShapeType="1"/>
            </p:cNvSpPr>
            <p:nvPr/>
          </p:nvSpPr>
          <p:spPr bwMode="auto">
            <a:xfrm flipH="1">
              <a:off x="3744" y="384"/>
              <a:ext cx="201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45" name="Line 98"/>
            <p:cNvSpPr>
              <a:spLocks noChangeShapeType="1"/>
            </p:cNvSpPr>
            <p:nvPr/>
          </p:nvSpPr>
          <p:spPr bwMode="auto">
            <a:xfrm>
              <a:off x="4608" y="193"/>
              <a:ext cx="0" cy="674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oval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46" name="Line 99"/>
            <p:cNvSpPr>
              <a:spLocks noChangeShapeType="1"/>
            </p:cNvSpPr>
            <p:nvPr/>
          </p:nvSpPr>
          <p:spPr bwMode="auto">
            <a:xfrm>
              <a:off x="4752" y="384"/>
              <a:ext cx="0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47" name="Line 100"/>
            <p:cNvSpPr>
              <a:spLocks noChangeShapeType="1"/>
            </p:cNvSpPr>
            <p:nvPr/>
          </p:nvSpPr>
          <p:spPr bwMode="auto">
            <a:xfrm>
              <a:off x="5136" y="193"/>
              <a:ext cx="0" cy="674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48" name="Line 101"/>
            <p:cNvSpPr>
              <a:spLocks noChangeShapeType="1"/>
            </p:cNvSpPr>
            <p:nvPr/>
          </p:nvSpPr>
          <p:spPr bwMode="auto">
            <a:xfrm>
              <a:off x="4896" y="576"/>
              <a:ext cx="0" cy="288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49" name="Line 102"/>
            <p:cNvSpPr>
              <a:spLocks noChangeShapeType="1"/>
            </p:cNvSpPr>
            <p:nvPr/>
          </p:nvSpPr>
          <p:spPr bwMode="auto">
            <a:xfrm>
              <a:off x="5424" y="576"/>
              <a:ext cx="0" cy="288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50" name="Line 103"/>
            <p:cNvSpPr>
              <a:spLocks noChangeShapeType="1"/>
            </p:cNvSpPr>
            <p:nvPr/>
          </p:nvSpPr>
          <p:spPr bwMode="auto">
            <a:xfrm>
              <a:off x="3888" y="912"/>
              <a:ext cx="142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51" name="Line 104"/>
            <p:cNvSpPr>
              <a:spLocks noChangeShapeType="1"/>
            </p:cNvSpPr>
            <p:nvPr/>
          </p:nvSpPr>
          <p:spPr bwMode="auto">
            <a:xfrm flipV="1">
              <a:off x="4032" y="193"/>
              <a:ext cx="0" cy="719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52" name="Line 105"/>
            <p:cNvSpPr>
              <a:spLocks noChangeShapeType="1"/>
            </p:cNvSpPr>
            <p:nvPr/>
          </p:nvSpPr>
          <p:spPr bwMode="auto">
            <a:xfrm flipH="1">
              <a:off x="3888" y="1344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53" name="Line 106"/>
            <p:cNvSpPr>
              <a:spLocks noChangeShapeType="1"/>
            </p:cNvSpPr>
            <p:nvPr/>
          </p:nvSpPr>
          <p:spPr bwMode="auto">
            <a:xfrm flipV="1">
              <a:off x="4128" y="384"/>
              <a:ext cx="0" cy="96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54" name="Line 107"/>
            <p:cNvSpPr>
              <a:spLocks noChangeShapeType="1"/>
            </p:cNvSpPr>
            <p:nvPr/>
          </p:nvSpPr>
          <p:spPr bwMode="auto">
            <a:xfrm>
              <a:off x="4272" y="384"/>
              <a:ext cx="0" cy="13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med" len="med"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55" name="Line 108"/>
            <p:cNvSpPr>
              <a:spLocks noChangeShapeType="1"/>
            </p:cNvSpPr>
            <p:nvPr/>
          </p:nvSpPr>
          <p:spPr bwMode="auto">
            <a:xfrm flipH="1">
              <a:off x="3888" y="1776"/>
              <a:ext cx="3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56" name="Text Box 109"/>
            <p:cNvSpPr txBox="1">
              <a:spLocks noChangeArrowheads="1"/>
            </p:cNvSpPr>
            <p:nvPr/>
          </p:nvSpPr>
          <p:spPr bwMode="auto">
            <a:xfrm>
              <a:off x="2112" y="769"/>
              <a:ext cx="624" cy="30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 R0</a:t>
              </a:r>
            </a:p>
          </p:txBody>
        </p:sp>
        <p:sp>
          <p:nvSpPr>
            <p:cNvPr id="57" name="Text Box 110"/>
            <p:cNvSpPr txBox="1">
              <a:spLocks noChangeArrowheads="1"/>
            </p:cNvSpPr>
            <p:nvPr/>
          </p:nvSpPr>
          <p:spPr bwMode="auto">
            <a:xfrm>
              <a:off x="2112" y="1200"/>
              <a:ext cx="62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 R1</a:t>
              </a:r>
            </a:p>
          </p:txBody>
        </p:sp>
        <p:sp>
          <p:nvSpPr>
            <p:cNvPr id="58" name="Text Box 111"/>
            <p:cNvSpPr txBox="1">
              <a:spLocks noChangeArrowheads="1"/>
            </p:cNvSpPr>
            <p:nvPr/>
          </p:nvSpPr>
          <p:spPr bwMode="auto">
            <a:xfrm>
              <a:off x="4512" y="864"/>
              <a:ext cx="478" cy="301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 M</a:t>
              </a:r>
            </a:p>
          </p:txBody>
        </p:sp>
        <p:sp>
          <p:nvSpPr>
            <p:cNvPr id="59" name="Text Box 112"/>
            <p:cNvSpPr txBox="1">
              <a:spLocks noChangeArrowheads="1"/>
            </p:cNvSpPr>
            <p:nvPr/>
          </p:nvSpPr>
          <p:spPr bwMode="auto">
            <a:xfrm>
              <a:off x="5088" y="864"/>
              <a:ext cx="432" cy="301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I/O</a:t>
              </a:r>
            </a:p>
          </p:txBody>
        </p:sp>
        <p:sp>
          <p:nvSpPr>
            <p:cNvPr id="60" name="Text Box 113"/>
            <p:cNvSpPr txBox="1">
              <a:spLocks noChangeArrowheads="1"/>
            </p:cNvSpPr>
            <p:nvPr/>
          </p:nvSpPr>
          <p:spPr bwMode="auto">
            <a:xfrm>
              <a:off x="3361" y="432"/>
              <a:ext cx="532" cy="30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CB</a:t>
              </a:r>
            </a:p>
          </p:txBody>
        </p:sp>
        <p:sp>
          <p:nvSpPr>
            <p:cNvPr id="61" name="Text Box 114"/>
            <p:cNvSpPr txBox="1">
              <a:spLocks noChangeArrowheads="1"/>
            </p:cNvSpPr>
            <p:nvPr/>
          </p:nvSpPr>
          <p:spPr bwMode="auto">
            <a:xfrm>
              <a:off x="1441" y="144"/>
              <a:ext cx="1007" cy="30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zh-CN" altLang="en-US" sz="2000" b="1">
                  <a:latin typeface="+mn-lt"/>
                  <a:ea typeface="黑体" pitchFamily="2" charset="-122"/>
                </a:rPr>
                <a:t>内总线</a:t>
              </a:r>
            </a:p>
          </p:txBody>
        </p:sp>
        <p:sp>
          <p:nvSpPr>
            <p:cNvPr id="62" name="Text Box 115"/>
            <p:cNvSpPr txBox="1">
              <a:spLocks noChangeArrowheads="1"/>
            </p:cNvSpPr>
            <p:nvPr/>
          </p:nvSpPr>
          <p:spPr bwMode="auto">
            <a:xfrm>
              <a:off x="2112" y="2449"/>
              <a:ext cx="624" cy="30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C</a:t>
              </a:r>
            </a:p>
          </p:txBody>
        </p:sp>
        <p:sp>
          <p:nvSpPr>
            <p:cNvPr id="63" name="Text Box 116"/>
            <p:cNvSpPr txBox="1">
              <a:spLocks noChangeArrowheads="1"/>
            </p:cNvSpPr>
            <p:nvPr/>
          </p:nvSpPr>
          <p:spPr bwMode="auto">
            <a:xfrm>
              <a:off x="2112" y="2016"/>
              <a:ext cx="62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R3</a:t>
              </a:r>
            </a:p>
          </p:txBody>
        </p:sp>
        <p:sp>
          <p:nvSpPr>
            <p:cNvPr id="64" name="Text Box 117"/>
            <p:cNvSpPr txBox="1">
              <a:spLocks noChangeArrowheads="1"/>
            </p:cNvSpPr>
            <p:nvPr/>
          </p:nvSpPr>
          <p:spPr bwMode="auto">
            <a:xfrm>
              <a:off x="2112" y="2880"/>
              <a:ext cx="62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D</a:t>
              </a:r>
            </a:p>
          </p:txBody>
        </p:sp>
        <p:sp>
          <p:nvSpPr>
            <p:cNvPr id="65" name="Text Box 118"/>
            <p:cNvSpPr txBox="1">
              <a:spLocks noChangeArrowheads="1"/>
            </p:cNvSpPr>
            <p:nvPr/>
          </p:nvSpPr>
          <p:spPr bwMode="auto">
            <a:xfrm>
              <a:off x="3264" y="769"/>
              <a:ext cx="624" cy="30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MAR</a:t>
              </a:r>
            </a:p>
          </p:txBody>
        </p:sp>
        <p:sp>
          <p:nvSpPr>
            <p:cNvPr id="66" name="Text Box 119"/>
            <p:cNvSpPr txBox="1">
              <a:spLocks noChangeArrowheads="1"/>
            </p:cNvSpPr>
            <p:nvPr/>
          </p:nvSpPr>
          <p:spPr bwMode="auto">
            <a:xfrm>
              <a:off x="3264" y="1200"/>
              <a:ext cx="62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MDR</a:t>
              </a:r>
            </a:p>
          </p:txBody>
        </p:sp>
        <p:sp>
          <p:nvSpPr>
            <p:cNvPr id="67" name="Text Box 120"/>
            <p:cNvSpPr txBox="1">
              <a:spLocks noChangeArrowheads="1"/>
            </p:cNvSpPr>
            <p:nvPr/>
          </p:nvSpPr>
          <p:spPr bwMode="auto">
            <a:xfrm>
              <a:off x="3264" y="1632"/>
              <a:ext cx="62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IR</a:t>
              </a:r>
            </a:p>
          </p:txBody>
        </p:sp>
        <p:sp>
          <p:nvSpPr>
            <p:cNvPr id="68" name="Text Box 121"/>
            <p:cNvSpPr txBox="1">
              <a:spLocks noChangeArrowheads="1"/>
            </p:cNvSpPr>
            <p:nvPr/>
          </p:nvSpPr>
          <p:spPr bwMode="auto">
            <a:xfrm>
              <a:off x="3264" y="2016"/>
              <a:ext cx="62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 PC</a:t>
              </a:r>
            </a:p>
          </p:txBody>
        </p:sp>
        <p:sp>
          <p:nvSpPr>
            <p:cNvPr id="69" name="Text Box 122"/>
            <p:cNvSpPr txBox="1">
              <a:spLocks noChangeArrowheads="1"/>
            </p:cNvSpPr>
            <p:nvPr/>
          </p:nvSpPr>
          <p:spPr bwMode="auto">
            <a:xfrm>
              <a:off x="3264" y="2449"/>
              <a:ext cx="624" cy="30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SP</a:t>
              </a:r>
            </a:p>
          </p:txBody>
        </p:sp>
        <p:sp>
          <p:nvSpPr>
            <p:cNvPr id="70" name="Text Box 123"/>
            <p:cNvSpPr txBox="1">
              <a:spLocks noChangeArrowheads="1"/>
            </p:cNvSpPr>
            <p:nvPr/>
          </p:nvSpPr>
          <p:spPr bwMode="auto">
            <a:xfrm>
              <a:off x="3264" y="2880"/>
              <a:ext cx="62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PSW</a:t>
              </a:r>
            </a:p>
          </p:txBody>
        </p:sp>
        <p:sp>
          <p:nvSpPr>
            <p:cNvPr id="71" name="Line 124"/>
            <p:cNvSpPr>
              <a:spLocks noChangeShapeType="1"/>
            </p:cNvSpPr>
            <p:nvPr/>
          </p:nvSpPr>
          <p:spPr bwMode="auto">
            <a:xfrm rot="-5400000">
              <a:off x="5664" y="912"/>
              <a:ext cx="0" cy="192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72" name="Line 125"/>
            <p:cNvSpPr>
              <a:spLocks noChangeShapeType="1"/>
            </p:cNvSpPr>
            <p:nvPr/>
          </p:nvSpPr>
          <p:spPr bwMode="auto">
            <a:xfrm>
              <a:off x="5281" y="384"/>
              <a:ext cx="0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73" name="Text Box 126"/>
            <p:cNvSpPr txBox="1">
              <a:spLocks noChangeArrowheads="1"/>
            </p:cNvSpPr>
            <p:nvPr/>
          </p:nvSpPr>
          <p:spPr bwMode="auto">
            <a:xfrm>
              <a:off x="3361" y="48"/>
              <a:ext cx="532" cy="30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AB</a:t>
              </a:r>
            </a:p>
          </p:txBody>
        </p:sp>
        <p:sp>
          <p:nvSpPr>
            <p:cNvPr id="74" name="Text Box 127"/>
            <p:cNvSpPr txBox="1">
              <a:spLocks noChangeArrowheads="1"/>
            </p:cNvSpPr>
            <p:nvPr/>
          </p:nvSpPr>
          <p:spPr bwMode="auto">
            <a:xfrm>
              <a:off x="3361" y="240"/>
              <a:ext cx="532" cy="30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DB</a:t>
              </a:r>
            </a:p>
          </p:txBody>
        </p:sp>
        <p:sp>
          <p:nvSpPr>
            <p:cNvPr id="75" name="Line 128"/>
            <p:cNvSpPr>
              <a:spLocks noChangeShapeType="1"/>
            </p:cNvSpPr>
            <p:nvPr/>
          </p:nvSpPr>
          <p:spPr bwMode="auto">
            <a:xfrm>
              <a:off x="4416" y="576"/>
              <a:ext cx="0" cy="1392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 type="stealth" w="lg" len="lg"/>
              <a:tailEnd type="stealth" w="lg" len="lg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76" name="Text Box 129"/>
            <p:cNvSpPr txBox="1">
              <a:spLocks noChangeArrowheads="1"/>
            </p:cNvSpPr>
            <p:nvPr/>
          </p:nvSpPr>
          <p:spPr bwMode="auto">
            <a:xfrm>
              <a:off x="4128" y="1968"/>
              <a:ext cx="589" cy="533"/>
            </a:xfrm>
            <a:prstGeom prst="rect">
              <a:avLst/>
            </a:prstGeom>
            <a:noFill/>
            <a:ln w="38100">
              <a:solidFill>
                <a:srgbClr val="7030A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zh-CN" altLang="en-US" sz="2000" b="1">
                  <a:latin typeface="+mn-lt"/>
                  <a:ea typeface="黑体" pitchFamily="2" charset="-122"/>
                </a:rPr>
                <a:t>控制逻辑 </a:t>
              </a:r>
            </a:p>
          </p:txBody>
        </p:sp>
      </p:grpSp>
      <p:sp>
        <p:nvSpPr>
          <p:cNvPr id="77" name="Text Box 118"/>
          <p:cNvSpPr txBox="1">
            <a:spLocks noChangeArrowheads="1"/>
          </p:cNvSpPr>
          <p:nvPr/>
        </p:nvSpPr>
        <p:spPr bwMode="auto">
          <a:xfrm>
            <a:off x="653777" y="1340768"/>
            <a:ext cx="6778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C</a:t>
            </a:r>
            <a:r>
              <a:rPr lang="en-US" altLang="zh-CN" sz="2000" b="1" baseline="-2500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0</a:t>
            </a:r>
          </a:p>
        </p:txBody>
      </p:sp>
      <p:sp>
        <p:nvSpPr>
          <p:cNvPr id="78" name="Line 119"/>
          <p:cNvSpPr>
            <a:spLocks noChangeShapeType="1"/>
          </p:cNvSpPr>
          <p:nvPr/>
        </p:nvSpPr>
        <p:spPr bwMode="auto">
          <a:xfrm>
            <a:off x="612378" y="1774155"/>
            <a:ext cx="503238" cy="0"/>
          </a:xfrm>
          <a:prstGeom prst="line">
            <a:avLst/>
          </a:prstGeom>
          <a:noFill/>
          <a:ln w="5715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79" name="Text Box 121"/>
          <p:cNvSpPr txBox="1">
            <a:spLocks noChangeArrowheads="1"/>
          </p:cNvSpPr>
          <p:nvPr/>
        </p:nvSpPr>
        <p:spPr bwMode="auto">
          <a:xfrm>
            <a:off x="5292080" y="2669056"/>
            <a:ext cx="904954" cy="399904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altLang="zh-CN" sz="2000" b="1">
                <a:latin typeface="+mn-lt"/>
              </a:rPr>
              <a:t> PC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259632" y="3789040"/>
            <a:ext cx="5277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>
                <a:solidFill>
                  <a:srgbClr val="FF0000"/>
                </a:solidFill>
                <a:ea typeface="黑体" pitchFamily="2" charset="-122"/>
              </a:rPr>
              <a:t>PC</a:t>
            </a:r>
            <a:endParaRPr lang="zh-CN" altLang="en-US" sz="2000">
              <a:solidFill>
                <a:srgbClr val="FF0000"/>
              </a:solidFill>
            </a:endParaRPr>
          </a:p>
        </p:txBody>
      </p:sp>
      <p:sp>
        <p:nvSpPr>
          <p:cNvPr id="81" name="Text Box 79"/>
          <p:cNvSpPr txBox="1">
            <a:spLocks noChangeArrowheads="1"/>
          </p:cNvSpPr>
          <p:nvPr/>
        </p:nvSpPr>
        <p:spPr bwMode="auto">
          <a:xfrm>
            <a:off x="827584" y="2276872"/>
            <a:ext cx="974566" cy="399904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altLang="zh-CN" sz="2000" b="1">
                <a:latin typeface="+mn-lt"/>
              </a:rPr>
              <a:t>A</a:t>
            </a:r>
          </a:p>
        </p:txBody>
      </p:sp>
      <p:sp>
        <p:nvSpPr>
          <p:cNvPr id="82" name="Line 70"/>
          <p:cNvSpPr>
            <a:spLocks noChangeShapeType="1"/>
          </p:cNvSpPr>
          <p:nvPr/>
        </p:nvSpPr>
        <p:spPr bwMode="auto">
          <a:xfrm flipV="1">
            <a:off x="1311762" y="2021783"/>
            <a:ext cx="0" cy="255089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algn="ctr">
              <a:defRPr/>
            </a:pPr>
            <a:endParaRPr lang="zh-CN" altLang="en-US" sz="2000">
              <a:latin typeface="+mn-lt"/>
            </a:endParaRPr>
          </a:p>
        </p:txBody>
      </p:sp>
      <p:sp>
        <p:nvSpPr>
          <p:cNvPr id="83" name="Text Box 83"/>
          <p:cNvSpPr txBox="1">
            <a:spLocks noChangeArrowheads="1"/>
          </p:cNvSpPr>
          <p:nvPr/>
        </p:nvSpPr>
        <p:spPr bwMode="auto">
          <a:xfrm>
            <a:off x="1187624" y="1588936"/>
            <a:ext cx="1528561" cy="399904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altLang="zh-CN" sz="2000" b="1">
                <a:latin typeface="+mn-lt"/>
                <a:ea typeface="黑体" pitchFamily="2" charset="-122"/>
              </a:rPr>
              <a:t>  ALU</a:t>
            </a:r>
          </a:p>
        </p:txBody>
      </p:sp>
      <p:sp>
        <p:nvSpPr>
          <p:cNvPr id="84" name="Line 71"/>
          <p:cNvSpPr>
            <a:spLocks noChangeShapeType="1"/>
          </p:cNvSpPr>
          <p:nvPr/>
        </p:nvSpPr>
        <p:spPr bwMode="auto">
          <a:xfrm flipV="1">
            <a:off x="1979712" y="1304361"/>
            <a:ext cx="0" cy="252431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algn="ctr">
              <a:defRPr/>
            </a:pPr>
            <a:endParaRPr lang="zh-CN" altLang="en-US" sz="2000">
              <a:latin typeface="+mn-lt"/>
            </a:endParaRPr>
          </a:p>
        </p:txBody>
      </p:sp>
      <p:sp>
        <p:nvSpPr>
          <p:cNvPr id="85" name="Text Box 80"/>
          <p:cNvSpPr txBox="1">
            <a:spLocks noChangeArrowheads="1"/>
          </p:cNvSpPr>
          <p:nvPr/>
        </p:nvSpPr>
        <p:spPr bwMode="auto">
          <a:xfrm>
            <a:off x="1442932" y="940864"/>
            <a:ext cx="1184852" cy="399904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zh-CN" altLang="en-US" sz="2000" b="1">
                <a:latin typeface="+mn-lt"/>
              </a:rPr>
              <a:t>移位器</a:t>
            </a:r>
          </a:p>
        </p:txBody>
      </p:sp>
      <p:grpSp>
        <p:nvGrpSpPr>
          <p:cNvPr id="86" name="组合 85"/>
          <p:cNvGrpSpPr/>
          <p:nvPr/>
        </p:nvGrpSpPr>
        <p:grpSpPr>
          <a:xfrm>
            <a:off x="1979712" y="620688"/>
            <a:ext cx="3312368" cy="576064"/>
            <a:chOff x="1979712" y="620688"/>
            <a:chExt cx="3312368" cy="576064"/>
          </a:xfrm>
        </p:grpSpPr>
        <p:sp>
          <p:nvSpPr>
            <p:cNvPr id="87" name="Line 77"/>
            <p:cNvSpPr>
              <a:spLocks noChangeShapeType="1"/>
            </p:cNvSpPr>
            <p:nvPr/>
          </p:nvSpPr>
          <p:spPr bwMode="auto">
            <a:xfrm flipV="1">
              <a:off x="1979712" y="620688"/>
              <a:ext cx="0" cy="31753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88" name="Line 87"/>
            <p:cNvSpPr>
              <a:spLocks noChangeShapeType="1"/>
            </p:cNvSpPr>
            <p:nvPr/>
          </p:nvSpPr>
          <p:spPr bwMode="auto">
            <a:xfrm>
              <a:off x="1979712" y="620688"/>
              <a:ext cx="2854087" cy="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89" name="Line 87"/>
            <p:cNvSpPr>
              <a:spLocks noChangeShapeType="1"/>
            </p:cNvSpPr>
            <p:nvPr/>
          </p:nvSpPr>
          <p:spPr bwMode="auto">
            <a:xfrm flipV="1">
              <a:off x="4860032" y="620688"/>
              <a:ext cx="0" cy="576064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90" name="Line 87"/>
            <p:cNvSpPr>
              <a:spLocks noChangeShapeType="1"/>
            </p:cNvSpPr>
            <p:nvPr/>
          </p:nvSpPr>
          <p:spPr bwMode="auto">
            <a:xfrm>
              <a:off x="4860032" y="1196752"/>
              <a:ext cx="432048" cy="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 type="triangle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</p:grpSp>
      <p:sp>
        <p:nvSpPr>
          <p:cNvPr id="91" name="Text Box 118"/>
          <p:cNvSpPr txBox="1">
            <a:spLocks noChangeArrowheads="1"/>
          </p:cNvSpPr>
          <p:nvPr/>
        </p:nvSpPr>
        <p:spPr bwMode="auto">
          <a:xfrm>
            <a:off x="5251222" y="1014200"/>
            <a:ext cx="904954" cy="398576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altLang="zh-CN" sz="2000" b="1">
                <a:latin typeface="+mn-lt"/>
              </a:rPr>
              <a:t>MAR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00"/>
                            </p:stCondLst>
                            <p:childTnLst>
                              <p:par>
                                <p:cTn id="4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500"/>
                            </p:stCondLst>
                            <p:childTnLst>
                              <p:par>
                                <p:cTn id="6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000"/>
                            </p:stCondLst>
                            <p:childTnLst>
                              <p:par>
                                <p:cTn id="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3" grpId="0" build="p" autoUpdateAnimBg="0"/>
      <p:bldP spid="4" grpId="0" autoUpdateAnimBg="0"/>
      <p:bldP spid="5" grpId="0" animBg="1"/>
      <p:bldP spid="6" grpId="0" build="p" autoUpdateAnimBg="0" advAuto="0"/>
      <p:bldP spid="7" grpId="0" animBg="1"/>
      <p:bldP spid="8" grpId="0" build="p" autoUpdateAnimBg="0" advAuto="0"/>
      <p:bldP spid="9" grpId="0" animBg="1"/>
      <p:bldP spid="10" grpId="0" autoUpdateAnimBg="0"/>
      <p:bldP spid="11" grpId="0" animBg="1"/>
      <p:bldP spid="12" grpId="0" autoUpdateAnimBg="0"/>
      <p:bldP spid="13" grpId="0" animBg="1"/>
      <p:bldP spid="14" grpId="0" build="p" autoUpdateAnimBg="0" advAuto="0"/>
      <p:bldP spid="79" grpId="0" animBg="1"/>
      <p:bldP spid="80" grpId="0"/>
      <p:bldP spid="81" grpId="0" animBg="1"/>
      <p:bldP spid="82" grpId="0" animBg="1"/>
      <p:bldP spid="83" grpId="0" animBg="1"/>
      <p:bldP spid="84" grpId="0" animBg="1"/>
      <p:bldP spid="85" grpId="0" animBg="1"/>
      <p:bldP spid="91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83"/>
          <p:cNvSpPr txBox="1">
            <a:spLocks noChangeArrowheads="1"/>
          </p:cNvSpPr>
          <p:nvPr/>
        </p:nvSpPr>
        <p:spPr bwMode="auto">
          <a:xfrm>
            <a:off x="2699792" y="5667970"/>
            <a:ext cx="8382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  <a:latin typeface="+mn-lt"/>
                <a:ea typeface="+mn-ea"/>
              </a:rPr>
              <a:t>M</a:t>
            </a:r>
          </a:p>
        </p:txBody>
      </p:sp>
      <p:sp>
        <p:nvSpPr>
          <p:cNvPr id="3" name="Text Box 84"/>
          <p:cNvSpPr txBox="1">
            <a:spLocks noChangeArrowheads="1"/>
          </p:cNvSpPr>
          <p:nvPr/>
        </p:nvSpPr>
        <p:spPr bwMode="auto">
          <a:xfrm>
            <a:off x="355460" y="4994012"/>
            <a:ext cx="3733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+mn-lt"/>
                <a:ea typeface="+mn-ea"/>
              </a:rPr>
              <a:t>2</a:t>
            </a:r>
            <a:r>
              <a:rPr lang="zh-CN" altLang="en-US" sz="2800" b="1">
                <a:latin typeface="+mn-lt"/>
                <a:ea typeface="+mn-ea"/>
              </a:rPr>
              <a:t>）读取指令信息</a:t>
            </a:r>
          </a:p>
        </p:txBody>
      </p:sp>
      <p:sp>
        <p:nvSpPr>
          <p:cNvPr id="4" name="Text Box 91"/>
          <p:cNvSpPr txBox="1">
            <a:spLocks noChangeArrowheads="1"/>
          </p:cNvSpPr>
          <p:nvPr/>
        </p:nvSpPr>
        <p:spPr bwMode="auto">
          <a:xfrm>
            <a:off x="4891096" y="5517232"/>
            <a:ext cx="990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latin typeface="+mn-lt"/>
                <a:ea typeface="+mn-ea"/>
              </a:rPr>
              <a:t>置入</a:t>
            </a:r>
          </a:p>
        </p:txBody>
      </p:sp>
      <p:sp>
        <p:nvSpPr>
          <p:cNvPr id="5" name="Line 92"/>
          <p:cNvSpPr>
            <a:spLocks noChangeShapeType="1"/>
          </p:cNvSpPr>
          <p:nvPr/>
        </p:nvSpPr>
        <p:spPr bwMode="auto">
          <a:xfrm>
            <a:off x="3233192" y="5949280"/>
            <a:ext cx="8382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sz="2800">
              <a:latin typeface="+mn-lt"/>
              <a:ea typeface="+mn-ea"/>
            </a:endParaRPr>
          </a:p>
        </p:txBody>
      </p:sp>
      <p:sp>
        <p:nvSpPr>
          <p:cNvPr id="6" name="Text Box 93"/>
          <p:cNvSpPr txBox="1">
            <a:spLocks noChangeArrowheads="1"/>
          </p:cNvSpPr>
          <p:nvPr/>
        </p:nvSpPr>
        <p:spPr bwMode="auto">
          <a:xfrm>
            <a:off x="4147592" y="5667970"/>
            <a:ext cx="8382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  <a:latin typeface="+mn-lt"/>
                <a:ea typeface="+mn-ea"/>
              </a:rPr>
              <a:t>DB</a:t>
            </a:r>
          </a:p>
        </p:txBody>
      </p:sp>
      <p:sp>
        <p:nvSpPr>
          <p:cNvPr id="7" name="Line 94"/>
          <p:cNvSpPr>
            <a:spLocks noChangeShapeType="1"/>
          </p:cNvSpPr>
          <p:nvPr/>
        </p:nvSpPr>
        <p:spPr bwMode="auto">
          <a:xfrm>
            <a:off x="4909592" y="5963703"/>
            <a:ext cx="8382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sz="2800">
              <a:latin typeface="+mn-lt"/>
              <a:ea typeface="+mn-ea"/>
            </a:endParaRPr>
          </a:p>
        </p:txBody>
      </p:sp>
      <p:sp>
        <p:nvSpPr>
          <p:cNvPr id="8" name="Text Box 95"/>
          <p:cNvSpPr txBox="1">
            <a:spLocks noChangeArrowheads="1"/>
          </p:cNvSpPr>
          <p:nvPr/>
        </p:nvSpPr>
        <p:spPr bwMode="auto">
          <a:xfrm>
            <a:off x="5823992" y="5667970"/>
            <a:ext cx="8382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  <a:latin typeface="+mn-lt"/>
                <a:ea typeface="+mn-ea"/>
              </a:rPr>
              <a:t>IR</a:t>
            </a:r>
          </a:p>
        </p:txBody>
      </p:sp>
      <p:grpSp>
        <p:nvGrpSpPr>
          <p:cNvPr id="9" name="Group 69"/>
          <p:cNvGrpSpPr>
            <a:grpSpLocks/>
          </p:cNvGrpSpPr>
          <p:nvPr/>
        </p:nvGrpSpPr>
        <p:grpSpPr bwMode="auto">
          <a:xfrm>
            <a:off x="539055" y="404664"/>
            <a:ext cx="8353425" cy="4464050"/>
            <a:chOff x="0" y="48"/>
            <a:chExt cx="5760" cy="3360"/>
          </a:xfrm>
        </p:grpSpPr>
        <p:sp>
          <p:nvSpPr>
            <p:cNvPr id="10" name="Line 70"/>
            <p:cNvSpPr>
              <a:spLocks noChangeShapeType="1"/>
            </p:cNvSpPr>
            <p:nvPr/>
          </p:nvSpPr>
          <p:spPr bwMode="auto">
            <a:xfrm flipV="1">
              <a:off x="528" y="1536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11" name="Line 71"/>
            <p:cNvSpPr>
              <a:spLocks noChangeShapeType="1"/>
            </p:cNvSpPr>
            <p:nvPr/>
          </p:nvSpPr>
          <p:spPr bwMode="auto">
            <a:xfrm flipV="1">
              <a:off x="1008" y="1007"/>
              <a:ext cx="0" cy="19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12" name="Line 72"/>
            <p:cNvSpPr>
              <a:spLocks noChangeShapeType="1"/>
            </p:cNvSpPr>
            <p:nvPr/>
          </p:nvSpPr>
          <p:spPr bwMode="auto">
            <a:xfrm flipV="1">
              <a:off x="1344" y="1536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13" name="Line 73"/>
            <p:cNvSpPr>
              <a:spLocks noChangeShapeType="1"/>
            </p:cNvSpPr>
            <p:nvPr/>
          </p:nvSpPr>
          <p:spPr bwMode="auto">
            <a:xfrm flipV="1">
              <a:off x="1152" y="2064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14" name="Line 74"/>
            <p:cNvSpPr>
              <a:spLocks noChangeShapeType="1"/>
            </p:cNvSpPr>
            <p:nvPr/>
          </p:nvSpPr>
          <p:spPr bwMode="auto">
            <a:xfrm flipV="1">
              <a:off x="768" y="2064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15" name="Line 75"/>
            <p:cNvSpPr>
              <a:spLocks noChangeShapeType="1"/>
            </p:cNvSpPr>
            <p:nvPr/>
          </p:nvSpPr>
          <p:spPr bwMode="auto">
            <a:xfrm flipV="1">
              <a:off x="288" y="2064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16" name="Line 76"/>
            <p:cNvSpPr>
              <a:spLocks noChangeShapeType="1"/>
            </p:cNvSpPr>
            <p:nvPr/>
          </p:nvSpPr>
          <p:spPr bwMode="auto">
            <a:xfrm flipV="1">
              <a:off x="1632" y="2064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17" name="Line 77"/>
            <p:cNvSpPr>
              <a:spLocks noChangeShapeType="1"/>
            </p:cNvSpPr>
            <p:nvPr/>
          </p:nvSpPr>
          <p:spPr bwMode="auto">
            <a:xfrm flipV="1">
              <a:off x="1008" y="481"/>
              <a:ext cx="0" cy="23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18" name="Text Box 78"/>
            <p:cNvSpPr txBox="1">
              <a:spLocks noChangeArrowheads="1"/>
            </p:cNvSpPr>
            <p:nvPr/>
          </p:nvSpPr>
          <p:spPr bwMode="auto">
            <a:xfrm>
              <a:off x="0" y="2449"/>
              <a:ext cx="2064" cy="71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lnSpc>
                  <a:spcPct val="60000"/>
                </a:lnSpc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  <a:ea typeface="黑体" pitchFamily="2" charset="-122"/>
                </a:rPr>
                <a:t>     R0~R3          </a:t>
              </a:r>
              <a:r>
                <a:rPr lang="en-US" altLang="zh-CN" sz="2000" b="1" err="1">
                  <a:latin typeface="+mn-lt"/>
                  <a:ea typeface="黑体" pitchFamily="2" charset="-122"/>
                </a:rPr>
                <a:t>R0~R3</a:t>
              </a:r>
              <a:endParaRPr lang="en-US" altLang="zh-CN" sz="2000" b="1">
                <a:latin typeface="+mn-lt"/>
                <a:ea typeface="黑体" pitchFamily="2" charset="-122"/>
              </a:endParaRPr>
            </a:p>
            <a:p>
              <a:pPr eaLnBrk="0" hangingPunct="0">
                <a:lnSpc>
                  <a:spcPct val="60000"/>
                </a:lnSpc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  <a:ea typeface="黑体" pitchFamily="2" charset="-122"/>
                </a:rPr>
                <a:t>     C     D           C     D</a:t>
              </a:r>
            </a:p>
            <a:p>
              <a:pPr eaLnBrk="0" hangingPunct="0">
                <a:lnSpc>
                  <a:spcPct val="60000"/>
                </a:lnSpc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  <a:ea typeface="黑体" pitchFamily="2" charset="-122"/>
                </a:rPr>
                <a:t>     SP  PC      PSW  MDR</a:t>
              </a:r>
            </a:p>
          </p:txBody>
        </p:sp>
        <p:sp>
          <p:nvSpPr>
            <p:cNvPr id="19" name="Text Box 79"/>
            <p:cNvSpPr txBox="1">
              <a:spLocks noChangeArrowheads="1"/>
            </p:cNvSpPr>
            <p:nvPr/>
          </p:nvSpPr>
          <p:spPr bwMode="auto">
            <a:xfrm>
              <a:off x="192" y="1728"/>
              <a:ext cx="672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A</a:t>
              </a:r>
            </a:p>
          </p:txBody>
        </p:sp>
        <p:sp>
          <p:nvSpPr>
            <p:cNvPr id="20" name="Text Box 80"/>
            <p:cNvSpPr txBox="1">
              <a:spLocks noChangeArrowheads="1"/>
            </p:cNvSpPr>
            <p:nvPr/>
          </p:nvSpPr>
          <p:spPr bwMode="auto">
            <a:xfrm>
              <a:off x="624" y="720"/>
              <a:ext cx="817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zh-CN" altLang="en-US" sz="2000" b="1">
                  <a:latin typeface="+mn-lt"/>
                </a:rPr>
                <a:t>移位器</a:t>
              </a:r>
            </a:p>
          </p:txBody>
        </p:sp>
        <p:sp>
          <p:nvSpPr>
            <p:cNvPr id="21" name="Line 81"/>
            <p:cNvSpPr>
              <a:spLocks noChangeShapeType="1"/>
            </p:cNvSpPr>
            <p:nvPr/>
          </p:nvSpPr>
          <p:spPr bwMode="auto">
            <a:xfrm>
              <a:off x="624" y="1200"/>
              <a:ext cx="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22" name="Text Box 82"/>
            <p:cNvSpPr txBox="1">
              <a:spLocks noChangeArrowheads="1"/>
            </p:cNvSpPr>
            <p:nvPr/>
          </p:nvSpPr>
          <p:spPr bwMode="auto">
            <a:xfrm>
              <a:off x="1056" y="1728"/>
              <a:ext cx="672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B</a:t>
              </a:r>
            </a:p>
          </p:txBody>
        </p:sp>
        <p:sp>
          <p:nvSpPr>
            <p:cNvPr id="23" name="Text Box 83"/>
            <p:cNvSpPr txBox="1">
              <a:spLocks noChangeArrowheads="1"/>
            </p:cNvSpPr>
            <p:nvPr/>
          </p:nvSpPr>
          <p:spPr bwMode="auto">
            <a:xfrm>
              <a:off x="432" y="1200"/>
              <a:ext cx="105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  <a:ea typeface="黑体" pitchFamily="2" charset="-122"/>
                </a:rPr>
                <a:t>  ALU</a:t>
              </a:r>
            </a:p>
          </p:txBody>
        </p:sp>
        <p:sp>
          <p:nvSpPr>
            <p:cNvPr id="24" name="Line 84"/>
            <p:cNvSpPr>
              <a:spLocks noChangeShapeType="1"/>
            </p:cNvSpPr>
            <p:nvPr/>
          </p:nvSpPr>
          <p:spPr bwMode="auto">
            <a:xfrm>
              <a:off x="384" y="2256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25" name="Line 85"/>
            <p:cNvSpPr>
              <a:spLocks noChangeShapeType="1"/>
            </p:cNvSpPr>
            <p:nvPr/>
          </p:nvSpPr>
          <p:spPr bwMode="auto">
            <a:xfrm>
              <a:off x="1248" y="2256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26" name="Rectangle 86"/>
            <p:cNvSpPr>
              <a:spLocks noChangeArrowheads="1"/>
            </p:cNvSpPr>
            <p:nvPr/>
          </p:nvSpPr>
          <p:spPr bwMode="auto">
            <a:xfrm>
              <a:off x="2112" y="1632"/>
              <a:ext cx="624" cy="288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altLang="zh-CN" sz="2000" b="1">
                  <a:latin typeface="+mn-lt"/>
                </a:rPr>
                <a:t>R2</a:t>
              </a:r>
            </a:p>
          </p:txBody>
        </p:sp>
        <p:sp>
          <p:nvSpPr>
            <p:cNvPr id="27" name="Line 87"/>
            <p:cNvSpPr>
              <a:spLocks noChangeShapeType="1"/>
            </p:cNvSpPr>
            <p:nvPr/>
          </p:nvSpPr>
          <p:spPr bwMode="auto">
            <a:xfrm>
              <a:off x="1008" y="481"/>
              <a:ext cx="1968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28" name="Line 88"/>
            <p:cNvSpPr>
              <a:spLocks noChangeShapeType="1"/>
            </p:cNvSpPr>
            <p:nvPr/>
          </p:nvSpPr>
          <p:spPr bwMode="auto">
            <a:xfrm>
              <a:off x="2976" y="481"/>
              <a:ext cx="0" cy="2927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stealth" w="med" len="lg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29" name="Line 89"/>
            <p:cNvSpPr>
              <a:spLocks noChangeShapeType="1"/>
            </p:cNvSpPr>
            <p:nvPr/>
          </p:nvSpPr>
          <p:spPr bwMode="auto">
            <a:xfrm flipH="1">
              <a:off x="2736" y="912"/>
              <a:ext cx="5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30" name="Line 90"/>
            <p:cNvSpPr>
              <a:spLocks noChangeShapeType="1"/>
            </p:cNvSpPr>
            <p:nvPr/>
          </p:nvSpPr>
          <p:spPr bwMode="auto">
            <a:xfrm flipH="1">
              <a:off x="2736" y="1344"/>
              <a:ext cx="5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31" name="Line 91"/>
            <p:cNvSpPr>
              <a:spLocks noChangeShapeType="1"/>
            </p:cNvSpPr>
            <p:nvPr/>
          </p:nvSpPr>
          <p:spPr bwMode="auto">
            <a:xfrm flipH="1">
              <a:off x="2736" y="1776"/>
              <a:ext cx="24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32" name="Line 92"/>
            <p:cNvSpPr>
              <a:spLocks noChangeShapeType="1"/>
            </p:cNvSpPr>
            <p:nvPr/>
          </p:nvSpPr>
          <p:spPr bwMode="auto">
            <a:xfrm flipH="1">
              <a:off x="2736" y="2161"/>
              <a:ext cx="48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33" name="Line 93"/>
            <p:cNvSpPr>
              <a:spLocks noChangeShapeType="1"/>
            </p:cNvSpPr>
            <p:nvPr/>
          </p:nvSpPr>
          <p:spPr bwMode="auto">
            <a:xfrm flipH="1">
              <a:off x="2736" y="2592"/>
              <a:ext cx="5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34" name="Line 94"/>
            <p:cNvSpPr>
              <a:spLocks noChangeShapeType="1"/>
            </p:cNvSpPr>
            <p:nvPr/>
          </p:nvSpPr>
          <p:spPr bwMode="auto">
            <a:xfrm flipH="1">
              <a:off x="2736" y="3024"/>
              <a:ext cx="48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35" name="Line 95"/>
            <p:cNvSpPr>
              <a:spLocks noChangeShapeType="1"/>
            </p:cNvSpPr>
            <p:nvPr/>
          </p:nvSpPr>
          <p:spPr bwMode="auto">
            <a:xfrm>
              <a:off x="3744" y="193"/>
              <a:ext cx="2016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36" name="Line 96"/>
            <p:cNvSpPr>
              <a:spLocks noChangeShapeType="1"/>
            </p:cNvSpPr>
            <p:nvPr/>
          </p:nvSpPr>
          <p:spPr bwMode="auto">
            <a:xfrm>
              <a:off x="3744" y="576"/>
              <a:ext cx="2016" cy="0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37" name="Line 97"/>
            <p:cNvSpPr>
              <a:spLocks noChangeShapeType="1"/>
            </p:cNvSpPr>
            <p:nvPr/>
          </p:nvSpPr>
          <p:spPr bwMode="auto">
            <a:xfrm flipH="1">
              <a:off x="3744" y="384"/>
              <a:ext cx="201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38" name="Line 98"/>
            <p:cNvSpPr>
              <a:spLocks noChangeShapeType="1"/>
            </p:cNvSpPr>
            <p:nvPr/>
          </p:nvSpPr>
          <p:spPr bwMode="auto">
            <a:xfrm>
              <a:off x="4608" y="193"/>
              <a:ext cx="0" cy="674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oval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39" name="Line 99"/>
            <p:cNvSpPr>
              <a:spLocks noChangeShapeType="1"/>
            </p:cNvSpPr>
            <p:nvPr/>
          </p:nvSpPr>
          <p:spPr bwMode="auto">
            <a:xfrm>
              <a:off x="4752" y="384"/>
              <a:ext cx="0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40" name="Line 100"/>
            <p:cNvSpPr>
              <a:spLocks noChangeShapeType="1"/>
            </p:cNvSpPr>
            <p:nvPr/>
          </p:nvSpPr>
          <p:spPr bwMode="auto">
            <a:xfrm>
              <a:off x="5136" y="193"/>
              <a:ext cx="0" cy="674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41" name="Line 101"/>
            <p:cNvSpPr>
              <a:spLocks noChangeShapeType="1"/>
            </p:cNvSpPr>
            <p:nvPr/>
          </p:nvSpPr>
          <p:spPr bwMode="auto">
            <a:xfrm>
              <a:off x="4896" y="576"/>
              <a:ext cx="0" cy="288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42" name="Line 102"/>
            <p:cNvSpPr>
              <a:spLocks noChangeShapeType="1"/>
            </p:cNvSpPr>
            <p:nvPr/>
          </p:nvSpPr>
          <p:spPr bwMode="auto">
            <a:xfrm>
              <a:off x="5424" y="576"/>
              <a:ext cx="0" cy="288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43" name="Line 103"/>
            <p:cNvSpPr>
              <a:spLocks noChangeShapeType="1"/>
            </p:cNvSpPr>
            <p:nvPr/>
          </p:nvSpPr>
          <p:spPr bwMode="auto">
            <a:xfrm>
              <a:off x="3888" y="912"/>
              <a:ext cx="142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44" name="Line 104"/>
            <p:cNvSpPr>
              <a:spLocks noChangeShapeType="1"/>
            </p:cNvSpPr>
            <p:nvPr/>
          </p:nvSpPr>
          <p:spPr bwMode="auto">
            <a:xfrm flipV="1">
              <a:off x="4032" y="193"/>
              <a:ext cx="0" cy="719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45" name="Line 105"/>
            <p:cNvSpPr>
              <a:spLocks noChangeShapeType="1"/>
            </p:cNvSpPr>
            <p:nvPr/>
          </p:nvSpPr>
          <p:spPr bwMode="auto">
            <a:xfrm flipH="1">
              <a:off x="3888" y="1344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46" name="Line 106"/>
            <p:cNvSpPr>
              <a:spLocks noChangeShapeType="1"/>
            </p:cNvSpPr>
            <p:nvPr/>
          </p:nvSpPr>
          <p:spPr bwMode="auto">
            <a:xfrm flipV="1">
              <a:off x="4128" y="384"/>
              <a:ext cx="0" cy="96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47" name="Line 107"/>
            <p:cNvSpPr>
              <a:spLocks noChangeShapeType="1"/>
            </p:cNvSpPr>
            <p:nvPr/>
          </p:nvSpPr>
          <p:spPr bwMode="auto">
            <a:xfrm>
              <a:off x="4272" y="384"/>
              <a:ext cx="0" cy="13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med" len="med"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48" name="Line 108"/>
            <p:cNvSpPr>
              <a:spLocks noChangeShapeType="1"/>
            </p:cNvSpPr>
            <p:nvPr/>
          </p:nvSpPr>
          <p:spPr bwMode="auto">
            <a:xfrm flipH="1">
              <a:off x="3888" y="1776"/>
              <a:ext cx="3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49" name="Text Box 109"/>
            <p:cNvSpPr txBox="1">
              <a:spLocks noChangeArrowheads="1"/>
            </p:cNvSpPr>
            <p:nvPr/>
          </p:nvSpPr>
          <p:spPr bwMode="auto">
            <a:xfrm>
              <a:off x="2112" y="769"/>
              <a:ext cx="624" cy="30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 R0</a:t>
              </a:r>
            </a:p>
          </p:txBody>
        </p:sp>
        <p:sp>
          <p:nvSpPr>
            <p:cNvPr id="50" name="Text Box 110"/>
            <p:cNvSpPr txBox="1">
              <a:spLocks noChangeArrowheads="1"/>
            </p:cNvSpPr>
            <p:nvPr/>
          </p:nvSpPr>
          <p:spPr bwMode="auto">
            <a:xfrm>
              <a:off x="2112" y="1200"/>
              <a:ext cx="62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 R1</a:t>
              </a:r>
            </a:p>
          </p:txBody>
        </p:sp>
        <p:sp>
          <p:nvSpPr>
            <p:cNvPr id="51" name="Text Box 111"/>
            <p:cNvSpPr txBox="1">
              <a:spLocks noChangeArrowheads="1"/>
            </p:cNvSpPr>
            <p:nvPr/>
          </p:nvSpPr>
          <p:spPr bwMode="auto">
            <a:xfrm>
              <a:off x="4512" y="864"/>
              <a:ext cx="478" cy="301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 M</a:t>
              </a:r>
            </a:p>
          </p:txBody>
        </p:sp>
        <p:sp>
          <p:nvSpPr>
            <p:cNvPr id="52" name="Text Box 112"/>
            <p:cNvSpPr txBox="1">
              <a:spLocks noChangeArrowheads="1"/>
            </p:cNvSpPr>
            <p:nvPr/>
          </p:nvSpPr>
          <p:spPr bwMode="auto">
            <a:xfrm>
              <a:off x="5088" y="864"/>
              <a:ext cx="432" cy="301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I/O</a:t>
              </a:r>
            </a:p>
          </p:txBody>
        </p:sp>
        <p:sp>
          <p:nvSpPr>
            <p:cNvPr id="53" name="Text Box 113"/>
            <p:cNvSpPr txBox="1">
              <a:spLocks noChangeArrowheads="1"/>
            </p:cNvSpPr>
            <p:nvPr/>
          </p:nvSpPr>
          <p:spPr bwMode="auto">
            <a:xfrm>
              <a:off x="3361" y="432"/>
              <a:ext cx="532" cy="30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CB</a:t>
              </a:r>
            </a:p>
          </p:txBody>
        </p:sp>
        <p:sp>
          <p:nvSpPr>
            <p:cNvPr id="54" name="Text Box 114"/>
            <p:cNvSpPr txBox="1">
              <a:spLocks noChangeArrowheads="1"/>
            </p:cNvSpPr>
            <p:nvPr/>
          </p:nvSpPr>
          <p:spPr bwMode="auto">
            <a:xfrm>
              <a:off x="1441" y="144"/>
              <a:ext cx="1007" cy="30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zh-CN" altLang="en-US" sz="2000" b="1">
                  <a:latin typeface="+mn-lt"/>
                  <a:ea typeface="黑体" pitchFamily="2" charset="-122"/>
                </a:rPr>
                <a:t>内总线</a:t>
              </a:r>
            </a:p>
          </p:txBody>
        </p:sp>
        <p:sp>
          <p:nvSpPr>
            <p:cNvPr id="55" name="Text Box 115"/>
            <p:cNvSpPr txBox="1">
              <a:spLocks noChangeArrowheads="1"/>
            </p:cNvSpPr>
            <p:nvPr/>
          </p:nvSpPr>
          <p:spPr bwMode="auto">
            <a:xfrm>
              <a:off x="2112" y="2449"/>
              <a:ext cx="624" cy="30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C</a:t>
              </a:r>
            </a:p>
          </p:txBody>
        </p:sp>
        <p:sp>
          <p:nvSpPr>
            <p:cNvPr id="56" name="Text Box 116"/>
            <p:cNvSpPr txBox="1">
              <a:spLocks noChangeArrowheads="1"/>
            </p:cNvSpPr>
            <p:nvPr/>
          </p:nvSpPr>
          <p:spPr bwMode="auto">
            <a:xfrm>
              <a:off x="2112" y="2016"/>
              <a:ext cx="62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R3</a:t>
              </a:r>
            </a:p>
          </p:txBody>
        </p:sp>
        <p:sp>
          <p:nvSpPr>
            <p:cNvPr id="57" name="Text Box 117"/>
            <p:cNvSpPr txBox="1">
              <a:spLocks noChangeArrowheads="1"/>
            </p:cNvSpPr>
            <p:nvPr/>
          </p:nvSpPr>
          <p:spPr bwMode="auto">
            <a:xfrm>
              <a:off x="2112" y="2880"/>
              <a:ext cx="62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D</a:t>
              </a:r>
            </a:p>
          </p:txBody>
        </p:sp>
        <p:sp>
          <p:nvSpPr>
            <p:cNvPr id="58" name="Text Box 118"/>
            <p:cNvSpPr txBox="1">
              <a:spLocks noChangeArrowheads="1"/>
            </p:cNvSpPr>
            <p:nvPr/>
          </p:nvSpPr>
          <p:spPr bwMode="auto">
            <a:xfrm>
              <a:off x="3264" y="769"/>
              <a:ext cx="624" cy="30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MAR</a:t>
              </a:r>
            </a:p>
          </p:txBody>
        </p:sp>
        <p:sp>
          <p:nvSpPr>
            <p:cNvPr id="59" name="Text Box 119"/>
            <p:cNvSpPr txBox="1">
              <a:spLocks noChangeArrowheads="1"/>
            </p:cNvSpPr>
            <p:nvPr/>
          </p:nvSpPr>
          <p:spPr bwMode="auto">
            <a:xfrm>
              <a:off x="3264" y="1200"/>
              <a:ext cx="62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MDR</a:t>
              </a:r>
            </a:p>
          </p:txBody>
        </p:sp>
        <p:sp>
          <p:nvSpPr>
            <p:cNvPr id="60" name="Text Box 120"/>
            <p:cNvSpPr txBox="1">
              <a:spLocks noChangeArrowheads="1"/>
            </p:cNvSpPr>
            <p:nvPr/>
          </p:nvSpPr>
          <p:spPr bwMode="auto">
            <a:xfrm>
              <a:off x="3264" y="1632"/>
              <a:ext cx="62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IR</a:t>
              </a:r>
            </a:p>
          </p:txBody>
        </p:sp>
        <p:sp>
          <p:nvSpPr>
            <p:cNvPr id="61" name="Text Box 121"/>
            <p:cNvSpPr txBox="1">
              <a:spLocks noChangeArrowheads="1"/>
            </p:cNvSpPr>
            <p:nvPr/>
          </p:nvSpPr>
          <p:spPr bwMode="auto">
            <a:xfrm>
              <a:off x="3264" y="2016"/>
              <a:ext cx="62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 PC</a:t>
              </a:r>
            </a:p>
          </p:txBody>
        </p:sp>
        <p:sp>
          <p:nvSpPr>
            <p:cNvPr id="62" name="Text Box 122"/>
            <p:cNvSpPr txBox="1">
              <a:spLocks noChangeArrowheads="1"/>
            </p:cNvSpPr>
            <p:nvPr/>
          </p:nvSpPr>
          <p:spPr bwMode="auto">
            <a:xfrm>
              <a:off x="3264" y="2449"/>
              <a:ext cx="624" cy="30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SP</a:t>
              </a:r>
            </a:p>
          </p:txBody>
        </p:sp>
        <p:sp>
          <p:nvSpPr>
            <p:cNvPr id="63" name="Text Box 123"/>
            <p:cNvSpPr txBox="1">
              <a:spLocks noChangeArrowheads="1"/>
            </p:cNvSpPr>
            <p:nvPr/>
          </p:nvSpPr>
          <p:spPr bwMode="auto">
            <a:xfrm>
              <a:off x="3264" y="2880"/>
              <a:ext cx="62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PSW</a:t>
              </a:r>
            </a:p>
          </p:txBody>
        </p:sp>
        <p:sp>
          <p:nvSpPr>
            <p:cNvPr id="64" name="Line 124"/>
            <p:cNvSpPr>
              <a:spLocks noChangeShapeType="1"/>
            </p:cNvSpPr>
            <p:nvPr/>
          </p:nvSpPr>
          <p:spPr bwMode="auto">
            <a:xfrm rot="-5400000">
              <a:off x="5664" y="912"/>
              <a:ext cx="0" cy="192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65" name="Line 125"/>
            <p:cNvSpPr>
              <a:spLocks noChangeShapeType="1"/>
            </p:cNvSpPr>
            <p:nvPr/>
          </p:nvSpPr>
          <p:spPr bwMode="auto">
            <a:xfrm>
              <a:off x="5281" y="384"/>
              <a:ext cx="0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66" name="Text Box 126"/>
            <p:cNvSpPr txBox="1">
              <a:spLocks noChangeArrowheads="1"/>
            </p:cNvSpPr>
            <p:nvPr/>
          </p:nvSpPr>
          <p:spPr bwMode="auto">
            <a:xfrm>
              <a:off x="3361" y="48"/>
              <a:ext cx="532" cy="30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AB</a:t>
              </a:r>
            </a:p>
          </p:txBody>
        </p:sp>
        <p:sp>
          <p:nvSpPr>
            <p:cNvPr id="67" name="Text Box 127"/>
            <p:cNvSpPr txBox="1">
              <a:spLocks noChangeArrowheads="1"/>
            </p:cNvSpPr>
            <p:nvPr/>
          </p:nvSpPr>
          <p:spPr bwMode="auto">
            <a:xfrm>
              <a:off x="3361" y="240"/>
              <a:ext cx="532" cy="30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DB</a:t>
              </a:r>
            </a:p>
          </p:txBody>
        </p:sp>
        <p:sp>
          <p:nvSpPr>
            <p:cNvPr id="68" name="Line 128"/>
            <p:cNvSpPr>
              <a:spLocks noChangeShapeType="1"/>
            </p:cNvSpPr>
            <p:nvPr/>
          </p:nvSpPr>
          <p:spPr bwMode="auto">
            <a:xfrm>
              <a:off x="4416" y="576"/>
              <a:ext cx="0" cy="1392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 type="stealth" w="lg" len="lg"/>
              <a:tailEnd type="stealth" w="lg" len="lg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69" name="Text Box 129"/>
            <p:cNvSpPr txBox="1">
              <a:spLocks noChangeArrowheads="1"/>
            </p:cNvSpPr>
            <p:nvPr/>
          </p:nvSpPr>
          <p:spPr bwMode="auto">
            <a:xfrm>
              <a:off x="4128" y="1968"/>
              <a:ext cx="589" cy="533"/>
            </a:xfrm>
            <a:prstGeom prst="rect">
              <a:avLst/>
            </a:prstGeom>
            <a:noFill/>
            <a:ln w="38100">
              <a:solidFill>
                <a:srgbClr val="7030A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zh-CN" altLang="en-US" sz="2000" b="1">
                  <a:latin typeface="+mn-lt"/>
                  <a:ea typeface="黑体" pitchFamily="2" charset="-122"/>
                </a:rPr>
                <a:t>控制逻辑 </a:t>
              </a:r>
            </a:p>
          </p:txBody>
        </p:sp>
      </p:grpSp>
      <p:sp>
        <p:nvSpPr>
          <p:cNvPr id="70" name="Text Box 111"/>
          <p:cNvSpPr txBox="1">
            <a:spLocks noChangeArrowheads="1"/>
          </p:cNvSpPr>
          <p:nvPr/>
        </p:nvSpPr>
        <p:spPr bwMode="auto">
          <a:xfrm>
            <a:off x="7092280" y="1484338"/>
            <a:ext cx="693218" cy="399904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altLang="zh-CN" sz="2000" b="1">
                <a:latin typeface="+mn-lt"/>
              </a:rPr>
              <a:t> M</a:t>
            </a:r>
          </a:p>
        </p:txBody>
      </p:sp>
      <p:sp>
        <p:nvSpPr>
          <p:cNvPr id="71" name="Line 99"/>
          <p:cNvSpPr>
            <a:spLocks noChangeShapeType="1"/>
          </p:cNvSpPr>
          <p:nvPr/>
        </p:nvSpPr>
        <p:spPr bwMode="auto">
          <a:xfrm>
            <a:off x="7452320" y="836266"/>
            <a:ext cx="0" cy="637721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pPr algn="ctr">
              <a:defRPr/>
            </a:pPr>
            <a:endParaRPr lang="zh-CN" altLang="en-US" sz="2000">
              <a:latin typeface="+mn-lt"/>
            </a:endParaRPr>
          </a:p>
        </p:txBody>
      </p:sp>
      <p:sp>
        <p:nvSpPr>
          <p:cNvPr id="72" name="Line 97"/>
          <p:cNvSpPr>
            <a:spLocks noChangeShapeType="1"/>
          </p:cNvSpPr>
          <p:nvPr/>
        </p:nvSpPr>
        <p:spPr bwMode="auto">
          <a:xfrm flipH="1">
            <a:off x="6012160" y="836266"/>
            <a:ext cx="2923699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endParaRPr lang="zh-CN" altLang="en-US" sz="2000">
              <a:latin typeface="+mn-lt"/>
            </a:endParaRPr>
          </a:p>
        </p:txBody>
      </p:sp>
      <p:sp>
        <p:nvSpPr>
          <p:cNvPr id="73" name="Line 107"/>
          <p:cNvSpPr>
            <a:spLocks noChangeShapeType="1"/>
          </p:cNvSpPr>
          <p:nvPr/>
        </p:nvSpPr>
        <p:spPr bwMode="auto">
          <a:xfrm>
            <a:off x="6723704" y="836266"/>
            <a:ext cx="0" cy="184939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oval" w="med" len="med"/>
            <a:tailEnd/>
          </a:ln>
        </p:spPr>
        <p:txBody>
          <a:bodyPr wrap="none" anchor="ctr"/>
          <a:lstStyle/>
          <a:p>
            <a:pPr algn="ctr">
              <a:defRPr/>
            </a:pPr>
            <a:endParaRPr lang="zh-CN" altLang="en-US" sz="2000">
              <a:latin typeface="+mn-lt"/>
            </a:endParaRPr>
          </a:p>
        </p:txBody>
      </p:sp>
      <p:sp>
        <p:nvSpPr>
          <p:cNvPr id="74" name="Line 108"/>
          <p:cNvSpPr>
            <a:spLocks noChangeShapeType="1"/>
          </p:cNvSpPr>
          <p:nvPr/>
        </p:nvSpPr>
        <p:spPr bwMode="auto">
          <a:xfrm flipH="1">
            <a:off x="6166809" y="2685658"/>
            <a:ext cx="55689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algn="ctr">
              <a:defRPr/>
            </a:pPr>
            <a:endParaRPr lang="zh-CN" altLang="en-US" sz="2000">
              <a:latin typeface="+mn-lt"/>
            </a:endParaRPr>
          </a:p>
        </p:txBody>
      </p:sp>
      <p:sp>
        <p:nvSpPr>
          <p:cNvPr id="75" name="Text Box 120"/>
          <p:cNvSpPr txBox="1">
            <a:spLocks noChangeArrowheads="1"/>
          </p:cNvSpPr>
          <p:nvPr/>
        </p:nvSpPr>
        <p:spPr bwMode="auto">
          <a:xfrm>
            <a:off x="5292080" y="2524594"/>
            <a:ext cx="904954" cy="399904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altLang="zh-CN" sz="2000" b="1">
                <a:latin typeface="+mn-lt"/>
              </a:rPr>
              <a:t>IR</a:t>
            </a:r>
          </a:p>
        </p:txBody>
      </p:sp>
    </p:spTree>
    <p:extLst>
      <p:ext uri="{BB962C8B-B14F-4D97-AF65-F5344CB8AC3E}">
        <p14:creationId xmlns:p14="http://schemas.microsoft.com/office/powerpoint/2010/main" val="419586895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  <p:bldP spid="3" grpId="0" autoUpdateAnimBg="0"/>
      <p:bldP spid="4" grpId="0" autoUpdateAnimBg="0"/>
      <p:bldP spid="5" grpId="0" animBg="1"/>
      <p:bldP spid="6" grpId="0" build="p" autoUpdateAnimBg="0" advAuto="0"/>
      <p:bldP spid="7" grpId="0" animBg="1"/>
      <p:bldP spid="8" grpId="0" build="p" autoUpdateAnimBg="0" advAuto="0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86"/>
          <p:cNvSpPr txBox="1">
            <a:spLocks noChangeArrowheads="1"/>
          </p:cNvSpPr>
          <p:nvPr/>
        </p:nvSpPr>
        <p:spPr bwMode="auto">
          <a:xfrm>
            <a:off x="323528" y="4777988"/>
            <a:ext cx="7920880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+mn-lt"/>
                <a:ea typeface="+mn-ea"/>
              </a:rPr>
              <a:t>3</a:t>
            </a:r>
            <a:r>
              <a:rPr lang="zh-CN" altLang="en-US" sz="2800" b="1">
                <a:latin typeface="+mn-lt"/>
                <a:ea typeface="+mn-ea"/>
              </a:rPr>
              <a:t>）后继顺序地址</a:t>
            </a:r>
            <a:r>
              <a:rPr lang="en-US" altLang="zh-CN" sz="2800" b="1">
                <a:latin typeface="+mn-lt"/>
                <a:ea typeface="+mn-ea"/>
              </a:rPr>
              <a:t>:  (PC)+1→PC </a:t>
            </a:r>
            <a:endParaRPr lang="en-US" altLang="zh-CN" sz="2800" b="1">
              <a:solidFill>
                <a:schemeClr val="tx2"/>
              </a:solidFill>
            </a:endParaRPr>
          </a:p>
          <a:p>
            <a:pPr>
              <a:spcBef>
                <a:spcPct val="50000"/>
              </a:spcBef>
            </a:pPr>
            <a:endParaRPr lang="en-US" altLang="zh-CN" sz="2800" b="1">
              <a:latin typeface="+mn-lt"/>
              <a:ea typeface="+mn-ea"/>
            </a:endParaRPr>
          </a:p>
        </p:txBody>
      </p:sp>
      <p:sp>
        <p:nvSpPr>
          <p:cNvPr id="3" name="Text Box 132"/>
          <p:cNvSpPr txBox="1">
            <a:spLocks noChangeArrowheads="1"/>
          </p:cNvSpPr>
          <p:nvPr/>
        </p:nvSpPr>
        <p:spPr bwMode="auto">
          <a:xfrm>
            <a:off x="1691680" y="5458544"/>
            <a:ext cx="8382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  <a:latin typeface="+mn-lt"/>
                <a:ea typeface="+mn-ea"/>
              </a:rPr>
              <a:t>PC</a:t>
            </a:r>
          </a:p>
        </p:txBody>
      </p:sp>
      <p:sp>
        <p:nvSpPr>
          <p:cNvPr id="4" name="Line 134"/>
          <p:cNvSpPr>
            <a:spLocks noChangeShapeType="1"/>
          </p:cNvSpPr>
          <p:nvPr/>
        </p:nvSpPr>
        <p:spPr bwMode="auto">
          <a:xfrm>
            <a:off x="2301280" y="5733256"/>
            <a:ext cx="5334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sz="2800">
              <a:latin typeface="+mn-lt"/>
              <a:ea typeface="+mn-ea"/>
            </a:endParaRPr>
          </a:p>
        </p:txBody>
      </p:sp>
      <p:sp>
        <p:nvSpPr>
          <p:cNvPr id="5" name="Text Box 135"/>
          <p:cNvSpPr txBox="1">
            <a:spLocks noChangeArrowheads="1"/>
          </p:cNvSpPr>
          <p:nvPr/>
        </p:nvSpPr>
        <p:spPr bwMode="auto">
          <a:xfrm>
            <a:off x="2758480" y="5458544"/>
            <a:ext cx="8382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  <a:latin typeface="+mn-lt"/>
                <a:ea typeface="+mn-ea"/>
              </a:rPr>
              <a:t>A</a:t>
            </a:r>
          </a:p>
        </p:txBody>
      </p:sp>
      <p:sp>
        <p:nvSpPr>
          <p:cNvPr id="6" name="Line 136"/>
          <p:cNvSpPr>
            <a:spLocks noChangeShapeType="1"/>
          </p:cNvSpPr>
          <p:nvPr/>
        </p:nvSpPr>
        <p:spPr bwMode="auto">
          <a:xfrm>
            <a:off x="3139480" y="5733256"/>
            <a:ext cx="5334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sz="2800">
              <a:latin typeface="+mn-lt"/>
              <a:ea typeface="+mn-ea"/>
            </a:endParaRPr>
          </a:p>
        </p:txBody>
      </p:sp>
      <p:sp>
        <p:nvSpPr>
          <p:cNvPr id="7" name="Text Box 137"/>
          <p:cNvSpPr txBox="1">
            <a:spLocks noChangeArrowheads="1"/>
          </p:cNvSpPr>
          <p:nvPr/>
        </p:nvSpPr>
        <p:spPr bwMode="auto">
          <a:xfrm>
            <a:off x="3596680" y="5458544"/>
            <a:ext cx="1143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  <a:latin typeface="+mn-lt"/>
                <a:ea typeface="+mn-ea"/>
              </a:rPr>
              <a:t>ALU</a:t>
            </a:r>
          </a:p>
        </p:txBody>
      </p:sp>
      <p:sp>
        <p:nvSpPr>
          <p:cNvPr id="8" name="Line 138"/>
          <p:cNvSpPr>
            <a:spLocks noChangeShapeType="1"/>
          </p:cNvSpPr>
          <p:nvPr/>
        </p:nvSpPr>
        <p:spPr bwMode="auto">
          <a:xfrm>
            <a:off x="4434880" y="5733256"/>
            <a:ext cx="5334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sz="2800">
              <a:latin typeface="+mn-lt"/>
              <a:ea typeface="+mn-ea"/>
            </a:endParaRPr>
          </a:p>
        </p:txBody>
      </p:sp>
      <p:sp>
        <p:nvSpPr>
          <p:cNvPr id="9" name="Text Box 139"/>
          <p:cNvSpPr txBox="1">
            <a:spLocks noChangeArrowheads="1"/>
          </p:cNvSpPr>
          <p:nvPr/>
        </p:nvSpPr>
        <p:spPr bwMode="auto">
          <a:xfrm>
            <a:off x="4892080" y="5488706"/>
            <a:ext cx="914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  <a:latin typeface="+mn-lt"/>
                <a:ea typeface="+mn-ea"/>
              </a:rPr>
              <a:t>移</a:t>
            </a:r>
          </a:p>
        </p:txBody>
      </p:sp>
      <p:sp>
        <p:nvSpPr>
          <p:cNvPr id="10" name="Line 140"/>
          <p:cNvSpPr>
            <a:spLocks noChangeShapeType="1"/>
          </p:cNvSpPr>
          <p:nvPr/>
        </p:nvSpPr>
        <p:spPr bwMode="auto">
          <a:xfrm>
            <a:off x="5425480" y="5733256"/>
            <a:ext cx="5334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sz="2800">
              <a:latin typeface="+mn-lt"/>
              <a:ea typeface="+mn-ea"/>
            </a:endParaRPr>
          </a:p>
        </p:txBody>
      </p:sp>
      <p:sp>
        <p:nvSpPr>
          <p:cNvPr id="11" name="Text Box 141"/>
          <p:cNvSpPr txBox="1">
            <a:spLocks noChangeArrowheads="1"/>
          </p:cNvSpPr>
          <p:nvPr/>
        </p:nvSpPr>
        <p:spPr bwMode="auto">
          <a:xfrm>
            <a:off x="5882680" y="5458544"/>
            <a:ext cx="914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  <a:latin typeface="+mn-lt"/>
                <a:ea typeface="+mn-ea"/>
              </a:rPr>
              <a:t>内</a:t>
            </a:r>
          </a:p>
        </p:txBody>
      </p:sp>
      <p:sp>
        <p:nvSpPr>
          <p:cNvPr id="12" name="Line 142"/>
          <p:cNvSpPr>
            <a:spLocks noChangeShapeType="1"/>
          </p:cNvSpPr>
          <p:nvPr/>
        </p:nvSpPr>
        <p:spPr bwMode="auto">
          <a:xfrm>
            <a:off x="6372200" y="5733256"/>
            <a:ext cx="5334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sz="2800">
              <a:latin typeface="+mn-lt"/>
              <a:ea typeface="+mn-ea"/>
            </a:endParaRPr>
          </a:p>
        </p:txBody>
      </p:sp>
      <p:sp>
        <p:nvSpPr>
          <p:cNvPr id="13" name="Text Box 143"/>
          <p:cNvSpPr txBox="1">
            <a:spLocks noChangeArrowheads="1"/>
          </p:cNvSpPr>
          <p:nvPr/>
        </p:nvSpPr>
        <p:spPr bwMode="auto">
          <a:xfrm>
            <a:off x="6873280" y="5458544"/>
            <a:ext cx="1143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  <a:latin typeface="+mn-lt"/>
                <a:ea typeface="+mn-ea"/>
              </a:rPr>
              <a:t>PC</a:t>
            </a:r>
          </a:p>
        </p:txBody>
      </p:sp>
      <p:sp>
        <p:nvSpPr>
          <p:cNvPr id="14" name="Text Box 144"/>
          <p:cNvSpPr txBox="1">
            <a:spLocks noChangeArrowheads="1"/>
          </p:cNvSpPr>
          <p:nvPr/>
        </p:nvSpPr>
        <p:spPr bwMode="auto">
          <a:xfrm>
            <a:off x="2758480" y="5883994"/>
            <a:ext cx="8382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  <a:latin typeface="+mn-lt"/>
                <a:ea typeface="+mn-ea"/>
              </a:rPr>
              <a:t>C</a:t>
            </a:r>
            <a:r>
              <a:rPr lang="en-US" altLang="zh-CN" sz="2000" b="1">
                <a:solidFill>
                  <a:srgbClr val="FF0000"/>
                </a:solidFill>
                <a:latin typeface="+mn-lt"/>
                <a:ea typeface="+mn-ea"/>
              </a:rPr>
              <a:t>0</a:t>
            </a:r>
          </a:p>
        </p:txBody>
      </p:sp>
      <p:sp>
        <p:nvSpPr>
          <p:cNvPr id="15" name="Line 145"/>
          <p:cNvSpPr>
            <a:spLocks noChangeShapeType="1"/>
          </p:cNvSpPr>
          <p:nvPr/>
        </p:nvSpPr>
        <p:spPr bwMode="auto">
          <a:xfrm flipV="1">
            <a:off x="3368080" y="5991944"/>
            <a:ext cx="381000" cy="3048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 sz="2800">
              <a:latin typeface="+mn-lt"/>
              <a:ea typeface="+mn-ea"/>
            </a:endParaRPr>
          </a:p>
        </p:txBody>
      </p:sp>
      <p:sp>
        <p:nvSpPr>
          <p:cNvPr id="16" name="Text Box 150"/>
          <p:cNvSpPr txBox="1">
            <a:spLocks noChangeArrowheads="1"/>
          </p:cNvSpPr>
          <p:nvPr/>
        </p:nvSpPr>
        <p:spPr bwMode="auto">
          <a:xfrm>
            <a:off x="6309320" y="5373216"/>
            <a:ext cx="1143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b="1">
                <a:latin typeface="+mn-lt"/>
                <a:ea typeface="+mn-ea"/>
              </a:rPr>
              <a:t>打入</a:t>
            </a:r>
          </a:p>
        </p:txBody>
      </p:sp>
      <p:grpSp>
        <p:nvGrpSpPr>
          <p:cNvPr id="17" name="Group 69"/>
          <p:cNvGrpSpPr>
            <a:grpSpLocks/>
          </p:cNvGrpSpPr>
          <p:nvPr/>
        </p:nvGrpSpPr>
        <p:grpSpPr bwMode="auto">
          <a:xfrm>
            <a:off x="539055" y="44624"/>
            <a:ext cx="8353425" cy="4464050"/>
            <a:chOff x="0" y="48"/>
            <a:chExt cx="5760" cy="3360"/>
          </a:xfrm>
        </p:grpSpPr>
        <p:sp>
          <p:nvSpPr>
            <p:cNvPr id="18" name="Line 70"/>
            <p:cNvSpPr>
              <a:spLocks noChangeShapeType="1"/>
            </p:cNvSpPr>
            <p:nvPr/>
          </p:nvSpPr>
          <p:spPr bwMode="auto">
            <a:xfrm flipV="1">
              <a:off x="528" y="1536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19" name="Line 71"/>
            <p:cNvSpPr>
              <a:spLocks noChangeShapeType="1"/>
            </p:cNvSpPr>
            <p:nvPr/>
          </p:nvSpPr>
          <p:spPr bwMode="auto">
            <a:xfrm flipV="1">
              <a:off x="1008" y="1007"/>
              <a:ext cx="0" cy="19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20" name="Line 72"/>
            <p:cNvSpPr>
              <a:spLocks noChangeShapeType="1"/>
            </p:cNvSpPr>
            <p:nvPr/>
          </p:nvSpPr>
          <p:spPr bwMode="auto">
            <a:xfrm flipV="1">
              <a:off x="1344" y="1536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21" name="Line 73"/>
            <p:cNvSpPr>
              <a:spLocks noChangeShapeType="1"/>
            </p:cNvSpPr>
            <p:nvPr/>
          </p:nvSpPr>
          <p:spPr bwMode="auto">
            <a:xfrm flipV="1">
              <a:off x="1152" y="2064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22" name="Line 74"/>
            <p:cNvSpPr>
              <a:spLocks noChangeShapeType="1"/>
            </p:cNvSpPr>
            <p:nvPr/>
          </p:nvSpPr>
          <p:spPr bwMode="auto">
            <a:xfrm flipV="1">
              <a:off x="768" y="2064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23" name="Line 75"/>
            <p:cNvSpPr>
              <a:spLocks noChangeShapeType="1"/>
            </p:cNvSpPr>
            <p:nvPr/>
          </p:nvSpPr>
          <p:spPr bwMode="auto">
            <a:xfrm flipV="1">
              <a:off x="288" y="2064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24" name="Line 76"/>
            <p:cNvSpPr>
              <a:spLocks noChangeShapeType="1"/>
            </p:cNvSpPr>
            <p:nvPr/>
          </p:nvSpPr>
          <p:spPr bwMode="auto">
            <a:xfrm flipV="1">
              <a:off x="1632" y="2064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25" name="Line 77"/>
            <p:cNvSpPr>
              <a:spLocks noChangeShapeType="1"/>
            </p:cNvSpPr>
            <p:nvPr/>
          </p:nvSpPr>
          <p:spPr bwMode="auto">
            <a:xfrm flipV="1">
              <a:off x="1008" y="481"/>
              <a:ext cx="0" cy="23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26" name="Text Box 78"/>
            <p:cNvSpPr txBox="1">
              <a:spLocks noChangeArrowheads="1"/>
            </p:cNvSpPr>
            <p:nvPr/>
          </p:nvSpPr>
          <p:spPr bwMode="auto">
            <a:xfrm>
              <a:off x="0" y="2449"/>
              <a:ext cx="2064" cy="71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lnSpc>
                  <a:spcPct val="60000"/>
                </a:lnSpc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  <a:ea typeface="黑体" pitchFamily="2" charset="-122"/>
                </a:rPr>
                <a:t>     R0~R3          </a:t>
              </a:r>
              <a:r>
                <a:rPr lang="en-US" altLang="zh-CN" sz="2000" b="1" err="1">
                  <a:latin typeface="+mn-lt"/>
                  <a:ea typeface="黑体" pitchFamily="2" charset="-122"/>
                </a:rPr>
                <a:t>R0~R3</a:t>
              </a:r>
              <a:endParaRPr lang="en-US" altLang="zh-CN" sz="2000" b="1">
                <a:latin typeface="+mn-lt"/>
                <a:ea typeface="黑体" pitchFamily="2" charset="-122"/>
              </a:endParaRPr>
            </a:p>
            <a:p>
              <a:pPr eaLnBrk="0" hangingPunct="0">
                <a:lnSpc>
                  <a:spcPct val="60000"/>
                </a:lnSpc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  <a:ea typeface="黑体" pitchFamily="2" charset="-122"/>
                </a:rPr>
                <a:t>     C     D           C     D</a:t>
              </a:r>
            </a:p>
            <a:p>
              <a:pPr eaLnBrk="0" hangingPunct="0">
                <a:lnSpc>
                  <a:spcPct val="60000"/>
                </a:lnSpc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  <a:ea typeface="黑体" pitchFamily="2" charset="-122"/>
                </a:rPr>
                <a:t>     SP  PC      PSW  MDR</a:t>
              </a:r>
            </a:p>
          </p:txBody>
        </p:sp>
        <p:sp>
          <p:nvSpPr>
            <p:cNvPr id="27" name="Text Box 79"/>
            <p:cNvSpPr txBox="1">
              <a:spLocks noChangeArrowheads="1"/>
            </p:cNvSpPr>
            <p:nvPr/>
          </p:nvSpPr>
          <p:spPr bwMode="auto">
            <a:xfrm>
              <a:off x="192" y="1728"/>
              <a:ext cx="672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A</a:t>
              </a:r>
            </a:p>
          </p:txBody>
        </p:sp>
        <p:sp>
          <p:nvSpPr>
            <p:cNvPr id="28" name="Text Box 80"/>
            <p:cNvSpPr txBox="1">
              <a:spLocks noChangeArrowheads="1"/>
            </p:cNvSpPr>
            <p:nvPr/>
          </p:nvSpPr>
          <p:spPr bwMode="auto">
            <a:xfrm>
              <a:off x="624" y="720"/>
              <a:ext cx="817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zh-CN" altLang="en-US" sz="2000" b="1">
                  <a:latin typeface="+mn-lt"/>
                </a:rPr>
                <a:t>移位器</a:t>
              </a:r>
            </a:p>
          </p:txBody>
        </p:sp>
        <p:sp>
          <p:nvSpPr>
            <p:cNvPr id="29" name="Line 81"/>
            <p:cNvSpPr>
              <a:spLocks noChangeShapeType="1"/>
            </p:cNvSpPr>
            <p:nvPr/>
          </p:nvSpPr>
          <p:spPr bwMode="auto">
            <a:xfrm>
              <a:off x="624" y="1200"/>
              <a:ext cx="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30" name="Text Box 82"/>
            <p:cNvSpPr txBox="1">
              <a:spLocks noChangeArrowheads="1"/>
            </p:cNvSpPr>
            <p:nvPr/>
          </p:nvSpPr>
          <p:spPr bwMode="auto">
            <a:xfrm>
              <a:off x="1056" y="1728"/>
              <a:ext cx="672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B</a:t>
              </a:r>
            </a:p>
          </p:txBody>
        </p:sp>
        <p:sp>
          <p:nvSpPr>
            <p:cNvPr id="31" name="Text Box 83"/>
            <p:cNvSpPr txBox="1">
              <a:spLocks noChangeArrowheads="1"/>
            </p:cNvSpPr>
            <p:nvPr/>
          </p:nvSpPr>
          <p:spPr bwMode="auto">
            <a:xfrm>
              <a:off x="432" y="1200"/>
              <a:ext cx="105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  <a:ea typeface="黑体" pitchFamily="2" charset="-122"/>
                </a:rPr>
                <a:t>  ALU</a:t>
              </a:r>
            </a:p>
          </p:txBody>
        </p:sp>
        <p:sp>
          <p:nvSpPr>
            <p:cNvPr id="32" name="Line 84"/>
            <p:cNvSpPr>
              <a:spLocks noChangeShapeType="1"/>
            </p:cNvSpPr>
            <p:nvPr/>
          </p:nvSpPr>
          <p:spPr bwMode="auto">
            <a:xfrm>
              <a:off x="384" y="2256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33" name="Line 85"/>
            <p:cNvSpPr>
              <a:spLocks noChangeShapeType="1"/>
            </p:cNvSpPr>
            <p:nvPr/>
          </p:nvSpPr>
          <p:spPr bwMode="auto">
            <a:xfrm>
              <a:off x="1248" y="2256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34" name="Rectangle 86"/>
            <p:cNvSpPr>
              <a:spLocks noChangeArrowheads="1"/>
            </p:cNvSpPr>
            <p:nvPr/>
          </p:nvSpPr>
          <p:spPr bwMode="auto">
            <a:xfrm>
              <a:off x="2112" y="1632"/>
              <a:ext cx="624" cy="288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altLang="zh-CN" sz="2000" b="1">
                  <a:latin typeface="+mn-lt"/>
                </a:rPr>
                <a:t>R2</a:t>
              </a:r>
            </a:p>
          </p:txBody>
        </p:sp>
        <p:sp>
          <p:nvSpPr>
            <p:cNvPr id="35" name="Line 87"/>
            <p:cNvSpPr>
              <a:spLocks noChangeShapeType="1"/>
            </p:cNvSpPr>
            <p:nvPr/>
          </p:nvSpPr>
          <p:spPr bwMode="auto">
            <a:xfrm>
              <a:off x="1008" y="481"/>
              <a:ext cx="1968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36" name="Line 88"/>
            <p:cNvSpPr>
              <a:spLocks noChangeShapeType="1"/>
            </p:cNvSpPr>
            <p:nvPr/>
          </p:nvSpPr>
          <p:spPr bwMode="auto">
            <a:xfrm>
              <a:off x="2976" y="481"/>
              <a:ext cx="0" cy="2927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stealth" w="med" len="lg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37" name="Line 89"/>
            <p:cNvSpPr>
              <a:spLocks noChangeShapeType="1"/>
            </p:cNvSpPr>
            <p:nvPr/>
          </p:nvSpPr>
          <p:spPr bwMode="auto">
            <a:xfrm flipH="1">
              <a:off x="2736" y="912"/>
              <a:ext cx="5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38" name="Line 90"/>
            <p:cNvSpPr>
              <a:spLocks noChangeShapeType="1"/>
            </p:cNvSpPr>
            <p:nvPr/>
          </p:nvSpPr>
          <p:spPr bwMode="auto">
            <a:xfrm flipH="1">
              <a:off x="2736" y="1344"/>
              <a:ext cx="5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39" name="Line 91"/>
            <p:cNvSpPr>
              <a:spLocks noChangeShapeType="1"/>
            </p:cNvSpPr>
            <p:nvPr/>
          </p:nvSpPr>
          <p:spPr bwMode="auto">
            <a:xfrm flipH="1">
              <a:off x="2736" y="1776"/>
              <a:ext cx="24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40" name="Line 92"/>
            <p:cNvSpPr>
              <a:spLocks noChangeShapeType="1"/>
            </p:cNvSpPr>
            <p:nvPr/>
          </p:nvSpPr>
          <p:spPr bwMode="auto">
            <a:xfrm flipH="1">
              <a:off x="2736" y="2161"/>
              <a:ext cx="48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41" name="Line 93"/>
            <p:cNvSpPr>
              <a:spLocks noChangeShapeType="1"/>
            </p:cNvSpPr>
            <p:nvPr/>
          </p:nvSpPr>
          <p:spPr bwMode="auto">
            <a:xfrm flipH="1">
              <a:off x="2736" y="2592"/>
              <a:ext cx="5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42" name="Line 94"/>
            <p:cNvSpPr>
              <a:spLocks noChangeShapeType="1"/>
            </p:cNvSpPr>
            <p:nvPr/>
          </p:nvSpPr>
          <p:spPr bwMode="auto">
            <a:xfrm flipH="1">
              <a:off x="2736" y="3024"/>
              <a:ext cx="48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43" name="Line 95"/>
            <p:cNvSpPr>
              <a:spLocks noChangeShapeType="1"/>
            </p:cNvSpPr>
            <p:nvPr/>
          </p:nvSpPr>
          <p:spPr bwMode="auto">
            <a:xfrm>
              <a:off x="3744" y="193"/>
              <a:ext cx="2016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44" name="Line 96"/>
            <p:cNvSpPr>
              <a:spLocks noChangeShapeType="1"/>
            </p:cNvSpPr>
            <p:nvPr/>
          </p:nvSpPr>
          <p:spPr bwMode="auto">
            <a:xfrm>
              <a:off x="3744" y="576"/>
              <a:ext cx="2016" cy="0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45" name="Line 97"/>
            <p:cNvSpPr>
              <a:spLocks noChangeShapeType="1"/>
            </p:cNvSpPr>
            <p:nvPr/>
          </p:nvSpPr>
          <p:spPr bwMode="auto">
            <a:xfrm flipH="1">
              <a:off x="3744" y="384"/>
              <a:ext cx="201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46" name="Line 98"/>
            <p:cNvSpPr>
              <a:spLocks noChangeShapeType="1"/>
            </p:cNvSpPr>
            <p:nvPr/>
          </p:nvSpPr>
          <p:spPr bwMode="auto">
            <a:xfrm>
              <a:off x="4608" y="193"/>
              <a:ext cx="0" cy="674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oval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47" name="Line 99"/>
            <p:cNvSpPr>
              <a:spLocks noChangeShapeType="1"/>
            </p:cNvSpPr>
            <p:nvPr/>
          </p:nvSpPr>
          <p:spPr bwMode="auto">
            <a:xfrm>
              <a:off x="4752" y="384"/>
              <a:ext cx="0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48" name="Line 100"/>
            <p:cNvSpPr>
              <a:spLocks noChangeShapeType="1"/>
            </p:cNvSpPr>
            <p:nvPr/>
          </p:nvSpPr>
          <p:spPr bwMode="auto">
            <a:xfrm>
              <a:off x="5136" y="193"/>
              <a:ext cx="0" cy="674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49" name="Line 101"/>
            <p:cNvSpPr>
              <a:spLocks noChangeShapeType="1"/>
            </p:cNvSpPr>
            <p:nvPr/>
          </p:nvSpPr>
          <p:spPr bwMode="auto">
            <a:xfrm>
              <a:off x="4896" y="576"/>
              <a:ext cx="0" cy="288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50" name="Line 102"/>
            <p:cNvSpPr>
              <a:spLocks noChangeShapeType="1"/>
            </p:cNvSpPr>
            <p:nvPr/>
          </p:nvSpPr>
          <p:spPr bwMode="auto">
            <a:xfrm>
              <a:off x="5424" y="576"/>
              <a:ext cx="0" cy="288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51" name="Line 103"/>
            <p:cNvSpPr>
              <a:spLocks noChangeShapeType="1"/>
            </p:cNvSpPr>
            <p:nvPr/>
          </p:nvSpPr>
          <p:spPr bwMode="auto">
            <a:xfrm>
              <a:off x="3888" y="912"/>
              <a:ext cx="142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52" name="Line 104"/>
            <p:cNvSpPr>
              <a:spLocks noChangeShapeType="1"/>
            </p:cNvSpPr>
            <p:nvPr/>
          </p:nvSpPr>
          <p:spPr bwMode="auto">
            <a:xfrm flipV="1">
              <a:off x="4032" y="193"/>
              <a:ext cx="0" cy="719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53" name="Line 105"/>
            <p:cNvSpPr>
              <a:spLocks noChangeShapeType="1"/>
            </p:cNvSpPr>
            <p:nvPr/>
          </p:nvSpPr>
          <p:spPr bwMode="auto">
            <a:xfrm flipH="1">
              <a:off x="3888" y="1344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54" name="Line 106"/>
            <p:cNvSpPr>
              <a:spLocks noChangeShapeType="1"/>
            </p:cNvSpPr>
            <p:nvPr/>
          </p:nvSpPr>
          <p:spPr bwMode="auto">
            <a:xfrm flipV="1">
              <a:off x="4128" y="384"/>
              <a:ext cx="0" cy="96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55" name="Line 107"/>
            <p:cNvSpPr>
              <a:spLocks noChangeShapeType="1"/>
            </p:cNvSpPr>
            <p:nvPr/>
          </p:nvSpPr>
          <p:spPr bwMode="auto">
            <a:xfrm>
              <a:off x="4272" y="384"/>
              <a:ext cx="0" cy="13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med" len="med"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56" name="Line 108"/>
            <p:cNvSpPr>
              <a:spLocks noChangeShapeType="1"/>
            </p:cNvSpPr>
            <p:nvPr/>
          </p:nvSpPr>
          <p:spPr bwMode="auto">
            <a:xfrm flipH="1">
              <a:off x="3888" y="1776"/>
              <a:ext cx="3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57" name="Text Box 109"/>
            <p:cNvSpPr txBox="1">
              <a:spLocks noChangeArrowheads="1"/>
            </p:cNvSpPr>
            <p:nvPr/>
          </p:nvSpPr>
          <p:spPr bwMode="auto">
            <a:xfrm>
              <a:off x="2112" y="769"/>
              <a:ext cx="624" cy="30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 R0</a:t>
              </a:r>
            </a:p>
          </p:txBody>
        </p:sp>
        <p:sp>
          <p:nvSpPr>
            <p:cNvPr id="58" name="Text Box 110"/>
            <p:cNvSpPr txBox="1">
              <a:spLocks noChangeArrowheads="1"/>
            </p:cNvSpPr>
            <p:nvPr/>
          </p:nvSpPr>
          <p:spPr bwMode="auto">
            <a:xfrm>
              <a:off x="2112" y="1200"/>
              <a:ext cx="62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 R1</a:t>
              </a:r>
            </a:p>
          </p:txBody>
        </p:sp>
        <p:sp>
          <p:nvSpPr>
            <p:cNvPr id="59" name="Text Box 111"/>
            <p:cNvSpPr txBox="1">
              <a:spLocks noChangeArrowheads="1"/>
            </p:cNvSpPr>
            <p:nvPr/>
          </p:nvSpPr>
          <p:spPr bwMode="auto">
            <a:xfrm>
              <a:off x="4512" y="864"/>
              <a:ext cx="478" cy="301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 M</a:t>
              </a:r>
            </a:p>
          </p:txBody>
        </p:sp>
        <p:sp>
          <p:nvSpPr>
            <p:cNvPr id="60" name="Text Box 112"/>
            <p:cNvSpPr txBox="1">
              <a:spLocks noChangeArrowheads="1"/>
            </p:cNvSpPr>
            <p:nvPr/>
          </p:nvSpPr>
          <p:spPr bwMode="auto">
            <a:xfrm>
              <a:off x="5088" y="864"/>
              <a:ext cx="432" cy="301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I/O</a:t>
              </a:r>
            </a:p>
          </p:txBody>
        </p:sp>
        <p:sp>
          <p:nvSpPr>
            <p:cNvPr id="61" name="Text Box 113"/>
            <p:cNvSpPr txBox="1">
              <a:spLocks noChangeArrowheads="1"/>
            </p:cNvSpPr>
            <p:nvPr/>
          </p:nvSpPr>
          <p:spPr bwMode="auto">
            <a:xfrm>
              <a:off x="3361" y="432"/>
              <a:ext cx="532" cy="30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CB</a:t>
              </a:r>
            </a:p>
          </p:txBody>
        </p:sp>
        <p:sp>
          <p:nvSpPr>
            <p:cNvPr id="62" name="Text Box 114"/>
            <p:cNvSpPr txBox="1">
              <a:spLocks noChangeArrowheads="1"/>
            </p:cNvSpPr>
            <p:nvPr/>
          </p:nvSpPr>
          <p:spPr bwMode="auto">
            <a:xfrm>
              <a:off x="1441" y="144"/>
              <a:ext cx="1007" cy="30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zh-CN" altLang="en-US" sz="2000" b="1">
                  <a:latin typeface="+mn-lt"/>
                  <a:ea typeface="黑体" pitchFamily="2" charset="-122"/>
                </a:rPr>
                <a:t>内总线</a:t>
              </a:r>
            </a:p>
          </p:txBody>
        </p:sp>
        <p:sp>
          <p:nvSpPr>
            <p:cNvPr id="63" name="Text Box 115"/>
            <p:cNvSpPr txBox="1">
              <a:spLocks noChangeArrowheads="1"/>
            </p:cNvSpPr>
            <p:nvPr/>
          </p:nvSpPr>
          <p:spPr bwMode="auto">
            <a:xfrm>
              <a:off x="2112" y="2449"/>
              <a:ext cx="624" cy="30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C</a:t>
              </a:r>
            </a:p>
          </p:txBody>
        </p:sp>
        <p:sp>
          <p:nvSpPr>
            <p:cNvPr id="64" name="Text Box 116"/>
            <p:cNvSpPr txBox="1">
              <a:spLocks noChangeArrowheads="1"/>
            </p:cNvSpPr>
            <p:nvPr/>
          </p:nvSpPr>
          <p:spPr bwMode="auto">
            <a:xfrm>
              <a:off x="2112" y="2016"/>
              <a:ext cx="62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R3</a:t>
              </a:r>
            </a:p>
          </p:txBody>
        </p:sp>
        <p:sp>
          <p:nvSpPr>
            <p:cNvPr id="65" name="Text Box 117"/>
            <p:cNvSpPr txBox="1">
              <a:spLocks noChangeArrowheads="1"/>
            </p:cNvSpPr>
            <p:nvPr/>
          </p:nvSpPr>
          <p:spPr bwMode="auto">
            <a:xfrm>
              <a:off x="2112" y="2880"/>
              <a:ext cx="62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D</a:t>
              </a:r>
            </a:p>
          </p:txBody>
        </p:sp>
        <p:sp>
          <p:nvSpPr>
            <p:cNvPr id="66" name="Text Box 118"/>
            <p:cNvSpPr txBox="1">
              <a:spLocks noChangeArrowheads="1"/>
            </p:cNvSpPr>
            <p:nvPr/>
          </p:nvSpPr>
          <p:spPr bwMode="auto">
            <a:xfrm>
              <a:off x="3264" y="769"/>
              <a:ext cx="624" cy="30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MAR</a:t>
              </a:r>
            </a:p>
          </p:txBody>
        </p:sp>
        <p:sp>
          <p:nvSpPr>
            <p:cNvPr id="67" name="Text Box 119"/>
            <p:cNvSpPr txBox="1">
              <a:spLocks noChangeArrowheads="1"/>
            </p:cNvSpPr>
            <p:nvPr/>
          </p:nvSpPr>
          <p:spPr bwMode="auto">
            <a:xfrm>
              <a:off x="3264" y="1200"/>
              <a:ext cx="62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MDR</a:t>
              </a:r>
            </a:p>
          </p:txBody>
        </p:sp>
        <p:sp>
          <p:nvSpPr>
            <p:cNvPr id="68" name="Text Box 120"/>
            <p:cNvSpPr txBox="1">
              <a:spLocks noChangeArrowheads="1"/>
            </p:cNvSpPr>
            <p:nvPr/>
          </p:nvSpPr>
          <p:spPr bwMode="auto">
            <a:xfrm>
              <a:off x="3264" y="1632"/>
              <a:ext cx="62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IR</a:t>
              </a:r>
            </a:p>
          </p:txBody>
        </p:sp>
        <p:sp>
          <p:nvSpPr>
            <p:cNvPr id="69" name="Text Box 121"/>
            <p:cNvSpPr txBox="1">
              <a:spLocks noChangeArrowheads="1"/>
            </p:cNvSpPr>
            <p:nvPr/>
          </p:nvSpPr>
          <p:spPr bwMode="auto">
            <a:xfrm>
              <a:off x="3264" y="2016"/>
              <a:ext cx="62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 PC</a:t>
              </a:r>
            </a:p>
          </p:txBody>
        </p:sp>
        <p:sp>
          <p:nvSpPr>
            <p:cNvPr id="70" name="Text Box 122"/>
            <p:cNvSpPr txBox="1">
              <a:spLocks noChangeArrowheads="1"/>
            </p:cNvSpPr>
            <p:nvPr/>
          </p:nvSpPr>
          <p:spPr bwMode="auto">
            <a:xfrm>
              <a:off x="3264" y="2449"/>
              <a:ext cx="624" cy="30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SP</a:t>
              </a:r>
            </a:p>
          </p:txBody>
        </p:sp>
        <p:sp>
          <p:nvSpPr>
            <p:cNvPr id="71" name="Text Box 123"/>
            <p:cNvSpPr txBox="1">
              <a:spLocks noChangeArrowheads="1"/>
            </p:cNvSpPr>
            <p:nvPr/>
          </p:nvSpPr>
          <p:spPr bwMode="auto">
            <a:xfrm>
              <a:off x="3264" y="2880"/>
              <a:ext cx="62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PSW</a:t>
              </a:r>
            </a:p>
          </p:txBody>
        </p:sp>
        <p:sp>
          <p:nvSpPr>
            <p:cNvPr id="72" name="Line 124"/>
            <p:cNvSpPr>
              <a:spLocks noChangeShapeType="1"/>
            </p:cNvSpPr>
            <p:nvPr/>
          </p:nvSpPr>
          <p:spPr bwMode="auto">
            <a:xfrm rot="-5400000">
              <a:off x="5664" y="912"/>
              <a:ext cx="0" cy="192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73" name="Line 125"/>
            <p:cNvSpPr>
              <a:spLocks noChangeShapeType="1"/>
            </p:cNvSpPr>
            <p:nvPr/>
          </p:nvSpPr>
          <p:spPr bwMode="auto">
            <a:xfrm>
              <a:off x="5281" y="384"/>
              <a:ext cx="0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74" name="Text Box 126"/>
            <p:cNvSpPr txBox="1">
              <a:spLocks noChangeArrowheads="1"/>
            </p:cNvSpPr>
            <p:nvPr/>
          </p:nvSpPr>
          <p:spPr bwMode="auto">
            <a:xfrm>
              <a:off x="3361" y="48"/>
              <a:ext cx="532" cy="30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AB</a:t>
              </a:r>
            </a:p>
          </p:txBody>
        </p:sp>
        <p:sp>
          <p:nvSpPr>
            <p:cNvPr id="75" name="Text Box 127"/>
            <p:cNvSpPr txBox="1">
              <a:spLocks noChangeArrowheads="1"/>
            </p:cNvSpPr>
            <p:nvPr/>
          </p:nvSpPr>
          <p:spPr bwMode="auto">
            <a:xfrm>
              <a:off x="3361" y="240"/>
              <a:ext cx="532" cy="30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DB</a:t>
              </a:r>
            </a:p>
          </p:txBody>
        </p:sp>
        <p:sp>
          <p:nvSpPr>
            <p:cNvPr id="76" name="Line 128"/>
            <p:cNvSpPr>
              <a:spLocks noChangeShapeType="1"/>
            </p:cNvSpPr>
            <p:nvPr/>
          </p:nvSpPr>
          <p:spPr bwMode="auto">
            <a:xfrm>
              <a:off x="4416" y="576"/>
              <a:ext cx="0" cy="1392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 type="stealth" w="lg" len="lg"/>
              <a:tailEnd type="stealth" w="lg" len="lg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77" name="Text Box 129"/>
            <p:cNvSpPr txBox="1">
              <a:spLocks noChangeArrowheads="1"/>
            </p:cNvSpPr>
            <p:nvPr/>
          </p:nvSpPr>
          <p:spPr bwMode="auto">
            <a:xfrm>
              <a:off x="4128" y="1968"/>
              <a:ext cx="589" cy="533"/>
            </a:xfrm>
            <a:prstGeom prst="rect">
              <a:avLst/>
            </a:prstGeom>
            <a:noFill/>
            <a:ln w="38100">
              <a:solidFill>
                <a:srgbClr val="7030A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zh-CN" altLang="en-US" sz="2000" b="1">
                  <a:latin typeface="+mn-lt"/>
                  <a:ea typeface="黑体" pitchFamily="2" charset="-122"/>
                </a:rPr>
                <a:t>控制逻辑 </a:t>
              </a:r>
            </a:p>
          </p:txBody>
        </p:sp>
      </p:grpSp>
      <p:sp>
        <p:nvSpPr>
          <p:cNvPr id="78" name="Text Box 118"/>
          <p:cNvSpPr txBox="1">
            <a:spLocks noChangeArrowheads="1"/>
          </p:cNvSpPr>
          <p:nvPr/>
        </p:nvSpPr>
        <p:spPr bwMode="auto">
          <a:xfrm>
            <a:off x="509761" y="1340768"/>
            <a:ext cx="6778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C</a:t>
            </a:r>
            <a:r>
              <a:rPr lang="en-US" altLang="zh-CN" sz="2000" b="1" baseline="-2500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0</a:t>
            </a:r>
            <a:r>
              <a:rPr lang="en-US" altLang="zh-CN" sz="2000" b="1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=1</a:t>
            </a:r>
          </a:p>
        </p:txBody>
      </p:sp>
      <p:sp>
        <p:nvSpPr>
          <p:cNvPr id="79" name="Line 119"/>
          <p:cNvSpPr>
            <a:spLocks noChangeShapeType="1"/>
          </p:cNvSpPr>
          <p:nvPr/>
        </p:nvSpPr>
        <p:spPr bwMode="auto">
          <a:xfrm>
            <a:off x="612378" y="1774155"/>
            <a:ext cx="503238" cy="0"/>
          </a:xfrm>
          <a:prstGeom prst="line">
            <a:avLst/>
          </a:prstGeom>
          <a:noFill/>
          <a:ln w="57150" cap="sq">
            <a:solidFill>
              <a:srgbClr val="FF0000"/>
            </a:solidFill>
            <a:round/>
            <a:headEnd type="none" w="sm" len="sm"/>
            <a:tailEnd type="triangle" w="sm" len="sm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80" name="Text Box 121"/>
          <p:cNvSpPr txBox="1">
            <a:spLocks noChangeArrowheads="1"/>
          </p:cNvSpPr>
          <p:nvPr/>
        </p:nvSpPr>
        <p:spPr bwMode="auto">
          <a:xfrm>
            <a:off x="5292080" y="2636912"/>
            <a:ext cx="904954" cy="399904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altLang="zh-CN" sz="2000" b="1">
                <a:latin typeface="+mn-lt"/>
              </a:rPr>
              <a:t> PC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1259632" y="3789040"/>
            <a:ext cx="5277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>
                <a:solidFill>
                  <a:srgbClr val="FF0000"/>
                </a:solidFill>
                <a:ea typeface="黑体" pitchFamily="2" charset="-122"/>
              </a:rPr>
              <a:t>PC</a:t>
            </a:r>
            <a:endParaRPr lang="zh-CN" altLang="en-US" sz="2000">
              <a:solidFill>
                <a:srgbClr val="FF0000"/>
              </a:solidFill>
            </a:endParaRPr>
          </a:p>
        </p:txBody>
      </p:sp>
      <p:sp>
        <p:nvSpPr>
          <p:cNvPr id="82" name="Text Box 79"/>
          <p:cNvSpPr txBox="1">
            <a:spLocks noChangeArrowheads="1"/>
          </p:cNvSpPr>
          <p:nvPr/>
        </p:nvSpPr>
        <p:spPr bwMode="auto">
          <a:xfrm>
            <a:off x="827584" y="2276872"/>
            <a:ext cx="974566" cy="399904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altLang="zh-CN" sz="2000" b="1">
                <a:latin typeface="+mn-lt"/>
              </a:rPr>
              <a:t>A</a:t>
            </a:r>
          </a:p>
        </p:txBody>
      </p:sp>
      <p:sp>
        <p:nvSpPr>
          <p:cNvPr id="83" name="Line 70"/>
          <p:cNvSpPr>
            <a:spLocks noChangeShapeType="1"/>
          </p:cNvSpPr>
          <p:nvPr/>
        </p:nvSpPr>
        <p:spPr bwMode="auto">
          <a:xfrm flipV="1">
            <a:off x="1331640" y="2021783"/>
            <a:ext cx="0" cy="255089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algn="ctr">
              <a:defRPr/>
            </a:pPr>
            <a:endParaRPr lang="zh-CN" altLang="en-US" sz="2000">
              <a:latin typeface="+mn-lt"/>
            </a:endParaRPr>
          </a:p>
        </p:txBody>
      </p:sp>
      <p:sp>
        <p:nvSpPr>
          <p:cNvPr id="84" name="Text Box 83"/>
          <p:cNvSpPr txBox="1">
            <a:spLocks noChangeArrowheads="1"/>
          </p:cNvSpPr>
          <p:nvPr/>
        </p:nvSpPr>
        <p:spPr bwMode="auto">
          <a:xfrm>
            <a:off x="1187624" y="1556792"/>
            <a:ext cx="1528561" cy="399904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altLang="zh-CN" sz="2000" b="1">
                <a:latin typeface="+mn-lt"/>
                <a:ea typeface="黑体" pitchFamily="2" charset="-122"/>
              </a:rPr>
              <a:t>  ALU</a:t>
            </a:r>
          </a:p>
        </p:txBody>
      </p:sp>
      <p:sp>
        <p:nvSpPr>
          <p:cNvPr id="85" name="Text Box 80"/>
          <p:cNvSpPr txBox="1">
            <a:spLocks noChangeArrowheads="1"/>
          </p:cNvSpPr>
          <p:nvPr/>
        </p:nvSpPr>
        <p:spPr bwMode="auto">
          <a:xfrm>
            <a:off x="1442932" y="908720"/>
            <a:ext cx="1184852" cy="399904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zh-CN" altLang="en-US" sz="2000" b="1">
                <a:latin typeface="+mn-lt"/>
              </a:rPr>
              <a:t>移位器</a:t>
            </a:r>
          </a:p>
        </p:txBody>
      </p:sp>
      <p:grpSp>
        <p:nvGrpSpPr>
          <p:cNvPr id="86" name="组合 85"/>
          <p:cNvGrpSpPr/>
          <p:nvPr/>
        </p:nvGrpSpPr>
        <p:grpSpPr>
          <a:xfrm>
            <a:off x="1979712" y="620688"/>
            <a:ext cx="3312368" cy="2232248"/>
            <a:chOff x="1979712" y="620688"/>
            <a:chExt cx="3312368" cy="2232248"/>
          </a:xfrm>
        </p:grpSpPr>
        <p:sp>
          <p:nvSpPr>
            <p:cNvPr id="87" name="Line 77"/>
            <p:cNvSpPr>
              <a:spLocks noChangeShapeType="1"/>
            </p:cNvSpPr>
            <p:nvPr/>
          </p:nvSpPr>
          <p:spPr bwMode="auto">
            <a:xfrm flipV="1">
              <a:off x="1979712" y="620688"/>
              <a:ext cx="0" cy="31753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88" name="Line 87"/>
            <p:cNvSpPr>
              <a:spLocks noChangeShapeType="1"/>
            </p:cNvSpPr>
            <p:nvPr/>
          </p:nvSpPr>
          <p:spPr bwMode="auto">
            <a:xfrm>
              <a:off x="1979712" y="620688"/>
              <a:ext cx="2854087" cy="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89" name="Line 87"/>
            <p:cNvSpPr>
              <a:spLocks noChangeShapeType="1"/>
            </p:cNvSpPr>
            <p:nvPr/>
          </p:nvSpPr>
          <p:spPr bwMode="auto">
            <a:xfrm flipV="1">
              <a:off x="4860032" y="620688"/>
              <a:ext cx="0" cy="2232248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90" name="Line 87"/>
            <p:cNvSpPr>
              <a:spLocks noChangeShapeType="1"/>
            </p:cNvSpPr>
            <p:nvPr/>
          </p:nvSpPr>
          <p:spPr bwMode="auto">
            <a:xfrm>
              <a:off x="4860032" y="2852936"/>
              <a:ext cx="432048" cy="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 type="triangle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500"/>
                            </p:stCondLst>
                            <p:childTnLst>
                              <p:par>
                                <p:cTn id="5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000"/>
                            </p:stCondLst>
                            <p:childTnLst>
                              <p:par>
                                <p:cTn id="5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00"/>
                            </p:stCondLst>
                            <p:childTnLst>
                              <p:par>
                                <p:cTn id="8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000"/>
                            </p:stCondLst>
                            <p:childTnLst>
                              <p:par>
                                <p:cTn id="9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utoUpdateAnimBg="0"/>
      <p:bldP spid="4" grpId="0" animBg="1"/>
      <p:bldP spid="5" grpId="0" build="p" autoUpdateAnimBg="0" advAuto="0"/>
      <p:bldP spid="6" grpId="0" animBg="1"/>
      <p:bldP spid="7" grpId="0" build="p" autoUpdateAnimBg="0" advAuto="0"/>
      <p:bldP spid="8" grpId="0" animBg="1"/>
      <p:bldP spid="9" grpId="0" autoUpdateAnimBg="0"/>
      <p:bldP spid="10" grpId="0" animBg="1"/>
      <p:bldP spid="11" grpId="0" autoUpdateAnimBg="0"/>
      <p:bldP spid="12" grpId="0" animBg="1"/>
      <p:bldP spid="13" grpId="0" build="p" autoUpdateAnimBg="0" advAuto="0"/>
      <p:bldP spid="14" grpId="0" build="p" autoUpdateAnimBg="0"/>
      <p:bldP spid="15" grpId="0" animBg="1"/>
      <p:bldP spid="16" grpId="0" autoUpdateAnimBg="0"/>
      <p:bldP spid="79" grpId="0" animBg="1"/>
      <p:bldP spid="80" grpId="0" animBg="1"/>
      <p:bldP spid="81" grpId="0"/>
      <p:bldP spid="82" grpId="0" animBg="1"/>
      <p:bldP spid="83" grpId="0" animBg="1"/>
      <p:bldP spid="84" grpId="0" animBg="1"/>
      <p:bldP spid="8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72"/>
          <p:cNvSpPr txBox="1">
            <a:spLocks noChangeArrowheads="1"/>
          </p:cNvSpPr>
          <p:nvPr/>
        </p:nvSpPr>
        <p:spPr bwMode="auto">
          <a:xfrm>
            <a:off x="491208" y="4797152"/>
            <a:ext cx="544894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+mn-lt"/>
                <a:ea typeface="+mn-ea"/>
              </a:rPr>
              <a:t>4</a:t>
            </a:r>
            <a:r>
              <a:rPr lang="zh-CN" altLang="en-US" sz="2800" b="1">
                <a:latin typeface="+mn-lt"/>
                <a:ea typeface="+mn-ea"/>
              </a:rPr>
              <a:t>）后继转移地址</a:t>
            </a:r>
            <a:r>
              <a:rPr lang="en-US" altLang="zh-CN" sz="2800" b="1">
                <a:latin typeface="+mn-lt"/>
                <a:ea typeface="+mn-ea"/>
              </a:rPr>
              <a:t>:  →PC</a:t>
            </a:r>
            <a:endParaRPr lang="zh-CN" altLang="en-US" sz="2800" b="1">
              <a:latin typeface="+mn-lt"/>
              <a:ea typeface="+mn-ea"/>
            </a:endParaRPr>
          </a:p>
        </p:txBody>
      </p:sp>
      <p:sp>
        <p:nvSpPr>
          <p:cNvPr id="3" name="Text Box 86"/>
          <p:cNvSpPr txBox="1">
            <a:spLocks noChangeArrowheads="1"/>
          </p:cNvSpPr>
          <p:nvPr/>
        </p:nvSpPr>
        <p:spPr bwMode="auto">
          <a:xfrm>
            <a:off x="421476" y="5757063"/>
            <a:ext cx="235032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+mn-lt"/>
                <a:ea typeface="+mn-ea"/>
              </a:rPr>
              <a:t>寄存器寻址：</a:t>
            </a:r>
          </a:p>
        </p:txBody>
      </p:sp>
      <p:sp>
        <p:nvSpPr>
          <p:cNvPr id="4" name="Text Box 71"/>
          <p:cNvSpPr txBox="1">
            <a:spLocks noChangeArrowheads="1"/>
          </p:cNvSpPr>
          <p:nvPr/>
        </p:nvSpPr>
        <p:spPr bwMode="auto">
          <a:xfrm>
            <a:off x="2576264" y="5761255"/>
            <a:ext cx="8382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  <a:latin typeface="+mn-lt"/>
                <a:ea typeface="+mn-ea"/>
              </a:rPr>
              <a:t>Ri</a:t>
            </a:r>
          </a:p>
        </p:txBody>
      </p:sp>
      <p:sp>
        <p:nvSpPr>
          <p:cNvPr id="5" name="Text Box 73"/>
          <p:cNvSpPr txBox="1">
            <a:spLocks noChangeArrowheads="1"/>
          </p:cNvSpPr>
          <p:nvPr/>
        </p:nvSpPr>
        <p:spPr bwMode="auto">
          <a:xfrm>
            <a:off x="7249616" y="5644985"/>
            <a:ext cx="10668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>
                <a:latin typeface="+mn-lt"/>
                <a:ea typeface="+mn-ea"/>
              </a:rPr>
              <a:t>打入</a:t>
            </a:r>
          </a:p>
        </p:txBody>
      </p:sp>
      <p:sp>
        <p:nvSpPr>
          <p:cNvPr id="6" name="Line 75"/>
          <p:cNvSpPr>
            <a:spLocks noChangeShapeType="1"/>
          </p:cNvSpPr>
          <p:nvPr/>
        </p:nvSpPr>
        <p:spPr bwMode="auto">
          <a:xfrm>
            <a:off x="3262064" y="6045095"/>
            <a:ext cx="4572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sz="2800">
              <a:latin typeface="+mn-lt"/>
              <a:ea typeface="+mn-ea"/>
            </a:endParaRPr>
          </a:p>
        </p:txBody>
      </p:sp>
      <p:sp>
        <p:nvSpPr>
          <p:cNvPr id="7" name="Text Box 76"/>
          <p:cNvSpPr txBox="1">
            <a:spLocks noChangeArrowheads="1"/>
          </p:cNvSpPr>
          <p:nvPr/>
        </p:nvSpPr>
        <p:spPr bwMode="auto">
          <a:xfrm>
            <a:off x="3719264" y="5517232"/>
            <a:ext cx="564704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  <a:latin typeface="+mn-lt"/>
                <a:ea typeface="黑体" pitchFamily="49" charset="-122"/>
              </a:rPr>
              <a:t>AB</a:t>
            </a:r>
          </a:p>
        </p:txBody>
      </p:sp>
      <p:sp>
        <p:nvSpPr>
          <p:cNvPr id="8" name="Line 77"/>
          <p:cNvSpPr>
            <a:spLocks noChangeShapeType="1"/>
          </p:cNvSpPr>
          <p:nvPr/>
        </p:nvSpPr>
        <p:spPr bwMode="auto">
          <a:xfrm>
            <a:off x="4100264" y="6045095"/>
            <a:ext cx="4572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sz="2800">
              <a:latin typeface="+mn-lt"/>
              <a:ea typeface="+mn-ea"/>
            </a:endParaRPr>
          </a:p>
        </p:txBody>
      </p:sp>
      <p:sp>
        <p:nvSpPr>
          <p:cNvPr id="9" name="Text Box 78"/>
          <p:cNvSpPr txBox="1">
            <a:spLocks noChangeArrowheads="1"/>
          </p:cNvSpPr>
          <p:nvPr/>
        </p:nvSpPr>
        <p:spPr bwMode="auto">
          <a:xfrm>
            <a:off x="4481264" y="5761255"/>
            <a:ext cx="1143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  <a:latin typeface="+mn-lt"/>
                <a:ea typeface="+mn-ea"/>
              </a:rPr>
              <a:t>ALU</a:t>
            </a:r>
          </a:p>
        </p:txBody>
      </p:sp>
      <p:sp>
        <p:nvSpPr>
          <p:cNvPr id="10" name="Line 111"/>
          <p:cNvSpPr>
            <a:spLocks noChangeShapeType="1"/>
          </p:cNvSpPr>
          <p:nvPr/>
        </p:nvSpPr>
        <p:spPr bwMode="auto">
          <a:xfrm>
            <a:off x="5319464" y="6045095"/>
            <a:ext cx="4572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sz="2800">
              <a:latin typeface="+mn-lt"/>
              <a:ea typeface="+mn-ea"/>
            </a:endParaRPr>
          </a:p>
        </p:txBody>
      </p:sp>
      <p:sp>
        <p:nvSpPr>
          <p:cNvPr id="11" name="Text Box 112"/>
          <p:cNvSpPr txBox="1">
            <a:spLocks noChangeArrowheads="1"/>
          </p:cNvSpPr>
          <p:nvPr/>
        </p:nvSpPr>
        <p:spPr bwMode="auto">
          <a:xfrm>
            <a:off x="5700464" y="5791418"/>
            <a:ext cx="990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  <a:latin typeface="+mn-lt"/>
                <a:ea typeface="+mn-ea"/>
              </a:rPr>
              <a:t>移</a:t>
            </a:r>
          </a:p>
        </p:txBody>
      </p:sp>
      <p:sp>
        <p:nvSpPr>
          <p:cNvPr id="12" name="Line 113"/>
          <p:cNvSpPr>
            <a:spLocks noChangeShapeType="1"/>
          </p:cNvSpPr>
          <p:nvPr/>
        </p:nvSpPr>
        <p:spPr bwMode="auto">
          <a:xfrm>
            <a:off x="6228184" y="6045095"/>
            <a:ext cx="4572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sz="2800">
              <a:latin typeface="+mn-lt"/>
              <a:ea typeface="+mn-ea"/>
            </a:endParaRPr>
          </a:p>
        </p:txBody>
      </p:sp>
      <p:sp>
        <p:nvSpPr>
          <p:cNvPr id="13" name="Text Box 114"/>
          <p:cNvSpPr txBox="1">
            <a:spLocks noChangeArrowheads="1"/>
          </p:cNvSpPr>
          <p:nvPr/>
        </p:nvSpPr>
        <p:spPr bwMode="auto">
          <a:xfrm>
            <a:off x="6691064" y="5761255"/>
            <a:ext cx="990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  <a:latin typeface="+mn-lt"/>
                <a:ea typeface="+mn-ea"/>
              </a:rPr>
              <a:t>内</a:t>
            </a:r>
          </a:p>
        </p:txBody>
      </p:sp>
      <p:sp>
        <p:nvSpPr>
          <p:cNvPr id="14" name="Line 115"/>
          <p:cNvSpPr>
            <a:spLocks noChangeShapeType="1"/>
          </p:cNvSpPr>
          <p:nvPr/>
        </p:nvSpPr>
        <p:spPr bwMode="auto">
          <a:xfrm>
            <a:off x="7300664" y="6045095"/>
            <a:ext cx="6096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sz="2800">
              <a:latin typeface="+mn-lt"/>
              <a:ea typeface="+mn-ea"/>
            </a:endParaRPr>
          </a:p>
        </p:txBody>
      </p:sp>
      <p:sp>
        <p:nvSpPr>
          <p:cNvPr id="15" name="Text Box 116"/>
          <p:cNvSpPr txBox="1">
            <a:spLocks noChangeArrowheads="1"/>
          </p:cNvSpPr>
          <p:nvPr/>
        </p:nvSpPr>
        <p:spPr bwMode="auto">
          <a:xfrm>
            <a:off x="7910264" y="5729505"/>
            <a:ext cx="8382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  <a:latin typeface="+mn-lt"/>
                <a:ea typeface="+mn-ea"/>
              </a:rPr>
              <a:t>PC</a:t>
            </a:r>
          </a:p>
        </p:txBody>
      </p:sp>
      <p:grpSp>
        <p:nvGrpSpPr>
          <p:cNvPr id="16" name="Group 69"/>
          <p:cNvGrpSpPr>
            <a:grpSpLocks/>
          </p:cNvGrpSpPr>
          <p:nvPr/>
        </p:nvGrpSpPr>
        <p:grpSpPr bwMode="auto">
          <a:xfrm>
            <a:off x="539055" y="189086"/>
            <a:ext cx="8353425" cy="4464050"/>
            <a:chOff x="0" y="48"/>
            <a:chExt cx="5760" cy="3360"/>
          </a:xfrm>
        </p:grpSpPr>
        <p:sp>
          <p:nvSpPr>
            <p:cNvPr id="17" name="Line 70"/>
            <p:cNvSpPr>
              <a:spLocks noChangeShapeType="1"/>
            </p:cNvSpPr>
            <p:nvPr/>
          </p:nvSpPr>
          <p:spPr bwMode="auto">
            <a:xfrm flipV="1">
              <a:off x="528" y="1536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18" name="Line 71"/>
            <p:cNvSpPr>
              <a:spLocks noChangeShapeType="1"/>
            </p:cNvSpPr>
            <p:nvPr/>
          </p:nvSpPr>
          <p:spPr bwMode="auto">
            <a:xfrm flipV="1">
              <a:off x="1008" y="1007"/>
              <a:ext cx="0" cy="19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19" name="Line 72"/>
            <p:cNvSpPr>
              <a:spLocks noChangeShapeType="1"/>
            </p:cNvSpPr>
            <p:nvPr/>
          </p:nvSpPr>
          <p:spPr bwMode="auto">
            <a:xfrm flipV="1">
              <a:off x="1344" y="1536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20" name="Line 73"/>
            <p:cNvSpPr>
              <a:spLocks noChangeShapeType="1"/>
            </p:cNvSpPr>
            <p:nvPr/>
          </p:nvSpPr>
          <p:spPr bwMode="auto">
            <a:xfrm flipV="1">
              <a:off x="1152" y="2064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21" name="Line 74"/>
            <p:cNvSpPr>
              <a:spLocks noChangeShapeType="1"/>
            </p:cNvSpPr>
            <p:nvPr/>
          </p:nvSpPr>
          <p:spPr bwMode="auto">
            <a:xfrm flipV="1">
              <a:off x="768" y="2064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22" name="Line 75"/>
            <p:cNvSpPr>
              <a:spLocks noChangeShapeType="1"/>
            </p:cNvSpPr>
            <p:nvPr/>
          </p:nvSpPr>
          <p:spPr bwMode="auto">
            <a:xfrm flipV="1">
              <a:off x="288" y="2064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23" name="Line 76"/>
            <p:cNvSpPr>
              <a:spLocks noChangeShapeType="1"/>
            </p:cNvSpPr>
            <p:nvPr/>
          </p:nvSpPr>
          <p:spPr bwMode="auto">
            <a:xfrm flipV="1">
              <a:off x="1632" y="2064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24" name="Line 77"/>
            <p:cNvSpPr>
              <a:spLocks noChangeShapeType="1"/>
            </p:cNvSpPr>
            <p:nvPr/>
          </p:nvSpPr>
          <p:spPr bwMode="auto">
            <a:xfrm flipV="1">
              <a:off x="1008" y="481"/>
              <a:ext cx="0" cy="23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25" name="Text Box 78"/>
            <p:cNvSpPr txBox="1">
              <a:spLocks noChangeArrowheads="1"/>
            </p:cNvSpPr>
            <p:nvPr/>
          </p:nvSpPr>
          <p:spPr bwMode="auto">
            <a:xfrm>
              <a:off x="0" y="2449"/>
              <a:ext cx="2064" cy="71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lnSpc>
                  <a:spcPct val="60000"/>
                </a:lnSpc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  <a:ea typeface="黑体" pitchFamily="2" charset="-122"/>
                </a:rPr>
                <a:t>     R0~R3          </a:t>
              </a:r>
              <a:r>
                <a:rPr lang="en-US" altLang="zh-CN" sz="2000" b="1" err="1">
                  <a:latin typeface="+mn-lt"/>
                  <a:ea typeface="黑体" pitchFamily="2" charset="-122"/>
                </a:rPr>
                <a:t>R0~R3</a:t>
              </a:r>
              <a:endParaRPr lang="en-US" altLang="zh-CN" sz="2000" b="1">
                <a:latin typeface="+mn-lt"/>
                <a:ea typeface="黑体" pitchFamily="2" charset="-122"/>
              </a:endParaRPr>
            </a:p>
            <a:p>
              <a:pPr eaLnBrk="0" hangingPunct="0">
                <a:lnSpc>
                  <a:spcPct val="60000"/>
                </a:lnSpc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  <a:ea typeface="黑体" pitchFamily="2" charset="-122"/>
                </a:rPr>
                <a:t>     C     D           C     D</a:t>
              </a:r>
            </a:p>
            <a:p>
              <a:pPr eaLnBrk="0" hangingPunct="0">
                <a:lnSpc>
                  <a:spcPct val="60000"/>
                </a:lnSpc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  <a:ea typeface="黑体" pitchFamily="2" charset="-122"/>
                </a:rPr>
                <a:t>     SP  PC      PSW  MDR</a:t>
              </a:r>
            </a:p>
          </p:txBody>
        </p:sp>
        <p:sp>
          <p:nvSpPr>
            <p:cNvPr id="26" name="Text Box 79"/>
            <p:cNvSpPr txBox="1">
              <a:spLocks noChangeArrowheads="1"/>
            </p:cNvSpPr>
            <p:nvPr/>
          </p:nvSpPr>
          <p:spPr bwMode="auto">
            <a:xfrm>
              <a:off x="192" y="1728"/>
              <a:ext cx="672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A</a:t>
              </a:r>
            </a:p>
          </p:txBody>
        </p:sp>
        <p:sp>
          <p:nvSpPr>
            <p:cNvPr id="27" name="Text Box 80"/>
            <p:cNvSpPr txBox="1">
              <a:spLocks noChangeArrowheads="1"/>
            </p:cNvSpPr>
            <p:nvPr/>
          </p:nvSpPr>
          <p:spPr bwMode="auto">
            <a:xfrm>
              <a:off x="624" y="720"/>
              <a:ext cx="817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zh-CN" altLang="en-US" sz="2000" b="1">
                  <a:latin typeface="+mn-lt"/>
                </a:rPr>
                <a:t>移位器</a:t>
              </a:r>
            </a:p>
          </p:txBody>
        </p:sp>
        <p:sp>
          <p:nvSpPr>
            <p:cNvPr id="28" name="Line 81"/>
            <p:cNvSpPr>
              <a:spLocks noChangeShapeType="1"/>
            </p:cNvSpPr>
            <p:nvPr/>
          </p:nvSpPr>
          <p:spPr bwMode="auto">
            <a:xfrm>
              <a:off x="624" y="1200"/>
              <a:ext cx="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29" name="Text Box 82"/>
            <p:cNvSpPr txBox="1">
              <a:spLocks noChangeArrowheads="1"/>
            </p:cNvSpPr>
            <p:nvPr/>
          </p:nvSpPr>
          <p:spPr bwMode="auto">
            <a:xfrm>
              <a:off x="1056" y="1728"/>
              <a:ext cx="672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B</a:t>
              </a:r>
            </a:p>
          </p:txBody>
        </p:sp>
        <p:sp>
          <p:nvSpPr>
            <p:cNvPr id="30" name="Text Box 83"/>
            <p:cNvSpPr txBox="1">
              <a:spLocks noChangeArrowheads="1"/>
            </p:cNvSpPr>
            <p:nvPr/>
          </p:nvSpPr>
          <p:spPr bwMode="auto">
            <a:xfrm>
              <a:off x="432" y="1200"/>
              <a:ext cx="105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  <a:ea typeface="黑体" pitchFamily="2" charset="-122"/>
                </a:rPr>
                <a:t>  ALU</a:t>
              </a:r>
            </a:p>
          </p:txBody>
        </p:sp>
        <p:sp>
          <p:nvSpPr>
            <p:cNvPr id="31" name="Line 84"/>
            <p:cNvSpPr>
              <a:spLocks noChangeShapeType="1"/>
            </p:cNvSpPr>
            <p:nvPr/>
          </p:nvSpPr>
          <p:spPr bwMode="auto">
            <a:xfrm>
              <a:off x="384" y="2256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32" name="Line 85"/>
            <p:cNvSpPr>
              <a:spLocks noChangeShapeType="1"/>
            </p:cNvSpPr>
            <p:nvPr/>
          </p:nvSpPr>
          <p:spPr bwMode="auto">
            <a:xfrm>
              <a:off x="1248" y="2256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33" name="Rectangle 86"/>
            <p:cNvSpPr>
              <a:spLocks noChangeArrowheads="1"/>
            </p:cNvSpPr>
            <p:nvPr/>
          </p:nvSpPr>
          <p:spPr bwMode="auto">
            <a:xfrm>
              <a:off x="2112" y="1632"/>
              <a:ext cx="624" cy="288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altLang="zh-CN" sz="2000" b="1">
                  <a:latin typeface="+mn-lt"/>
                </a:rPr>
                <a:t>R2</a:t>
              </a:r>
            </a:p>
          </p:txBody>
        </p:sp>
        <p:sp>
          <p:nvSpPr>
            <p:cNvPr id="34" name="Line 87"/>
            <p:cNvSpPr>
              <a:spLocks noChangeShapeType="1"/>
            </p:cNvSpPr>
            <p:nvPr/>
          </p:nvSpPr>
          <p:spPr bwMode="auto">
            <a:xfrm>
              <a:off x="1008" y="481"/>
              <a:ext cx="1968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35" name="Line 88"/>
            <p:cNvSpPr>
              <a:spLocks noChangeShapeType="1"/>
            </p:cNvSpPr>
            <p:nvPr/>
          </p:nvSpPr>
          <p:spPr bwMode="auto">
            <a:xfrm>
              <a:off x="2976" y="481"/>
              <a:ext cx="0" cy="2927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stealth" w="med" len="lg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36" name="Line 89"/>
            <p:cNvSpPr>
              <a:spLocks noChangeShapeType="1"/>
            </p:cNvSpPr>
            <p:nvPr/>
          </p:nvSpPr>
          <p:spPr bwMode="auto">
            <a:xfrm flipH="1">
              <a:off x="2736" y="912"/>
              <a:ext cx="5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37" name="Line 90"/>
            <p:cNvSpPr>
              <a:spLocks noChangeShapeType="1"/>
            </p:cNvSpPr>
            <p:nvPr/>
          </p:nvSpPr>
          <p:spPr bwMode="auto">
            <a:xfrm flipH="1">
              <a:off x="2736" y="1344"/>
              <a:ext cx="5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38" name="Line 91"/>
            <p:cNvSpPr>
              <a:spLocks noChangeShapeType="1"/>
            </p:cNvSpPr>
            <p:nvPr/>
          </p:nvSpPr>
          <p:spPr bwMode="auto">
            <a:xfrm flipH="1">
              <a:off x="2736" y="1776"/>
              <a:ext cx="24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39" name="Line 92"/>
            <p:cNvSpPr>
              <a:spLocks noChangeShapeType="1"/>
            </p:cNvSpPr>
            <p:nvPr/>
          </p:nvSpPr>
          <p:spPr bwMode="auto">
            <a:xfrm flipH="1">
              <a:off x="2736" y="2161"/>
              <a:ext cx="48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40" name="Line 93"/>
            <p:cNvSpPr>
              <a:spLocks noChangeShapeType="1"/>
            </p:cNvSpPr>
            <p:nvPr/>
          </p:nvSpPr>
          <p:spPr bwMode="auto">
            <a:xfrm flipH="1">
              <a:off x="2736" y="2592"/>
              <a:ext cx="5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41" name="Line 94"/>
            <p:cNvSpPr>
              <a:spLocks noChangeShapeType="1"/>
            </p:cNvSpPr>
            <p:nvPr/>
          </p:nvSpPr>
          <p:spPr bwMode="auto">
            <a:xfrm flipH="1">
              <a:off x="2736" y="3024"/>
              <a:ext cx="48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42" name="Line 95"/>
            <p:cNvSpPr>
              <a:spLocks noChangeShapeType="1"/>
            </p:cNvSpPr>
            <p:nvPr/>
          </p:nvSpPr>
          <p:spPr bwMode="auto">
            <a:xfrm>
              <a:off x="3744" y="193"/>
              <a:ext cx="2016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43" name="Line 96"/>
            <p:cNvSpPr>
              <a:spLocks noChangeShapeType="1"/>
            </p:cNvSpPr>
            <p:nvPr/>
          </p:nvSpPr>
          <p:spPr bwMode="auto">
            <a:xfrm>
              <a:off x="3744" y="576"/>
              <a:ext cx="2016" cy="0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44" name="Line 97"/>
            <p:cNvSpPr>
              <a:spLocks noChangeShapeType="1"/>
            </p:cNvSpPr>
            <p:nvPr/>
          </p:nvSpPr>
          <p:spPr bwMode="auto">
            <a:xfrm flipH="1">
              <a:off x="3744" y="384"/>
              <a:ext cx="201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45" name="Line 98"/>
            <p:cNvSpPr>
              <a:spLocks noChangeShapeType="1"/>
            </p:cNvSpPr>
            <p:nvPr/>
          </p:nvSpPr>
          <p:spPr bwMode="auto">
            <a:xfrm>
              <a:off x="4608" y="193"/>
              <a:ext cx="0" cy="674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oval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46" name="Line 99"/>
            <p:cNvSpPr>
              <a:spLocks noChangeShapeType="1"/>
            </p:cNvSpPr>
            <p:nvPr/>
          </p:nvSpPr>
          <p:spPr bwMode="auto">
            <a:xfrm>
              <a:off x="4752" y="384"/>
              <a:ext cx="0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47" name="Line 100"/>
            <p:cNvSpPr>
              <a:spLocks noChangeShapeType="1"/>
            </p:cNvSpPr>
            <p:nvPr/>
          </p:nvSpPr>
          <p:spPr bwMode="auto">
            <a:xfrm>
              <a:off x="5136" y="193"/>
              <a:ext cx="0" cy="674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48" name="Line 101"/>
            <p:cNvSpPr>
              <a:spLocks noChangeShapeType="1"/>
            </p:cNvSpPr>
            <p:nvPr/>
          </p:nvSpPr>
          <p:spPr bwMode="auto">
            <a:xfrm>
              <a:off x="4896" y="576"/>
              <a:ext cx="0" cy="288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49" name="Line 102"/>
            <p:cNvSpPr>
              <a:spLocks noChangeShapeType="1"/>
            </p:cNvSpPr>
            <p:nvPr/>
          </p:nvSpPr>
          <p:spPr bwMode="auto">
            <a:xfrm>
              <a:off x="5424" y="576"/>
              <a:ext cx="0" cy="288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50" name="Line 103"/>
            <p:cNvSpPr>
              <a:spLocks noChangeShapeType="1"/>
            </p:cNvSpPr>
            <p:nvPr/>
          </p:nvSpPr>
          <p:spPr bwMode="auto">
            <a:xfrm>
              <a:off x="3888" y="912"/>
              <a:ext cx="142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51" name="Line 104"/>
            <p:cNvSpPr>
              <a:spLocks noChangeShapeType="1"/>
            </p:cNvSpPr>
            <p:nvPr/>
          </p:nvSpPr>
          <p:spPr bwMode="auto">
            <a:xfrm flipV="1">
              <a:off x="4032" y="193"/>
              <a:ext cx="0" cy="719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52" name="Line 105"/>
            <p:cNvSpPr>
              <a:spLocks noChangeShapeType="1"/>
            </p:cNvSpPr>
            <p:nvPr/>
          </p:nvSpPr>
          <p:spPr bwMode="auto">
            <a:xfrm flipH="1">
              <a:off x="3888" y="1344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53" name="Line 106"/>
            <p:cNvSpPr>
              <a:spLocks noChangeShapeType="1"/>
            </p:cNvSpPr>
            <p:nvPr/>
          </p:nvSpPr>
          <p:spPr bwMode="auto">
            <a:xfrm flipV="1">
              <a:off x="4128" y="384"/>
              <a:ext cx="0" cy="96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54" name="Line 107"/>
            <p:cNvSpPr>
              <a:spLocks noChangeShapeType="1"/>
            </p:cNvSpPr>
            <p:nvPr/>
          </p:nvSpPr>
          <p:spPr bwMode="auto">
            <a:xfrm>
              <a:off x="4272" y="384"/>
              <a:ext cx="0" cy="13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med" len="med"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55" name="Line 108"/>
            <p:cNvSpPr>
              <a:spLocks noChangeShapeType="1"/>
            </p:cNvSpPr>
            <p:nvPr/>
          </p:nvSpPr>
          <p:spPr bwMode="auto">
            <a:xfrm flipH="1">
              <a:off x="3888" y="1776"/>
              <a:ext cx="3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56" name="Text Box 109"/>
            <p:cNvSpPr txBox="1">
              <a:spLocks noChangeArrowheads="1"/>
            </p:cNvSpPr>
            <p:nvPr/>
          </p:nvSpPr>
          <p:spPr bwMode="auto">
            <a:xfrm>
              <a:off x="2112" y="769"/>
              <a:ext cx="624" cy="30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 R0</a:t>
              </a:r>
            </a:p>
          </p:txBody>
        </p:sp>
        <p:sp>
          <p:nvSpPr>
            <p:cNvPr id="57" name="Text Box 110"/>
            <p:cNvSpPr txBox="1">
              <a:spLocks noChangeArrowheads="1"/>
            </p:cNvSpPr>
            <p:nvPr/>
          </p:nvSpPr>
          <p:spPr bwMode="auto">
            <a:xfrm>
              <a:off x="2112" y="1200"/>
              <a:ext cx="62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 R1</a:t>
              </a:r>
            </a:p>
          </p:txBody>
        </p:sp>
        <p:sp>
          <p:nvSpPr>
            <p:cNvPr id="58" name="Text Box 111"/>
            <p:cNvSpPr txBox="1">
              <a:spLocks noChangeArrowheads="1"/>
            </p:cNvSpPr>
            <p:nvPr/>
          </p:nvSpPr>
          <p:spPr bwMode="auto">
            <a:xfrm>
              <a:off x="4512" y="864"/>
              <a:ext cx="478" cy="301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 M</a:t>
              </a:r>
            </a:p>
          </p:txBody>
        </p:sp>
        <p:sp>
          <p:nvSpPr>
            <p:cNvPr id="59" name="Text Box 112"/>
            <p:cNvSpPr txBox="1">
              <a:spLocks noChangeArrowheads="1"/>
            </p:cNvSpPr>
            <p:nvPr/>
          </p:nvSpPr>
          <p:spPr bwMode="auto">
            <a:xfrm>
              <a:off x="5088" y="864"/>
              <a:ext cx="432" cy="301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I/O</a:t>
              </a:r>
            </a:p>
          </p:txBody>
        </p:sp>
        <p:sp>
          <p:nvSpPr>
            <p:cNvPr id="60" name="Text Box 113"/>
            <p:cNvSpPr txBox="1">
              <a:spLocks noChangeArrowheads="1"/>
            </p:cNvSpPr>
            <p:nvPr/>
          </p:nvSpPr>
          <p:spPr bwMode="auto">
            <a:xfrm>
              <a:off x="3361" y="432"/>
              <a:ext cx="532" cy="30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CB</a:t>
              </a:r>
            </a:p>
          </p:txBody>
        </p:sp>
        <p:sp>
          <p:nvSpPr>
            <p:cNvPr id="61" name="Text Box 114"/>
            <p:cNvSpPr txBox="1">
              <a:spLocks noChangeArrowheads="1"/>
            </p:cNvSpPr>
            <p:nvPr/>
          </p:nvSpPr>
          <p:spPr bwMode="auto">
            <a:xfrm>
              <a:off x="1441" y="144"/>
              <a:ext cx="1007" cy="30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zh-CN" altLang="en-US" sz="2000" b="1">
                  <a:latin typeface="+mn-lt"/>
                  <a:ea typeface="黑体" pitchFamily="2" charset="-122"/>
                </a:rPr>
                <a:t>内总线</a:t>
              </a:r>
            </a:p>
          </p:txBody>
        </p:sp>
        <p:sp>
          <p:nvSpPr>
            <p:cNvPr id="62" name="Text Box 115"/>
            <p:cNvSpPr txBox="1">
              <a:spLocks noChangeArrowheads="1"/>
            </p:cNvSpPr>
            <p:nvPr/>
          </p:nvSpPr>
          <p:spPr bwMode="auto">
            <a:xfrm>
              <a:off x="2112" y="2449"/>
              <a:ext cx="624" cy="30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C</a:t>
              </a:r>
            </a:p>
          </p:txBody>
        </p:sp>
        <p:sp>
          <p:nvSpPr>
            <p:cNvPr id="63" name="Text Box 116"/>
            <p:cNvSpPr txBox="1">
              <a:spLocks noChangeArrowheads="1"/>
            </p:cNvSpPr>
            <p:nvPr/>
          </p:nvSpPr>
          <p:spPr bwMode="auto">
            <a:xfrm>
              <a:off x="2112" y="2016"/>
              <a:ext cx="62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R3</a:t>
              </a:r>
            </a:p>
          </p:txBody>
        </p:sp>
        <p:sp>
          <p:nvSpPr>
            <p:cNvPr id="64" name="Text Box 117"/>
            <p:cNvSpPr txBox="1">
              <a:spLocks noChangeArrowheads="1"/>
            </p:cNvSpPr>
            <p:nvPr/>
          </p:nvSpPr>
          <p:spPr bwMode="auto">
            <a:xfrm>
              <a:off x="2112" y="2880"/>
              <a:ext cx="62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D</a:t>
              </a:r>
            </a:p>
          </p:txBody>
        </p:sp>
        <p:sp>
          <p:nvSpPr>
            <p:cNvPr id="65" name="Text Box 118"/>
            <p:cNvSpPr txBox="1">
              <a:spLocks noChangeArrowheads="1"/>
            </p:cNvSpPr>
            <p:nvPr/>
          </p:nvSpPr>
          <p:spPr bwMode="auto">
            <a:xfrm>
              <a:off x="3264" y="769"/>
              <a:ext cx="624" cy="30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MAR</a:t>
              </a:r>
            </a:p>
          </p:txBody>
        </p:sp>
        <p:sp>
          <p:nvSpPr>
            <p:cNvPr id="66" name="Text Box 119"/>
            <p:cNvSpPr txBox="1">
              <a:spLocks noChangeArrowheads="1"/>
            </p:cNvSpPr>
            <p:nvPr/>
          </p:nvSpPr>
          <p:spPr bwMode="auto">
            <a:xfrm>
              <a:off x="3264" y="1200"/>
              <a:ext cx="62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MDR</a:t>
              </a:r>
            </a:p>
          </p:txBody>
        </p:sp>
        <p:sp>
          <p:nvSpPr>
            <p:cNvPr id="67" name="Text Box 120"/>
            <p:cNvSpPr txBox="1">
              <a:spLocks noChangeArrowheads="1"/>
            </p:cNvSpPr>
            <p:nvPr/>
          </p:nvSpPr>
          <p:spPr bwMode="auto">
            <a:xfrm>
              <a:off x="3264" y="1632"/>
              <a:ext cx="62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IR</a:t>
              </a:r>
            </a:p>
          </p:txBody>
        </p:sp>
        <p:sp>
          <p:nvSpPr>
            <p:cNvPr id="68" name="Text Box 121"/>
            <p:cNvSpPr txBox="1">
              <a:spLocks noChangeArrowheads="1"/>
            </p:cNvSpPr>
            <p:nvPr/>
          </p:nvSpPr>
          <p:spPr bwMode="auto">
            <a:xfrm>
              <a:off x="3264" y="2016"/>
              <a:ext cx="62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 PC</a:t>
              </a:r>
            </a:p>
          </p:txBody>
        </p:sp>
        <p:sp>
          <p:nvSpPr>
            <p:cNvPr id="69" name="Text Box 122"/>
            <p:cNvSpPr txBox="1">
              <a:spLocks noChangeArrowheads="1"/>
            </p:cNvSpPr>
            <p:nvPr/>
          </p:nvSpPr>
          <p:spPr bwMode="auto">
            <a:xfrm>
              <a:off x="3264" y="2449"/>
              <a:ext cx="624" cy="30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SP</a:t>
              </a:r>
            </a:p>
          </p:txBody>
        </p:sp>
        <p:sp>
          <p:nvSpPr>
            <p:cNvPr id="70" name="Text Box 123"/>
            <p:cNvSpPr txBox="1">
              <a:spLocks noChangeArrowheads="1"/>
            </p:cNvSpPr>
            <p:nvPr/>
          </p:nvSpPr>
          <p:spPr bwMode="auto">
            <a:xfrm>
              <a:off x="3264" y="2880"/>
              <a:ext cx="62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PSW</a:t>
              </a:r>
            </a:p>
          </p:txBody>
        </p:sp>
        <p:sp>
          <p:nvSpPr>
            <p:cNvPr id="71" name="Line 124"/>
            <p:cNvSpPr>
              <a:spLocks noChangeShapeType="1"/>
            </p:cNvSpPr>
            <p:nvPr/>
          </p:nvSpPr>
          <p:spPr bwMode="auto">
            <a:xfrm rot="-5400000">
              <a:off x="5664" y="912"/>
              <a:ext cx="0" cy="192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72" name="Line 125"/>
            <p:cNvSpPr>
              <a:spLocks noChangeShapeType="1"/>
            </p:cNvSpPr>
            <p:nvPr/>
          </p:nvSpPr>
          <p:spPr bwMode="auto">
            <a:xfrm>
              <a:off x="5281" y="384"/>
              <a:ext cx="0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73" name="Text Box 126"/>
            <p:cNvSpPr txBox="1">
              <a:spLocks noChangeArrowheads="1"/>
            </p:cNvSpPr>
            <p:nvPr/>
          </p:nvSpPr>
          <p:spPr bwMode="auto">
            <a:xfrm>
              <a:off x="3361" y="48"/>
              <a:ext cx="532" cy="30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AB</a:t>
              </a:r>
            </a:p>
          </p:txBody>
        </p:sp>
        <p:sp>
          <p:nvSpPr>
            <p:cNvPr id="74" name="Text Box 127"/>
            <p:cNvSpPr txBox="1">
              <a:spLocks noChangeArrowheads="1"/>
            </p:cNvSpPr>
            <p:nvPr/>
          </p:nvSpPr>
          <p:spPr bwMode="auto">
            <a:xfrm>
              <a:off x="3361" y="240"/>
              <a:ext cx="532" cy="30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DB</a:t>
              </a:r>
            </a:p>
          </p:txBody>
        </p:sp>
        <p:sp>
          <p:nvSpPr>
            <p:cNvPr id="75" name="Line 128"/>
            <p:cNvSpPr>
              <a:spLocks noChangeShapeType="1"/>
            </p:cNvSpPr>
            <p:nvPr/>
          </p:nvSpPr>
          <p:spPr bwMode="auto">
            <a:xfrm>
              <a:off x="4416" y="576"/>
              <a:ext cx="0" cy="1392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 type="stealth" w="lg" len="lg"/>
              <a:tailEnd type="stealth" w="lg" len="lg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76" name="Text Box 129"/>
            <p:cNvSpPr txBox="1">
              <a:spLocks noChangeArrowheads="1"/>
            </p:cNvSpPr>
            <p:nvPr/>
          </p:nvSpPr>
          <p:spPr bwMode="auto">
            <a:xfrm>
              <a:off x="4128" y="1968"/>
              <a:ext cx="589" cy="533"/>
            </a:xfrm>
            <a:prstGeom prst="rect">
              <a:avLst/>
            </a:prstGeom>
            <a:noFill/>
            <a:ln w="38100">
              <a:solidFill>
                <a:srgbClr val="7030A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zh-CN" altLang="en-US" sz="2000" b="1">
                  <a:latin typeface="+mn-lt"/>
                  <a:ea typeface="黑体" pitchFamily="2" charset="-122"/>
                </a:rPr>
                <a:t>控制逻辑 </a:t>
              </a:r>
            </a:p>
          </p:txBody>
        </p:sp>
      </p:grpSp>
      <p:sp>
        <p:nvSpPr>
          <p:cNvPr id="77" name="Text Box 109"/>
          <p:cNvSpPr txBox="1">
            <a:spLocks noChangeArrowheads="1"/>
          </p:cNvSpPr>
          <p:nvPr/>
        </p:nvSpPr>
        <p:spPr bwMode="auto">
          <a:xfrm>
            <a:off x="3595038" y="1158216"/>
            <a:ext cx="904954" cy="398576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altLang="zh-CN" sz="2000" b="1">
                <a:latin typeface="+mn-lt"/>
              </a:rPr>
              <a:t> R0</a:t>
            </a:r>
          </a:p>
        </p:txBody>
      </p:sp>
      <p:sp>
        <p:nvSpPr>
          <p:cNvPr id="78" name="Text Box 79"/>
          <p:cNvSpPr txBox="1">
            <a:spLocks noChangeArrowheads="1"/>
          </p:cNvSpPr>
          <p:nvPr/>
        </p:nvSpPr>
        <p:spPr bwMode="auto">
          <a:xfrm>
            <a:off x="827584" y="2420888"/>
            <a:ext cx="974566" cy="399904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altLang="zh-CN" sz="2000" b="1">
                <a:latin typeface="+mn-lt"/>
              </a:rPr>
              <a:t>A</a:t>
            </a:r>
          </a:p>
        </p:txBody>
      </p:sp>
      <p:sp>
        <p:nvSpPr>
          <p:cNvPr id="79" name="Text Box 83"/>
          <p:cNvSpPr txBox="1">
            <a:spLocks noChangeArrowheads="1"/>
          </p:cNvSpPr>
          <p:nvPr/>
        </p:nvSpPr>
        <p:spPr bwMode="auto">
          <a:xfrm>
            <a:off x="1187624" y="1700808"/>
            <a:ext cx="1528561" cy="399904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altLang="zh-CN" sz="2000" b="1">
                <a:latin typeface="+mn-lt"/>
                <a:ea typeface="黑体" pitchFamily="2" charset="-122"/>
              </a:rPr>
              <a:t>  ALU</a:t>
            </a:r>
          </a:p>
        </p:txBody>
      </p:sp>
      <p:sp>
        <p:nvSpPr>
          <p:cNvPr id="80" name="Text Box 80"/>
          <p:cNvSpPr txBox="1">
            <a:spLocks noChangeArrowheads="1"/>
          </p:cNvSpPr>
          <p:nvPr/>
        </p:nvSpPr>
        <p:spPr bwMode="auto">
          <a:xfrm>
            <a:off x="1475656" y="1084880"/>
            <a:ext cx="1184852" cy="399904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zh-CN" altLang="en-US" sz="2000" b="1">
                <a:latin typeface="+mn-lt"/>
              </a:rPr>
              <a:t>移位器</a:t>
            </a:r>
          </a:p>
        </p:txBody>
      </p:sp>
      <p:grpSp>
        <p:nvGrpSpPr>
          <p:cNvPr id="81" name="组合 80"/>
          <p:cNvGrpSpPr/>
          <p:nvPr/>
        </p:nvGrpSpPr>
        <p:grpSpPr>
          <a:xfrm>
            <a:off x="1979712" y="764704"/>
            <a:ext cx="3312368" cy="2232248"/>
            <a:chOff x="1979712" y="620688"/>
            <a:chExt cx="3312368" cy="2232248"/>
          </a:xfrm>
        </p:grpSpPr>
        <p:sp>
          <p:nvSpPr>
            <p:cNvPr id="82" name="Line 77"/>
            <p:cNvSpPr>
              <a:spLocks noChangeShapeType="1"/>
            </p:cNvSpPr>
            <p:nvPr/>
          </p:nvSpPr>
          <p:spPr bwMode="auto">
            <a:xfrm flipV="1">
              <a:off x="1979712" y="620688"/>
              <a:ext cx="0" cy="31753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83" name="Line 87"/>
            <p:cNvSpPr>
              <a:spLocks noChangeShapeType="1"/>
            </p:cNvSpPr>
            <p:nvPr/>
          </p:nvSpPr>
          <p:spPr bwMode="auto">
            <a:xfrm>
              <a:off x="1979712" y="620688"/>
              <a:ext cx="2854087" cy="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84" name="Line 87"/>
            <p:cNvSpPr>
              <a:spLocks noChangeShapeType="1"/>
            </p:cNvSpPr>
            <p:nvPr/>
          </p:nvSpPr>
          <p:spPr bwMode="auto">
            <a:xfrm flipV="1">
              <a:off x="4860032" y="620688"/>
              <a:ext cx="0" cy="2232248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85" name="Line 87"/>
            <p:cNvSpPr>
              <a:spLocks noChangeShapeType="1"/>
            </p:cNvSpPr>
            <p:nvPr/>
          </p:nvSpPr>
          <p:spPr bwMode="auto">
            <a:xfrm>
              <a:off x="4860032" y="2852936"/>
              <a:ext cx="432048" cy="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 type="triangle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</p:grpSp>
      <p:sp>
        <p:nvSpPr>
          <p:cNvPr id="86" name="Text Box 121"/>
          <p:cNvSpPr txBox="1">
            <a:spLocks noChangeArrowheads="1"/>
          </p:cNvSpPr>
          <p:nvPr/>
        </p:nvSpPr>
        <p:spPr bwMode="auto">
          <a:xfrm>
            <a:off x="5292080" y="2813072"/>
            <a:ext cx="904954" cy="399904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altLang="zh-CN" sz="2000" b="1">
                <a:latin typeface="+mn-lt"/>
              </a:rPr>
              <a:t> PC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500"/>
                            </p:stCondLst>
                            <p:childTnLst>
                              <p:par>
                                <p:cTn id="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utoUpdateAnimBg="0"/>
      <p:bldP spid="5" grpId="0" autoUpdateAnimBg="0"/>
      <p:bldP spid="6" grpId="0" animBg="1"/>
      <p:bldP spid="7" grpId="0" build="p" autoUpdateAnimBg="0" advAuto="0"/>
      <p:bldP spid="8" grpId="0" animBg="1"/>
      <p:bldP spid="9" grpId="0" build="p" autoUpdateAnimBg="0" advAuto="0"/>
      <p:bldP spid="10" grpId="0" animBg="1"/>
      <p:bldP spid="11" grpId="0" build="p" autoUpdateAnimBg="0" advAuto="0"/>
      <p:bldP spid="12" grpId="0" animBg="1"/>
      <p:bldP spid="13" grpId="0" build="p" autoUpdateAnimBg="0" advAuto="0"/>
      <p:bldP spid="14" grpId="0" animBg="1"/>
      <p:bldP spid="15" grpId="0" build="p" autoUpdateAnimBg="0" advAuto="0"/>
      <p:bldP spid="77" grpId="0" animBg="1"/>
      <p:bldP spid="78" grpId="0" animBg="1"/>
      <p:bldP spid="79" grpId="0" animBg="1"/>
      <p:bldP spid="80" grpId="0" animBg="1"/>
      <p:bldP spid="8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17"/>
          <p:cNvSpPr txBox="1">
            <a:spLocks noChangeArrowheads="1"/>
          </p:cNvSpPr>
          <p:nvPr/>
        </p:nvSpPr>
        <p:spPr bwMode="auto">
          <a:xfrm>
            <a:off x="35496" y="4956532"/>
            <a:ext cx="2438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+mn-lt"/>
                <a:ea typeface="+mn-ea"/>
              </a:rPr>
              <a:t>寄存器间址：</a:t>
            </a:r>
          </a:p>
        </p:txBody>
      </p:sp>
      <p:sp>
        <p:nvSpPr>
          <p:cNvPr id="4" name="Text Box 120"/>
          <p:cNvSpPr txBox="1">
            <a:spLocks noChangeArrowheads="1"/>
          </p:cNvSpPr>
          <p:nvPr/>
        </p:nvSpPr>
        <p:spPr bwMode="auto">
          <a:xfrm>
            <a:off x="2123728" y="4945360"/>
            <a:ext cx="8382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  <a:latin typeface="+mn-lt"/>
                <a:ea typeface="+mn-ea"/>
              </a:rPr>
              <a:t>Ri</a:t>
            </a:r>
          </a:p>
        </p:txBody>
      </p:sp>
      <p:sp>
        <p:nvSpPr>
          <p:cNvPr id="5" name="Text Box 121"/>
          <p:cNvSpPr txBox="1">
            <a:spLocks noChangeArrowheads="1"/>
          </p:cNvSpPr>
          <p:nvPr/>
        </p:nvSpPr>
        <p:spPr bwMode="auto">
          <a:xfrm>
            <a:off x="6790928" y="4869160"/>
            <a:ext cx="10668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>
                <a:latin typeface="+mn-lt"/>
                <a:ea typeface="+mn-ea"/>
              </a:rPr>
              <a:t>打入</a:t>
            </a:r>
          </a:p>
        </p:txBody>
      </p:sp>
      <p:sp>
        <p:nvSpPr>
          <p:cNvPr id="6" name="Line 122"/>
          <p:cNvSpPr>
            <a:spLocks noChangeShapeType="1"/>
          </p:cNvSpPr>
          <p:nvPr/>
        </p:nvSpPr>
        <p:spPr bwMode="auto">
          <a:xfrm>
            <a:off x="2809528" y="5229200"/>
            <a:ext cx="4572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sz="2800">
              <a:latin typeface="+mn-lt"/>
              <a:ea typeface="+mn-ea"/>
            </a:endParaRPr>
          </a:p>
        </p:txBody>
      </p:sp>
      <p:sp>
        <p:nvSpPr>
          <p:cNvPr id="7" name="Text Box 123"/>
          <p:cNvSpPr txBox="1">
            <a:spLocks noChangeArrowheads="1"/>
          </p:cNvSpPr>
          <p:nvPr/>
        </p:nvSpPr>
        <p:spPr bwMode="auto">
          <a:xfrm>
            <a:off x="3266728" y="4945360"/>
            <a:ext cx="8382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  <a:latin typeface="+mn-lt"/>
                <a:ea typeface="+mn-ea"/>
              </a:rPr>
              <a:t>B</a:t>
            </a:r>
          </a:p>
        </p:txBody>
      </p:sp>
      <p:sp>
        <p:nvSpPr>
          <p:cNvPr id="8" name="Line 124"/>
          <p:cNvSpPr>
            <a:spLocks noChangeShapeType="1"/>
          </p:cNvSpPr>
          <p:nvPr/>
        </p:nvSpPr>
        <p:spPr bwMode="auto">
          <a:xfrm>
            <a:off x="3647728" y="5229200"/>
            <a:ext cx="4572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sz="2800">
              <a:latin typeface="+mn-lt"/>
              <a:ea typeface="+mn-ea"/>
            </a:endParaRPr>
          </a:p>
        </p:txBody>
      </p:sp>
      <p:sp>
        <p:nvSpPr>
          <p:cNvPr id="9" name="Text Box 125"/>
          <p:cNvSpPr txBox="1">
            <a:spLocks noChangeArrowheads="1"/>
          </p:cNvSpPr>
          <p:nvPr/>
        </p:nvSpPr>
        <p:spPr bwMode="auto">
          <a:xfrm>
            <a:off x="4028728" y="4945360"/>
            <a:ext cx="1143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  <a:latin typeface="+mn-lt"/>
                <a:ea typeface="+mn-ea"/>
              </a:rPr>
              <a:t>ALU</a:t>
            </a:r>
          </a:p>
        </p:txBody>
      </p:sp>
      <p:sp>
        <p:nvSpPr>
          <p:cNvPr id="10" name="Line 126"/>
          <p:cNvSpPr>
            <a:spLocks noChangeShapeType="1"/>
          </p:cNvSpPr>
          <p:nvPr/>
        </p:nvSpPr>
        <p:spPr bwMode="auto">
          <a:xfrm>
            <a:off x="4880248" y="5229200"/>
            <a:ext cx="4572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sz="2800">
              <a:latin typeface="+mn-lt"/>
              <a:ea typeface="+mn-ea"/>
            </a:endParaRPr>
          </a:p>
        </p:txBody>
      </p:sp>
      <p:sp>
        <p:nvSpPr>
          <p:cNvPr id="11" name="Text Box 127"/>
          <p:cNvSpPr txBox="1">
            <a:spLocks noChangeArrowheads="1"/>
          </p:cNvSpPr>
          <p:nvPr/>
        </p:nvSpPr>
        <p:spPr bwMode="auto">
          <a:xfrm>
            <a:off x="5247928" y="4975523"/>
            <a:ext cx="990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  <a:latin typeface="+mn-lt"/>
                <a:ea typeface="+mn-ea"/>
              </a:rPr>
              <a:t>移</a:t>
            </a:r>
          </a:p>
        </p:txBody>
      </p:sp>
      <p:sp>
        <p:nvSpPr>
          <p:cNvPr id="12" name="Line 128"/>
          <p:cNvSpPr>
            <a:spLocks noChangeShapeType="1"/>
          </p:cNvSpPr>
          <p:nvPr/>
        </p:nvSpPr>
        <p:spPr bwMode="auto">
          <a:xfrm>
            <a:off x="5857528" y="5229200"/>
            <a:ext cx="4572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sz="2800">
              <a:latin typeface="+mn-lt"/>
              <a:ea typeface="+mn-ea"/>
            </a:endParaRPr>
          </a:p>
        </p:txBody>
      </p:sp>
      <p:sp>
        <p:nvSpPr>
          <p:cNvPr id="13" name="Text Box 129"/>
          <p:cNvSpPr txBox="1">
            <a:spLocks noChangeArrowheads="1"/>
          </p:cNvSpPr>
          <p:nvPr/>
        </p:nvSpPr>
        <p:spPr bwMode="auto">
          <a:xfrm>
            <a:off x="6238528" y="4945360"/>
            <a:ext cx="990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  <a:latin typeface="+mn-lt"/>
                <a:ea typeface="+mn-ea"/>
              </a:rPr>
              <a:t>内</a:t>
            </a:r>
          </a:p>
        </p:txBody>
      </p:sp>
      <p:sp>
        <p:nvSpPr>
          <p:cNvPr id="14" name="Line 130"/>
          <p:cNvSpPr>
            <a:spLocks noChangeShapeType="1"/>
          </p:cNvSpPr>
          <p:nvPr/>
        </p:nvSpPr>
        <p:spPr bwMode="auto">
          <a:xfrm>
            <a:off x="6848128" y="5229200"/>
            <a:ext cx="6096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sz="2800">
              <a:latin typeface="+mn-lt"/>
              <a:ea typeface="+mn-ea"/>
            </a:endParaRPr>
          </a:p>
        </p:txBody>
      </p:sp>
      <p:sp>
        <p:nvSpPr>
          <p:cNvPr id="15" name="Text Box 131"/>
          <p:cNvSpPr txBox="1">
            <a:spLocks noChangeArrowheads="1"/>
          </p:cNvSpPr>
          <p:nvPr/>
        </p:nvSpPr>
        <p:spPr bwMode="auto">
          <a:xfrm>
            <a:off x="7457728" y="4913610"/>
            <a:ext cx="1295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  <a:latin typeface="+mn-lt"/>
                <a:ea typeface="+mn-ea"/>
              </a:rPr>
              <a:t>MAR</a:t>
            </a:r>
          </a:p>
        </p:txBody>
      </p:sp>
      <p:sp>
        <p:nvSpPr>
          <p:cNvPr id="16" name="Line 132"/>
          <p:cNvSpPr>
            <a:spLocks noChangeShapeType="1"/>
          </p:cNvSpPr>
          <p:nvPr/>
        </p:nvSpPr>
        <p:spPr bwMode="auto">
          <a:xfrm>
            <a:off x="8503096" y="5229200"/>
            <a:ext cx="5334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 sz="2800">
              <a:latin typeface="+mn-lt"/>
              <a:ea typeface="+mn-ea"/>
            </a:endParaRPr>
          </a:p>
        </p:txBody>
      </p:sp>
      <p:sp>
        <p:nvSpPr>
          <p:cNvPr id="17" name="Text Box 133"/>
          <p:cNvSpPr txBox="1">
            <a:spLocks noChangeArrowheads="1"/>
          </p:cNvSpPr>
          <p:nvPr/>
        </p:nvSpPr>
        <p:spPr bwMode="auto">
          <a:xfrm>
            <a:off x="504056" y="5734997"/>
            <a:ext cx="8382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  <a:latin typeface="+mn-lt"/>
                <a:ea typeface="+mn-ea"/>
              </a:rPr>
              <a:t>AB</a:t>
            </a:r>
          </a:p>
        </p:txBody>
      </p:sp>
      <p:sp>
        <p:nvSpPr>
          <p:cNvPr id="18" name="Line 134"/>
          <p:cNvSpPr>
            <a:spLocks noChangeShapeType="1"/>
          </p:cNvSpPr>
          <p:nvPr/>
        </p:nvSpPr>
        <p:spPr bwMode="auto">
          <a:xfrm>
            <a:off x="199256" y="6021288"/>
            <a:ext cx="3810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 sz="2800">
              <a:latin typeface="+mn-lt"/>
              <a:ea typeface="+mn-ea"/>
            </a:endParaRPr>
          </a:p>
        </p:txBody>
      </p:sp>
      <p:sp>
        <p:nvSpPr>
          <p:cNvPr id="19" name="Line 135"/>
          <p:cNvSpPr>
            <a:spLocks noChangeShapeType="1"/>
          </p:cNvSpPr>
          <p:nvPr/>
        </p:nvSpPr>
        <p:spPr bwMode="auto">
          <a:xfrm>
            <a:off x="1113656" y="6021288"/>
            <a:ext cx="4572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sz="2800">
              <a:latin typeface="+mn-lt"/>
              <a:ea typeface="+mn-ea"/>
            </a:endParaRPr>
          </a:p>
        </p:txBody>
      </p:sp>
      <p:sp>
        <p:nvSpPr>
          <p:cNvPr id="20" name="Text Box 136"/>
          <p:cNvSpPr txBox="1">
            <a:spLocks noChangeArrowheads="1"/>
          </p:cNvSpPr>
          <p:nvPr/>
        </p:nvSpPr>
        <p:spPr bwMode="auto">
          <a:xfrm>
            <a:off x="1494656" y="5734997"/>
            <a:ext cx="8382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  <a:latin typeface="+mn-lt"/>
                <a:ea typeface="+mn-ea"/>
              </a:rPr>
              <a:t>M</a:t>
            </a:r>
          </a:p>
        </p:txBody>
      </p:sp>
      <p:sp>
        <p:nvSpPr>
          <p:cNvPr id="21" name="Line 137"/>
          <p:cNvSpPr>
            <a:spLocks noChangeShapeType="1"/>
          </p:cNvSpPr>
          <p:nvPr/>
        </p:nvSpPr>
        <p:spPr bwMode="auto">
          <a:xfrm>
            <a:off x="1951856" y="6021288"/>
            <a:ext cx="4572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sz="2800">
              <a:latin typeface="+mn-lt"/>
              <a:ea typeface="+mn-ea"/>
            </a:endParaRPr>
          </a:p>
        </p:txBody>
      </p:sp>
      <p:sp>
        <p:nvSpPr>
          <p:cNvPr id="22" name="Text Box 138"/>
          <p:cNvSpPr txBox="1">
            <a:spLocks noChangeArrowheads="1"/>
          </p:cNvSpPr>
          <p:nvPr/>
        </p:nvSpPr>
        <p:spPr bwMode="auto">
          <a:xfrm>
            <a:off x="2332856" y="5734997"/>
            <a:ext cx="8382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  <a:latin typeface="+mn-lt"/>
                <a:ea typeface="+mn-ea"/>
              </a:rPr>
              <a:t>DB</a:t>
            </a:r>
          </a:p>
        </p:txBody>
      </p:sp>
      <p:sp>
        <p:nvSpPr>
          <p:cNvPr id="23" name="Line 139"/>
          <p:cNvSpPr>
            <a:spLocks noChangeShapeType="1"/>
          </p:cNvSpPr>
          <p:nvPr/>
        </p:nvSpPr>
        <p:spPr bwMode="auto">
          <a:xfrm>
            <a:off x="3018656" y="6075382"/>
            <a:ext cx="8382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sz="2800">
              <a:latin typeface="+mn-lt"/>
              <a:ea typeface="+mn-ea"/>
            </a:endParaRPr>
          </a:p>
        </p:txBody>
      </p:sp>
      <p:sp>
        <p:nvSpPr>
          <p:cNvPr id="24" name="Text Box 140"/>
          <p:cNvSpPr txBox="1">
            <a:spLocks noChangeArrowheads="1"/>
          </p:cNvSpPr>
          <p:nvPr/>
        </p:nvSpPr>
        <p:spPr bwMode="auto">
          <a:xfrm>
            <a:off x="3052192" y="5693186"/>
            <a:ext cx="10668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>
                <a:latin typeface="+mn-lt"/>
                <a:ea typeface="+mn-ea"/>
              </a:rPr>
              <a:t>置入</a:t>
            </a:r>
          </a:p>
        </p:txBody>
      </p:sp>
      <p:sp>
        <p:nvSpPr>
          <p:cNvPr id="25" name="Text Box 141"/>
          <p:cNvSpPr txBox="1">
            <a:spLocks noChangeArrowheads="1"/>
          </p:cNvSpPr>
          <p:nvPr/>
        </p:nvSpPr>
        <p:spPr bwMode="auto">
          <a:xfrm>
            <a:off x="3780656" y="5734997"/>
            <a:ext cx="1295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  <a:latin typeface="+mn-lt"/>
                <a:ea typeface="+mn-ea"/>
              </a:rPr>
              <a:t>MDR</a:t>
            </a:r>
          </a:p>
        </p:txBody>
      </p:sp>
      <p:sp>
        <p:nvSpPr>
          <p:cNvPr id="26" name="Line 142"/>
          <p:cNvSpPr>
            <a:spLocks noChangeShapeType="1"/>
          </p:cNvSpPr>
          <p:nvPr/>
        </p:nvSpPr>
        <p:spPr bwMode="auto">
          <a:xfrm>
            <a:off x="4727376" y="6021288"/>
            <a:ext cx="4572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sz="2800">
              <a:latin typeface="+mn-lt"/>
              <a:ea typeface="+mn-ea"/>
            </a:endParaRPr>
          </a:p>
        </p:txBody>
      </p:sp>
      <p:sp>
        <p:nvSpPr>
          <p:cNvPr id="27" name="Text Box 143"/>
          <p:cNvSpPr txBox="1">
            <a:spLocks noChangeArrowheads="1"/>
          </p:cNvSpPr>
          <p:nvPr/>
        </p:nvSpPr>
        <p:spPr bwMode="auto">
          <a:xfrm>
            <a:off x="5057328" y="5734997"/>
            <a:ext cx="58444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  <a:latin typeface="+mn-lt"/>
                <a:ea typeface="+mn-ea"/>
              </a:rPr>
              <a:t>B</a:t>
            </a:r>
          </a:p>
        </p:txBody>
      </p:sp>
      <p:sp>
        <p:nvSpPr>
          <p:cNvPr id="28" name="Line 158"/>
          <p:cNvSpPr>
            <a:spLocks noChangeShapeType="1"/>
          </p:cNvSpPr>
          <p:nvPr/>
        </p:nvSpPr>
        <p:spPr bwMode="auto">
          <a:xfrm>
            <a:off x="5438328" y="6021288"/>
            <a:ext cx="4572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sz="2800">
              <a:latin typeface="+mn-lt"/>
              <a:ea typeface="+mn-ea"/>
            </a:endParaRPr>
          </a:p>
        </p:txBody>
      </p:sp>
      <p:sp>
        <p:nvSpPr>
          <p:cNvPr id="29" name="Text Box 159"/>
          <p:cNvSpPr txBox="1">
            <a:spLocks noChangeArrowheads="1"/>
          </p:cNvSpPr>
          <p:nvPr/>
        </p:nvSpPr>
        <p:spPr bwMode="auto">
          <a:xfrm>
            <a:off x="7021016" y="5733256"/>
            <a:ext cx="1295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  <a:latin typeface="+mn-lt"/>
                <a:ea typeface="+mn-ea"/>
              </a:rPr>
              <a:t>移、</a:t>
            </a:r>
          </a:p>
        </p:txBody>
      </p:sp>
      <p:sp>
        <p:nvSpPr>
          <p:cNvPr id="30" name="Line 160"/>
          <p:cNvSpPr>
            <a:spLocks noChangeShapeType="1"/>
          </p:cNvSpPr>
          <p:nvPr/>
        </p:nvSpPr>
        <p:spPr bwMode="auto">
          <a:xfrm>
            <a:off x="6657528" y="6021288"/>
            <a:ext cx="4572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sz="2800">
              <a:latin typeface="+mn-lt"/>
              <a:ea typeface="+mn-ea"/>
            </a:endParaRPr>
          </a:p>
        </p:txBody>
      </p:sp>
      <p:sp>
        <p:nvSpPr>
          <p:cNvPr id="31" name="Text Box 161"/>
          <p:cNvSpPr txBox="1">
            <a:spLocks noChangeArrowheads="1"/>
          </p:cNvSpPr>
          <p:nvPr/>
        </p:nvSpPr>
        <p:spPr bwMode="auto">
          <a:xfrm>
            <a:off x="7622232" y="5724545"/>
            <a:ext cx="8382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  <a:latin typeface="+mn-lt"/>
                <a:ea typeface="+mn-ea"/>
              </a:rPr>
              <a:t>内</a:t>
            </a:r>
          </a:p>
        </p:txBody>
      </p:sp>
      <p:sp>
        <p:nvSpPr>
          <p:cNvPr id="32" name="Line 162"/>
          <p:cNvSpPr>
            <a:spLocks noChangeShapeType="1"/>
          </p:cNvSpPr>
          <p:nvPr/>
        </p:nvSpPr>
        <p:spPr bwMode="auto">
          <a:xfrm>
            <a:off x="8105328" y="6021288"/>
            <a:ext cx="4572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sz="2800">
              <a:latin typeface="+mn-lt"/>
              <a:ea typeface="+mn-ea"/>
            </a:endParaRPr>
          </a:p>
        </p:txBody>
      </p:sp>
      <p:sp>
        <p:nvSpPr>
          <p:cNvPr id="33" name="Text Box 163"/>
          <p:cNvSpPr txBox="1">
            <a:spLocks noChangeArrowheads="1"/>
          </p:cNvSpPr>
          <p:nvPr/>
        </p:nvSpPr>
        <p:spPr bwMode="auto">
          <a:xfrm>
            <a:off x="8486328" y="5734997"/>
            <a:ext cx="8382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  <a:latin typeface="+mn-lt"/>
                <a:ea typeface="+mn-ea"/>
              </a:rPr>
              <a:t>PC</a:t>
            </a:r>
          </a:p>
        </p:txBody>
      </p:sp>
      <p:sp>
        <p:nvSpPr>
          <p:cNvPr id="34" name="Text Box 164"/>
          <p:cNvSpPr txBox="1">
            <a:spLocks noChangeArrowheads="1"/>
          </p:cNvSpPr>
          <p:nvPr/>
        </p:nvSpPr>
        <p:spPr bwMode="auto">
          <a:xfrm>
            <a:off x="5819328" y="5734997"/>
            <a:ext cx="1143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  <a:latin typeface="+mn-lt"/>
                <a:ea typeface="+mn-ea"/>
              </a:rPr>
              <a:t>ALU</a:t>
            </a:r>
          </a:p>
        </p:txBody>
      </p:sp>
      <p:grpSp>
        <p:nvGrpSpPr>
          <p:cNvPr id="35" name="Group 69"/>
          <p:cNvGrpSpPr>
            <a:grpSpLocks/>
          </p:cNvGrpSpPr>
          <p:nvPr/>
        </p:nvGrpSpPr>
        <p:grpSpPr bwMode="auto">
          <a:xfrm>
            <a:off x="539055" y="117078"/>
            <a:ext cx="8353425" cy="4464050"/>
            <a:chOff x="0" y="48"/>
            <a:chExt cx="5760" cy="3360"/>
          </a:xfrm>
        </p:grpSpPr>
        <p:sp>
          <p:nvSpPr>
            <p:cNvPr id="36" name="Line 70"/>
            <p:cNvSpPr>
              <a:spLocks noChangeShapeType="1"/>
            </p:cNvSpPr>
            <p:nvPr/>
          </p:nvSpPr>
          <p:spPr bwMode="auto">
            <a:xfrm flipV="1">
              <a:off x="528" y="1536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37" name="Line 71"/>
            <p:cNvSpPr>
              <a:spLocks noChangeShapeType="1"/>
            </p:cNvSpPr>
            <p:nvPr/>
          </p:nvSpPr>
          <p:spPr bwMode="auto">
            <a:xfrm flipV="1">
              <a:off x="1008" y="1007"/>
              <a:ext cx="0" cy="19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38" name="Line 72"/>
            <p:cNvSpPr>
              <a:spLocks noChangeShapeType="1"/>
            </p:cNvSpPr>
            <p:nvPr/>
          </p:nvSpPr>
          <p:spPr bwMode="auto">
            <a:xfrm flipV="1">
              <a:off x="1344" y="1536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39" name="Line 73"/>
            <p:cNvSpPr>
              <a:spLocks noChangeShapeType="1"/>
            </p:cNvSpPr>
            <p:nvPr/>
          </p:nvSpPr>
          <p:spPr bwMode="auto">
            <a:xfrm flipV="1">
              <a:off x="1152" y="2064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40" name="Line 74"/>
            <p:cNvSpPr>
              <a:spLocks noChangeShapeType="1"/>
            </p:cNvSpPr>
            <p:nvPr/>
          </p:nvSpPr>
          <p:spPr bwMode="auto">
            <a:xfrm flipV="1">
              <a:off x="768" y="2064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41" name="Line 75"/>
            <p:cNvSpPr>
              <a:spLocks noChangeShapeType="1"/>
            </p:cNvSpPr>
            <p:nvPr/>
          </p:nvSpPr>
          <p:spPr bwMode="auto">
            <a:xfrm flipV="1">
              <a:off x="288" y="2064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42" name="Line 76"/>
            <p:cNvSpPr>
              <a:spLocks noChangeShapeType="1"/>
            </p:cNvSpPr>
            <p:nvPr/>
          </p:nvSpPr>
          <p:spPr bwMode="auto">
            <a:xfrm flipV="1">
              <a:off x="1632" y="2064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43" name="Line 77"/>
            <p:cNvSpPr>
              <a:spLocks noChangeShapeType="1"/>
            </p:cNvSpPr>
            <p:nvPr/>
          </p:nvSpPr>
          <p:spPr bwMode="auto">
            <a:xfrm flipV="1">
              <a:off x="1008" y="481"/>
              <a:ext cx="0" cy="23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44" name="Text Box 78"/>
            <p:cNvSpPr txBox="1">
              <a:spLocks noChangeArrowheads="1"/>
            </p:cNvSpPr>
            <p:nvPr/>
          </p:nvSpPr>
          <p:spPr bwMode="auto">
            <a:xfrm>
              <a:off x="0" y="2449"/>
              <a:ext cx="2064" cy="71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lnSpc>
                  <a:spcPct val="60000"/>
                </a:lnSpc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  <a:ea typeface="黑体" pitchFamily="2" charset="-122"/>
                </a:rPr>
                <a:t>     R0~R3          </a:t>
              </a:r>
              <a:r>
                <a:rPr lang="en-US" altLang="zh-CN" sz="2000" b="1" err="1">
                  <a:latin typeface="+mn-lt"/>
                  <a:ea typeface="黑体" pitchFamily="2" charset="-122"/>
                </a:rPr>
                <a:t>R0~R3</a:t>
              </a:r>
              <a:endParaRPr lang="en-US" altLang="zh-CN" sz="2000" b="1">
                <a:latin typeface="+mn-lt"/>
                <a:ea typeface="黑体" pitchFamily="2" charset="-122"/>
              </a:endParaRPr>
            </a:p>
            <a:p>
              <a:pPr eaLnBrk="0" hangingPunct="0">
                <a:lnSpc>
                  <a:spcPct val="60000"/>
                </a:lnSpc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  <a:ea typeface="黑体" pitchFamily="2" charset="-122"/>
                </a:rPr>
                <a:t>     C     D           C     D</a:t>
              </a:r>
            </a:p>
            <a:p>
              <a:pPr eaLnBrk="0" hangingPunct="0">
                <a:lnSpc>
                  <a:spcPct val="60000"/>
                </a:lnSpc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  <a:ea typeface="黑体" pitchFamily="2" charset="-122"/>
                </a:rPr>
                <a:t>     SP  PC      PSW  MDR</a:t>
              </a:r>
            </a:p>
          </p:txBody>
        </p:sp>
        <p:sp>
          <p:nvSpPr>
            <p:cNvPr id="45" name="Text Box 79"/>
            <p:cNvSpPr txBox="1">
              <a:spLocks noChangeArrowheads="1"/>
            </p:cNvSpPr>
            <p:nvPr/>
          </p:nvSpPr>
          <p:spPr bwMode="auto">
            <a:xfrm>
              <a:off x="192" y="1728"/>
              <a:ext cx="672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A</a:t>
              </a:r>
            </a:p>
          </p:txBody>
        </p:sp>
        <p:sp>
          <p:nvSpPr>
            <p:cNvPr id="46" name="Text Box 80"/>
            <p:cNvSpPr txBox="1">
              <a:spLocks noChangeArrowheads="1"/>
            </p:cNvSpPr>
            <p:nvPr/>
          </p:nvSpPr>
          <p:spPr bwMode="auto">
            <a:xfrm>
              <a:off x="624" y="720"/>
              <a:ext cx="817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zh-CN" altLang="en-US" sz="2000" b="1">
                  <a:latin typeface="+mn-lt"/>
                </a:rPr>
                <a:t>移位器</a:t>
              </a:r>
            </a:p>
          </p:txBody>
        </p:sp>
        <p:sp>
          <p:nvSpPr>
            <p:cNvPr id="47" name="Line 81"/>
            <p:cNvSpPr>
              <a:spLocks noChangeShapeType="1"/>
            </p:cNvSpPr>
            <p:nvPr/>
          </p:nvSpPr>
          <p:spPr bwMode="auto">
            <a:xfrm>
              <a:off x="624" y="1200"/>
              <a:ext cx="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48" name="Text Box 82"/>
            <p:cNvSpPr txBox="1">
              <a:spLocks noChangeArrowheads="1"/>
            </p:cNvSpPr>
            <p:nvPr/>
          </p:nvSpPr>
          <p:spPr bwMode="auto">
            <a:xfrm>
              <a:off x="1056" y="1728"/>
              <a:ext cx="672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B</a:t>
              </a:r>
            </a:p>
          </p:txBody>
        </p:sp>
        <p:sp>
          <p:nvSpPr>
            <p:cNvPr id="49" name="Text Box 83"/>
            <p:cNvSpPr txBox="1">
              <a:spLocks noChangeArrowheads="1"/>
            </p:cNvSpPr>
            <p:nvPr/>
          </p:nvSpPr>
          <p:spPr bwMode="auto">
            <a:xfrm>
              <a:off x="432" y="1200"/>
              <a:ext cx="105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  <a:ea typeface="黑体" pitchFamily="2" charset="-122"/>
                </a:rPr>
                <a:t>  ALU</a:t>
              </a:r>
            </a:p>
          </p:txBody>
        </p:sp>
        <p:sp>
          <p:nvSpPr>
            <p:cNvPr id="50" name="Line 84"/>
            <p:cNvSpPr>
              <a:spLocks noChangeShapeType="1"/>
            </p:cNvSpPr>
            <p:nvPr/>
          </p:nvSpPr>
          <p:spPr bwMode="auto">
            <a:xfrm>
              <a:off x="384" y="2256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51" name="Line 85"/>
            <p:cNvSpPr>
              <a:spLocks noChangeShapeType="1"/>
            </p:cNvSpPr>
            <p:nvPr/>
          </p:nvSpPr>
          <p:spPr bwMode="auto">
            <a:xfrm>
              <a:off x="1248" y="2256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52" name="Rectangle 86"/>
            <p:cNvSpPr>
              <a:spLocks noChangeArrowheads="1"/>
            </p:cNvSpPr>
            <p:nvPr/>
          </p:nvSpPr>
          <p:spPr bwMode="auto">
            <a:xfrm>
              <a:off x="2112" y="1632"/>
              <a:ext cx="624" cy="288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altLang="zh-CN" sz="2000" b="1">
                  <a:latin typeface="+mn-lt"/>
                </a:rPr>
                <a:t>R2</a:t>
              </a:r>
            </a:p>
          </p:txBody>
        </p:sp>
        <p:sp>
          <p:nvSpPr>
            <p:cNvPr id="53" name="Line 87"/>
            <p:cNvSpPr>
              <a:spLocks noChangeShapeType="1"/>
            </p:cNvSpPr>
            <p:nvPr/>
          </p:nvSpPr>
          <p:spPr bwMode="auto">
            <a:xfrm>
              <a:off x="1008" y="481"/>
              <a:ext cx="1968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54" name="Line 88"/>
            <p:cNvSpPr>
              <a:spLocks noChangeShapeType="1"/>
            </p:cNvSpPr>
            <p:nvPr/>
          </p:nvSpPr>
          <p:spPr bwMode="auto">
            <a:xfrm>
              <a:off x="2976" y="481"/>
              <a:ext cx="0" cy="2927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stealth" w="med" len="lg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55" name="Line 89"/>
            <p:cNvSpPr>
              <a:spLocks noChangeShapeType="1"/>
            </p:cNvSpPr>
            <p:nvPr/>
          </p:nvSpPr>
          <p:spPr bwMode="auto">
            <a:xfrm flipH="1">
              <a:off x="2736" y="912"/>
              <a:ext cx="5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56" name="Line 90"/>
            <p:cNvSpPr>
              <a:spLocks noChangeShapeType="1"/>
            </p:cNvSpPr>
            <p:nvPr/>
          </p:nvSpPr>
          <p:spPr bwMode="auto">
            <a:xfrm flipH="1">
              <a:off x="2736" y="1344"/>
              <a:ext cx="5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57" name="Line 91"/>
            <p:cNvSpPr>
              <a:spLocks noChangeShapeType="1"/>
            </p:cNvSpPr>
            <p:nvPr/>
          </p:nvSpPr>
          <p:spPr bwMode="auto">
            <a:xfrm flipH="1">
              <a:off x="2736" y="1776"/>
              <a:ext cx="24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58" name="Line 92"/>
            <p:cNvSpPr>
              <a:spLocks noChangeShapeType="1"/>
            </p:cNvSpPr>
            <p:nvPr/>
          </p:nvSpPr>
          <p:spPr bwMode="auto">
            <a:xfrm flipH="1">
              <a:off x="2736" y="2161"/>
              <a:ext cx="48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59" name="Line 93"/>
            <p:cNvSpPr>
              <a:spLocks noChangeShapeType="1"/>
            </p:cNvSpPr>
            <p:nvPr/>
          </p:nvSpPr>
          <p:spPr bwMode="auto">
            <a:xfrm flipH="1">
              <a:off x="2736" y="2592"/>
              <a:ext cx="5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60" name="Line 94"/>
            <p:cNvSpPr>
              <a:spLocks noChangeShapeType="1"/>
            </p:cNvSpPr>
            <p:nvPr/>
          </p:nvSpPr>
          <p:spPr bwMode="auto">
            <a:xfrm flipH="1">
              <a:off x="2736" y="3024"/>
              <a:ext cx="48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61" name="Line 95"/>
            <p:cNvSpPr>
              <a:spLocks noChangeShapeType="1"/>
            </p:cNvSpPr>
            <p:nvPr/>
          </p:nvSpPr>
          <p:spPr bwMode="auto">
            <a:xfrm>
              <a:off x="3744" y="193"/>
              <a:ext cx="2016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62" name="Line 96"/>
            <p:cNvSpPr>
              <a:spLocks noChangeShapeType="1"/>
            </p:cNvSpPr>
            <p:nvPr/>
          </p:nvSpPr>
          <p:spPr bwMode="auto">
            <a:xfrm>
              <a:off x="3744" y="576"/>
              <a:ext cx="2016" cy="0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63" name="Line 97"/>
            <p:cNvSpPr>
              <a:spLocks noChangeShapeType="1"/>
            </p:cNvSpPr>
            <p:nvPr/>
          </p:nvSpPr>
          <p:spPr bwMode="auto">
            <a:xfrm flipH="1">
              <a:off x="3744" y="384"/>
              <a:ext cx="201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64" name="Line 98"/>
            <p:cNvSpPr>
              <a:spLocks noChangeShapeType="1"/>
            </p:cNvSpPr>
            <p:nvPr/>
          </p:nvSpPr>
          <p:spPr bwMode="auto">
            <a:xfrm>
              <a:off x="4608" y="193"/>
              <a:ext cx="0" cy="674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oval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65" name="Line 99"/>
            <p:cNvSpPr>
              <a:spLocks noChangeShapeType="1"/>
            </p:cNvSpPr>
            <p:nvPr/>
          </p:nvSpPr>
          <p:spPr bwMode="auto">
            <a:xfrm>
              <a:off x="4752" y="384"/>
              <a:ext cx="0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66" name="Line 100"/>
            <p:cNvSpPr>
              <a:spLocks noChangeShapeType="1"/>
            </p:cNvSpPr>
            <p:nvPr/>
          </p:nvSpPr>
          <p:spPr bwMode="auto">
            <a:xfrm>
              <a:off x="5136" y="193"/>
              <a:ext cx="0" cy="674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67" name="Line 101"/>
            <p:cNvSpPr>
              <a:spLocks noChangeShapeType="1"/>
            </p:cNvSpPr>
            <p:nvPr/>
          </p:nvSpPr>
          <p:spPr bwMode="auto">
            <a:xfrm>
              <a:off x="4896" y="576"/>
              <a:ext cx="0" cy="288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68" name="Line 102"/>
            <p:cNvSpPr>
              <a:spLocks noChangeShapeType="1"/>
            </p:cNvSpPr>
            <p:nvPr/>
          </p:nvSpPr>
          <p:spPr bwMode="auto">
            <a:xfrm>
              <a:off x="5424" y="576"/>
              <a:ext cx="0" cy="288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69" name="Line 103"/>
            <p:cNvSpPr>
              <a:spLocks noChangeShapeType="1"/>
            </p:cNvSpPr>
            <p:nvPr/>
          </p:nvSpPr>
          <p:spPr bwMode="auto">
            <a:xfrm>
              <a:off x="3888" y="912"/>
              <a:ext cx="142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70" name="Line 104"/>
            <p:cNvSpPr>
              <a:spLocks noChangeShapeType="1"/>
            </p:cNvSpPr>
            <p:nvPr/>
          </p:nvSpPr>
          <p:spPr bwMode="auto">
            <a:xfrm flipV="1">
              <a:off x="4032" y="193"/>
              <a:ext cx="0" cy="719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71" name="Line 105"/>
            <p:cNvSpPr>
              <a:spLocks noChangeShapeType="1"/>
            </p:cNvSpPr>
            <p:nvPr/>
          </p:nvSpPr>
          <p:spPr bwMode="auto">
            <a:xfrm flipH="1">
              <a:off x="3888" y="1344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72" name="Line 106"/>
            <p:cNvSpPr>
              <a:spLocks noChangeShapeType="1"/>
            </p:cNvSpPr>
            <p:nvPr/>
          </p:nvSpPr>
          <p:spPr bwMode="auto">
            <a:xfrm flipV="1">
              <a:off x="4128" y="384"/>
              <a:ext cx="0" cy="96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73" name="Line 107"/>
            <p:cNvSpPr>
              <a:spLocks noChangeShapeType="1"/>
            </p:cNvSpPr>
            <p:nvPr/>
          </p:nvSpPr>
          <p:spPr bwMode="auto">
            <a:xfrm>
              <a:off x="4272" y="384"/>
              <a:ext cx="0" cy="13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med" len="med"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74" name="Line 108"/>
            <p:cNvSpPr>
              <a:spLocks noChangeShapeType="1"/>
            </p:cNvSpPr>
            <p:nvPr/>
          </p:nvSpPr>
          <p:spPr bwMode="auto">
            <a:xfrm flipH="1">
              <a:off x="3888" y="1776"/>
              <a:ext cx="3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75" name="Text Box 109"/>
            <p:cNvSpPr txBox="1">
              <a:spLocks noChangeArrowheads="1"/>
            </p:cNvSpPr>
            <p:nvPr/>
          </p:nvSpPr>
          <p:spPr bwMode="auto">
            <a:xfrm>
              <a:off x="2112" y="769"/>
              <a:ext cx="624" cy="30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 R0</a:t>
              </a:r>
            </a:p>
          </p:txBody>
        </p:sp>
        <p:sp>
          <p:nvSpPr>
            <p:cNvPr id="76" name="Text Box 110"/>
            <p:cNvSpPr txBox="1">
              <a:spLocks noChangeArrowheads="1"/>
            </p:cNvSpPr>
            <p:nvPr/>
          </p:nvSpPr>
          <p:spPr bwMode="auto">
            <a:xfrm>
              <a:off x="2112" y="1200"/>
              <a:ext cx="62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 R1</a:t>
              </a:r>
            </a:p>
          </p:txBody>
        </p:sp>
        <p:sp>
          <p:nvSpPr>
            <p:cNvPr id="77" name="Text Box 111"/>
            <p:cNvSpPr txBox="1">
              <a:spLocks noChangeArrowheads="1"/>
            </p:cNvSpPr>
            <p:nvPr/>
          </p:nvSpPr>
          <p:spPr bwMode="auto">
            <a:xfrm>
              <a:off x="4512" y="864"/>
              <a:ext cx="478" cy="301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 M</a:t>
              </a:r>
            </a:p>
          </p:txBody>
        </p:sp>
        <p:sp>
          <p:nvSpPr>
            <p:cNvPr id="78" name="Text Box 112"/>
            <p:cNvSpPr txBox="1">
              <a:spLocks noChangeArrowheads="1"/>
            </p:cNvSpPr>
            <p:nvPr/>
          </p:nvSpPr>
          <p:spPr bwMode="auto">
            <a:xfrm>
              <a:off x="5088" y="864"/>
              <a:ext cx="432" cy="301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I/O</a:t>
              </a:r>
            </a:p>
          </p:txBody>
        </p:sp>
        <p:sp>
          <p:nvSpPr>
            <p:cNvPr id="79" name="Text Box 113"/>
            <p:cNvSpPr txBox="1">
              <a:spLocks noChangeArrowheads="1"/>
            </p:cNvSpPr>
            <p:nvPr/>
          </p:nvSpPr>
          <p:spPr bwMode="auto">
            <a:xfrm>
              <a:off x="3361" y="432"/>
              <a:ext cx="532" cy="30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CB</a:t>
              </a:r>
            </a:p>
          </p:txBody>
        </p:sp>
        <p:sp>
          <p:nvSpPr>
            <p:cNvPr id="80" name="Text Box 114"/>
            <p:cNvSpPr txBox="1">
              <a:spLocks noChangeArrowheads="1"/>
            </p:cNvSpPr>
            <p:nvPr/>
          </p:nvSpPr>
          <p:spPr bwMode="auto">
            <a:xfrm>
              <a:off x="1441" y="144"/>
              <a:ext cx="1007" cy="30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zh-CN" altLang="en-US" sz="2000" b="1">
                  <a:latin typeface="+mn-lt"/>
                  <a:ea typeface="黑体" pitchFamily="2" charset="-122"/>
                </a:rPr>
                <a:t>内总线</a:t>
              </a:r>
            </a:p>
          </p:txBody>
        </p:sp>
        <p:sp>
          <p:nvSpPr>
            <p:cNvPr id="81" name="Text Box 115"/>
            <p:cNvSpPr txBox="1">
              <a:spLocks noChangeArrowheads="1"/>
            </p:cNvSpPr>
            <p:nvPr/>
          </p:nvSpPr>
          <p:spPr bwMode="auto">
            <a:xfrm>
              <a:off x="2112" y="2449"/>
              <a:ext cx="624" cy="30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C</a:t>
              </a:r>
            </a:p>
          </p:txBody>
        </p:sp>
        <p:sp>
          <p:nvSpPr>
            <p:cNvPr id="82" name="Text Box 116"/>
            <p:cNvSpPr txBox="1">
              <a:spLocks noChangeArrowheads="1"/>
            </p:cNvSpPr>
            <p:nvPr/>
          </p:nvSpPr>
          <p:spPr bwMode="auto">
            <a:xfrm>
              <a:off x="2112" y="2016"/>
              <a:ext cx="62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R3</a:t>
              </a:r>
            </a:p>
          </p:txBody>
        </p:sp>
        <p:sp>
          <p:nvSpPr>
            <p:cNvPr id="83" name="Text Box 117"/>
            <p:cNvSpPr txBox="1">
              <a:spLocks noChangeArrowheads="1"/>
            </p:cNvSpPr>
            <p:nvPr/>
          </p:nvSpPr>
          <p:spPr bwMode="auto">
            <a:xfrm>
              <a:off x="2112" y="2880"/>
              <a:ext cx="62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D</a:t>
              </a:r>
            </a:p>
          </p:txBody>
        </p:sp>
        <p:sp>
          <p:nvSpPr>
            <p:cNvPr id="84" name="Text Box 118"/>
            <p:cNvSpPr txBox="1">
              <a:spLocks noChangeArrowheads="1"/>
            </p:cNvSpPr>
            <p:nvPr/>
          </p:nvSpPr>
          <p:spPr bwMode="auto">
            <a:xfrm>
              <a:off x="3264" y="769"/>
              <a:ext cx="624" cy="30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MAR</a:t>
              </a:r>
            </a:p>
          </p:txBody>
        </p:sp>
        <p:sp>
          <p:nvSpPr>
            <p:cNvPr id="85" name="Text Box 119"/>
            <p:cNvSpPr txBox="1">
              <a:spLocks noChangeArrowheads="1"/>
            </p:cNvSpPr>
            <p:nvPr/>
          </p:nvSpPr>
          <p:spPr bwMode="auto">
            <a:xfrm>
              <a:off x="3264" y="1200"/>
              <a:ext cx="62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MDR</a:t>
              </a:r>
            </a:p>
          </p:txBody>
        </p:sp>
        <p:sp>
          <p:nvSpPr>
            <p:cNvPr id="86" name="Text Box 120"/>
            <p:cNvSpPr txBox="1">
              <a:spLocks noChangeArrowheads="1"/>
            </p:cNvSpPr>
            <p:nvPr/>
          </p:nvSpPr>
          <p:spPr bwMode="auto">
            <a:xfrm>
              <a:off x="3264" y="1632"/>
              <a:ext cx="62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IR</a:t>
              </a:r>
            </a:p>
          </p:txBody>
        </p:sp>
        <p:sp>
          <p:nvSpPr>
            <p:cNvPr id="87" name="Text Box 121"/>
            <p:cNvSpPr txBox="1">
              <a:spLocks noChangeArrowheads="1"/>
            </p:cNvSpPr>
            <p:nvPr/>
          </p:nvSpPr>
          <p:spPr bwMode="auto">
            <a:xfrm>
              <a:off x="3264" y="2016"/>
              <a:ext cx="62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 PC</a:t>
              </a:r>
            </a:p>
          </p:txBody>
        </p:sp>
        <p:sp>
          <p:nvSpPr>
            <p:cNvPr id="88" name="Text Box 122"/>
            <p:cNvSpPr txBox="1">
              <a:spLocks noChangeArrowheads="1"/>
            </p:cNvSpPr>
            <p:nvPr/>
          </p:nvSpPr>
          <p:spPr bwMode="auto">
            <a:xfrm>
              <a:off x="3264" y="2449"/>
              <a:ext cx="624" cy="30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SP</a:t>
              </a:r>
            </a:p>
          </p:txBody>
        </p:sp>
        <p:sp>
          <p:nvSpPr>
            <p:cNvPr id="89" name="Text Box 123"/>
            <p:cNvSpPr txBox="1">
              <a:spLocks noChangeArrowheads="1"/>
            </p:cNvSpPr>
            <p:nvPr/>
          </p:nvSpPr>
          <p:spPr bwMode="auto">
            <a:xfrm>
              <a:off x="3264" y="2880"/>
              <a:ext cx="62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PSW</a:t>
              </a:r>
            </a:p>
          </p:txBody>
        </p:sp>
        <p:sp>
          <p:nvSpPr>
            <p:cNvPr id="90" name="Line 124"/>
            <p:cNvSpPr>
              <a:spLocks noChangeShapeType="1"/>
            </p:cNvSpPr>
            <p:nvPr/>
          </p:nvSpPr>
          <p:spPr bwMode="auto">
            <a:xfrm rot="-5400000">
              <a:off x="5664" y="912"/>
              <a:ext cx="0" cy="192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91" name="Line 125"/>
            <p:cNvSpPr>
              <a:spLocks noChangeShapeType="1"/>
            </p:cNvSpPr>
            <p:nvPr/>
          </p:nvSpPr>
          <p:spPr bwMode="auto">
            <a:xfrm>
              <a:off x="5281" y="384"/>
              <a:ext cx="0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92" name="Text Box 126"/>
            <p:cNvSpPr txBox="1">
              <a:spLocks noChangeArrowheads="1"/>
            </p:cNvSpPr>
            <p:nvPr/>
          </p:nvSpPr>
          <p:spPr bwMode="auto">
            <a:xfrm>
              <a:off x="3361" y="48"/>
              <a:ext cx="532" cy="30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AB</a:t>
              </a:r>
            </a:p>
          </p:txBody>
        </p:sp>
        <p:sp>
          <p:nvSpPr>
            <p:cNvPr id="93" name="Text Box 127"/>
            <p:cNvSpPr txBox="1">
              <a:spLocks noChangeArrowheads="1"/>
            </p:cNvSpPr>
            <p:nvPr/>
          </p:nvSpPr>
          <p:spPr bwMode="auto">
            <a:xfrm>
              <a:off x="3361" y="240"/>
              <a:ext cx="532" cy="30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DB</a:t>
              </a:r>
            </a:p>
          </p:txBody>
        </p:sp>
        <p:sp>
          <p:nvSpPr>
            <p:cNvPr id="94" name="Line 128"/>
            <p:cNvSpPr>
              <a:spLocks noChangeShapeType="1"/>
            </p:cNvSpPr>
            <p:nvPr/>
          </p:nvSpPr>
          <p:spPr bwMode="auto">
            <a:xfrm>
              <a:off x="4416" y="576"/>
              <a:ext cx="0" cy="1392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 type="stealth" w="lg" len="lg"/>
              <a:tailEnd type="stealth" w="lg" len="lg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95" name="Text Box 129"/>
            <p:cNvSpPr txBox="1">
              <a:spLocks noChangeArrowheads="1"/>
            </p:cNvSpPr>
            <p:nvPr/>
          </p:nvSpPr>
          <p:spPr bwMode="auto">
            <a:xfrm>
              <a:off x="4128" y="1968"/>
              <a:ext cx="589" cy="533"/>
            </a:xfrm>
            <a:prstGeom prst="rect">
              <a:avLst/>
            </a:prstGeom>
            <a:noFill/>
            <a:ln w="38100">
              <a:solidFill>
                <a:srgbClr val="7030A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zh-CN" altLang="en-US" sz="2000" b="1">
                  <a:latin typeface="+mn-lt"/>
                  <a:ea typeface="黑体" pitchFamily="2" charset="-122"/>
                </a:rPr>
                <a:t>控制逻辑 </a:t>
              </a:r>
            </a:p>
          </p:txBody>
        </p:sp>
      </p:grpSp>
      <p:sp>
        <p:nvSpPr>
          <p:cNvPr id="96" name="Text Box 110"/>
          <p:cNvSpPr txBox="1">
            <a:spLocks noChangeArrowheads="1"/>
          </p:cNvSpPr>
          <p:nvPr/>
        </p:nvSpPr>
        <p:spPr bwMode="auto">
          <a:xfrm>
            <a:off x="3595038" y="1660944"/>
            <a:ext cx="904954" cy="399904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altLang="zh-CN" sz="2000" b="1">
                <a:latin typeface="+mn-lt"/>
              </a:rPr>
              <a:t> R1</a:t>
            </a:r>
          </a:p>
        </p:txBody>
      </p:sp>
      <p:sp>
        <p:nvSpPr>
          <p:cNvPr id="97" name="Text Box 82"/>
          <p:cNvSpPr txBox="1">
            <a:spLocks noChangeArrowheads="1"/>
          </p:cNvSpPr>
          <p:nvPr/>
        </p:nvSpPr>
        <p:spPr bwMode="auto">
          <a:xfrm>
            <a:off x="2051720" y="2348880"/>
            <a:ext cx="974566" cy="399904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altLang="zh-CN" sz="2000" b="1">
                <a:latin typeface="+mn-lt"/>
              </a:rPr>
              <a:t>B</a:t>
            </a:r>
          </a:p>
        </p:txBody>
      </p:sp>
      <p:sp>
        <p:nvSpPr>
          <p:cNvPr id="98" name="Text Box 83"/>
          <p:cNvSpPr txBox="1">
            <a:spLocks noChangeArrowheads="1"/>
          </p:cNvSpPr>
          <p:nvPr/>
        </p:nvSpPr>
        <p:spPr bwMode="auto">
          <a:xfrm>
            <a:off x="1187624" y="1628800"/>
            <a:ext cx="1528561" cy="399904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altLang="zh-CN" sz="2000" b="1">
                <a:latin typeface="+mn-lt"/>
                <a:ea typeface="黑体" pitchFamily="2" charset="-122"/>
              </a:rPr>
              <a:t>  ALU</a:t>
            </a:r>
          </a:p>
        </p:txBody>
      </p:sp>
      <p:sp>
        <p:nvSpPr>
          <p:cNvPr id="99" name="Text Box 80"/>
          <p:cNvSpPr txBox="1">
            <a:spLocks noChangeArrowheads="1"/>
          </p:cNvSpPr>
          <p:nvPr/>
        </p:nvSpPr>
        <p:spPr bwMode="auto">
          <a:xfrm>
            <a:off x="1475656" y="980728"/>
            <a:ext cx="1184852" cy="399904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zh-CN" altLang="en-US" sz="2000" b="1">
                <a:latin typeface="+mn-lt"/>
              </a:rPr>
              <a:t>移位器</a:t>
            </a:r>
          </a:p>
        </p:txBody>
      </p:sp>
      <p:grpSp>
        <p:nvGrpSpPr>
          <p:cNvPr id="100" name="组合 99"/>
          <p:cNvGrpSpPr/>
          <p:nvPr/>
        </p:nvGrpSpPr>
        <p:grpSpPr>
          <a:xfrm>
            <a:off x="1979712" y="692696"/>
            <a:ext cx="3312368" cy="576064"/>
            <a:chOff x="1979712" y="620688"/>
            <a:chExt cx="3312368" cy="576064"/>
          </a:xfrm>
        </p:grpSpPr>
        <p:sp>
          <p:nvSpPr>
            <p:cNvPr id="101" name="Line 77"/>
            <p:cNvSpPr>
              <a:spLocks noChangeShapeType="1"/>
            </p:cNvSpPr>
            <p:nvPr/>
          </p:nvSpPr>
          <p:spPr bwMode="auto">
            <a:xfrm flipV="1">
              <a:off x="1979712" y="620688"/>
              <a:ext cx="0" cy="31753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102" name="Line 87"/>
            <p:cNvSpPr>
              <a:spLocks noChangeShapeType="1"/>
            </p:cNvSpPr>
            <p:nvPr/>
          </p:nvSpPr>
          <p:spPr bwMode="auto">
            <a:xfrm>
              <a:off x="1979712" y="620688"/>
              <a:ext cx="2854087" cy="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103" name="Line 87"/>
            <p:cNvSpPr>
              <a:spLocks noChangeShapeType="1"/>
            </p:cNvSpPr>
            <p:nvPr/>
          </p:nvSpPr>
          <p:spPr bwMode="auto">
            <a:xfrm flipV="1">
              <a:off x="4860032" y="620688"/>
              <a:ext cx="0" cy="576064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104" name="Line 87"/>
            <p:cNvSpPr>
              <a:spLocks noChangeShapeType="1"/>
            </p:cNvSpPr>
            <p:nvPr/>
          </p:nvSpPr>
          <p:spPr bwMode="auto">
            <a:xfrm>
              <a:off x="4860032" y="1196752"/>
              <a:ext cx="432048" cy="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 type="triangle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</p:grpSp>
      <p:sp>
        <p:nvSpPr>
          <p:cNvPr id="105" name="Text Box 118"/>
          <p:cNvSpPr txBox="1">
            <a:spLocks noChangeArrowheads="1"/>
          </p:cNvSpPr>
          <p:nvPr/>
        </p:nvSpPr>
        <p:spPr bwMode="auto">
          <a:xfrm>
            <a:off x="5292080" y="1052736"/>
            <a:ext cx="904954" cy="398576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altLang="zh-CN" sz="2000" b="1">
                <a:latin typeface="+mn-lt"/>
              </a:rPr>
              <a:t>MAR</a:t>
            </a:r>
          </a:p>
        </p:txBody>
      </p:sp>
      <p:sp>
        <p:nvSpPr>
          <p:cNvPr id="106" name="Line 104"/>
          <p:cNvSpPr>
            <a:spLocks noChangeShapeType="1"/>
          </p:cNvSpPr>
          <p:nvPr/>
        </p:nvSpPr>
        <p:spPr bwMode="auto">
          <a:xfrm flipV="1">
            <a:off x="6372200" y="313506"/>
            <a:ext cx="0" cy="95525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algn="ctr">
              <a:defRPr/>
            </a:pPr>
            <a:endParaRPr lang="zh-CN" altLang="en-US" sz="2000">
              <a:latin typeface="+mn-lt"/>
            </a:endParaRPr>
          </a:p>
        </p:txBody>
      </p:sp>
      <p:sp>
        <p:nvSpPr>
          <p:cNvPr id="107" name="Line 95"/>
          <p:cNvSpPr>
            <a:spLocks noChangeShapeType="1"/>
          </p:cNvSpPr>
          <p:nvPr/>
        </p:nvSpPr>
        <p:spPr bwMode="auto">
          <a:xfrm>
            <a:off x="6012160" y="332656"/>
            <a:ext cx="2923699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endParaRPr lang="zh-CN" altLang="en-US" sz="2000">
              <a:latin typeface="+mn-lt"/>
            </a:endParaRPr>
          </a:p>
        </p:txBody>
      </p:sp>
      <p:sp>
        <p:nvSpPr>
          <p:cNvPr id="108" name="Line 98"/>
          <p:cNvSpPr>
            <a:spLocks noChangeShapeType="1"/>
          </p:cNvSpPr>
          <p:nvPr/>
        </p:nvSpPr>
        <p:spPr bwMode="auto">
          <a:xfrm>
            <a:off x="7236296" y="301285"/>
            <a:ext cx="0" cy="89546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oval" w="med" len="med"/>
            <a:tailEnd type="triangle" w="med" len="med"/>
          </a:ln>
        </p:spPr>
        <p:txBody>
          <a:bodyPr wrap="none" anchor="ctr"/>
          <a:lstStyle/>
          <a:p>
            <a:pPr algn="ctr">
              <a:defRPr/>
            </a:pPr>
            <a:endParaRPr lang="zh-CN" altLang="en-US" sz="2000">
              <a:latin typeface="+mn-lt"/>
            </a:endParaRPr>
          </a:p>
        </p:txBody>
      </p:sp>
      <p:sp>
        <p:nvSpPr>
          <p:cNvPr id="109" name="Text Box 111"/>
          <p:cNvSpPr txBox="1">
            <a:spLocks noChangeArrowheads="1"/>
          </p:cNvSpPr>
          <p:nvPr/>
        </p:nvSpPr>
        <p:spPr bwMode="auto">
          <a:xfrm>
            <a:off x="7092280" y="1196752"/>
            <a:ext cx="693218" cy="399904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altLang="zh-CN" sz="2000" b="1">
                <a:latin typeface="+mn-lt"/>
              </a:rPr>
              <a:t> M</a:t>
            </a:r>
          </a:p>
        </p:txBody>
      </p:sp>
      <p:sp>
        <p:nvSpPr>
          <p:cNvPr id="110" name="Line 99"/>
          <p:cNvSpPr>
            <a:spLocks noChangeShapeType="1"/>
          </p:cNvSpPr>
          <p:nvPr/>
        </p:nvSpPr>
        <p:spPr bwMode="auto">
          <a:xfrm>
            <a:off x="7452320" y="548680"/>
            <a:ext cx="0" cy="637721"/>
          </a:xfrm>
          <a:prstGeom prst="line">
            <a:avLst/>
          </a:prstGeom>
          <a:noFill/>
          <a:ln w="38100">
            <a:solidFill>
              <a:srgbClr val="00B050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pPr algn="ctr">
              <a:defRPr/>
            </a:pPr>
            <a:endParaRPr lang="zh-CN" altLang="en-US" sz="2000">
              <a:latin typeface="+mn-lt"/>
            </a:endParaRPr>
          </a:p>
        </p:txBody>
      </p:sp>
      <p:sp>
        <p:nvSpPr>
          <p:cNvPr id="111" name="Line 97"/>
          <p:cNvSpPr>
            <a:spLocks noChangeShapeType="1"/>
          </p:cNvSpPr>
          <p:nvPr/>
        </p:nvSpPr>
        <p:spPr bwMode="auto">
          <a:xfrm flipH="1">
            <a:off x="6012160" y="548680"/>
            <a:ext cx="2923699" cy="0"/>
          </a:xfrm>
          <a:prstGeom prst="line">
            <a:avLst/>
          </a:prstGeom>
          <a:noFill/>
          <a:ln w="38100">
            <a:solidFill>
              <a:srgbClr val="00B050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endParaRPr lang="zh-CN" altLang="en-US" sz="2000">
              <a:latin typeface="+mn-lt"/>
            </a:endParaRPr>
          </a:p>
        </p:txBody>
      </p:sp>
      <p:sp>
        <p:nvSpPr>
          <p:cNvPr id="112" name="Line 105"/>
          <p:cNvSpPr>
            <a:spLocks noChangeShapeType="1"/>
          </p:cNvSpPr>
          <p:nvPr/>
        </p:nvSpPr>
        <p:spPr bwMode="auto">
          <a:xfrm flipH="1">
            <a:off x="6156176" y="1824123"/>
            <a:ext cx="348059" cy="0"/>
          </a:xfrm>
          <a:prstGeom prst="line">
            <a:avLst/>
          </a:prstGeom>
          <a:noFill/>
          <a:ln w="38100">
            <a:solidFill>
              <a:srgbClr val="00B05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algn="ctr">
              <a:defRPr/>
            </a:pPr>
            <a:endParaRPr lang="zh-CN" altLang="en-US" sz="2000">
              <a:latin typeface="+mn-lt"/>
            </a:endParaRPr>
          </a:p>
        </p:txBody>
      </p:sp>
      <p:sp>
        <p:nvSpPr>
          <p:cNvPr id="113" name="Line 106"/>
          <p:cNvSpPr>
            <a:spLocks noChangeShapeType="1"/>
          </p:cNvSpPr>
          <p:nvPr/>
        </p:nvSpPr>
        <p:spPr bwMode="auto">
          <a:xfrm flipV="1">
            <a:off x="6504235" y="548680"/>
            <a:ext cx="0" cy="1276771"/>
          </a:xfrm>
          <a:prstGeom prst="line">
            <a:avLst/>
          </a:prstGeom>
          <a:noFill/>
          <a:ln w="38100">
            <a:solidFill>
              <a:srgbClr val="00B05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algn="ctr">
              <a:defRPr/>
            </a:pPr>
            <a:endParaRPr lang="zh-CN" altLang="en-US" sz="2000">
              <a:latin typeface="+mn-lt"/>
            </a:endParaRPr>
          </a:p>
        </p:txBody>
      </p:sp>
      <p:sp>
        <p:nvSpPr>
          <p:cNvPr id="114" name="Text Box 119"/>
          <p:cNvSpPr txBox="1">
            <a:spLocks noChangeArrowheads="1"/>
          </p:cNvSpPr>
          <p:nvPr/>
        </p:nvSpPr>
        <p:spPr bwMode="auto">
          <a:xfrm>
            <a:off x="5292080" y="1628800"/>
            <a:ext cx="904954" cy="399904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altLang="zh-CN" sz="2000" b="1">
                <a:latin typeface="+mn-lt"/>
              </a:rPr>
              <a:t>MDR</a:t>
            </a:r>
          </a:p>
        </p:txBody>
      </p:sp>
      <p:sp>
        <p:nvSpPr>
          <p:cNvPr id="115" name="Text Box 82"/>
          <p:cNvSpPr txBox="1">
            <a:spLocks noChangeArrowheads="1"/>
          </p:cNvSpPr>
          <p:nvPr/>
        </p:nvSpPr>
        <p:spPr bwMode="auto">
          <a:xfrm>
            <a:off x="2051720" y="2348880"/>
            <a:ext cx="974566" cy="399904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altLang="zh-CN" sz="2000" b="1">
                <a:latin typeface="+mn-lt"/>
              </a:rPr>
              <a:t>B</a:t>
            </a:r>
          </a:p>
        </p:txBody>
      </p:sp>
      <p:sp>
        <p:nvSpPr>
          <p:cNvPr id="116" name="Text Box 83"/>
          <p:cNvSpPr txBox="1">
            <a:spLocks noChangeArrowheads="1"/>
          </p:cNvSpPr>
          <p:nvPr/>
        </p:nvSpPr>
        <p:spPr bwMode="auto">
          <a:xfrm>
            <a:off x="1187624" y="1628800"/>
            <a:ext cx="1528561" cy="399904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altLang="zh-CN" sz="2000" b="1">
                <a:latin typeface="+mn-lt"/>
                <a:ea typeface="黑体" pitchFamily="2" charset="-122"/>
              </a:rPr>
              <a:t>  ALU</a:t>
            </a:r>
          </a:p>
        </p:txBody>
      </p:sp>
      <p:sp>
        <p:nvSpPr>
          <p:cNvPr id="117" name="Text Box 80"/>
          <p:cNvSpPr txBox="1">
            <a:spLocks noChangeArrowheads="1"/>
          </p:cNvSpPr>
          <p:nvPr/>
        </p:nvSpPr>
        <p:spPr bwMode="auto">
          <a:xfrm>
            <a:off x="1475656" y="980728"/>
            <a:ext cx="1184852" cy="399904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zh-CN" altLang="en-US" sz="2000" b="1">
                <a:latin typeface="+mn-lt"/>
              </a:rPr>
              <a:t>移位器</a:t>
            </a:r>
          </a:p>
        </p:txBody>
      </p:sp>
      <p:grpSp>
        <p:nvGrpSpPr>
          <p:cNvPr id="118" name="组合 117"/>
          <p:cNvGrpSpPr/>
          <p:nvPr/>
        </p:nvGrpSpPr>
        <p:grpSpPr>
          <a:xfrm>
            <a:off x="1979712" y="692696"/>
            <a:ext cx="3312368" cy="2232248"/>
            <a:chOff x="1979712" y="620688"/>
            <a:chExt cx="3312368" cy="2232248"/>
          </a:xfrm>
        </p:grpSpPr>
        <p:sp>
          <p:nvSpPr>
            <p:cNvPr id="119" name="Line 77"/>
            <p:cNvSpPr>
              <a:spLocks noChangeShapeType="1"/>
            </p:cNvSpPr>
            <p:nvPr/>
          </p:nvSpPr>
          <p:spPr bwMode="auto">
            <a:xfrm flipV="1">
              <a:off x="1979712" y="620688"/>
              <a:ext cx="0" cy="317532"/>
            </a:xfrm>
            <a:prstGeom prst="line">
              <a:avLst/>
            </a:prstGeom>
            <a:noFill/>
            <a:ln w="38100">
              <a:solidFill>
                <a:srgbClr val="00B05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120" name="Line 87"/>
            <p:cNvSpPr>
              <a:spLocks noChangeShapeType="1"/>
            </p:cNvSpPr>
            <p:nvPr/>
          </p:nvSpPr>
          <p:spPr bwMode="auto">
            <a:xfrm>
              <a:off x="1979712" y="620688"/>
              <a:ext cx="2854087" cy="0"/>
            </a:xfrm>
            <a:prstGeom prst="line">
              <a:avLst/>
            </a:prstGeom>
            <a:noFill/>
            <a:ln w="76200">
              <a:solidFill>
                <a:srgbClr val="00B05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121" name="Line 87"/>
            <p:cNvSpPr>
              <a:spLocks noChangeShapeType="1"/>
            </p:cNvSpPr>
            <p:nvPr/>
          </p:nvSpPr>
          <p:spPr bwMode="auto">
            <a:xfrm flipV="1">
              <a:off x="4860032" y="620688"/>
              <a:ext cx="0" cy="2232248"/>
            </a:xfrm>
            <a:prstGeom prst="line">
              <a:avLst/>
            </a:prstGeom>
            <a:noFill/>
            <a:ln w="76200">
              <a:solidFill>
                <a:srgbClr val="00B05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122" name="Line 87"/>
            <p:cNvSpPr>
              <a:spLocks noChangeShapeType="1"/>
            </p:cNvSpPr>
            <p:nvPr/>
          </p:nvSpPr>
          <p:spPr bwMode="auto">
            <a:xfrm>
              <a:off x="4860032" y="2852936"/>
              <a:ext cx="432048" cy="0"/>
            </a:xfrm>
            <a:prstGeom prst="line">
              <a:avLst/>
            </a:prstGeom>
            <a:noFill/>
            <a:ln w="76200">
              <a:solidFill>
                <a:srgbClr val="00B050"/>
              </a:solidFill>
              <a:round/>
              <a:headEnd/>
              <a:tailEnd type="triangle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</p:grpSp>
      <p:sp>
        <p:nvSpPr>
          <p:cNvPr id="123" name="Text Box 121"/>
          <p:cNvSpPr txBox="1">
            <a:spLocks noChangeArrowheads="1"/>
          </p:cNvSpPr>
          <p:nvPr/>
        </p:nvSpPr>
        <p:spPr bwMode="auto">
          <a:xfrm>
            <a:off x="5292080" y="2741064"/>
            <a:ext cx="904954" cy="399904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altLang="zh-CN" sz="2000" b="1">
                <a:latin typeface="+mn-lt"/>
              </a:rPr>
              <a:t> PC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000"/>
                            </p:stCondLst>
                            <p:childTnLst>
                              <p:par>
                                <p:cTn id="9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500"/>
                            </p:stCondLst>
                            <p:childTnLst>
                              <p:par>
                                <p:cTn id="9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3000"/>
                            </p:stCondLst>
                            <p:childTnLst>
                              <p:par>
                                <p:cTn id="10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3500"/>
                            </p:stCondLst>
                            <p:childTnLst>
                              <p:par>
                                <p:cTn id="10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4000"/>
                            </p:stCondLst>
                            <p:childTnLst>
                              <p:par>
                                <p:cTn id="11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4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4500"/>
                            </p:stCondLst>
                            <p:childTnLst>
                              <p:par>
                                <p:cTn id="11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500"/>
                            </p:stCondLst>
                            <p:childTnLst>
                              <p:par>
                                <p:cTn id="1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000"/>
                            </p:stCondLst>
                            <p:childTnLst>
                              <p:par>
                                <p:cTn id="1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500"/>
                            </p:stCondLst>
                            <p:childTnLst>
                              <p:par>
                                <p:cTn id="14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4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1000"/>
                            </p:stCondLst>
                            <p:childTnLst>
                              <p:par>
                                <p:cTn id="14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1500"/>
                            </p:stCondLst>
                            <p:childTnLst>
                              <p:par>
                                <p:cTn id="15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2000"/>
                            </p:stCondLst>
                            <p:childTnLst>
                              <p:par>
                                <p:cTn id="15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9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500"/>
                            </p:stCondLst>
                            <p:childTnLst>
                              <p:par>
                                <p:cTn id="16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8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1000"/>
                            </p:stCondLst>
                            <p:childTnLst>
                              <p:par>
                                <p:cTn id="17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500"/>
                            </p:stCondLst>
                            <p:childTnLst>
                              <p:par>
                                <p:cTn id="17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1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1000"/>
                            </p:stCondLst>
                            <p:childTnLst>
                              <p:par>
                                <p:cTn id="18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5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500"/>
                            </p:stCondLst>
                            <p:childTnLst>
                              <p:par>
                                <p:cTn id="19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4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>
                            <p:stCondLst>
                              <p:cond delay="1000"/>
                            </p:stCondLst>
                            <p:childTnLst>
                              <p:par>
                                <p:cTn id="19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8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>
                            <p:stCondLst>
                              <p:cond delay="2000"/>
                            </p:stCondLst>
                            <p:childTnLst>
                              <p:par>
                                <p:cTn id="20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6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" fill="hold">
                            <p:stCondLst>
                              <p:cond delay="500"/>
                            </p:stCondLst>
                            <p:childTnLst>
                              <p:par>
                                <p:cTn id="2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5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>
                            <p:stCondLst>
                              <p:cond delay="1000"/>
                            </p:stCondLst>
                            <p:childTnLst>
                              <p:par>
                                <p:cTn id="2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9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utoUpdateAnimBg="0"/>
      <p:bldP spid="5" grpId="0" autoUpdateAnimBg="0"/>
      <p:bldP spid="6" grpId="0" animBg="1"/>
      <p:bldP spid="7" grpId="0" build="p" autoUpdateAnimBg="0" advAuto="0"/>
      <p:bldP spid="8" grpId="0" animBg="1"/>
      <p:bldP spid="9" grpId="0" build="p" autoUpdateAnimBg="0" advAuto="0"/>
      <p:bldP spid="10" grpId="0" animBg="1"/>
      <p:bldP spid="11" grpId="0" build="p" autoUpdateAnimBg="0" advAuto="0"/>
      <p:bldP spid="12" grpId="0" animBg="1"/>
      <p:bldP spid="13" grpId="0" build="p" autoUpdateAnimBg="0" advAuto="0"/>
      <p:bldP spid="14" grpId="0" animBg="1"/>
      <p:bldP spid="15" grpId="0" build="p" autoUpdateAnimBg="0" advAuto="0"/>
      <p:bldP spid="16" grpId="0" animBg="1"/>
      <p:bldP spid="17" grpId="0" build="p" autoUpdateAnimBg="0" advAuto="0"/>
      <p:bldP spid="18" grpId="0" animBg="1"/>
      <p:bldP spid="19" grpId="0" animBg="1"/>
      <p:bldP spid="20" grpId="0" build="p" autoUpdateAnimBg="0" advAuto="0"/>
      <p:bldP spid="21" grpId="0" animBg="1"/>
      <p:bldP spid="22" grpId="0" build="p" autoUpdateAnimBg="0" advAuto="0"/>
      <p:bldP spid="23" grpId="0" animBg="1"/>
      <p:bldP spid="24" grpId="0" autoUpdateAnimBg="0"/>
      <p:bldP spid="25" grpId="0" build="p" autoUpdateAnimBg="0" advAuto="0"/>
      <p:bldP spid="26" grpId="0" animBg="1"/>
      <p:bldP spid="27" grpId="0" build="p" autoUpdateAnimBg="0" advAuto="0"/>
      <p:bldP spid="28" grpId="0" animBg="1"/>
      <p:bldP spid="29" grpId="0" build="p" autoUpdateAnimBg="0" advAuto="0"/>
      <p:bldP spid="30" grpId="0" animBg="1"/>
      <p:bldP spid="31" grpId="0" build="p" autoUpdateAnimBg="0" advAuto="0"/>
      <p:bldP spid="32" grpId="0" animBg="1"/>
      <p:bldP spid="33" grpId="0" build="p" autoUpdateAnimBg="0" advAuto="0"/>
      <p:bldP spid="34" grpId="0" build="p" autoUpdateAnimBg="0" advAuto="0"/>
      <p:bldP spid="96" grpId="0" animBg="1"/>
      <p:bldP spid="97" grpId="0" animBg="1"/>
      <p:bldP spid="98" grpId="0" animBg="1"/>
      <p:bldP spid="99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5" grpId="0" animBg="1"/>
      <p:bldP spid="116" grpId="0" animBg="1"/>
      <p:bldP spid="117" grpId="0" animBg="1"/>
      <p:bldP spid="123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5508104" y="1268760"/>
            <a:ext cx="2668188" cy="3528392"/>
            <a:chOff x="4139952" y="1412776"/>
            <a:chExt cx="2468074" cy="2880320"/>
          </a:xfrm>
        </p:grpSpPr>
        <p:sp>
          <p:nvSpPr>
            <p:cNvPr id="3" name="矩形 2"/>
            <p:cNvSpPr/>
            <p:nvPr/>
          </p:nvSpPr>
          <p:spPr>
            <a:xfrm>
              <a:off x="5738530" y="141277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5738530" y="177281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dirty="0">
                  <a:solidFill>
                    <a:schemeClr val="tx1"/>
                  </a:solidFill>
                </a:rPr>
                <a:t>8000H</a:t>
              </a:r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5738530" y="213285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5738530" y="249289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38530" y="285293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5738530" y="321297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5738530" y="357301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5738530" y="393305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4139952" y="141277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>
                  <a:solidFill>
                    <a:srgbClr val="FF0000"/>
                  </a:solidFill>
                </a:rPr>
                <a:t>数据空间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4139952" y="177281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>
                  <a:solidFill>
                    <a:schemeClr val="tx1"/>
                  </a:solidFill>
                </a:rPr>
                <a:t>数据</a:t>
              </a:r>
              <a:r>
                <a:rPr lang="en-US" altLang="zh-CN" sz="2000" b="1" dirty="0">
                  <a:solidFill>
                    <a:schemeClr val="tx1"/>
                  </a:solidFill>
                </a:rPr>
                <a:t>1</a:t>
              </a:r>
              <a:endParaRPr lang="zh-CN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4139952" y="213285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>
                  <a:solidFill>
                    <a:schemeClr val="tx1"/>
                  </a:solidFill>
                </a:rPr>
                <a:t>数据</a:t>
              </a:r>
              <a:r>
                <a:rPr lang="en-US" altLang="zh-CN" sz="2000" b="1" dirty="0">
                  <a:solidFill>
                    <a:schemeClr val="tx1"/>
                  </a:solidFill>
                </a:rPr>
                <a:t>2</a:t>
              </a:r>
              <a:endParaRPr lang="zh-CN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4139952" y="249289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>
                  <a:solidFill>
                    <a:schemeClr val="tx1"/>
                  </a:solidFill>
                </a:rPr>
                <a:t>数据</a:t>
              </a:r>
              <a:r>
                <a:rPr lang="en-US" altLang="zh-CN" sz="2000" b="1" dirty="0">
                  <a:solidFill>
                    <a:schemeClr val="tx1"/>
                  </a:solidFill>
                </a:rPr>
                <a:t>3</a:t>
              </a:r>
              <a:endParaRPr lang="zh-CN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4139952" y="285293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schemeClr val="tx1"/>
                  </a:solidFill>
                </a:rPr>
                <a:t>….</a:t>
              </a:r>
              <a:endParaRPr lang="zh-CN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4139952" y="321297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>
                <a:solidFill>
                  <a:schemeClr val="tx1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4139952" y="357301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>
                <a:solidFill>
                  <a:schemeClr val="tx1"/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4139952" y="393305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>
                <a:solidFill>
                  <a:schemeClr val="tx1"/>
                </a:solidFill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539552" y="1628800"/>
            <a:ext cx="2952328" cy="3096344"/>
            <a:chOff x="1115616" y="836712"/>
            <a:chExt cx="2277510" cy="2880320"/>
          </a:xfrm>
        </p:grpSpPr>
        <p:sp>
          <p:nvSpPr>
            <p:cNvPr id="20" name="Line 81"/>
            <p:cNvSpPr>
              <a:spLocks noChangeShapeType="1"/>
            </p:cNvSpPr>
            <p:nvPr/>
          </p:nvSpPr>
          <p:spPr bwMode="auto">
            <a:xfrm>
              <a:off x="1547663" y="2367243"/>
              <a:ext cx="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21" name="矩形 20"/>
            <p:cNvSpPr/>
            <p:nvPr/>
          </p:nvSpPr>
          <p:spPr bwMode="auto">
            <a:xfrm>
              <a:off x="1115616" y="836712"/>
              <a:ext cx="1944216" cy="288032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zh-CN" b="1" dirty="0"/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zh-CN" b="1" dirty="0"/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rPr>
                <a:t>CPU</a:t>
              </a: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22" name="流程图: 过程 21"/>
            <p:cNvSpPr/>
            <p:nvPr/>
          </p:nvSpPr>
          <p:spPr bwMode="auto">
            <a:xfrm>
              <a:off x="2145432" y="836712"/>
              <a:ext cx="914400" cy="612648"/>
            </a:xfrm>
            <a:prstGeom prst="flowChartProcess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1" i="0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Times New Roman" pitchFamily="18" charset="0"/>
                  <a:ea typeface="宋体" pitchFamily="2" charset="-122"/>
                </a:rPr>
                <a:t>MAR</a:t>
              </a:r>
              <a:endParaRPr kumimoji="1" lang="zh-CN" altLang="en-US" sz="24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23" name="流程图: 过程 22"/>
            <p:cNvSpPr/>
            <p:nvPr/>
          </p:nvSpPr>
          <p:spPr bwMode="auto">
            <a:xfrm>
              <a:off x="2145432" y="1640522"/>
              <a:ext cx="914400" cy="612648"/>
            </a:xfrm>
            <a:prstGeom prst="flowChartProcess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1" i="0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Times New Roman" pitchFamily="18" charset="0"/>
                  <a:ea typeface="宋体" pitchFamily="2" charset="-122"/>
                </a:rPr>
                <a:t>MDR</a:t>
              </a:r>
              <a:endParaRPr kumimoji="1" lang="zh-CN" altLang="en-US" sz="24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24" name="TextBox 42"/>
            <p:cNvSpPr txBox="1"/>
            <p:nvPr/>
          </p:nvSpPr>
          <p:spPr>
            <a:xfrm>
              <a:off x="2176126" y="2982001"/>
              <a:ext cx="1217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solidFill>
                    <a:srgbClr val="FF0000"/>
                  </a:solidFill>
                </a:rPr>
                <a:t>控制信号</a:t>
              </a: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3059832" y="3356992"/>
            <a:ext cx="1800200" cy="338554"/>
            <a:chOff x="3059832" y="2564904"/>
            <a:chExt cx="1800200" cy="338554"/>
          </a:xfrm>
        </p:grpSpPr>
        <p:cxnSp>
          <p:nvCxnSpPr>
            <p:cNvPr id="26" name="直接连接符 25"/>
            <p:cNvCxnSpPr/>
            <p:nvPr/>
          </p:nvCxnSpPr>
          <p:spPr bwMode="auto">
            <a:xfrm>
              <a:off x="3059832" y="2852936"/>
              <a:ext cx="1800200" cy="0"/>
            </a:xfrm>
            <a:prstGeom prst="line">
              <a:avLst/>
            </a:prstGeom>
            <a:solidFill>
              <a:schemeClr val="accent1"/>
            </a:solidFill>
            <a:ln w="63500" cap="sq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27" name="TextBox 45"/>
            <p:cNvSpPr txBox="1"/>
            <p:nvPr/>
          </p:nvSpPr>
          <p:spPr>
            <a:xfrm>
              <a:off x="3707904" y="2564904"/>
              <a:ext cx="332142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/>
                <a:t>R</a:t>
              </a:r>
              <a:endParaRPr lang="zh-CN" altLang="en-US" sz="1600" b="1" dirty="0"/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3096044" y="1434262"/>
            <a:ext cx="1728192" cy="698595"/>
            <a:chOff x="3096044" y="642174"/>
            <a:chExt cx="1728192" cy="698595"/>
          </a:xfrm>
        </p:grpSpPr>
        <p:grpSp>
          <p:nvGrpSpPr>
            <p:cNvPr id="29" name="组合 98"/>
            <p:cNvGrpSpPr/>
            <p:nvPr/>
          </p:nvGrpSpPr>
          <p:grpSpPr>
            <a:xfrm>
              <a:off x="3096044" y="908721"/>
              <a:ext cx="1728192" cy="432048"/>
              <a:chOff x="827583" y="983432"/>
              <a:chExt cx="2088233" cy="393681"/>
            </a:xfrm>
          </p:grpSpPr>
          <p:cxnSp>
            <p:nvCxnSpPr>
              <p:cNvPr id="31" name="直接连接符 30"/>
              <p:cNvCxnSpPr/>
              <p:nvPr/>
            </p:nvCxnSpPr>
            <p:spPr bwMode="auto">
              <a:xfrm>
                <a:off x="827584" y="1044385"/>
                <a:ext cx="2088232" cy="0"/>
              </a:xfrm>
              <a:prstGeom prst="line">
                <a:avLst/>
              </a:prstGeom>
              <a:solidFill>
                <a:schemeClr val="accent1"/>
              </a:solidFill>
              <a:ln w="12700" cap="sq" cmpd="sng" algn="ctr">
                <a:solidFill>
                  <a:schemeClr val="tx2"/>
                </a:solidFill>
                <a:prstDash val="solid"/>
                <a:round/>
                <a:headEnd type="none" w="sm" len="sm"/>
                <a:tailEnd type="triangle" w="sm" len="sm"/>
              </a:ln>
              <a:effectLst/>
            </p:spPr>
          </p:cxnSp>
          <p:cxnSp>
            <p:nvCxnSpPr>
              <p:cNvPr id="32" name="直接连接符 31"/>
              <p:cNvCxnSpPr/>
              <p:nvPr/>
            </p:nvCxnSpPr>
            <p:spPr bwMode="auto">
              <a:xfrm>
                <a:off x="827584" y="1081671"/>
                <a:ext cx="2088232" cy="0"/>
              </a:xfrm>
              <a:prstGeom prst="line">
                <a:avLst/>
              </a:prstGeom>
              <a:solidFill>
                <a:schemeClr val="accent1"/>
              </a:solidFill>
              <a:ln w="12700" cap="sq" cmpd="sng" algn="ctr">
                <a:solidFill>
                  <a:schemeClr val="tx2"/>
                </a:solidFill>
                <a:prstDash val="solid"/>
                <a:round/>
                <a:headEnd type="none" w="sm" len="sm"/>
                <a:tailEnd type="triangle" w="sm" len="sm"/>
              </a:ln>
              <a:effectLst/>
            </p:spPr>
          </p:cxnSp>
          <p:cxnSp>
            <p:nvCxnSpPr>
              <p:cNvPr id="33" name="直接连接符 32"/>
              <p:cNvCxnSpPr/>
              <p:nvPr/>
            </p:nvCxnSpPr>
            <p:spPr bwMode="auto">
              <a:xfrm>
                <a:off x="827584" y="1117682"/>
                <a:ext cx="2088232" cy="0"/>
              </a:xfrm>
              <a:prstGeom prst="line">
                <a:avLst/>
              </a:prstGeom>
              <a:solidFill>
                <a:schemeClr val="accent1"/>
              </a:solidFill>
              <a:ln w="12700" cap="sq" cmpd="sng" algn="ctr">
                <a:solidFill>
                  <a:schemeClr val="tx2"/>
                </a:solidFill>
                <a:prstDash val="solid"/>
                <a:round/>
                <a:headEnd type="none" w="sm" len="sm"/>
                <a:tailEnd type="triangle" w="sm" len="sm"/>
              </a:ln>
              <a:effectLst/>
            </p:spPr>
          </p:cxnSp>
          <p:cxnSp>
            <p:nvCxnSpPr>
              <p:cNvPr id="34" name="直接连接符 33"/>
              <p:cNvCxnSpPr/>
              <p:nvPr/>
            </p:nvCxnSpPr>
            <p:spPr bwMode="auto">
              <a:xfrm>
                <a:off x="827584" y="1268760"/>
                <a:ext cx="2088232" cy="0"/>
              </a:xfrm>
              <a:prstGeom prst="line">
                <a:avLst/>
              </a:prstGeom>
              <a:solidFill>
                <a:schemeClr val="accent1"/>
              </a:solidFill>
              <a:ln w="12700" cap="sq" cmpd="sng" algn="ctr">
                <a:solidFill>
                  <a:schemeClr val="tx2"/>
                </a:solidFill>
                <a:prstDash val="solid"/>
                <a:round/>
                <a:headEnd type="none" w="sm" len="sm"/>
                <a:tailEnd type="triangle" w="sm" len="sm"/>
              </a:ln>
              <a:effectLst/>
            </p:spPr>
          </p:cxnSp>
          <p:cxnSp>
            <p:nvCxnSpPr>
              <p:cNvPr id="35" name="直接连接符 34"/>
              <p:cNvCxnSpPr/>
              <p:nvPr/>
            </p:nvCxnSpPr>
            <p:spPr bwMode="auto">
              <a:xfrm>
                <a:off x="827584" y="1302515"/>
                <a:ext cx="2088232" cy="0"/>
              </a:xfrm>
              <a:prstGeom prst="line">
                <a:avLst/>
              </a:prstGeom>
              <a:solidFill>
                <a:schemeClr val="accent1"/>
              </a:solidFill>
              <a:ln w="12700" cap="sq" cmpd="sng" algn="ctr">
                <a:solidFill>
                  <a:schemeClr val="tx2"/>
                </a:solidFill>
                <a:prstDash val="solid"/>
                <a:round/>
                <a:headEnd type="none" w="sm" len="sm"/>
                <a:tailEnd type="triangle" w="sm" len="sm"/>
              </a:ln>
              <a:effectLst/>
            </p:spPr>
          </p:cxnSp>
          <p:cxnSp>
            <p:nvCxnSpPr>
              <p:cNvPr id="36" name="直接连接符 35"/>
              <p:cNvCxnSpPr/>
              <p:nvPr/>
            </p:nvCxnSpPr>
            <p:spPr bwMode="auto">
              <a:xfrm>
                <a:off x="827584" y="1334335"/>
                <a:ext cx="2088232" cy="0"/>
              </a:xfrm>
              <a:prstGeom prst="line">
                <a:avLst/>
              </a:prstGeom>
              <a:solidFill>
                <a:schemeClr val="accent1"/>
              </a:solidFill>
              <a:ln w="12700" cap="sq" cmpd="sng" algn="ctr">
                <a:solidFill>
                  <a:schemeClr val="tx2"/>
                </a:solidFill>
                <a:prstDash val="solid"/>
                <a:round/>
                <a:headEnd type="none" w="sm" len="sm"/>
                <a:tailEnd type="triangle" w="sm" len="sm"/>
              </a:ln>
              <a:effectLst/>
            </p:spPr>
          </p:cxnSp>
          <p:sp>
            <p:nvSpPr>
              <p:cNvPr id="37" name="椭圆 36"/>
              <p:cNvSpPr/>
              <p:nvPr/>
            </p:nvSpPr>
            <p:spPr bwMode="auto">
              <a:xfrm>
                <a:off x="1530470" y="983432"/>
                <a:ext cx="60266" cy="393681"/>
              </a:xfrm>
              <a:prstGeom prst="ellipse">
                <a:avLst/>
              </a:prstGeom>
              <a:noFill/>
              <a:ln w="12700" cap="sq" cmpd="sng" algn="ctr">
                <a:solidFill>
                  <a:schemeClr val="tx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cxnSp>
            <p:nvCxnSpPr>
              <p:cNvPr id="38" name="直接连接符 37"/>
              <p:cNvCxnSpPr/>
              <p:nvPr/>
            </p:nvCxnSpPr>
            <p:spPr bwMode="auto">
              <a:xfrm>
                <a:off x="827583" y="1231222"/>
                <a:ext cx="2088232" cy="0"/>
              </a:xfrm>
              <a:prstGeom prst="line">
                <a:avLst/>
              </a:prstGeom>
              <a:solidFill>
                <a:schemeClr val="accent1"/>
              </a:solidFill>
              <a:ln w="12700" cap="sq" cmpd="sng" algn="ctr">
                <a:solidFill>
                  <a:schemeClr val="tx2"/>
                </a:solidFill>
                <a:prstDash val="solid"/>
                <a:round/>
                <a:headEnd type="none" w="sm" len="sm"/>
                <a:tailEnd type="triangle" w="sm" len="sm"/>
              </a:ln>
              <a:effectLst/>
            </p:spPr>
          </p:cxnSp>
          <p:cxnSp>
            <p:nvCxnSpPr>
              <p:cNvPr id="39" name="直接连接符 38"/>
              <p:cNvCxnSpPr/>
              <p:nvPr/>
            </p:nvCxnSpPr>
            <p:spPr bwMode="auto">
              <a:xfrm>
                <a:off x="827584" y="1152992"/>
                <a:ext cx="2088232" cy="0"/>
              </a:xfrm>
              <a:prstGeom prst="line">
                <a:avLst/>
              </a:prstGeom>
              <a:solidFill>
                <a:schemeClr val="accent1"/>
              </a:solidFill>
              <a:ln w="12700" cap="sq" cmpd="sng" algn="ctr">
                <a:solidFill>
                  <a:schemeClr val="tx2"/>
                </a:solidFill>
                <a:prstDash val="solid"/>
                <a:round/>
                <a:headEnd type="none" w="sm" len="sm"/>
                <a:tailEnd type="triangle" w="sm" len="sm"/>
              </a:ln>
              <a:effectLst/>
            </p:spPr>
          </p:cxnSp>
        </p:grpSp>
        <p:sp>
          <p:nvSpPr>
            <p:cNvPr id="30" name="TextBox 51"/>
            <p:cNvSpPr txBox="1"/>
            <p:nvPr/>
          </p:nvSpPr>
          <p:spPr>
            <a:xfrm>
              <a:off x="3282992" y="642174"/>
              <a:ext cx="112562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/>
                <a:t>k</a:t>
              </a:r>
              <a:r>
                <a:rPr lang="zh-CN" altLang="en-US" sz="1600" b="1" dirty="0"/>
                <a:t>条地址线</a:t>
              </a: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3059832" y="2348880"/>
            <a:ext cx="1800200" cy="720080"/>
            <a:chOff x="3059832" y="1556792"/>
            <a:chExt cx="1800200" cy="720080"/>
          </a:xfrm>
        </p:grpSpPr>
        <p:grpSp>
          <p:nvGrpSpPr>
            <p:cNvPr id="41" name="组合 99"/>
            <p:cNvGrpSpPr/>
            <p:nvPr/>
          </p:nvGrpSpPr>
          <p:grpSpPr>
            <a:xfrm>
              <a:off x="3059832" y="1844824"/>
              <a:ext cx="1800200" cy="432048"/>
              <a:chOff x="827584" y="983432"/>
              <a:chExt cx="2088232" cy="393681"/>
            </a:xfrm>
          </p:grpSpPr>
          <p:cxnSp>
            <p:nvCxnSpPr>
              <p:cNvPr id="43" name="直接连接符 42"/>
              <p:cNvCxnSpPr/>
              <p:nvPr/>
            </p:nvCxnSpPr>
            <p:spPr bwMode="auto">
              <a:xfrm>
                <a:off x="827584" y="1044385"/>
                <a:ext cx="2088232" cy="0"/>
              </a:xfrm>
              <a:prstGeom prst="line">
                <a:avLst/>
              </a:prstGeom>
              <a:solidFill>
                <a:schemeClr val="accent1"/>
              </a:solidFill>
              <a:ln w="12700" cap="sq" cmpd="sng" algn="ctr">
                <a:solidFill>
                  <a:schemeClr val="tx1"/>
                </a:solidFill>
                <a:prstDash val="solid"/>
                <a:round/>
                <a:headEnd type="triangle" w="sm" len="sm"/>
                <a:tailEnd type="triangle" w="sm" len="sm"/>
              </a:ln>
              <a:effectLst/>
            </p:spPr>
          </p:cxnSp>
          <p:cxnSp>
            <p:nvCxnSpPr>
              <p:cNvPr id="44" name="直接连接符 43"/>
              <p:cNvCxnSpPr/>
              <p:nvPr/>
            </p:nvCxnSpPr>
            <p:spPr bwMode="auto">
              <a:xfrm>
                <a:off x="827584" y="1081671"/>
                <a:ext cx="2088232" cy="0"/>
              </a:xfrm>
              <a:prstGeom prst="line">
                <a:avLst/>
              </a:prstGeom>
              <a:solidFill>
                <a:schemeClr val="accent1"/>
              </a:solidFill>
              <a:ln w="12700" cap="sq" cmpd="sng" algn="ctr">
                <a:solidFill>
                  <a:schemeClr val="tx1"/>
                </a:solidFill>
                <a:prstDash val="solid"/>
                <a:round/>
                <a:headEnd type="triangle" w="sm" len="sm"/>
                <a:tailEnd type="triangle" w="sm" len="sm"/>
              </a:ln>
              <a:effectLst/>
            </p:spPr>
          </p:cxnSp>
          <p:cxnSp>
            <p:nvCxnSpPr>
              <p:cNvPr id="45" name="直接连接符 44"/>
              <p:cNvCxnSpPr/>
              <p:nvPr/>
            </p:nvCxnSpPr>
            <p:spPr bwMode="auto">
              <a:xfrm>
                <a:off x="827584" y="1117682"/>
                <a:ext cx="2088232" cy="0"/>
              </a:xfrm>
              <a:prstGeom prst="line">
                <a:avLst/>
              </a:prstGeom>
              <a:solidFill>
                <a:schemeClr val="accent1"/>
              </a:solidFill>
              <a:ln w="12700" cap="sq" cmpd="sng" algn="ctr">
                <a:solidFill>
                  <a:schemeClr val="tx1"/>
                </a:solidFill>
                <a:prstDash val="solid"/>
                <a:round/>
                <a:headEnd type="triangle" w="sm" len="sm"/>
                <a:tailEnd type="triangle" w="sm" len="sm"/>
              </a:ln>
              <a:effectLst/>
            </p:spPr>
          </p:cxnSp>
          <p:cxnSp>
            <p:nvCxnSpPr>
              <p:cNvPr id="46" name="直接连接符 45"/>
              <p:cNvCxnSpPr/>
              <p:nvPr/>
            </p:nvCxnSpPr>
            <p:spPr bwMode="auto">
              <a:xfrm>
                <a:off x="827584" y="1268760"/>
                <a:ext cx="2088232" cy="0"/>
              </a:xfrm>
              <a:prstGeom prst="line">
                <a:avLst/>
              </a:prstGeom>
              <a:solidFill>
                <a:schemeClr val="accent1"/>
              </a:solidFill>
              <a:ln w="12700" cap="sq" cmpd="sng" algn="ctr">
                <a:solidFill>
                  <a:schemeClr val="tx1"/>
                </a:solidFill>
                <a:prstDash val="solid"/>
                <a:round/>
                <a:headEnd type="triangle" w="sm" len="sm"/>
                <a:tailEnd type="triangle" w="sm" len="sm"/>
              </a:ln>
              <a:effectLst/>
            </p:spPr>
          </p:cxnSp>
          <p:cxnSp>
            <p:nvCxnSpPr>
              <p:cNvPr id="47" name="直接连接符 46"/>
              <p:cNvCxnSpPr/>
              <p:nvPr/>
            </p:nvCxnSpPr>
            <p:spPr bwMode="auto">
              <a:xfrm>
                <a:off x="827584" y="1302515"/>
                <a:ext cx="2088232" cy="0"/>
              </a:xfrm>
              <a:prstGeom prst="line">
                <a:avLst/>
              </a:prstGeom>
              <a:solidFill>
                <a:schemeClr val="accent1"/>
              </a:solidFill>
              <a:ln w="12700" cap="sq" cmpd="sng" algn="ctr">
                <a:solidFill>
                  <a:schemeClr val="tx1"/>
                </a:solidFill>
                <a:prstDash val="solid"/>
                <a:round/>
                <a:headEnd type="triangle" w="sm" len="sm"/>
                <a:tailEnd type="triangle" w="sm" len="sm"/>
              </a:ln>
              <a:effectLst/>
            </p:spPr>
          </p:cxnSp>
          <p:cxnSp>
            <p:nvCxnSpPr>
              <p:cNvPr id="48" name="直接连接符 47"/>
              <p:cNvCxnSpPr/>
              <p:nvPr/>
            </p:nvCxnSpPr>
            <p:spPr bwMode="auto">
              <a:xfrm>
                <a:off x="827584" y="1334335"/>
                <a:ext cx="2088232" cy="0"/>
              </a:xfrm>
              <a:prstGeom prst="line">
                <a:avLst/>
              </a:prstGeom>
              <a:solidFill>
                <a:schemeClr val="accent1"/>
              </a:solidFill>
              <a:ln w="12700" cap="sq" cmpd="sng" algn="ctr">
                <a:solidFill>
                  <a:schemeClr val="tx1"/>
                </a:solidFill>
                <a:prstDash val="solid"/>
                <a:round/>
                <a:headEnd type="triangle" w="sm" len="sm"/>
                <a:tailEnd type="triangle" w="sm" len="sm"/>
              </a:ln>
              <a:effectLst/>
            </p:spPr>
          </p:cxnSp>
          <p:sp>
            <p:nvSpPr>
              <p:cNvPr id="49" name="椭圆 48"/>
              <p:cNvSpPr/>
              <p:nvPr/>
            </p:nvSpPr>
            <p:spPr bwMode="auto">
              <a:xfrm>
                <a:off x="1530470" y="983432"/>
                <a:ext cx="60266" cy="393681"/>
              </a:xfrm>
              <a:prstGeom prst="ellipse">
                <a:avLst/>
              </a:prstGeom>
              <a:noFill/>
              <a:ln w="1270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cxnSp>
            <p:nvCxnSpPr>
              <p:cNvPr id="50" name="直接连接符 49"/>
              <p:cNvCxnSpPr/>
              <p:nvPr/>
            </p:nvCxnSpPr>
            <p:spPr bwMode="auto">
              <a:xfrm>
                <a:off x="827584" y="1231223"/>
                <a:ext cx="2088232" cy="0"/>
              </a:xfrm>
              <a:prstGeom prst="line">
                <a:avLst/>
              </a:prstGeom>
              <a:solidFill>
                <a:schemeClr val="accent1"/>
              </a:solidFill>
              <a:ln w="12700" cap="sq" cmpd="sng" algn="ctr">
                <a:solidFill>
                  <a:schemeClr val="tx1"/>
                </a:solidFill>
                <a:prstDash val="solid"/>
                <a:round/>
                <a:headEnd type="triangle" w="sm" len="sm"/>
                <a:tailEnd type="triangle" w="sm" len="sm"/>
              </a:ln>
              <a:effectLst/>
            </p:spPr>
          </p:cxnSp>
          <p:cxnSp>
            <p:nvCxnSpPr>
              <p:cNvPr id="51" name="直接连接符 50"/>
              <p:cNvCxnSpPr/>
              <p:nvPr/>
            </p:nvCxnSpPr>
            <p:spPr bwMode="auto">
              <a:xfrm>
                <a:off x="827584" y="1152992"/>
                <a:ext cx="2088232" cy="0"/>
              </a:xfrm>
              <a:prstGeom prst="line">
                <a:avLst/>
              </a:prstGeom>
              <a:solidFill>
                <a:schemeClr val="accent1"/>
              </a:solidFill>
              <a:ln w="12700" cap="sq" cmpd="sng" algn="ctr">
                <a:solidFill>
                  <a:schemeClr val="tx1"/>
                </a:solidFill>
                <a:prstDash val="solid"/>
                <a:round/>
                <a:headEnd type="triangle" w="sm" len="sm"/>
                <a:tailEnd type="triangle" w="sm" len="sm"/>
              </a:ln>
              <a:effectLst/>
            </p:spPr>
          </p:cxnSp>
        </p:grpSp>
        <p:sp>
          <p:nvSpPr>
            <p:cNvPr id="42" name="TextBox 63"/>
            <p:cNvSpPr txBox="1"/>
            <p:nvPr/>
          </p:nvSpPr>
          <p:spPr>
            <a:xfrm>
              <a:off x="3347864" y="1556792"/>
              <a:ext cx="112562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/>
                <a:t>n</a:t>
              </a:r>
              <a:r>
                <a:rPr lang="zh-CN" altLang="en-US" sz="1600" b="1" dirty="0"/>
                <a:t>条数据线</a:t>
              </a: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611560" y="1661899"/>
            <a:ext cx="1224136" cy="830997"/>
            <a:chOff x="744239" y="1661899"/>
            <a:chExt cx="1224136" cy="830997"/>
          </a:xfrm>
          <a:solidFill>
            <a:srgbClr val="00B050"/>
          </a:solidFill>
        </p:grpSpPr>
        <p:sp>
          <p:nvSpPr>
            <p:cNvPr id="53" name="TextBox 77"/>
            <p:cNvSpPr txBox="1"/>
            <p:nvPr/>
          </p:nvSpPr>
          <p:spPr>
            <a:xfrm>
              <a:off x="744239" y="1661899"/>
              <a:ext cx="803425" cy="83099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zh-CN" altLang="en-US" b="1" dirty="0"/>
                <a:t>数据</a:t>
              </a:r>
              <a:endParaRPr lang="en-US" altLang="zh-CN" b="1" dirty="0"/>
            </a:p>
            <a:p>
              <a:r>
                <a:rPr lang="zh-CN" altLang="en-US" b="1" dirty="0"/>
                <a:t>地址</a:t>
              </a:r>
            </a:p>
          </p:txBody>
        </p:sp>
        <p:cxnSp>
          <p:nvCxnSpPr>
            <p:cNvPr id="54" name="直接箭头连接符 53"/>
            <p:cNvCxnSpPr/>
            <p:nvPr/>
          </p:nvCxnSpPr>
          <p:spPr bwMode="auto">
            <a:xfrm>
              <a:off x="1547664" y="1988840"/>
              <a:ext cx="420711" cy="0"/>
            </a:xfrm>
            <a:prstGeom prst="straightConnector1">
              <a:avLst/>
            </a:prstGeom>
            <a:grpFill/>
            <a:ln w="381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stealth"/>
            </a:ln>
            <a:effectLst/>
          </p:spPr>
        </p:cxnSp>
      </p:grpSp>
      <p:sp>
        <p:nvSpPr>
          <p:cNvPr id="55" name="TextBox 83"/>
          <p:cNvSpPr txBox="1"/>
          <p:nvPr/>
        </p:nvSpPr>
        <p:spPr>
          <a:xfrm>
            <a:off x="539552" y="5478323"/>
            <a:ext cx="282962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+mn-lt"/>
              </a:rPr>
              <a:t>读取数据</a:t>
            </a:r>
            <a:endParaRPr lang="en-US" altLang="zh-CN" sz="2800" b="1" dirty="0">
              <a:latin typeface="+mn-lt"/>
            </a:endParaRPr>
          </a:p>
          <a:p>
            <a:r>
              <a:rPr lang="zh-CN" altLang="en-US" sz="2800" b="1" dirty="0">
                <a:latin typeface="+mn-lt"/>
              </a:rPr>
              <a:t>数据地址</a:t>
            </a:r>
            <a:r>
              <a:rPr lang="en-US" altLang="zh-CN" sz="2800" b="1" dirty="0">
                <a:latin typeface="+mn-lt"/>
              </a:rPr>
              <a:t>=8000H</a:t>
            </a:r>
            <a:endParaRPr lang="zh-CN" altLang="en-US" sz="2800" b="1" dirty="0">
              <a:latin typeface="+mn-lt"/>
            </a:endParaRPr>
          </a:p>
        </p:txBody>
      </p:sp>
      <p:sp>
        <p:nvSpPr>
          <p:cNvPr id="56" name="流程图: 过程 55"/>
          <p:cNvSpPr/>
          <p:nvPr/>
        </p:nvSpPr>
        <p:spPr bwMode="auto">
          <a:xfrm>
            <a:off x="1874499" y="1618275"/>
            <a:ext cx="1185333" cy="658597"/>
          </a:xfrm>
          <a:prstGeom prst="flowChartProcess">
            <a:avLst/>
          </a:prstGeom>
          <a:solidFill>
            <a:srgbClr val="00B050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  <a:ea typeface="宋体" pitchFamily="2" charset="-122"/>
              </a:rPr>
              <a:t>MAR</a:t>
            </a:r>
            <a:endParaRPr kumimoji="1" lang="zh-CN" altLang="en-US" sz="2400" b="1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7" name="流程图: 过程 56"/>
          <p:cNvSpPr/>
          <p:nvPr/>
        </p:nvSpPr>
        <p:spPr bwMode="auto">
          <a:xfrm>
            <a:off x="1874499" y="2482371"/>
            <a:ext cx="1185333" cy="658597"/>
          </a:xfrm>
          <a:prstGeom prst="flowChartProcess">
            <a:avLst/>
          </a:prstGeom>
          <a:solidFill>
            <a:srgbClr val="00B050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  <a:ea typeface="宋体" pitchFamily="2" charset="-122"/>
              </a:rPr>
              <a:t>MDR</a:t>
            </a:r>
            <a:endParaRPr kumimoji="1" lang="zh-CN" altLang="en-US" sz="2400" b="1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58" name="直接箭头连接符 57"/>
          <p:cNvCxnSpPr/>
          <p:nvPr/>
        </p:nvCxnSpPr>
        <p:spPr bwMode="auto">
          <a:xfrm>
            <a:off x="4860032" y="1916832"/>
            <a:ext cx="720080" cy="0"/>
          </a:xfrm>
          <a:prstGeom prst="straightConnector1">
            <a:avLst/>
          </a:prstGeom>
          <a:solidFill>
            <a:schemeClr val="accent1"/>
          </a:solidFill>
          <a:ln w="63500" cap="sq" cmpd="sng" algn="ctr">
            <a:solidFill>
              <a:srgbClr val="00B050"/>
            </a:solidFill>
            <a:prstDash val="solid"/>
            <a:round/>
            <a:headEnd type="none" w="sm" len="sm"/>
            <a:tailEnd type="stealth"/>
          </a:ln>
          <a:effectLst/>
        </p:spPr>
      </p:cxnSp>
      <p:cxnSp>
        <p:nvCxnSpPr>
          <p:cNvPr id="59" name="直接箭头连接符 58"/>
          <p:cNvCxnSpPr/>
          <p:nvPr/>
        </p:nvCxnSpPr>
        <p:spPr bwMode="auto">
          <a:xfrm flipH="1">
            <a:off x="4932040" y="1988840"/>
            <a:ext cx="720080" cy="864096"/>
          </a:xfrm>
          <a:prstGeom prst="straightConnector1">
            <a:avLst/>
          </a:prstGeom>
          <a:solidFill>
            <a:schemeClr val="accent1"/>
          </a:solidFill>
          <a:ln w="63500" cap="sq" cmpd="sng" algn="ctr">
            <a:solidFill>
              <a:srgbClr val="00B050"/>
            </a:solidFill>
            <a:prstDash val="solid"/>
            <a:round/>
            <a:headEnd type="none" w="sm" len="sm"/>
            <a:tailEnd type="stealth"/>
          </a:ln>
          <a:effectLst/>
        </p:spPr>
      </p:cxnSp>
      <p:sp>
        <p:nvSpPr>
          <p:cNvPr id="60" name="矩形 59"/>
          <p:cNvSpPr/>
          <p:nvPr/>
        </p:nvSpPr>
        <p:spPr bwMode="auto">
          <a:xfrm>
            <a:off x="4860032" y="1052736"/>
            <a:ext cx="3312368" cy="4176464"/>
          </a:xfrm>
          <a:prstGeom prst="rect">
            <a:avLst/>
          </a:prstGeom>
          <a:solidFill>
            <a:schemeClr val="tx1">
              <a:lumMod val="65000"/>
              <a:lumOff val="35000"/>
              <a:alpha val="24000"/>
            </a:schemeClr>
          </a:solidFill>
          <a:ln w="25400" cap="sq" cmpd="sng" algn="ctr">
            <a:solidFill>
              <a:srgbClr val="FF000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5508104" y="1700808"/>
            <a:ext cx="1790469" cy="441049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</a:rPr>
              <a:t>数据</a:t>
            </a:r>
            <a:r>
              <a:rPr lang="en-US" altLang="zh-CN" sz="2000" b="1" dirty="0">
                <a:solidFill>
                  <a:schemeClr val="tx1"/>
                </a:solidFill>
              </a:rPr>
              <a:t>1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62" name="TextBox 73"/>
          <p:cNvSpPr txBox="1"/>
          <p:nvPr/>
        </p:nvSpPr>
        <p:spPr>
          <a:xfrm>
            <a:off x="1043608" y="116632"/>
            <a:ext cx="32496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>
                <a:solidFill>
                  <a:schemeClr val="tx2"/>
                </a:solidFill>
                <a:latin typeface="+mn-lt"/>
              </a:rPr>
              <a:t>（</a:t>
            </a:r>
            <a:r>
              <a:rPr lang="en-US" altLang="zh-CN" sz="2800" b="1">
                <a:solidFill>
                  <a:schemeClr val="tx2"/>
                </a:solidFill>
                <a:latin typeface="+mn-lt"/>
              </a:rPr>
              <a:t>2</a:t>
            </a:r>
            <a:r>
              <a:rPr lang="zh-CN" altLang="en-US" sz="2800" b="1">
                <a:solidFill>
                  <a:schemeClr val="tx2"/>
                </a:solidFill>
                <a:latin typeface="+mn-lt"/>
              </a:rPr>
              <a:t>）访存读取</a:t>
            </a:r>
            <a:r>
              <a:rPr lang="zh-CN" altLang="en-US" sz="2800" b="1" dirty="0">
                <a:solidFill>
                  <a:schemeClr val="tx2"/>
                </a:solidFill>
                <a:latin typeface="+mn-lt"/>
              </a:rPr>
              <a:t>数据</a:t>
            </a:r>
          </a:p>
        </p:txBody>
      </p:sp>
      <p:cxnSp>
        <p:nvCxnSpPr>
          <p:cNvPr id="63" name="直接箭头连接符 62"/>
          <p:cNvCxnSpPr/>
          <p:nvPr/>
        </p:nvCxnSpPr>
        <p:spPr bwMode="auto">
          <a:xfrm>
            <a:off x="2771800" y="1052736"/>
            <a:ext cx="0" cy="548680"/>
          </a:xfrm>
          <a:prstGeom prst="straightConnector1">
            <a:avLst/>
          </a:prstGeom>
          <a:solidFill>
            <a:schemeClr val="accent1"/>
          </a:solidFill>
          <a:ln w="38100" cap="sq" cmpd="sng" algn="ctr">
            <a:solidFill>
              <a:schemeClr val="tx1"/>
            </a:solidFill>
            <a:prstDash val="solid"/>
            <a:round/>
            <a:headEnd type="none" w="sm" len="sm"/>
            <a:tailEnd type="stealth"/>
          </a:ln>
          <a:effectLst/>
        </p:spPr>
      </p:cxnSp>
      <p:sp>
        <p:nvSpPr>
          <p:cNvPr id="64" name="TextBox 75"/>
          <p:cNvSpPr txBox="1"/>
          <p:nvPr/>
        </p:nvSpPr>
        <p:spPr>
          <a:xfrm>
            <a:off x="2771800" y="1097360"/>
            <a:ext cx="9701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/>
              <a:t>EMAR</a:t>
            </a:r>
            <a:endParaRPr lang="zh-CN" altLang="en-US" sz="2000" b="1"/>
          </a:p>
        </p:txBody>
      </p:sp>
      <p:cxnSp>
        <p:nvCxnSpPr>
          <p:cNvPr id="65" name="直接箭头连接符 64"/>
          <p:cNvCxnSpPr/>
          <p:nvPr/>
        </p:nvCxnSpPr>
        <p:spPr bwMode="auto">
          <a:xfrm>
            <a:off x="2699792" y="3140968"/>
            <a:ext cx="0" cy="548680"/>
          </a:xfrm>
          <a:prstGeom prst="straightConnector1">
            <a:avLst/>
          </a:prstGeom>
          <a:solidFill>
            <a:schemeClr val="accent1"/>
          </a:solidFill>
          <a:ln w="38100" cap="sq" cmpd="sng" algn="ctr">
            <a:solidFill>
              <a:schemeClr val="tx1"/>
            </a:solidFill>
            <a:prstDash val="solid"/>
            <a:round/>
            <a:headEnd type="stealth" w="sm" len="sm"/>
            <a:tailEnd type="none"/>
          </a:ln>
          <a:effectLst/>
        </p:spPr>
      </p:cxnSp>
      <p:sp>
        <p:nvSpPr>
          <p:cNvPr id="66" name="TextBox 110"/>
          <p:cNvSpPr txBox="1"/>
          <p:nvPr/>
        </p:nvSpPr>
        <p:spPr>
          <a:xfrm>
            <a:off x="1691681" y="3289538"/>
            <a:ext cx="1008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/>
              <a:t>SMDR</a:t>
            </a:r>
            <a:endParaRPr lang="zh-CN" altLang="en-US" sz="2000" b="1"/>
          </a:p>
        </p:txBody>
      </p:sp>
    </p:spTree>
    <p:extLst>
      <p:ext uri="{BB962C8B-B14F-4D97-AF65-F5344CB8AC3E}">
        <p14:creationId xmlns:p14="http://schemas.microsoft.com/office/powerpoint/2010/main" val="85661008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56" grpId="0" animBg="1"/>
      <p:bldP spid="57" grpId="0" animBg="1"/>
      <p:bldP spid="61" grpId="0" animBg="1"/>
      <p:bldP spid="64" grpId="0"/>
      <p:bldP spid="6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6"/>
          <p:cNvSpPr txBox="1">
            <a:spLocks noChangeArrowheads="1"/>
          </p:cNvSpPr>
          <p:nvPr/>
        </p:nvSpPr>
        <p:spPr bwMode="auto">
          <a:xfrm>
            <a:off x="914400" y="0"/>
            <a:ext cx="4953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+mn-lt"/>
                <a:ea typeface="+mn-ea"/>
              </a:rPr>
              <a:t>双地址类指令格式：</a:t>
            </a:r>
          </a:p>
        </p:txBody>
      </p:sp>
      <p:sp>
        <p:nvSpPr>
          <p:cNvPr id="10256" name="AutoShape 16"/>
          <p:cNvSpPr>
            <a:spLocks/>
          </p:cNvSpPr>
          <p:nvPr/>
        </p:nvSpPr>
        <p:spPr bwMode="auto">
          <a:xfrm rot="-5400000">
            <a:off x="3276600" y="32792"/>
            <a:ext cx="228600" cy="3276600"/>
          </a:xfrm>
          <a:prstGeom prst="leftBrace">
            <a:avLst>
              <a:gd name="adj1" fmla="val 119444"/>
              <a:gd name="adj2" fmla="val 50000"/>
            </a:avLst>
          </a:prstGeom>
          <a:noFill/>
          <a:ln w="28575" cap="sq">
            <a:solidFill>
              <a:srgbClr val="00B05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sz="2800">
              <a:latin typeface="+mn-lt"/>
              <a:ea typeface="+mn-ea"/>
            </a:endParaRPr>
          </a:p>
        </p:txBody>
      </p:sp>
      <p:sp>
        <p:nvSpPr>
          <p:cNvPr id="10258" name="Text Box 18"/>
          <p:cNvSpPr txBox="1">
            <a:spLocks noChangeArrowheads="1"/>
          </p:cNvSpPr>
          <p:nvPr/>
        </p:nvSpPr>
        <p:spPr bwMode="auto">
          <a:xfrm>
            <a:off x="609600" y="2662064"/>
            <a:ext cx="8534400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800" b="1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</a:rPr>
              <a:t>4                 3                    3                        6</a:t>
            </a:r>
          </a:p>
        </p:txBody>
      </p:sp>
      <p:grpSp>
        <p:nvGrpSpPr>
          <p:cNvPr id="2" name="Group 25"/>
          <p:cNvGrpSpPr>
            <a:grpSpLocks/>
          </p:cNvGrpSpPr>
          <p:nvPr/>
        </p:nvGrpSpPr>
        <p:grpSpPr bwMode="auto">
          <a:xfrm>
            <a:off x="76200" y="990600"/>
            <a:ext cx="8915400" cy="523875"/>
            <a:chOff x="96" y="720"/>
            <a:chExt cx="5616" cy="330"/>
          </a:xfrm>
        </p:grpSpPr>
        <p:sp>
          <p:nvSpPr>
            <p:cNvPr id="8226" name="Text Box 5"/>
            <p:cNvSpPr txBox="1">
              <a:spLocks noChangeArrowheads="1"/>
            </p:cNvSpPr>
            <p:nvPr/>
          </p:nvSpPr>
          <p:spPr bwMode="auto">
            <a:xfrm>
              <a:off x="96" y="720"/>
              <a:ext cx="5616" cy="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sz="2800" b="1">
                  <a:latin typeface="+mn-lt"/>
                  <a:ea typeface="+mn-ea"/>
                </a:rPr>
                <a:t>操作码     寄存器号    寻址方式      寄存器号    寻址方式</a:t>
              </a:r>
            </a:p>
          </p:txBody>
        </p:sp>
        <p:sp>
          <p:nvSpPr>
            <p:cNvPr id="7203" name="Line 21"/>
            <p:cNvSpPr>
              <a:spLocks noChangeShapeType="1"/>
            </p:cNvSpPr>
            <p:nvPr/>
          </p:nvSpPr>
          <p:spPr bwMode="auto">
            <a:xfrm>
              <a:off x="1008" y="720"/>
              <a:ext cx="0" cy="317"/>
            </a:xfrm>
            <a:prstGeom prst="line">
              <a:avLst/>
            </a:prstGeom>
            <a:noFill/>
            <a:ln w="38100" cap="sq">
              <a:solidFill>
                <a:schemeClr val="accent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800">
                <a:latin typeface="+mn-lt"/>
                <a:ea typeface="+mn-ea"/>
              </a:endParaRPr>
            </a:p>
          </p:txBody>
        </p:sp>
        <p:sp>
          <p:nvSpPr>
            <p:cNvPr id="7204" name="Line 22"/>
            <p:cNvSpPr>
              <a:spLocks noChangeShapeType="1"/>
            </p:cNvSpPr>
            <p:nvPr/>
          </p:nvSpPr>
          <p:spPr bwMode="auto">
            <a:xfrm>
              <a:off x="2160" y="720"/>
              <a:ext cx="0" cy="317"/>
            </a:xfrm>
            <a:prstGeom prst="line">
              <a:avLst/>
            </a:prstGeom>
            <a:noFill/>
            <a:ln w="38100" cap="sq">
              <a:solidFill>
                <a:schemeClr val="accent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800">
                <a:latin typeface="+mn-lt"/>
                <a:ea typeface="+mn-ea"/>
              </a:endParaRPr>
            </a:p>
          </p:txBody>
        </p:sp>
        <p:sp>
          <p:nvSpPr>
            <p:cNvPr id="7205" name="Line 23"/>
            <p:cNvSpPr>
              <a:spLocks noChangeShapeType="1"/>
            </p:cNvSpPr>
            <p:nvPr/>
          </p:nvSpPr>
          <p:spPr bwMode="auto">
            <a:xfrm>
              <a:off x="3312" y="720"/>
              <a:ext cx="0" cy="317"/>
            </a:xfrm>
            <a:prstGeom prst="line">
              <a:avLst/>
            </a:prstGeom>
            <a:noFill/>
            <a:ln w="38100" cap="sq">
              <a:solidFill>
                <a:schemeClr val="accent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800">
                <a:latin typeface="+mn-lt"/>
                <a:ea typeface="+mn-ea"/>
              </a:endParaRPr>
            </a:p>
          </p:txBody>
        </p:sp>
        <p:sp>
          <p:nvSpPr>
            <p:cNvPr id="7206" name="Line 24"/>
            <p:cNvSpPr>
              <a:spLocks noChangeShapeType="1"/>
            </p:cNvSpPr>
            <p:nvPr/>
          </p:nvSpPr>
          <p:spPr bwMode="auto">
            <a:xfrm>
              <a:off x="4464" y="720"/>
              <a:ext cx="0" cy="317"/>
            </a:xfrm>
            <a:prstGeom prst="line">
              <a:avLst/>
            </a:prstGeom>
            <a:noFill/>
            <a:ln w="38100" cap="sq">
              <a:solidFill>
                <a:schemeClr val="accent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800">
                <a:latin typeface="+mn-lt"/>
                <a:ea typeface="+mn-ea"/>
              </a:endParaRPr>
            </a:p>
          </p:txBody>
        </p:sp>
      </p:grpSp>
      <p:sp>
        <p:nvSpPr>
          <p:cNvPr id="10266" name="Text Box 26"/>
          <p:cNvSpPr txBox="1">
            <a:spLocks noChangeArrowheads="1"/>
          </p:cNvSpPr>
          <p:nvPr/>
        </p:nvSpPr>
        <p:spPr bwMode="auto">
          <a:xfrm>
            <a:off x="2590800" y="1700808"/>
            <a:ext cx="2209800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  <a:latin typeface="+mn-lt"/>
                <a:ea typeface="+mn-ea"/>
              </a:rPr>
              <a:t>目的地址</a:t>
            </a:r>
          </a:p>
        </p:txBody>
      </p:sp>
      <p:sp>
        <p:nvSpPr>
          <p:cNvPr id="10267" name="AutoShape 27"/>
          <p:cNvSpPr>
            <a:spLocks/>
          </p:cNvSpPr>
          <p:nvPr/>
        </p:nvSpPr>
        <p:spPr bwMode="auto">
          <a:xfrm rot="-5400000">
            <a:off x="6934200" y="32792"/>
            <a:ext cx="228600" cy="3276600"/>
          </a:xfrm>
          <a:prstGeom prst="leftBrace">
            <a:avLst>
              <a:gd name="adj1" fmla="val 119444"/>
              <a:gd name="adj2" fmla="val 50000"/>
            </a:avLst>
          </a:prstGeom>
          <a:noFill/>
          <a:ln w="28575" cap="sq">
            <a:solidFill>
              <a:srgbClr val="00B05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sz="2800">
              <a:latin typeface="+mn-lt"/>
              <a:ea typeface="+mn-ea"/>
            </a:endParaRPr>
          </a:p>
        </p:txBody>
      </p:sp>
      <p:sp>
        <p:nvSpPr>
          <p:cNvPr id="10268" name="Text Box 28"/>
          <p:cNvSpPr txBox="1">
            <a:spLocks noChangeArrowheads="1"/>
          </p:cNvSpPr>
          <p:nvPr/>
        </p:nvSpPr>
        <p:spPr bwMode="auto">
          <a:xfrm>
            <a:off x="6324600" y="1700808"/>
            <a:ext cx="1981200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  <a:latin typeface="+mn-lt"/>
                <a:ea typeface="+mn-ea"/>
              </a:rPr>
              <a:t>源地址</a:t>
            </a:r>
          </a:p>
        </p:txBody>
      </p:sp>
      <p:sp>
        <p:nvSpPr>
          <p:cNvPr id="10269" name="Text Box 29"/>
          <p:cNvSpPr txBox="1">
            <a:spLocks noChangeArrowheads="1"/>
          </p:cNvSpPr>
          <p:nvPr/>
        </p:nvSpPr>
        <p:spPr bwMode="auto">
          <a:xfrm>
            <a:off x="914400" y="2204864"/>
            <a:ext cx="4953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+mn-lt"/>
                <a:ea typeface="+mn-ea"/>
              </a:rPr>
              <a:t>单地址类指令格式：</a:t>
            </a:r>
          </a:p>
        </p:txBody>
      </p:sp>
      <p:grpSp>
        <p:nvGrpSpPr>
          <p:cNvPr id="3" name="Group 36"/>
          <p:cNvGrpSpPr>
            <a:grpSpLocks/>
          </p:cNvGrpSpPr>
          <p:nvPr/>
        </p:nvGrpSpPr>
        <p:grpSpPr bwMode="auto">
          <a:xfrm>
            <a:off x="76200" y="3195464"/>
            <a:ext cx="8915400" cy="523875"/>
            <a:chOff x="144" y="2352"/>
            <a:chExt cx="5616" cy="330"/>
          </a:xfrm>
        </p:grpSpPr>
        <p:sp>
          <p:nvSpPr>
            <p:cNvPr id="7198" name="Text Box 31"/>
            <p:cNvSpPr txBox="1">
              <a:spLocks noChangeArrowheads="1"/>
            </p:cNvSpPr>
            <p:nvPr/>
          </p:nvSpPr>
          <p:spPr bwMode="auto">
            <a:xfrm>
              <a:off x="144" y="2352"/>
              <a:ext cx="5616" cy="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sz="2800" b="1">
                  <a:latin typeface="+mn-lt"/>
                  <a:ea typeface="+mn-ea"/>
                </a:rPr>
                <a:t>操作码      寄存器号    寻址方式               未使用</a:t>
              </a:r>
            </a:p>
          </p:txBody>
        </p:sp>
        <p:sp>
          <p:nvSpPr>
            <p:cNvPr id="7199" name="Line 32"/>
            <p:cNvSpPr>
              <a:spLocks noChangeShapeType="1"/>
            </p:cNvSpPr>
            <p:nvPr/>
          </p:nvSpPr>
          <p:spPr bwMode="auto">
            <a:xfrm>
              <a:off x="1056" y="2352"/>
              <a:ext cx="0" cy="317"/>
            </a:xfrm>
            <a:prstGeom prst="line">
              <a:avLst/>
            </a:prstGeom>
            <a:noFill/>
            <a:ln w="38100" cap="sq">
              <a:solidFill>
                <a:schemeClr val="accent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800">
                <a:latin typeface="+mn-lt"/>
                <a:ea typeface="+mn-ea"/>
              </a:endParaRPr>
            </a:p>
          </p:txBody>
        </p:sp>
        <p:sp>
          <p:nvSpPr>
            <p:cNvPr id="7200" name="Line 34"/>
            <p:cNvSpPr>
              <a:spLocks noChangeShapeType="1"/>
            </p:cNvSpPr>
            <p:nvPr/>
          </p:nvSpPr>
          <p:spPr bwMode="auto">
            <a:xfrm>
              <a:off x="3360" y="2352"/>
              <a:ext cx="0" cy="317"/>
            </a:xfrm>
            <a:prstGeom prst="line">
              <a:avLst/>
            </a:prstGeom>
            <a:noFill/>
            <a:ln w="38100" cap="sq">
              <a:solidFill>
                <a:schemeClr val="accent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800">
                <a:latin typeface="+mn-lt"/>
                <a:ea typeface="+mn-ea"/>
              </a:endParaRPr>
            </a:p>
          </p:txBody>
        </p:sp>
        <p:sp>
          <p:nvSpPr>
            <p:cNvPr id="7201" name="Line 35"/>
            <p:cNvSpPr>
              <a:spLocks noChangeShapeType="1"/>
            </p:cNvSpPr>
            <p:nvPr/>
          </p:nvSpPr>
          <p:spPr bwMode="auto">
            <a:xfrm>
              <a:off x="2208" y="2358"/>
              <a:ext cx="0" cy="317"/>
            </a:xfrm>
            <a:prstGeom prst="line">
              <a:avLst/>
            </a:prstGeom>
            <a:noFill/>
            <a:ln w="38100" cap="sq">
              <a:solidFill>
                <a:schemeClr val="accent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800">
                <a:latin typeface="+mn-lt"/>
                <a:ea typeface="+mn-ea"/>
              </a:endParaRPr>
            </a:p>
          </p:txBody>
        </p:sp>
      </p:grpSp>
      <p:sp>
        <p:nvSpPr>
          <p:cNvPr id="10277" name="Text Box 37"/>
          <p:cNvSpPr txBox="1">
            <a:spLocks noChangeArrowheads="1"/>
          </p:cNvSpPr>
          <p:nvPr/>
        </p:nvSpPr>
        <p:spPr bwMode="auto">
          <a:xfrm>
            <a:off x="609600" y="457200"/>
            <a:ext cx="8534400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800" b="1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</a:rPr>
              <a:t>4                3                   3                   3                   3</a:t>
            </a:r>
          </a:p>
        </p:txBody>
      </p:sp>
      <p:sp>
        <p:nvSpPr>
          <p:cNvPr id="10278" name="AutoShape 38"/>
          <p:cNvSpPr>
            <a:spLocks/>
          </p:cNvSpPr>
          <p:nvPr/>
        </p:nvSpPr>
        <p:spPr bwMode="auto">
          <a:xfrm rot="-5400000">
            <a:off x="3242320" y="2158007"/>
            <a:ext cx="211087" cy="3456384"/>
          </a:xfrm>
          <a:prstGeom prst="leftBrace">
            <a:avLst>
              <a:gd name="adj1" fmla="val 119444"/>
              <a:gd name="adj2" fmla="val 50000"/>
            </a:avLst>
          </a:prstGeom>
          <a:noFill/>
          <a:ln w="28575" cap="sq">
            <a:solidFill>
              <a:srgbClr val="00B05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sz="2800">
              <a:latin typeface="+mn-lt"/>
              <a:ea typeface="+mn-ea"/>
            </a:endParaRPr>
          </a:p>
        </p:txBody>
      </p:sp>
      <p:sp>
        <p:nvSpPr>
          <p:cNvPr id="10279" name="Text Box 39"/>
          <p:cNvSpPr txBox="1">
            <a:spLocks noChangeArrowheads="1"/>
          </p:cNvSpPr>
          <p:nvPr/>
        </p:nvSpPr>
        <p:spPr bwMode="auto">
          <a:xfrm>
            <a:off x="3517776" y="3935815"/>
            <a:ext cx="2362200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  <a:latin typeface="+mn-lt"/>
                <a:ea typeface="+mn-ea"/>
              </a:rPr>
              <a:t>目的地址</a:t>
            </a:r>
          </a:p>
        </p:txBody>
      </p:sp>
      <p:sp>
        <p:nvSpPr>
          <p:cNvPr id="10280" name="Text Box 40"/>
          <p:cNvSpPr txBox="1">
            <a:spLocks noChangeArrowheads="1"/>
          </p:cNvSpPr>
          <p:nvPr/>
        </p:nvSpPr>
        <p:spPr bwMode="auto">
          <a:xfrm>
            <a:off x="987425" y="4343400"/>
            <a:ext cx="4953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+mn-lt"/>
                <a:ea typeface="+mn-ea"/>
              </a:rPr>
              <a:t>转移类指令格式：</a:t>
            </a:r>
          </a:p>
        </p:txBody>
      </p:sp>
      <p:sp>
        <p:nvSpPr>
          <p:cNvPr id="10287" name="Text Box 47"/>
          <p:cNvSpPr txBox="1">
            <a:spLocks noChangeArrowheads="1"/>
          </p:cNvSpPr>
          <p:nvPr/>
        </p:nvSpPr>
        <p:spPr bwMode="auto">
          <a:xfrm>
            <a:off x="0" y="4876800"/>
            <a:ext cx="9144000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800" b="1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</a:rPr>
              <a:t>15       12 11               9 8               6    5     4    3     2     1      0</a:t>
            </a:r>
          </a:p>
        </p:txBody>
      </p:sp>
      <p:sp>
        <p:nvSpPr>
          <p:cNvPr id="10292" name="AutoShape 52"/>
          <p:cNvSpPr>
            <a:spLocks/>
          </p:cNvSpPr>
          <p:nvPr/>
        </p:nvSpPr>
        <p:spPr bwMode="auto">
          <a:xfrm rot="-5400000">
            <a:off x="3200400" y="4425280"/>
            <a:ext cx="228600" cy="3276600"/>
          </a:xfrm>
          <a:prstGeom prst="leftBrace">
            <a:avLst>
              <a:gd name="adj1" fmla="val 119444"/>
              <a:gd name="adj2" fmla="val 50000"/>
            </a:avLst>
          </a:prstGeom>
          <a:noFill/>
          <a:ln w="28575" cap="sq">
            <a:solidFill>
              <a:srgbClr val="00B05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sz="2800">
              <a:latin typeface="+mn-lt"/>
              <a:ea typeface="+mn-ea"/>
            </a:endParaRPr>
          </a:p>
        </p:txBody>
      </p:sp>
      <p:sp>
        <p:nvSpPr>
          <p:cNvPr id="10293" name="Text Box 53"/>
          <p:cNvSpPr txBox="1">
            <a:spLocks noChangeArrowheads="1"/>
          </p:cNvSpPr>
          <p:nvPr/>
        </p:nvSpPr>
        <p:spPr bwMode="auto">
          <a:xfrm>
            <a:off x="2555776" y="6165304"/>
            <a:ext cx="1800200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  <a:latin typeface="+mn-lt"/>
                <a:ea typeface="+mn-ea"/>
              </a:rPr>
              <a:t>转移地址</a:t>
            </a:r>
          </a:p>
        </p:txBody>
      </p:sp>
      <p:sp>
        <p:nvSpPr>
          <p:cNvPr id="10294" name="AutoShape 54"/>
          <p:cNvSpPr>
            <a:spLocks/>
          </p:cNvSpPr>
          <p:nvPr/>
        </p:nvSpPr>
        <p:spPr bwMode="auto">
          <a:xfrm rot="-5400000">
            <a:off x="6858000" y="4425280"/>
            <a:ext cx="228600" cy="3276600"/>
          </a:xfrm>
          <a:prstGeom prst="leftBrace">
            <a:avLst>
              <a:gd name="adj1" fmla="val 119444"/>
              <a:gd name="adj2" fmla="val 50000"/>
            </a:avLst>
          </a:prstGeom>
          <a:noFill/>
          <a:ln w="28575" cap="sq">
            <a:solidFill>
              <a:srgbClr val="00B05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sz="2800">
              <a:latin typeface="+mn-lt"/>
              <a:ea typeface="+mn-ea"/>
            </a:endParaRPr>
          </a:p>
        </p:txBody>
      </p:sp>
      <p:sp>
        <p:nvSpPr>
          <p:cNvPr id="10295" name="Text Box 55"/>
          <p:cNvSpPr txBox="1">
            <a:spLocks noChangeArrowheads="1"/>
          </p:cNvSpPr>
          <p:nvPr/>
        </p:nvSpPr>
        <p:spPr bwMode="auto">
          <a:xfrm>
            <a:off x="6156176" y="6165304"/>
            <a:ext cx="2362200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  <a:latin typeface="+mn-lt"/>
                <a:ea typeface="+mn-ea"/>
              </a:rPr>
              <a:t>转移条件</a:t>
            </a:r>
          </a:p>
        </p:txBody>
      </p:sp>
      <p:grpSp>
        <p:nvGrpSpPr>
          <p:cNvPr id="4" name="Group 57"/>
          <p:cNvGrpSpPr>
            <a:grpSpLocks/>
          </p:cNvGrpSpPr>
          <p:nvPr/>
        </p:nvGrpSpPr>
        <p:grpSpPr bwMode="auto">
          <a:xfrm>
            <a:off x="76200" y="5407746"/>
            <a:ext cx="8915400" cy="523449"/>
            <a:chOff x="48" y="3408"/>
            <a:chExt cx="5616" cy="311"/>
          </a:xfrm>
        </p:grpSpPr>
        <p:sp>
          <p:nvSpPr>
            <p:cNvPr id="7189" name="Text Box 42"/>
            <p:cNvSpPr txBox="1">
              <a:spLocks noChangeArrowheads="1"/>
            </p:cNvSpPr>
            <p:nvPr/>
          </p:nvSpPr>
          <p:spPr bwMode="auto">
            <a:xfrm>
              <a:off x="48" y="3408"/>
              <a:ext cx="5616" cy="31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sz="2800" b="1">
                  <a:latin typeface="+mn-lt"/>
                  <a:ea typeface="+mn-ea"/>
                </a:rPr>
                <a:t>操作码      寄存器号    寻址方式   方式      </a:t>
              </a:r>
              <a:r>
                <a:rPr lang="en-US" altLang="zh-CN" sz="2800" b="1">
                  <a:latin typeface="+mn-lt"/>
                  <a:ea typeface="+mn-ea"/>
                </a:rPr>
                <a:t>N</a:t>
              </a:r>
              <a:r>
                <a:rPr lang="en-US" altLang="zh-CN" sz="2800" b="1"/>
                <a:t> '</a:t>
              </a:r>
              <a:r>
                <a:rPr lang="en-US" altLang="zh-CN" sz="2800" b="1">
                  <a:latin typeface="+mn-lt"/>
                  <a:ea typeface="+mn-ea"/>
                </a:rPr>
                <a:t>  Z</a:t>
              </a:r>
              <a:r>
                <a:rPr lang="en-US" altLang="zh-CN" sz="2800" b="1"/>
                <a:t> '</a:t>
              </a:r>
              <a:r>
                <a:rPr lang="en-US" altLang="zh-CN" sz="2800" b="1">
                  <a:latin typeface="+mn-lt"/>
                  <a:ea typeface="+mn-ea"/>
                </a:rPr>
                <a:t>   V</a:t>
              </a:r>
              <a:r>
                <a:rPr lang="en-US" altLang="zh-CN" sz="2800" b="1"/>
                <a:t> '</a:t>
              </a:r>
              <a:r>
                <a:rPr lang="en-US" altLang="zh-CN" sz="2800" b="1">
                  <a:latin typeface="+mn-lt"/>
                  <a:ea typeface="+mn-ea"/>
                </a:rPr>
                <a:t>   C' </a:t>
              </a:r>
            </a:p>
          </p:txBody>
        </p:sp>
        <p:sp>
          <p:nvSpPr>
            <p:cNvPr id="7190" name="Line 43"/>
            <p:cNvSpPr>
              <a:spLocks noChangeShapeType="1"/>
            </p:cNvSpPr>
            <p:nvPr/>
          </p:nvSpPr>
          <p:spPr bwMode="auto">
            <a:xfrm>
              <a:off x="960" y="3408"/>
              <a:ext cx="0" cy="299"/>
            </a:xfrm>
            <a:prstGeom prst="line">
              <a:avLst/>
            </a:prstGeom>
            <a:noFill/>
            <a:ln w="38100" cap="sq">
              <a:solidFill>
                <a:schemeClr val="accent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800">
                <a:latin typeface="+mn-lt"/>
                <a:ea typeface="+mn-ea"/>
              </a:endParaRPr>
            </a:p>
          </p:txBody>
        </p:sp>
        <p:sp>
          <p:nvSpPr>
            <p:cNvPr id="7191" name="Line 44"/>
            <p:cNvSpPr>
              <a:spLocks noChangeShapeType="1"/>
            </p:cNvSpPr>
            <p:nvPr/>
          </p:nvSpPr>
          <p:spPr bwMode="auto">
            <a:xfrm>
              <a:off x="2112" y="3408"/>
              <a:ext cx="0" cy="299"/>
            </a:xfrm>
            <a:prstGeom prst="line">
              <a:avLst/>
            </a:prstGeom>
            <a:noFill/>
            <a:ln w="38100" cap="sq">
              <a:solidFill>
                <a:schemeClr val="accent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800">
                <a:latin typeface="+mn-lt"/>
                <a:ea typeface="+mn-ea"/>
              </a:endParaRPr>
            </a:p>
          </p:txBody>
        </p:sp>
        <p:sp>
          <p:nvSpPr>
            <p:cNvPr id="7192" name="Line 45"/>
            <p:cNvSpPr>
              <a:spLocks noChangeShapeType="1"/>
            </p:cNvSpPr>
            <p:nvPr/>
          </p:nvSpPr>
          <p:spPr bwMode="auto">
            <a:xfrm>
              <a:off x="3264" y="3408"/>
              <a:ext cx="0" cy="299"/>
            </a:xfrm>
            <a:prstGeom prst="line">
              <a:avLst/>
            </a:prstGeom>
            <a:noFill/>
            <a:ln w="38100" cap="sq">
              <a:solidFill>
                <a:schemeClr val="accent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800">
                <a:latin typeface="+mn-lt"/>
                <a:ea typeface="+mn-ea"/>
              </a:endParaRPr>
            </a:p>
          </p:txBody>
        </p:sp>
        <p:sp>
          <p:nvSpPr>
            <p:cNvPr id="7193" name="Line 46"/>
            <p:cNvSpPr>
              <a:spLocks noChangeShapeType="1"/>
            </p:cNvSpPr>
            <p:nvPr/>
          </p:nvSpPr>
          <p:spPr bwMode="auto">
            <a:xfrm>
              <a:off x="3787" y="3408"/>
              <a:ext cx="0" cy="299"/>
            </a:xfrm>
            <a:prstGeom prst="line">
              <a:avLst/>
            </a:prstGeom>
            <a:noFill/>
            <a:ln w="38100" cap="sq">
              <a:solidFill>
                <a:schemeClr val="accent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800">
                <a:latin typeface="+mn-lt"/>
                <a:ea typeface="+mn-ea"/>
              </a:endParaRPr>
            </a:p>
          </p:txBody>
        </p:sp>
        <p:sp>
          <p:nvSpPr>
            <p:cNvPr id="7194" name="Line 48"/>
            <p:cNvSpPr>
              <a:spLocks noChangeShapeType="1"/>
            </p:cNvSpPr>
            <p:nvPr/>
          </p:nvSpPr>
          <p:spPr bwMode="auto">
            <a:xfrm>
              <a:off x="4422" y="3408"/>
              <a:ext cx="0" cy="299"/>
            </a:xfrm>
            <a:prstGeom prst="line">
              <a:avLst/>
            </a:prstGeom>
            <a:noFill/>
            <a:ln w="38100" cap="sq">
              <a:solidFill>
                <a:schemeClr val="accent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800">
                <a:latin typeface="+mn-lt"/>
                <a:ea typeface="+mn-ea"/>
              </a:endParaRPr>
            </a:p>
          </p:txBody>
        </p:sp>
        <p:sp>
          <p:nvSpPr>
            <p:cNvPr id="7195" name="Line 49"/>
            <p:cNvSpPr>
              <a:spLocks noChangeShapeType="1"/>
            </p:cNvSpPr>
            <p:nvPr/>
          </p:nvSpPr>
          <p:spPr bwMode="auto">
            <a:xfrm>
              <a:off x="4830" y="3408"/>
              <a:ext cx="0" cy="299"/>
            </a:xfrm>
            <a:prstGeom prst="line">
              <a:avLst/>
            </a:prstGeom>
            <a:noFill/>
            <a:ln w="38100" cap="sq">
              <a:solidFill>
                <a:schemeClr val="accent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800">
                <a:latin typeface="+mn-lt"/>
                <a:ea typeface="+mn-ea"/>
              </a:endParaRPr>
            </a:p>
          </p:txBody>
        </p:sp>
        <p:sp>
          <p:nvSpPr>
            <p:cNvPr id="7196" name="Line 50"/>
            <p:cNvSpPr>
              <a:spLocks noChangeShapeType="1"/>
            </p:cNvSpPr>
            <p:nvPr/>
          </p:nvSpPr>
          <p:spPr bwMode="auto">
            <a:xfrm>
              <a:off x="5239" y="3409"/>
              <a:ext cx="0" cy="299"/>
            </a:xfrm>
            <a:prstGeom prst="line">
              <a:avLst/>
            </a:prstGeom>
            <a:noFill/>
            <a:ln w="38100" cap="sq">
              <a:solidFill>
                <a:schemeClr val="accent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800">
                <a:latin typeface="+mn-lt"/>
                <a:ea typeface="+mn-ea"/>
              </a:endParaRPr>
            </a:p>
          </p:txBody>
        </p:sp>
        <p:sp>
          <p:nvSpPr>
            <p:cNvPr id="7197" name="Line 56"/>
            <p:cNvSpPr>
              <a:spLocks noChangeShapeType="1"/>
            </p:cNvSpPr>
            <p:nvPr/>
          </p:nvSpPr>
          <p:spPr bwMode="auto">
            <a:xfrm>
              <a:off x="4059" y="3408"/>
              <a:ext cx="0" cy="299"/>
            </a:xfrm>
            <a:prstGeom prst="line">
              <a:avLst/>
            </a:prstGeom>
            <a:noFill/>
            <a:ln w="38100" cap="sq">
              <a:solidFill>
                <a:schemeClr val="accent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800">
                <a:latin typeface="+mn-lt"/>
                <a:ea typeface="+mn-ea"/>
              </a:endParaRP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0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0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0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0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0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4" dur="500"/>
                                        <p:tgtEl>
                                          <p:spTgt spid="10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0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0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0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7" dur="500"/>
                                        <p:tgtEl>
                                          <p:spTgt spid="10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10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10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10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10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10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56" grpId="0" animBg="1"/>
      <p:bldP spid="10258" grpId="0" autoUpdateAnimBg="0"/>
      <p:bldP spid="10266" grpId="0" autoUpdateAnimBg="0"/>
      <p:bldP spid="10267" grpId="0" animBg="1"/>
      <p:bldP spid="10268" grpId="0" autoUpdateAnimBg="0"/>
      <p:bldP spid="10269" grpId="0" autoUpdateAnimBg="0"/>
      <p:bldP spid="10277" grpId="0" autoUpdateAnimBg="0"/>
      <p:bldP spid="10278" grpId="0" animBg="1"/>
      <p:bldP spid="10279" grpId="0" autoUpdateAnimBg="0"/>
      <p:bldP spid="10280" grpId="0" autoUpdateAnimBg="0"/>
      <p:bldP spid="10287" grpId="0" autoUpdateAnimBg="0"/>
      <p:bldP spid="10292" grpId="0" animBg="1"/>
      <p:bldP spid="10293" grpId="0" autoUpdateAnimBg="0"/>
      <p:bldP spid="10294" grpId="0" animBg="1"/>
      <p:bldP spid="10295" grpId="0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5508104" y="1268760"/>
            <a:ext cx="2668188" cy="3528392"/>
            <a:chOff x="4139952" y="1412776"/>
            <a:chExt cx="2468074" cy="2880320"/>
          </a:xfrm>
        </p:grpSpPr>
        <p:sp>
          <p:nvSpPr>
            <p:cNvPr id="3" name="矩形 2"/>
            <p:cNvSpPr/>
            <p:nvPr/>
          </p:nvSpPr>
          <p:spPr>
            <a:xfrm>
              <a:off x="5738530" y="141277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5738530" y="177281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dirty="0">
                  <a:solidFill>
                    <a:schemeClr val="tx1"/>
                  </a:solidFill>
                </a:rPr>
                <a:t>8000H</a:t>
              </a:r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5738530" y="213285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5738530" y="249289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38530" y="285293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5738530" y="321297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5738530" y="357301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5738530" y="393305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4139952" y="141277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>
                  <a:solidFill>
                    <a:srgbClr val="FF0000"/>
                  </a:solidFill>
                </a:rPr>
                <a:t>数据空间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4139952" y="177281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>
                  <a:solidFill>
                    <a:schemeClr val="tx1"/>
                  </a:solidFill>
                </a:rPr>
                <a:t>数据</a:t>
              </a:r>
              <a:r>
                <a:rPr lang="en-US" altLang="zh-CN" sz="2000" b="1" dirty="0">
                  <a:solidFill>
                    <a:schemeClr val="tx1"/>
                  </a:solidFill>
                </a:rPr>
                <a:t>1</a:t>
              </a:r>
              <a:endParaRPr lang="zh-CN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4139952" y="213285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>
                  <a:solidFill>
                    <a:schemeClr val="tx1"/>
                  </a:solidFill>
                </a:rPr>
                <a:t>数据</a:t>
              </a:r>
              <a:r>
                <a:rPr lang="en-US" altLang="zh-CN" sz="2000" b="1" dirty="0">
                  <a:solidFill>
                    <a:schemeClr val="tx1"/>
                  </a:solidFill>
                </a:rPr>
                <a:t>2</a:t>
              </a:r>
              <a:endParaRPr lang="zh-CN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4139952" y="249289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>
                  <a:solidFill>
                    <a:schemeClr val="tx1"/>
                  </a:solidFill>
                </a:rPr>
                <a:t>数据</a:t>
              </a:r>
              <a:r>
                <a:rPr lang="en-US" altLang="zh-CN" sz="2000" b="1" dirty="0">
                  <a:solidFill>
                    <a:schemeClr val="tx1"/>
                  </a:solidFill>
                </a:rPr>
                <a:t>3</a:t>
              </a:r>
              <a:endParaRPr lang="zh-CN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4139952" y="285293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schemeClr val="tx1"/>
                  </a:solidFill>
                </a:rPr>
                <a:t>….</a:t>
              </a:r>
              <a:endParaRPr lang="zh-CN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4139952" y="321297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>
                <a:solidFill>
                  <a:schemeClr val="tx1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4139952" y="357301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>
                <a:solidFill>
                  <a:schemeClr val="tx1"/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4139952" y="393305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>
                <a:solidFill>
                  <a:schemeClr val="tx1"/>
                </a:solidFill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539552" y="1628800"/>
            <a:ext cx="2880320" cy="3096344"/>
            <a:chOff x="1115616" y="836712"/>
            <a:chExt cx="2221961" cy="2880320"/>
          </a:xfrm>
        </p:grpSpPr>
        <p:sp>
          <p:nvSpPr>
            <p:cNvPr id="20" name="Line 81"/>
            <p:cNvSpPr>
              <a:spLocks noChangeShapeType="1"/>
            </p:cNvSpPr>
            <p:nvPr/>
          </p:nvSpPr>
          <p:spPr bwMode="auto">
            <a:xfrm>
              <a:off x="1547663" y="2367243"/>
              <a:ext cx="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21" name="矩形 20"/>
            <p:cNvSpPr/>
            <p:nvPr/>
          </p:nvSpPr>
          <p:spPr bwMode="auto">
            <a:xfrm>
              <a:off x="1115616" y="836712"/>
              <a:ext cx="1944216" cy="288032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zh-CN" b="1" dirty="0"/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zh-CN" b="1" dirty="0"/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rPr>
                <a:t>CPU</a:t>
              </a: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22" name="流程图: 过程 21"/>
            <p:cNvSpPr/>
            <p:nvPr/>
          </p:nvSpPr>
          <p:spPr bwMode="auto">
            <a:xfrm>
              <a:off x="2145432" y="836712"/>
              <a:ext cx="914400" cy="612648"/>
            </a:xfrm>
            <a:prstGeom prst="flowChartProcess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1" i="0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Times New Roman" pitchFamily="18" charset="0"/>
                  <a:ea typeface="宋体" pitchFamily="2" charset="-122"/>
                </a:rPr>
                <a:t>MAR</a:t>
              </a:r>
              <a:endParaRPr kumimoji="1" lang="zh-CN" altLang="en-US" sz="24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23" name="流程图: 过程 22"/>
            <p:cNvSpPr/>
            <p:nvPr/>
          </p:nvSpPr>
          <p:spPr bwMode="auto">
            <a:xfrm>
              <a:off x="2145432" y="1640522"/>
              <a:ext cx="914400" cy="612648"/>
            </a:xfrm>
            <a:prstGeom prst="flowChartProcess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1" i="0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Times New Roman" pitchFamily="18" charset="0"/>
                  <a:ea typeface="宋体" pitchFamily="2" charset="-122"/>
                </a:rPr>
                <a:t>MDR</a:t>
              </a:r>
              <a:endParaRPr kumimoji="1" lang="zh-CN" altLang="en-US" sz="24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120577" y="3182954"/>
              <a:ext cx="1217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solidFill>
                    <a:srgbClr val="FF0000"/>
                  </a:solidFill>
                </a:rPr>
                <a:t>控制信号</a:t>
              </a: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3059832" y="3738518"/>
            <a:ext cx="1800200" cy="338554"/>
            <a:chOff x="3059832" y="2946430"/>
            <a:chExt cx="1800200" cy="338554"/>
          </a:xfrm>
        </p:grpSpPr>
        <p:cxnSp>
          <p:nvCxnSpPr>
            <p:cNvPr id="26" name="直接连接符 25"/>
            <p:cNvCxnSpPr/>
            <p:nvPr/>
          </p:nvCxnSpPr>
          <p:spPr bwMode="auto">
            <a:xfrm>
              <a:off x="3059832" y="3212976"/>
              <a:ext cx="1800200" cy="0"/>
            </a:xfrm>
            <a:prstGeom prst="line">
              <a:avLst/>
            </a:prstGeom>
            <a:solidFill>
              <a:schemeClr val="accent1"/>
            </a:solidFill>
            <a:ln w="63500" cap="sq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27" name="TextBox 29"/>
            <p:cNvSpPr txBox="1"/>
            <p:nvPr/>
          </p:nvSpPr>
          <p:spPr>
            <a:xfrm>
              <a:off x="3707904" y="2946430"/>
              <a:ext cx="3898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/>
                <a:t>W</a:t>
              </a:r>
              <a:endParaRPr lang="zh-CN" altLang="en-US" sz="1600" b="1" dirty="0"/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3096044" y="1434262"/>
            <a:ext cx="1728192" cy="698595"/>
            <a:chOff x="3096044" y="642174"/>
            <a:chExt cx="1728192" cy="698595"/>
          </a:xfrm>
        </p:grpSpPr>
        <p:grpSp>
          <p:nvGrpSpPr>
            <p:cNvPr id="29" name="组合 98"/>
            <p:cNvGrpSpPr/>
            <p:nvPr/>
          </p:nvGrpSpPr>
          <p:grpSpPr>
            <a:xfrm>
              <a:off x="3096044" y="908721"/>
              <a:ext cx="1728192" cy="432048"/>
              <a:chOff x="827583" y="983432"/>
              <a:chExt cx="2088233" cy="393681"/>
            </a:xfrm>
          </p:grpSpPr>
          <p:cxnSp>
            <p:nvCxnSpPr>
              <p:cNvPr id="31" name="直接连接符 30"/>
              <p:cNvCxnSpPr/>
              <p:nvPr/>
            </p:nvCxnSpPr>
            <p:spPr bwMode="auto">
              <a:xfrm>
                <a:off x="827584" y="1044385"/>
                <a:ext cx="2088232" cy="0"/>
              </a:xfrm>
              <a:prstGeom prst="line">
                <a:avLst/>
              </a:prstGeom>
              <a:solidFill>
                <a:schemeClr val="accent1"/>
              </a:solidFill>
              <a:ln w="12700" cap="sq" cmpd="sng" algn="ctr">
                <a:solidFill>
                  <a:schemeClr val="tx2"/>
                </a:solidFill>
                <a:prstDash val="solid"/>
                <a:round/>
                <a:headEnd type="none" w="sm" len="sm"/>
                <a:tailEnd type="triangle" w="sm" len="sm"/>
              </a:ln>
              <a:effectLst/>
            </p:spPr>
          </p:cxnSp>
          <p:cxnSp>
            <p:nvCxnSpPr>
              <p:cNvPr id="32" name="直接连接符 31"/>
              <p:cNvCxnSpPr/>
              <p:nvPr/>
            </p:nvCxnSpPr>
            <p:spPr bwMode="auto">
              <a:xfrm>
                <a:off x="827584" y="1081671"/>
                <a:ext cx="2088232" cy="0"/>
              </a:xfrm>
              <a:prstGeom prst="line">
                <a:avLst/>
              </a:prstGeom>
              <a:solidFill>
                <a:schemeClr val="accent1"/>
              </a:solidFill>
              <a:ln w="12700" cap="sq" cmpd="sng" algn="ctr">
                <a:solidFill>
                  <a:schemeClr val="tx2"/>
                </a:solidFill>
                <a:prstDash val="solid"/>
                <a:round/>
                <a:headEnd type="none" w="sm" len="sm"/>
                <a:tailEnd type="triangle" w="sm" len="sm"/>
              </a:ln>
              <a:effectLst/>
            </p:spPr>
          </p:cxnSp>
          <p:cxnSp>
            <p:nvCxnSpPr>
              <p:cNvPr id="33" name="直接连接符 32"/>
              <p:cNvCxnSpPr/>
              <p:nvPr/>
            </p:nvCxnSpPr>
            <p:spPr bwMode="auto">
              <a:xfrm>
                <a:off x="827584" y="1117682"/>
                <a:ext cx="2088232" cy="0"/>
              </a:xfrm>
              <a:prstGeom prst="line">
                <a:avLst/>
              </a:prstGeom>
              <a:solidFill>
                <a:schemeClr val="accent1"/>
              </a:solidFill>
              <a:ln w="12700" cap="sq" cmpd="sng" algn="ctr">
                <a:solidFill>
                  <a:schemeClr val="tx2"/>
                </a:solidFill>
                <a:prstDash val="solid"/>
                <a:round/>
                <a:headEnd type="none" w="sm" len="sm"/>
                <a:tailEnd type="triangle" w="sm" len="sm"/>
              </a:ln>
              <a:effectLst/>
            </p:spPr>
          </p:cxnSp>
          <p:cxnSp>
            <p:nvCxnSpPr>
              <p:cNvPr id="34" name="直接连接符 33"/>
              <p:cNvCxnSpPr/>
              <p:nvPr/>
            </p:nvCxnSpPr>
            <p:spPr bwMode="auto">
              <a:xfrm>
                <a:off x="827584" y="1268760"/>
                <a:ext cx="2088232" cy="0"/>
              </a:xfrm>
              <a:prstGeom prst="line">
                <a:avLst/>
              </a:prstGeom>
              <a:solidFill>
                <a:schemeClr val="accent1"/>
              </a:solidFill>
              <a:ln w="12700" cap="sq" cmpd="sng" algn="ctr">
                <a:solidFill>
                  <a:schemeClr val="tx2"/>
                </a:solidFill>
                <a:prstDash val="solid"/>
                <a:round/>
                <a:headEnd type="none" w="sm" len="sm"/>
                <a:tailEnd type="triangle" w="sm" len="sm"/>
              </a:ln>
              <a:effectLst/>
            </p:spPr>
          </p:cxnSp>
          <p:cxnSp>
            <p:nvCxnSpPr>
              <p:cNvPr id="35" name="直接连接符 34"/>
              <p:cNvCxnSpPr/>
              <p:nvPr/>
            </p:nvCxnSpPr>
            <p:spPr bwMode="auto">
              <a:xfrm>
                <a:off x="827584" y="1302515"/>
                <a:ext cx="2088232" cy="0"/>
              </a:xfrm>
              <a:prstGeom prst="line">
                <a:avLst/>
              </a:prstGeom>
              <a:solidFill>
                <a:schemeClr val="accent1"/>
              </a:solidFill>
              <a:ln w="12700" cap="sq" cmpd="sng" algn="ctr">
                <a:solidFill>
                  <a:schemeClr val="tx2"/>
                </a:solidFill>
                <a:prstDash val="solid"/>
                <a:round/>
                <a:headEnd type="none" w="sm" len="sm"/>
                <a:tailEnd type="triangle" w="sm" len="sm"/>
              </a:ln>
              <a:effectLst/>
            </p:spPr>
          </p:cxnSp>
          <p:cxnSp>
            <p:nvCxnSpPr>
              <p:cNvPr id="36" name="直接连接符 35"/>
              <p:cNvCxnSpPr/>
              <p:nvPr/>
            </p:nvCxnSpPr>
            <p:spPr bwMode="auto">
              <a:xfrm>
                <a:off x="827584" y="1334335"/>
                <a:ext cx="2088232" cy="0"/>
              </a:xfrm>
              <a:prstGeom prst="line">
                <a:avLst/>
              </a:prstGeom>
              <a:solidFill>
                <a:schemeClr val="accent1"/>
              </a:solidFill>
              <a:ln w="12700" cap="sq" cmpd="sng" algn="ctr">
                <a:solidFill>
                  <a:schemeClr val="tx2"/>
                </a:solidFill>
                <a:prstDash val="solid"/>
                <a:round/>
                <a:headEnd type="none" w="sm" len="sm"/>
                <a:tailEnd type="triangle" w="sm" len="sm"/>
              </a:ln>
              <a:effectLst/>
            </p:spPr>
          </p:cxnSp>
          <p:sp>
            <p:nvSpPr>
              <p:cNvPr id="37" name="椭圆 36"/>
              <p:cNvSpPr/>
              <p:nvPr/>
            </p:nvSpPr>
            <p:spPr bwMode="auto">
              <a:xfrm>
                <a:off x="1530470" y="983432"/>
                <a:ext cx="60266" cy="393681"/>
              </a:xfrm>
              <a:prstGeom prst="ellipse">
                <a:avLst/>
              </a:prstGeom>
              <a:noFill/>
              <a:ln w="12700" cap="sq" cmpd="sng" algn="ctr">
                <a:solidFill>
                  <a:schemeClr val="tx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cxnSp>
            <p:nvCxnSpPr>
              <p:cNvPr id="38" name="直接连接符 37"/>
              <p:cNvCxnSpPr/>
              <p:nvPr/>
            </p:nvCxnSpPr>
            <p:spPr bwMode="auto">
              <a:xfrm>
                <a:off x="827583" y="1231222"/>
                <a:ext cx="2088232" cy="0"/>
              </a:xfrm>
              <a:prstGeom prst="line">
                <a:avLst/>
              </a:prstGeom>
              <a:solidFill>
                <a:schemeClr val="accent1"/>
              </a:solidFill>
              <a:ln w="12700" cap="sq" cmpd="sng" algn="ctr">
                <a:solidFill>
                  <a:schemeClr val="tx2"/>
                </a:solidFill>
                <a:prstDash val="solid"/>
                <a:round/>
                <a:headEnd type="none" w="sm" len="sm"/>
                <a:tailEnd type="triangle" w="sm" len="sm"/>
              </a:ln>
              <a:effectLst/>
            </p:spPr>
          </p:cxnSp>
          <p:cxnSp>
            <p:nvCxnSpPr>
              <p:cNvPr id="39" name="直接连接符 38"/>
              <p:cNvCxnSpPr/>
              <p:nvPr/>
            </p:nvCxnSpPr>
            <p:spPr bwMode="auto">
              <a:xfrm>
                <a:off x="827584" y="1152992"/>
                <a:ext cx="2088232" cy="0"/>
              </a:xfrm>
              <a:prstGeom prst="line">
                <a:avLst/>
              </a:prstGeom>
              <a:solidFill>
                <a:schemeClr val="accent1"/>
              </a:solidFill>
              <a:ln w="12700" cap="sq" cmpd="sng" algn="ctr">
                <a:solidFill>
                  <a:schemeClr val="tx2"/>
                </a:solidFill>
                <a:prstDash val="solid"/>
                <a:round/>
                <a:headEnd type="none" w="sm" len="sm"/>
                <a:tailEnd type="triangle" w="sm" len="sm"/>
              </a:ln>
              <a:effectLst/>
            </p:spPr>
          </p:cxnSp>
        </p:grpSp>
        <p:sp>
          <p:nvSpPr>
            <p:cNvPr id="30" name="TextBox 32"/>
            <p:cNvSpPr txBox="1"/>
            <p:nvPr/>
          </p:nvSpPr>
          <p:spPr>
            <a:xfrm>
              <a:off x="3282992" y="642174"/>
              <a:ext cx="112562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/>
                <a:t>k</a:t>
              </a:r>
              <a:r>
                <a:rPr lang="zh-CN" altLang="en-US" sz="1600" b="1" dirty="0"/>
                <a:t>条地址线</a:t>
              </a: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3059832" y="2348880"/>
            <a:ext cx="1800200" cy="720080"/>
            <a:chOff x="3059832" y="1556792"/>
            <a:chExt cx="1800200" cy="720080"/>
          </a:xfrm>
        </p:grpSpPr>
        <p:grpSp>
          <p:nvGrpSpPr>
            <p:cNvPr id="41" name="组合 99"/>
            <p:cNvGrpSpPr/>
            <p:nvPr/>
          </p:nvGrpSpPr>
          <p:grpSpPr>
            <a:xfrm>
              <a:off x="3059832" y="1844824"/>
              <a:ext cx="1800200" cy="432048"/>
              <a:chOff x="827584" y="983432"/>
              <a:chExt cx="2088232" cy="393681"/>
            </a:xfrm>
          </p:grpSpPr>
          <p:cxnSp>
            <p:nvCxnSpPr>
              <p:cNvPr id="43" name="直接连接符 42"/>
              <p:cNvCxnSpPr/>
              <p:nvPr/>
            </p:nvCxnSpPr>
            <p:spPr bwMode="auto">
              <a:xfrm>
                <a:off x="827584" y="1044385"/>
                <a:ext cx="2088232" cy="0"/>
              </a:xfrm>
              <a:prstGeom prst="line">
                <a:avLst/>
              </a:prstGeom>
              <a:solidFill>
                <a:schemeClr val="accent1"/>
              </a:solidFill>
              <a:ln w="12700" cap="sq" cmpd="sng" algn="ctr">
                <a:solidFill>
                  <a:schemeClr val="tx1"/>
                </a:solidFill>
                <a:prstDash val="solid"/>
                <a:round/>
                <a:headEnd type="triangle" w="sm" len="sm"/>
                <a:tailEnd type="triangle" w="sm" len="sm"/>
              </a:ln>
              <a:effectLst/>
            </p:spPr>
          </p:cxnSp>
          <p:cxnSp>
            <p:nvCxnSpPr>
              <p:cNvPr id="44" name="直接连接符 43"/>
              <p:cNvCxnSpPr/>
              <p:nvPr/>
            </p:nvCxnSpPr>
            <p:spPr bwMode="auto">
              <a:xfrm>
                <a:off x="827584" y="1081671"/>
                <a:ext cx="2088232" cy="0"/>
              </a:xfrm>
              <a:prstGeom prst="line">
                <a:avLst/>
              </a:prstGeom>
              <a:solidFill>
                <a:schemeClr val="accent1"/>
              </a:solidFill>
              <a:ln w="12700" cap="sq" cmpd="sng" algn="ctr">
                <a:solidFill>
                  <a:schemeClr val="tx1"/>
                </a:solidFill>
                <a:prstDash val="solid"/>
                <a:round/>
                <a:headEnd type="triangle" w="sm" len="sm"/>
                <a:tailEnd type="triangle" w="sm" len="sm"/>
              </a:ln>
              <a:effectLst/>
            </p:spPr>
          </p:cxnSp>
          <p:cxnSp>
            <p:nvCxnSpPr>
              <p:cNvPr id="45" name="直接连接符 44"/>
              <p:cNvCxnSpPr/>
              <p:nvPr/>
            </p:nvCxnSpPr>
            <p:spPr bwMode="auto">
              <a:xfrm>
                <a:off x="827584" y="1117682"/>
                <a:ext cx="2088232" cy="0"/>
              </a:xfrm>
              <a:prstGeom prst="line">
                <a:avLst/>
              </a:prstGeom>
              <a:solidFill>
                <a:schemeClr val="accent1"/>
              </a:solidFill>
              <a:ln w="12700" cap="sq" cmpd="sng" algn="ctr">
                <a:solidFill>
                  <a:schemeClr val="tx1"/>
                </a:solidFill>
                <a:prstDash val="solid"/>
                <a:round/>
                <a:headEnd type="triangle" w="sm" len="sm"/>
                <a:tailEnd type="triangle" w="sm" len="sm"/>
              </a:ln>
              <a:effectLst/>
            </p:spPr>
          </p:cxnSp>
          <p:cxnSp>
            <p:nvCxnSpPr>
              <p:cNvPr id="46" name="直接连接符 45"/>
              <p:cNvCxnSpPr/>
              <p:nvPr/>
            </p:nvCxnSpPr>
            <p:spPr bwMode="auto">
              <a:xfrm>
                <a:off x="827584" y="1268760"/>
                <a:ext cx="2088232" cy="0"/>
              </a:xfrm>
              <a:prstGeom prst="line">
                <a:avLst/>
              </a:prstGeom>
              <a:solidFill>
                <a:schemeClr val="accent1"/>
              </a:solidFill>
              <a:ln w="12700" cap="sq" cmpd="sng" algn="ctr">
                <a:solidFill>
                  <a:schemeClr val="tx1"/>
                </a:solidFill>
                <a:prstDash val="solid"/>
                <a:round/>
                <a:headEnd type="triangle" w="sm" len="sm"/>
                <a:tailEnd type="triangle" w="sm" len="sm"/>
              </a:ln>
              <a:effectLst/>
            </p:spPr>
          </p:cxnSp>
          <p:cxnSp>
            <p:nvCxnSpPr>
              <p:cNvPr id="47" name="直接连接符 46"/>
              <p:cNvCxnSpPr/>
              <p:nvPr/>
            </p:nvCxnSpPr>
            <p:spPr bwMode="auto">
              <a:xfrm>
                <a:off x="827584" y="1302515"/>
                <a:ext cx="2088232" cy="0"/>
              </a:xfrm>
              <a:prstGeom prst="line">
                <a:avLst/>
              </a:prstGeom>
              <a:solidFill>
                <a:schemeClr val="accent1"/>
              </a:solidFill>
              <a:ln w="12700" cap="sq" cmpd="sng" algn="ctr">
                <a:solidFill>
                  <a:schemeClr val="tx1"/>
                </a:solidFill>
                <a:prstDash val="solid"/>
                <a:round/>
                <a:headEnd type="triangle" w="sm" len="sm"/>
                <a:tailEnd type="triangle" w="sm" len="sm"/>
              </a:ln>
              <a:effectLst/>
            </p:spPr>
          </p:cxnSp>
          <p:cxnSp>
            <p:nvCxnSpPr>
              <p:cNvPr id="48" name="直接连接符 47"/>
              <p:cNvCxnSpPr/>
              <p:nvPr/>
            </p:nvCxnSpPr>
            <p:spPr bwMode="auto">
              <a:xfrm>
                <a:off x="827584" y="1334335"/>
                <a:ext cx="2088232" cy="0"/>
              </a:xfrm>
              <a:prstGeom prst="line">
                <a:avLst/>
              </a:prstGeom>
              <a:solidFill>
                <a:schemeClr val="accent1"/>
              </a:solidFill>
              <a:ln w="12700" cap="sq" cmpd="sng" algn="ctr">
                <a:solidFill>
                  <a:schemeClr val="tx1"/>
                </a:solidFill>
                <a:prstDash val="solid"/>
                <a:round/>
                <a:headEnd type="triangle" w="sm" len="sm"/>
                <a:tailEnd type="triangle" w="sm" len="sm"/>
              </a:ln>
              <a:effectLst/>
            </p:spPr>
          </p:cxnSp>
          <p:sp>
            <p:nvSpPr>
              <p:cNvPr id="49" name="椭圆 48"/>
              <p:cNvSpPr/>
              <p:nvPr/>
            </p:nvSpPr>
            <p:spPr bwMode="auto">
              <a:xfrm>
                <a:off x="1530470" y="983432"/>
                <a:ext cx="60266" cy="393681"/>
              </a:xfrm>
              <a:prstGeom prst="ellipse">
                <a:avLst/>
              </a:prstGeom>
              <a:noFill/>
              <a:ln w="1270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cxnSp>
            <p:nvCxnSpPr>
              <p:cNvPr id="50" name="直接连接符 49"/>
              <p:cNvCxnSpPr/>
              <p:nvPr/>
            </p:nvCxnSpPr>
            <p:spPr bwMode="auto">
              <a:xfrm>
                <a:off x="827584" y="1231223"/>
                <a:ext cx="2088232" cy="0"/>
              </a:xfrm>
              <a:prstGeom prst="line">
                <a:avLst/>
              </a:prstGeom>
              <a:solidFill>
                <a:schemeClr val="accent1"/>
              </a:solidFill>
              <a:ln w="12700" cap="sq" cmpd="sng" algn="ctr">
                <a:solidFill>
                  <a:schemeClr val="tx1"/>
                </a:solidFill>
                <a:prstDash val="solid"/>
                <a:round/>
                <a:headEnd type="triangle" w="sm" len="sm"/>
                <a:tailEnd type="triangle" w="sm" len="sm"/>
              </a:ln>
              <a:effectLst/>
            </p:spPr>
          </p:cxnSp>
          <p:cxnSp>
            <p:nvCxnSpPr>
              <p:cNvPr id="51" name="直接连接符 50"/>
              <p:cNvCxnSpPr/>
              <p:nvPr/>
            </p:nvCxnSpPr>
            <p:spPr bwMode="auto">
              <a:xfrm>
                <a:off x="827584" y="1152992"/>
                <a:ext cx="2088232" cy="0"/>
              </a:xfrm>
              <a:prstGeom prst="line">
                <a:avLst/>
              </a:prstGeom>
              <a:solidFill>
                <a:schemeClr val="accent1"/>
              </a:solidFill>
              <a:ln w="12700" cap="sq" cmpd="sng" algn="ctr">
                <a:solidFill>
                  <a:schemeClr val="tx1"/>
                </a:solidFill>
                <a:prstDash val="solid"/>
                <a:round/>
                <a:headEnd type="triangle" w="sm" len="sm"/>
                <a:tailEnd type="triangle" w="sm" len="sm"/>
              </a:ln>
              <a:effectLst/>
            </p:spPr>
          </p:cxnSp>
        </p:grpSp>
        <p:sp>
          <p:nvSpPr>
            <p:cNvPr id="42" name="TextBox 44"/>
            <p:cNvSpPr txBox="1"/>
            <p:nvPr/>
          </p:nvSpPr>
          <p:spPr>
            <a:xfrm>
              <a:off x="3347864" y="1556792"/>
              <a:ext cx="112562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/>
                <a:t>n</a:t>
              </a:r>
              <a:r>
                <a:rPr lang="zh-CN" altLang="en-US" sz="1600" b="1" dirty="0"/>
                <a:t>条数据线</a:t>
              </a: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611560" y="1661899"/>
            <a:ext cx="1224136" cy="830997"/>
            <a:chOff x="744239" y="1661899"/>
            <a:chExt cx="1224136" cy="830997"/>
          </a:xfrm>
        </p:grpSpPr>
        <p:sp>
          <p:nvSpPr>
            <p:cNvPr id="53" name="TextBox 55"/>
            <p:cNvSpPr txBox="1"/>
            <p:nvPr/>
          </p:nvSpPr>
          <p:spPr>
            <a:xfrm>
              <a:off x="744239" y="1661899"/>
              <a:ext cx="803425" cy="830997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zh-CN" altLang="en-US" b="1" dirty="0"/>
                <a:t>数据</a:t>
              </a:r>
              <a:endParaRPr lang="en-US" altLang="zh-CN" b="1" dirty="0"/>
            </a:p>
            <a:p>
              <a:r>
                <a:rPr lang="zh-CN" altLang="en-US" b="1" dirty="0"/>
                <a:t>地址</a:t>
              </a:r>
            </a:p>
          </p:txBody>
        </p:sp>
        <p:cxnSp>
          <p:nvCxnSpPr>
            <p:cNvPr id="54" name="直接箭头连接符 53"/>
            <p:cNvCxnSpPr/>
            <p:nvPr/>
          </p:nvCxnSpPr>
          <p:spPr bwMode="auto">
            <a:xfrm>
              <a:off x="1547664" y="1988840"/>
              <a:ext cx="420711" cy="0"/>
            </a:xfrm>
            <a:prstGeom prst="straightConnector1">
              <a:avLst/>
            </a:prstGeom>
            <a:solidFill>
              <a:schemeClr val="accent1"/>
            </a:solidFill>
            <a:ln w="381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stealth"/>
            </a:ln>
            <a:effectLst/>
          </p:spPr>
        </p:cxnSp>
      </p:grpSp>
      <p:sp>
        <p:nvSpPr>
          <p:cNvPr id="55" name="TextBox 57"/>
          <p:cNvSpPr txBox="1"/>
          <p:nvPr/>
        </p:nvSpPr>
        <p:spPr>
          <a:xfrm>
            <a:off x="539552" y="5478323"/>
            <a:ext cx="284565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+mn-lt"/>
              </a:rPr>
              <a:t>数据已送入</a:t>
            </a:r>
            <a:r>
              <a:rPr lang="en-US" altLang="zh-CN" sz="2800" b="1" dirty="0">
                <a:latin typeface="+mn-lt"/>
              </a:rPr>
              <a:t>MDR</a:t>
            </a:r>
          </a:p>
          <a:p>
            <a:r>
              <a:rPr lang="zh-CN" altLang="en-US" sz="2800" b="1" dirty="0">
                <a:latin typeface="+mn-lt"/>
              </a:rPr>
              <a:t>数据地址</a:t>
            </a:r>
            <a:r>
              <a:rPr lang="en-US" altLang="zh-CN" sz="2800" b="1" dirty="0">
                <a:latin typeface="+mn-lt"/>
              </a:rPr>
              <a:t>=8000H</a:t>
            </a:r>
            <a:endParaRPr lang="zh-CN" altLang="en-US" sz="2800" b="1" dirty="0">
              <a:latin typeface="+mn-lt"/>
            </a:endParaRPr>
          </a:p>
        </p:txBody>
      </p:sp>
      <p:sp>
        <p:nvSpPr>
          <p:cNvPr id="56" name="流程图: 过程 55"/>
          <p:cNvSpPr/>
          <p:nvPr/>
        </p:nvSpPr>
        <p:spPr bwMode="auto">
          <a:xfrm>
            <a:off x="1874499" y="1618275"/>
            <a:ext cx="1185333" cy="658597"/>
          </a:xfrm>
          <a:prstGeom prst="flowChartProcess">
            <a:avLst/>
          </a:prstGeom>
          <a:solidFill>
            <a:srgbClr val="00B050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  <a:ea typeface="宋体" pitchFamily="2" charset="-122"/>
              </a:rPr>
              <a:t>MAR</a:t>
            </a:r>
            <a:endParaRPr kumimoji="1" lang="zh-CN" altLang="en-US" sz="2400" b="1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7" name="流程图: 过程 56"/>
          <p:cNvSpPr/>
          <p:nvPr/>
        </p:nvSpPr>
        <p:spPr bwMode="auto">
          <a:xfrm>
            <a:off x="1874499" y="2492896"/>
            <a:ext cx="1185333" cy="658597"/>
          </a:xfrm>
          <a:prstGeom prst="flowChartProcess">
            <a:avLst/>
          </a:prstGeom>
          <a:solidFill>
            <a:srgbClr val="00B050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  <a:ea typeface="宋体" pitchFamily="2" charset="-122"/>
              </a:rPr>
              <a:t>MDR</a:t>
            </a:r>
            <a:endParaRPr kumimoji="1" lang="zh-CN" altLang="en-US" sz="2400" b="1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58" name="直接箭头连接符 57"/>
          <p:cNvCxnSpPr/>
          <p:nvPr/>
        </p:nvCxnSpPr>
        <p:spPr bwMode="auto">
          <a:xfrm>
            <a:off x="4860032" y="1916832"/>
            <a:ext cx="720080" cy="0"/>
          </a:xfrm>
          <a:prstGeom prst="straightConnector1">
            <a:avLst/>
          </a:prstGeom>
          <a:solidFill>
            <a:schemeClr val="accent1"/>
          </a:solidFill>
          <a:ln w="63500" cap="sq" cmpd="sng" algn="ctr">
            <a:solidFill>
              <a:srgbClr val="00B050"/>
            </a:solidFill>
            <a:prstDash val="solid"/>
            <a:round/>
            <a:headEnd type="none" w="sm" len="sm"/>
            <a:tailEnd type="stealth"/>
          </a:ln>
          <a:effectLst/>
        </p:spPr>
      </p:cxnSp>
      <p:cxnSp>
        <p:nvCxnSpPr>
          <p:cNvPr id="59" name="直接箭头连接符 58"/>
          <p:cNvCxnSpPr/>
          <p:nvPr/>
        </p:nvCxnSpPr>
        <p:spPr bwMode="auto">
          <a:xfrm flipV="1">
            <a:off x="4860032" y="1916832"/>
            <a:ext cx="1080120" cy="936104"/>
          </a:xfrm>
          <a:prstGeom prst="straightConnector1">
            <a:avLst/>
          </a:prstGeom>
          <a:solidFill>
            <a:schemeClr val="accent1"/>
          </a:solidFill>
          <a:ln w="63500" cap="sq" cmpd="sng" algn="ctr">
            <a:solidFill>
              <a:srgbClr val="00B050"/>
            </a:solidFill>
            <a:prstDash val="solid"/>
            <a:round/>
            <a:headEnd type="none" w="sm" len="sm"/>
            <a:tailEnd type="stealth"/>
          </a:ln>
          <a:effectLst/>
        </p:spPr>
      </p:cxnSp>
      <p:sp>
        <p:nvSpPr>
          <p:cNvPr id="60" name="矩形 59"/>
          <p:cNvSpPr/>
          <p:nvPr/>
        </p:nvSpPr>
        <p:spPr bwMode="auto">
          <a:xfrm>
            <a:off x="4860032" y="1052736"/>
            <a:ext cx="3312368" cy="4176464"/>
          </a:xfrm>
          <a:prstGeom prst="rect">
            <a:avLst/>
          </a:prstGeom>
          <a:solidFill>
            <a:schemeClr val="tx1">
              <a:lumMod val="65000"/>
              <a:lumOff val="35000"/>
              <a:alpha val="23000"/>
            </a:schemeClr>
          </a:solidFill>
          <a:ln w="25400" cap="sq" cmpd="sng" algn="ctr">
            <a:solidFill>
              <a:srgbClr val="FF000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5508104" y="1700808"/>
            <a:ext cx="1790469" cy="441049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</a:rPr>
              <a:t>数据</a:t>
            </a:r>
            <a:r>
              <a:rPr lang="en-US" altLang="zh-CN" sz="2000" b="1" dirty="0">
                <a:solidFill>
                  <a:schemeClr val="tx1"/>
                </a:solidFill>
              </a:rPr>
              <a:t>1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62" name="TextBox 64"/>
          <p:cNvSpPr txBox="1"/>
          <p:nvPr/>
        </p:nvSpPr>
        <p:spPr>
          <a:xfrm>
            <a:off x="1043608" y="116632"/>
            <a:ext cx="25282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>
                <a:solidFill>
                  <a:schemeClr val="tx2"/>
                </a:solidFill>
                <a:latin typeface="+mn-lt"/>
              </a:rPr>
              <a:t>（</a:t>
            </a:r>
            <a:r>
              <a:rPr lang="en-US" altLang="zh-CN" sz="2800" b="1">
                <a:solidFill>
                  <a:schemeClr val="tx2"/>
                </a:solidFill>
                <a:latin typeface="+mn-lt"/>
              </a:rPr>
              <a:t>3</a:t>
            </a:r>
            <a:r>
              <a:rPr lang="zh-CN" altLang="en-US" sz="2800" b="1">
                <a:solidFill>
                  <a:schemeClr val="tx2"/>
                </a:solidFill>
                <a:latin typeface="+mn-lt"/>
              </a:rPr>
              <a:t>）存入</a:t>
            </a:r>
            <a:r>
              <a:rPr lang="zh-CN" altLang="en-US" sz="2800" b="1" dirty="0">
                <a:solidFill>
                  <a:schemeClr val="tx2"/>
                </a:solidFill>
                <a:latin typeface="+mn-lt"/>
              </a:rPr>
              <a:t>数据</a:t>
            </a:r>
          </a:p>
        </p:txBody>
      </p:sp>
      <p:cxnSp>
        <p:nvCxnSpPr>
          <p:cNvPr id="63" name="直接箭头连接符 62"/>
          <p:cNvCxnSpPr/>
          <p:nvPr/>
        </p:nvCxnSpPr>
        <p:spPr bwMode="auto">
          <a:xfrm>
            <a:off x="2771800" y="1052736"/>
            <a:ext cx="0" cy="548680"/>
          </a:xfrm>
          <a:prstGeom prst="straightConnector1">
            <a:avLst/>
          </a:prstGeom>
          <a:solidFill>
            <a:schemeClr val="accent1"/>
          </a:solidFill>
          <a:ln w="38100" cap="sq" cmpd="sng" algn="ctr">
            <a:solidFill>
              <a:schemeClr val="tx1"/>
            </a:solidFill>
            <a:prstDash val="solid"/>
            <a:round/>
            <a:headEnd type="none" w="sm" len="sm"/>
            <a:tailEnd type="stealth"/>
          </a:ln>
          <a:effectLst/>
        </p:spPr>
      </p:cxnSp>
      <p:sp>
        <p:nvSpPr>
          <p:cNvPr id="64" name="TextBox 66"/>
          <p:cNvSpPr txBox="1"/>
          <p:nvPr/>
        </p:nvSpPr>
        <p:spPr>
          <a:xfrm>
            <a:off x="2771800" y="1097360"/>
            <a:ext cx="9701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/>
              <a:t>EMAR</a:t>
            </a:r>
            <a:endParaRPr lang="zh-CN" altLang="en-US" sz="2000" b="1"/>
          </a:p>
        </p:txBody>
      </p:sp>
      <p:cxnSp>
        <p:nvCxnSpPr>
          <p:cNvPr id="65" name="直接箭头连接符 64"/>
          <p:cNvCxnSpPr/>
          <p:nvPr/>
        </p:nvCxnSpPr>
        <p:spPr bwMode="auto">
          <a:xfrm>
            <a:off x="2699792" y="3140968"/>
            <a:ext cx="0" cy="548680"/>
          </a:xfrm>
          <a:prstGeom prst="straightConnector1">
            <a:avLst/>
          </a:prstGeom>
          <a:solidFill>
            <a:schemeClr val="accent1"/>
          </a:solidFill>
          <a:ln w="38100" cap="sq" cmpd="sng" algn="ctr">
            <a:solidFill>
              <a:schemeClr val="tx1"/>
            </a:solidFill>
            <a:prstDash val="solid"/>
            <a:round/>
            <a:headEnd type="stealth" w="sm" len="sm"/>
            <a:tailEnd type="none"/>
          </a:ln>
          <a:effectLst/>
        </p:spPr>
      </p:cxnSp>
      <p:sp>
        <p:nvSpPr>
          <p:cNvPr id="66" name="TextBox 110"/>
          <p:cNvSpPr txBox="1"/>
          <p:nvPr/>
        </p:nvSpPr>
        <p:spPr>
          <a:xfrm>
            <a:off x="1691681" y="3289538"/>
            <a:ext cx="1008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/>
              <a:t>EMDR</a:t>
            </a:r>
            <a:endParaRPr lang="zh-CN" altLang="en-US" sz="2000" b="1"/>
          </a:p>
        </p:txBody>
      </p:sp>
    </p:spTree>
    <p:extLst>
      <p:ext uri="{BB962C8B-B14F-4D97-AF65-F5344CB8AC3E}">
        <p14:creationId xmlns:p14="http://schemas.microsoft.com/office/powerpoint/2010/main" val="293664525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56" grpId="0" animBg="1"/>
      <p:bldP spid="57" grpId="0" animBg="1"/>
      <p:bldP spid="61" grpId="0" animBg="1"/>
      <p:bldP spid="64" grpId="0"/>
      <p:bldP spid="66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71"/>
          <p:cNvSpPr txBox="1">
            <a:spLocks noChangeArrowheads="1"/>
          </p:cNvSpPr>
          <p:nvPr/>
        </p:nvSpPr>
        <p:spPr bwMode="auto">
          <a:xfrm>
            <a:off x="99864" y="4922004"/>
            <a:ext cx="576828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+mn-lt"/>
                <a:ea typeface="+mn-ea"/>
              </a:rPr>
              <a:t>1</a:t>
            </a:r>
            <a:r>
              <a:rPr lang="zh-CN" altLang="en-US" sz="2800" b="1">
                <a:latin typeface="+mn-lt"/>
                <a:ea typeface="+mn-ea"/>
              </a:rPr>
              <a:t>）操作数地址</a:t>
            </a:r>
            <a:r>
              <a:rPr lang="en-US" altLang="zh-CN" sz="2800" b="1">
                <a:latin typeface="+mn-lt"/>
                <a:ea typeface="+mn-ea"/>
              </a:rPr>
              <a:t>:   →MAR</a:t>
            </a:r>
            <a:endParaRPr lang="zh-CN" altLang="en-US" sz="2800" b="1">
              <a:latin typeface="+mn-lt"/>
              <a:ea typeface="+mn-ea"/>
            </a:endParaRPr>
          </a:p>
        </p:txBody>
      </p:sp>
      <p:sp>
        <p:nvSpPr>
          <p:cNvPr id="3" name="Text Box 110"/>
          <p:cNvSpPr txBox="1">
            <a:spLocks noChangeArrowheads="1"/>
          </p:cNvSpPr>
          <p:nvPr/>
        </p:nvSpPr>
        <p:spPr bwMode="auto">
          <a:xfrm>
            <a:off x="151656" y="5786100"/>
            <a:ext cx="31242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+mn-lt"/>
                <a:ea typeface="+mn-ea"/>
              </a:rPr>
              <a:t>寄存器间址：</a:t>
            </a:r>
            <a:endParaRPr lang="en-US" altLang="zh-CN" sz="2800" b="1">
              <a:latin typeface="+mn-lt"/>
              <a:ea typeface="+mn-ea"/>
            </a:endParaRPr>
          </a:p>
        </p:txBody>
      </p:sp>
      <p:sp>
        <p:nvSpPr>
          <p:cNvPr id="4" name="Text Box 111"/>
          <p:cNvSpPr txBox="1">
            <a:spLocks noChangeArrowheads="1"/>
          </p:cNvSpPr>
          <p:nvPr/>
        </p:nvSpPr>
        <p:spPr bwMode="auto">
          <a:xfrm>
            <a:off x="2404693" y="5817423"/>
            <a:ext cx="8382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  <a:latin typeface="+mn-lt"/>
                <a:ea typeface="+mn-ea"/>
              </a:rPr>
              <a:t>Ri</a:t>
            </a:r>
          </a:p>
        </p:txBody>
      </p:sp>
      <p:sp>
        <p:nvSpPr>
          <p:cNvPr id="5" name="Text Box 112"/>
          <p:cNvSpPr txBox="1">
            <a:spLocks noChangeArrowheads="1"/>
          </p:cNvSpPr>
          <p:nvPr/>
        </p:nvSpPr>
        <p:spPr bwMode="auto">
          <a:xfrm>
            <a:off x="7105600" y="5661248"/>
            <a:ext cx="10668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>
                <a:latin typeface="+mn-lt"/>
                <a:ea typeface="+mn-ea"/>
              </a:rPr>
              <a:t>打入</a:t>
            </a:r>
          </a:p>
        </p:txBody>
      </p:sp>
      <p:sp>
        <p:nvSpPr>
          <p:cNvPr id="6" name="Line 113"/>
          <p:cNvSpPr>
            <a:spLocks noChangeShapeType="1"/>
          </p:cNvSpPr>
          <p:nvPr/>
        </p:nvSpPr>
        <p:spPr bwMode="auto">
          <a:xfrm>
            <a:off x="3090493" y="6093296"/>
            <a:ext cx="4572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sz="2800">
              <a:latin typeface="+mn-lt"/>
              <a:ea typeface="+mn-ea"/>
            </a:endParaRPr>
          </a:p>
        </p:txBody>
      </p:sp>
      <p:sp>
        <p:nvSpPr>
          <p:cNvPr id="7" name="Text Box 114"/>
          <p:cNvSpPr txBox="1">
            <a:spLocks noChangeArrowheads="1"/>
          </p:cNvSpPr>
          <p:nvPr/>
        </p:nvSpPr>
        <p:spPr bwMode="auto">
          <a:xfrm>
            <a:off x="3547693" y="5589240"/>
            <a:ext cx="50108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  <a:latin typeface="+mn-lt"/>
                <a:ea typeface="+mn-ea"/>
              </a:rPr>
              <a:t>AB</a:t>
            </a:r>
          </a:p>
        </p:txBody>
      </p:sp>
      <p:sp>
        <p:nvSpPr>
          <p:cNvPr id="8" name="Line 115"/>
          <p:cNvSpPr>
            <a:spLocks noChangeShapeType="1"/>
          </p:cNvSpPr>
          <p:nvPr/>
        </p:nvSpPr>
        <p:spPr bwMode="auto">
          <a:xfrm>
            <a:off x="3928693" y="6093296"/>
            <a:ext cx="4572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sz="2800">
              <a:latin typeface="+mn-lt"/>
              <a:ea typeface="+mn-ea"/>
            </a:endParaRPr>
          </a:p>
        </p:txBody>
      </p:sp>
      <p:sp>
        <p:nvSpPr>
          <p:cNvPr id="9" name="Text Box 116"/>
          <p:cNvSpPr txBox="1">
            <a:spLocks noChangeArrowheads="1"/>
          </p:cNvSpPr>
          <p:nvPr/>
        </p:nvSpPr>
        <p:spPr bwMode="auto">
          <a:xfrm>
            <a:off x="4309693" y="5805264"/>
            <a:ext cx="1143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  <a:latin typeface="+mn-lt"/>
                <a:ea typeface="+mn-ea"/>
              </a:rPr>
              <a:t>ALU</a:t>
            </a:r>
          </a:p>
        </p:txBody>
      </p:sp>
      <p:sp>
        <p:nvSpPr>
          <p:cNvPr id="10" name="Line 117"/>
          <p:cNvSpPr>
            <a:spLocks noChangeShapeType="1"/>
          </p:cNvSpPr>
          <p:nvPr/>
        </p:nvSpPr>
        <p:spPr bwMode="auto">
          <a:xfrm>
            <a:off x="5147893" y="6093296"/>
            <a:ext cx="4572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sz="2800">
              <a:latin typeface="+mn-lt"/>
              <a:ea typeface="+mn-ea"/>
            </a:endParaRPr>
          </a:p>
        </p:txBody>
      </p:sp>
      <p:sp>
        <p:nvSpPr>
          <p:cNvPr id="11" name="Text Box 118"/>
          <p:cNvSpPr txBox="1">
            <a:spLocks noChangeArrowheads="1"/>
          </p:cNvSpPr>
          <p:nvPr/>
        </p:nvSpPr>
        <p:spPr bwMode="auto">
          <a:xfrm>
            <a:off x="5528893" y="5849173"/>
            <a:ext cx="990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  <a:latin typeface="+mn-lt"/>
                <a:ea typeface="+mn-ea"/>
              </a:rPr>
              <a:t>移</a:t>
            </a:r>
          </a:p>
        </p:txBody>
      </p:sp>
      <p:sp>
        <p:nvSpPr>
          <p:cNvPr id="12" name="Line 119"/>
          <p:cNvSpPr>
            <a:spLocks noChangeShapeType="1"/>
          </p:cNvSpPr>
          <p:nvPr/>
        </p:nvSpPr>
        <p:spPr bwMode="auto">
          <a:xfrm>
            <a:off x="6084168" y="6093296"/>
            <a:ext cx="4572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sz="2800">
              <a:latin typeface="+mn-lt"/>
              <a:ea typeface="+mn-ea"/>
            </a:endParaRPr>
          </a:p>
        </p:txBody>
      </p:sp>
      <p:sp>
        <p:nvSpPr>
          <p:cNvPr id="13" name="Text Box 120"/>
          <p:cNvSpPr txBox="1">
            <a:spLocks noChangeArrowheads="1"/>
          </p:cNvSpPr>
          <p:nvPr/>
        </p:nvSpPr>
        <p:spPr bwMode="auto">
          <a:xfrm>
            <a:off x="6519493" y="5794513"/>
            <a:ext cx="103424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  <a:latin typeface="+mn-lt"/>
                <a:ea typeface="+mn-ea"/>
              </a:rPr>
              <a:t>内</a:t>
            </a:r>
          </a:p>
        </p:txBody>
      </p:sp>
      <p:sp>
        <p:nvSpPr>
          <p:cNvPr id="14" name="Line 121"/>
          <p:cNvSpPr>
            <a:spLocks noChangeShapeType="1"/>
          </p:cNvSpPr>
          <p:nvPr/>
        </p:nvSpPr>
        <p:spPr bwMode="auto">
          <a:xfrm>
            <a:off x="7129093" y="6093296"/>
            <a:ext cx="6096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sz="2800">
              <a:latin typeface="+mn-lt"/>
              <a:ea typeface="+mn-ea"/>
            </a:endParaRPr>
          </a:p>
        </p:txBody>
      </p:sp>
      <p:sp>
        <p:nvSpPr>
          <p:cNvPr id="15" name="Text Box 122"/>
          <p:cNvSpPr txBox="1">
            <a:spLocks noChangeArrowheads="1"/>
          </p:cNvSpPr>
          <p:nvPr/>
        </p:nvSpPr>
        <p:spPr bwMode="auto">
          <a:xfrm>
            <a:off x="7738692" y="5787261"/>
            <a:ext cx="115378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  <a:latin typeface="+mn-lt"/>
                <a:ea typeface="+mn-ea"/>
              </a:rPr>
              <a:t>MAR</a:t>
            </a:r>
          </a:p>
        </p:txBody>
      </p:sp>
      <p:grpSp>
        <p:nvGrpSpPr>
          <p:cNvPr id="16" name="Group 69"/>
          <p:cNvGrpSpPr>
            <a:grpSpLocks/>
          </p:cNvGrpSpPr>
          <p:nvPr/>
        </p:nvGrpSpPr>
        <p:grpSpPr bwMode="auto">
          <a:xfrm>
            <a:off x="539055" y="117078"/>
            <a:ext cx="8353425" cy="4464050"/>
            <a:chOff x="0" y="48"/>
            <a:chExt cx="5760" cy="3360"/>
          </a:xfrm>
        </p:grpSpPr>
        <p:sp>
          <p:nvSpPr>
            <p:cNvPr id="17" name="Line 70"/>
            <p:cNvSpPr>
              <a:spLocks noChangeShapeType="1"/>
            </p:cNvSpPr>
            <p:nvPr/>
          </p:nvSpPr>
          <p:spPr bwMode="auto">
            <a:xfrm flipV="1">
              <a:off x="528" y="1536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18" name="Line 71"/>
            <p:cNvSpPr>
              <a:spLocks noChangeShapeType="1"/>
            </p:cNvSpPr>
            <p:nvPr/>
          </p:nvSpPr>
          <p:spPr bwMode="auto">
            <a:xfrm flipV="1">
              <a:off x="1008" y="1007"/>
              <a:ext cx="0" cy="19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19" name="Line 72"/>
            <p:cNvSpPr>
              <a:spLocks noChangeShapeType="1"/>
            </p:cNvSpPr>
            <p:nvPr/>
          </p:nvSpPr>
          <p:spPr bwMode="auto">
            <a:xfrm flipV="1">
              <a:off x="1344" y="1536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20" name="Line 73"/>
            <p:cNvSpPr>
              <a:spLocks noChangeShapeType="1"/>
            </p:cNvSpPr>
            <p:nvPr/>
          </p:nvSpPr>
          <p:spPr bwMode="auto">
            <a:xfrm flipV="1">
              <a:off x="1152" y="2064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21" name="Line 74"/>
            <p:cNvSpPr>
              <a:spLocks noChangeShapeType="1"/>
            </p:cNvSpPr>
            <p:nvPr/>
          </p:nvSpPr>
          <p:spPr bwMode="auto">
            <a:xfrm flipV="1">
              <a:off x="768" y="2064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22" name="Line 75"/>
            <p:cNvSpPr>
              <a:spLocks noChangeShapeType="1"/>
            </p:cNvSpPr>
            <p:nvPr/>
          </p:nvSpPr>
          <p:spPr bwMode="auto">
            <a:xfrm flipV="1">
              <a:off x="288" y="2064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23" name="Line 76"/>
            <p:cNvSpPr>
              <a:spLocks noChangeShapeType="1"/>
            </p:cNvSpPr>
            <p:nvPr/>
          </p:nvSpPr>
          <p:spPr bwMode="auto">
            <a:xfrm flipV="1">
              <a:off x="1632" y="2064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24" name="Line 77"/>
            <p:cNvSpPr>
              <a:spLocks noChangeShapeType="1"/>
            </p:cNvSpPr>
            <p:nvPr/>
          </p:nvSpPr>
          <p:spPr bwMode="auto">
            <a:xfrm flipV="1">
              <a:off x="993" y="481"/>
              <a:ext cx="0" cy="23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25" name="Text Box 78"/>
            <p:cNvSpPr txBox="1">
              <a:spLocks noChangeArrowheads="1"/>
            </p:cNvSpPr>
            <p:nvPr/>
          </p:nvSpPr>
          <p:spPr bwMode="auto">
            <a:xfrm>
              <a:off x="0" y="2449"/>
              <a:ext cx="2064" cy="71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lnSpc>
                  <a:spcPct val="60000"/>
                </a:lnSpc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  <a:ea typeface="黑体" pitchFamily="2" charset="-122"/>
                </a:rPr>
                <a:t>     R0~R3          </a:t>
              </a:r>
              <a:r>
                <a:rPr lang="en-US" altLang="zh-CN" sz="2000" b="1" err="1">
                  <a:latin typeface="+mn-lt"/>
                  <a:ea typeface="黑体" pitchFamily="2" charset="-122"/>
                </a:rPr>
                <a:t>R0~R3</a:t>
              </a:r>
              <a:endParaRPr lang="en-US" altLang="zh-CN" sz="2000" b="1">
                <a:latin typeface="+mn-lt"/>
                <a:ea typeface="黑体" pitchFamily="2" charset="-122"/>
              </a:endParaRPr>
            </a:p>
            <a:p>
              <a:pPr eaLnBrk="0" hangingPunct="0">
                <a:lnSpc>
                  <a:spcPct val="60000"/>
                </a:lnSpc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  <a:ea typeface="黑体" pitchFamily="2" charset="-122"/>
                </a:rPr>
                <a:t>     C     D           C     D</a:t>
              </a:r>
            </a:p>
            <a:p>
              <a:pPr eaLnBrk="0" hangingPunct="0">
                <a:lnSpc>
                  <a:spcPct val="60000"/>
                </a:lnSpc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  <a:ea typeface="黑体" pitchFamily="2" charset="-122"/>
                </a:rPr>
                <a:t>     SP  PC      PSW  MDR</a:t>
              </a:r>
            </a:p>
          </p:txBody>
        </p:sp>
        <p:sp>
          <p:nvSpPr>
            <p:cNvPr id="26" name="Text Box 79"/>
            <p:cNvSpPr txBox="1">
              <a:spLocks noChangeArrowheads="1"/>
            </p:cNvSpPr>
            <p:nvPr/>
          </p:nvSpPr>
          <p:spPr bwMode="auto">
            <a:xfrm>
              <a:off x="192" y="1728"/>
              <a:ext cx="672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A</a:t>
              </a:r>
            </a:p>
          </p:txBody>
        </p:sp>
        <p:sp>
          <p:nvSpPr>
            <p:cNvPr id="27" name="Text Box 80"/>
            <p:cNvSpPr txBox="1">
              <a:spLocks noChangeArrowheads="1"/>
            </p:cNvSpPr>
            <p:nvPr/>
          </p:nvSpPr>
          <p:spPr bwMode="auto">
            <a:xfrm>
              <a:off x="624" y="720"/>
              <a:ext cx="817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zh-CN" altLang="en-US" sz="2000" b="1">
                  <a:latin typeface="+mn-lt"/>
                </a:rPr>
                <a:t>移位器</a:t>
              </a:r>
            </a:p>
          </p:txBody>
        </p:sp>
        <p:sp>
          <p:nvSpPr>
            <p:cNvPr id="28" name="Line 81"/>
            <p:cNvSpPr>
              <a:spLocks noChangeShapeType="1"/>
            </p:cNvSpPr>
            <p:nvPr/>
          </p:nvSpPr>
          <p:spPr bwMode="auto">
            <a:xfrm>
              <a:off x="624" y="1200"/>
              <a:ext cx="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29" name="Text Box 82"/>
            <p:cNvSpPr txBox="1">
              <a:spLocks noChangeArrowheads="1"/>
            </p:cNvSpPr>
            <p:nvPr/>
          </p:nvSpPr>
          <p:spPr bwMode="auto">
            <a:xfrm>
              <a:off x="1056" y="1728"/>
              <a:ext cx="672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B</a:t>
              </a:r>
            </a:p>
          </p:txBody>
        </p:sp>
        <p:sp>
          <p:nvSpPr>
            <p:cNvPr id="30" name="Text Box 83"/>
            <p:cNvSpPr txBox="1">
              <a:spLocks noChangeArrowheads="1"/>
            </p:cNvSpPr>
            <p:nvPr/>
          </p:nvSpPr>
          <p:spPr bwMode="auto">
            <a:xfrm>
              <a:off x="432" y="1200"/>
              <a:ext cx="105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  <a:ea typeface="黑体" pitchFamily="2" charset="-122"/>
                </a:rPr>
                <a:t>  ALU</a:t>
              </a:r>
            </a:p>
          </p:txBody>
        </p:sp>
        <p:sp>
          <p:nvSpPr>
            <p:cNvPr id="31" name="Line 84"/>
            <p:cNvSpPr>
              <a:spLocks noChangeShapeType="1"/>
            </p:cNvSpPr>
            <p:nvPr/>
          </p:nvSpPr>
          <p:spPr bwMode="auto">
            <a:xfrm>
              <a:off x="384" y="2256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32" name="Line 85"/>
            <p:cNvSpPr>
              <a:spLocks noChangeShapeType="1"/>
            </p:cNvSpPr>
            <p:nvPr/>
          </p:nvSpPr>
          <p:spPr bwMode="auto">
            <a:xfrm>
              <a:off x="1248" y="2256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33" name="Rectangle 86"/>
            <p:cNvSpPr>
              <a:spLocks noChangeArrowheads="1"/>
            </p:cNvSpPr>
            <p:nvPr/>
          </p:nvSpPr>
          <p:spPr bwMode="auto">
            <a:xfrm>
              <a:off x="2112" y="1632"/>
              <a:ext cx="624" cy="288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altLang="zh-CN" sz="2000" b="1">
                  <a:latin typeface="+mn-lt"/>
                </a:rPr>
                <a:t>R2</a:t>
              </a:r>
            </a:p>
          </p:txBody>
        </p:sp>
        <p:sp>
          <p:nvSpPr>
            <p:cNvPr id="34" name="Line 87"/>
            <p:cNvSpPr>
              <a:spLocks noChangeShapeType="1"/>
            </p:cNvSpPr>
            <p:nvPr/>
          </p:nvSpPr>
          <p:spPr bwMode="auto">
            <a:xfrm>
              <a:off x="1008" y="481"/>
              <a:ext cx="1968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35" name="Line 88"/>
            <p:cNvSpPr>
              <a:spLocks noChangeShapeType="1"/>
            </p:cNvSpPr>
            <p:nvPr/>
          </p:nvSpPr>
          <p:spPr bwMode="auto">
            <a:xfrm>
              <a:off x="2976" y="481"/>
              <a:ext cx="0" cy="2927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stealth" w="med" len="lg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36" name="Line 89"/>
            <p:cNvSpPr>
              <a:spLocks noChangeShapeType="1"/>
            </p:cNvSpPr>
            <p:nvPr/>
          </p:nvSpPr>
          <p:spPr bwMode="auto">
            <a:xfrm flipH="1">
              <a:off x="2736" y="912"/>
              <a:ext cx="5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37" name="Line 90"/>
            <p:cNvSpPr>
              <a:spLocks noChangeShapeType="1"/>
            </p:cNvSpPr>
            <p:nvPr/>
          </p:nvSpPr>
          <p:spPr bwMode="auto">
            <a:xfrm flipH="1">
              <a:off x="2736" y="1344"/>
              <a:ext cx="5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38" name="Line 91"/>
            <p:cNvSpPr>
              <a:spLocks noChangeShapeType="1"/>
            </p:cNvSpPr>
            <p:nvPr/>
          </p:nvSpPr>
          <p:spPr bwMode="auto">
            <a:xfrm flipH="1">
              <a:off x="2736" y="1776"/>
              <a:ext cx="24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39" name="Line 92"/>
            <p:cNvSpPr>
              <a:spLocks noChangeShapeType="1"/>
            </p:cNvSpPr>
            <p:nvPr/>
          </p:nvSpPr>
          <p:spPr bwMode="auto">
            <a:xfrm flipH="1">
              <a:off x="2736" y="2161"/>
              <a:ext cx="48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40" name="Line 93"/>
            <p:cNvSpPr>
              <a:spLocks noChangeShapeType="1"/>
            </p:cNvSpPr>
            <p:nvPr/>
          </p:nvSpPr>
          <p:spPr bwMode="auto">
            <a:xfrm flipH="1">
              <a:off x="2736" y="2592"/>
              <a:ext cx="5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41" name="Line 94"/>
            <p:cNvSpPr>
              <a:spLocks noChangeShapeType="1"/>
            </p:cNvSpPr>
            <p:nvPr/>
          </p:nvSpPr>
          <p:spPr bwMode="auto">
            <a:xfrm flipH="1">
              <a:off x="2736" y="3024"/>
              <a:ext cx="48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42" name="Line 95"/>
            <p:cNvSpPr>
              <a:spLocks noChangeShapeType="1"/>
            </p:cNvSpPr>
            <p:nvPr/>
          </p:nvSpPr>
          <p:spPr bwMode="auto">
            <a:xfrm>
              <a:off x="3744" y="193"/>
              <a:ext cx="2016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43" name="Line 96"/>
            <p:cNvSpPr>
              <a:spLocks noChangeShapeType="1"/>
            </p:cNvSpPr>
            <p:nvPr/>
          </p:nvSpPr>
          <p:spPr bwMode="auto">
            <a:xfrm>
              <a:off x="3744" y="576"/>
              <a:ext cx="2016" cy="0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44" name="Line 97"/>
            <p:cNvSpPr>
              <a:spLocks noChangeShapeType="1"/>
            </p:cNvSpPr>
            <p:nvPr/>
          </p:nvSpPr>
          <p:spPr bwMode="auto">
            <a:xfrm flipH="1">
              <a:off x="3744" y="384"/>
              <a:ext cx="201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45" name="Line 98"/>
            <p:cNvSpPr>
              <a:spLocks noChangeShapeType="1"/>
            </p:cNvSpPr>
            <p:nvPr/>
          </p:nvSpPr>
          <p:spPr bwMode="auto">
            <a:xfrm>
              <a:off x="4608" y="193"/>
              <a:ext cx="0" cy="674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oval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46" name="Line 99"/>
            <p:cNvSpPr>
              <a:spLocks noChangeShapeType="1"/>
            </p:cNvSpPr>
            <p:nvPr/>
          </p:nvSpPr>
          <p:spPr bwMode="auto">
            <a:xfrm>
              <a:off x="4752" y="384"/>
              <a:ext cx="0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47" name="Line 100"/>
            <p:cNvSpPr>
              <a:spLocks noChangeShapeType="1"/>
            </p:cNvSpPr>
            <p:nvPr/>
          </p:nvSpPr>
          <p:spPr bwMode="auto">
            <a:xfrm>
              <a:off x="5136" y="193"/>
              <a:ext cx="0" cy="674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48" name="Line 101"/>
            <p:cNvSpPr>
              <a:spLocks noChangeShapeType="1"/>
            </p:cNvSpPr>
            <p:nvPr/>
          </p:nvSpPr>
          <p:spPr bwMode="auto">
            <a:xfrm>
              <a:off x="4896" y="576"/>
              <a:ext cx="0" cy="288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49" name="Line 102"/>
            <p:cNvSpPr>
              <a:spLocks noChangeShapeType="1"/>
            </p:cNvSpPr>
            <p:nvPr/>
          </p:nvSpPr>
          <p:spPr bwMode="auto">
            <a:xfrm>
              <a:off x="5424" y="576"/>
              <a:ext cx="0" cy="288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50" name="Line 103"/>
            <p:cNvSpPr>
              <a:spLocks noChangeShapeType="1"/>
            </p:cNvSpPr>
            <p:nvPr/>
          </p:nvSpPr>
          <p:spPr bwMode="auto">
            <a:xfrm>
              <a:off x="3888" y="912"/>
              <a:ext cx="142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51" name="Line 104"/>
            <p:cNvSpPr>
              <a:spLocks noChangeShapeType="1"/>
            </p:cNvSpPr>
            <p:nvPr/>
          </p:nvSpPr>
          <p:spPr bwMode="auto">
            <a:xfrm flipV="1">
              <a:off x="4032" y="193"/>
              <a:ext cx="0" cy="719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52" name="Line 105"/>
            <p:cNvSpPr>
              <a:spLocks noChangeShapeType="1"/>
            </p:cNvSpPr>
            <p:nvPr/>
          </p:nvSpPr>
          <p:spPr bwMode="auto">
            <a:xfrm flipH="1">
              <a:off x="3888" y="1344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53" name="Line 106"/>
            <p:cNvSpPr>
              <a:spLocks noChangeShapeType="1"/>
            </p:cNvSpPr>
            <p:nvPr/>
          </p:nvSpPr>
          <p:spPr bwMode="auto">
            <a:xfrm flipV="1">
              <a:off x="4128" y="384"/>
              <a:ext cx="0" cy="96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54" name="Line 107"/>
            <p:cNvSpPr>
              <a:spLocks noChangeShapeType="1"/>
            </p:cNvSpPr>
            <p:nvPr/>
          </p:nvSpPr>
          <p:spPr bwMode="auto">
            <a:xfrm>
              <a:off x="4272" y="384"/>
              <a:ext cx="0" cy="13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med" len="med"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55" name="Line 108"/>
            <p:cNvSpPr>
              <a:spLocks noChangeShapeType="1"/>
            </p:cNvSpPr>
            <p:nvPr/>
          </p:nvSpPr>
          <p:spPr bwMode="auto">
            <a:xfrm flipH="1">
              <a:off x="3888" y="1776"/>
              <a:ext cx="3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56" name="Text Box 109"/>
            <p:cNvSpPr txBox="1">
              <a:spLocks noChangeArrowheads="1"/>
            </p:cNvSpPr>
            <p:nvPr/>
          </p:nvSpPr>
          <p:spPr bwMode="auto">
            <a:xfrm>
              <a:off x="2112" y="769"/>
              <a:ext cx="624" cy="30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 R0</a:t>
              </a:r>
            </a:p>
          </p:txBody>
        </p:sp>
        <p:sp>
          <p:nvSpPr>
            <p:cNvPr id="57" name="Text Box 110"/>
            <p:cNvSpPr txBox="1">
              <a:spLocks noChangeArrowheads="1"/>
            </p:cNvSpPr>
            <p:nvPr/>
          </p:nvSpPr>
          <p:spPr bwMode="auto">
            <a:xfrm>
              <a:off x="2112" y="1200"/>
              <a:ext cx="62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 R1</a:t>
              </a:r>
            </a:p>
          </p:txBody>
        </p:sp>
        <p:sp>
          <p:nvSpPr>
            <p:cNvPr id="58" name="Text Box 111"/>
            <p:cNvSpPr txBox="1">
              <a:spLocks noChangeArrowheads="1"/>
            </p:cNvSpPr>
            <p:nvPr/>
          </p:nvSpPr>
          <p:spPr bwMode="auto">
            <a:xfrm>
              <a:off x="4512" y="864"/>
              <a:ext cx="478" cy="301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 M</a:t>
              </a:r>
            </a:p>
          </p:txBody>
        </p:sp>
        <p:sp>
          <p:nvSpPr>
            <p:cNvPr id="59" name="Text Box 112"/>
            <p:cNvSpPr txBox="1">
              <a:spLocks noChangeArrowheads="1"/>
            </p:cNvSpPr>
            <p:nvPr/>
          </p:nvSpPr>
          <p:spPr bwMode="auto">
            <a:xfrm>
              <a:off x="5088" y="864"/>
              <a:ext cx="432" cy="301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I/O</a:t>
              </a:r>
            </a:p>
          </p:txBody>
        </p:sp>
        <p:sp>
          <p:nvSpPr>
            <p:cNvPr id="60" name="Text Box 113"/>
            <p:cNvSpPr txBox="1">
              <a:spLocks noChangeArrowheads="1"/>
            </p:cNvSpPr>
            <p:nvPr/>
          </p:nvSpPr>
          <p:spPr bwMode="auto">
            <a:xfrm>
              <a:off x="3361" y="432"/>
              <a:ext cx="532" cy="30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CB</a:t>
              </a:r>
            </a:p>
          </p:txBody>
        </p:sp>
        <p:sp>
          <p:nvSpPr>
            <p:cNvPr id="61" name="Text Box 114"/>
            <p:cNvSpPr txBox="1">
              <a:spLocks noChangeArrowheads="1"/>
            </p:cNvSpPr>
            <p:nvPr/>
          </p:nvSpPr>
          <p:spPr bwMode="auto">
            <a:xfrm>
              <a:off x="1441" y="144"/>
              <a:ext cx="1007" cy="30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zh-CN" altLang="en-US" sz="2000" b="1">
                  <a:latin typeface="+mn-lt"/>
                  <a:ea typeface="黑体" pitchFamily="2" charset="-122"/>
                </a:rPr>
                <a:t>内总线</a:t>
              </a:r>
            </a:p>
          </p:txBody>
        </p:sp>
        <p:sp>
          <p:nvSpPr>
            <p:cNvPr id="62" name="Text Box 115"/>
            <p:cNvSpPr txBox="1">
              <a:spLocks noChangeArrowheads="1"/>
            </p:cNvSpPr>
            <p:nvPr/>
          </p:nvSpPr>
          <p:spPr bwMode="auto">
            <a:xfrm>
              <a:off x="2112" y="2449"/>
              <a:ext cx="624" cy="30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C</a:t>
              </a:r>
            </a:p>
          </p:txBody>
        </p:sp>
        <p:sp>
          <p:nvSpPr>
            <p:cNvPr id="63" name="Text Box 116"/>
            <p:cNvSpPr txBox="1">
              <a:spLocks noChangeArrowheads="1"/>
            </p:cNvSpPr>
            <p:nvPr/>
          </p:nvSpPr>
          <p:spPr bwMode="auto">
            <a:xfrm>
              <a:off x="2112" y="2016"/>
              <a:ext cx="62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R3</a:t>
              </a:r>
            </a:p>
          </p:txBody>
        </p:sp>
        <p:sp>
          <p:nvSpPr>
            <p:cNvPr id="64" name="Text Box 117"/>
            <p:cNvSpPr txBox="1">
              <a:spLocks noChangeArrowheads="1"/>
            </p:cNvSpPr>
            <p:nvPr/>
          </p:nvSpPr>
          <p:spPr bwMode="auto">
            <a:xfrm>
              <a:off x="2112" y="2880"/>
              <a:ext cx="62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D</a:t>
              </a:r>
            </a:p>
          </p:txBody>
        </p:sp>
        <p:sp>
          <p:nvSpPr>
            <p:cNvPr id="65" name="Text Box 118"/>
            <p:cNvSpPr txBox="1">
              <a:spLocks noChangeArrowheads="1"/>
            </p:cNvSpPr>
            <p:nvPr/>
          </p:nvSpPr>
          <p:spPr bwMode="auto">
            <a:xfrm>
              <a:off x="3264" y="769"/>
              <a:ext cx="624" cy="30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MAR</a:t>
              </a:r>
            </a:p>
          </p:txBody>
        </p:sp>
        <p:sp>
          <p:nvSpPr>
            <p:cNvPr id="66" name="Text Box 119"/>
            <p:cNvSpPr txBox="1">
              <a:spLocks noChangeArrowheads="1"/>
            </p:cNvSpPr>
            <p:nvPr/>
          </p:nvSpPr>
          <p:spPr bwMode="auto">
            <a:xfrm>
              <a:off x="3264" y="1200"/>
              <a:ext cx="62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MDR</a:t>
              </a:r>
            </a:p>
          </p:txBody>
        </p:sp>
        <p:sp>
          <p:nvSpPr>
            <p:cNvPr id="67" name="Text Box 120"/>
            <p:cNvSpPr txBox="1">
              <a:spLocks noChangeArrowheads="1"/>
            </p:cNvSpPr>
            <p:nvPr/>
          </p:nvSpPr>
          <p:spPr bwMode="auto">
            <a:xfrm>
              <a:off x="3264" y="1632"/>
              <a:ext cx="62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IR</a:t>
              </a:r>
            </a:p>
          </p:txBody>
        </p:sp>
        <p:sp>
          <p:nvSpPr>
            <p:cNvPr id="68" name="Text Box 121"/>
            <p:cNvSpPr txBox="1">
              <a:spLocks noChangeArrowheads="1"/>
            </p:cNvSpPr>
            <p:nvPr/>
          </p:nvSpPr>
          <p:spPr bwMode="auto">
            <a:xfrm>
              <a:off x="3264" y="2016"/>
              <a:ext cx="62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 PC</a:t>
              </a:r>
            </a:p>
          </p:txBody>
        </p:sp>
        <p:sp>
          <p:nvSpPr>
            <p:cNvPr id="69" name="Text Box 122"/>
            <p:cNvSpPr txBox="1">
              <a:spLocks noChangeArrowheads="1"/>
            </p:cNvSpPr>
            <p:nvPr/>
          </p:nvSpPr>
          <p:spPr bwMode="auto">
            <a:xfrm>
              <a:off x="3264" y="2449"/>
              <a:ext cx="624" cy="30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SP</a:t>
              </a:r>
            </a:p>
          </p:txBody>
        </p:sp>
        <p:sp>
          <p:nvSpPr>
            <p:cNvPr id="70" name="Text Box 123"/>
            <p:cNvSpPr txBox="1">
              <a:spLocks noChangeArrowheads="1"/>
            </p:cNvSpPr>
            <p:nvPr/>
          </p:nvSpPr>
          <p:spPr bwMode="auto">
            <a:xfrm>
              <a:off x="3264" y="2880"/>
              <a:ext cx="62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PSW</a:t>
              </a:r>
            </a:p>
          </p:txBody>
        </p:sp>
        <p:sp>
          <p:nvSpPr>
            <p:cNvPr id="71" name="Line 124"/>
            <p:cNvSpPr>
              <a:spLocks noChangeShapeType="1"/>
            </p:cNvSpPr>
            <p:nvPr/>
          </p:nvSpPr>
          <p:spPr bwMode="auto">
            <a:xfrm rot="-5400000">
              <a:off x="5664" y="912"/>
              <a:ext cx="0" cy="192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72" name="Line 125"/>
            <p:cNvSpPr>
              <a:spLocks noChangeShapeType="1"/>
            </p:cNvSpPr>
            <p:nvPr/>
          </p:nvSpPr>
          <p:spPr bwMode="auto">
            <a:xfrm>
              <a:off x="5281" y="384"/>
              <a:ext cx="0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73" name="Text Box 126"/>
            <p:cNvSpPr txBox="1">
              <a:spLocks noChangeArrowheads="1"/>
            </p:cNvSpPr>
            <p:nvPr/>
          </p:nvSpPr>
          <p:spPr bwMode="auto">
            <a:xfrm>
              <a:off x="3361" y="48"/>
              <a:ext cx="532" cy="30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AB</a:t>
              </a:r>
            </a:p>
          </p:txBody>
        </p:sp>
        <p:sp>
          <p:nvSpPr>
            <p:cNvPr id="74" name="Text Box 127"/>
            <p:cNvSpPr txBox="1">
              <a:spLocks noChangeArrowheads="1"/>
            </p:cNvSpPr>
            <p:nvPr/>
          </p:nvSpPr>
          <p:spPr bwMode="auto">
            <a:xfrm>
              <a:off x="3361" y="240"/>
              <a:ext cx="532" cy="30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DB</a:t>
              </a:r>
            </a:p>
          </p:txBody>
        </p:sp>
        <p:sp>
          <p:nvSpPr>
            <p:cNvPr id="75" name="Line 128"/>
            <p:cNvSpPr>
              <a:spLocks noChangeShapeType="1"/>
            </p:cNvSpPr>
            <p:nvPr/>
          </p:nvSpPr>
          <p:spPr bwMode="auto">
            <a:xfrm>
              <a:off x="4416" y="576"/>
              <a:ext cx="0" cy="1392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 type="stealth" w="lg" len="lg"/>
              <a:tailEnd type="stealth" w="lg" len="lg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76" name="Text Box 129"/>
            <p:cNvSpPr txBox="1">
              <a:spLocks noChangeArrowheads="1"/>
            </p:cNvSpPr>
            <p:nvPr/>
          </p:nvSpPr>
          <p:spPr bwMode="auto">
            <a:xfrm>
              <a:off x="4128" y="1968"/>
              <a:ext cx="589" cy="533"/>
            </a:xfrm>
            <a:prstGeom prst="rect">
              <a:avLst/>
            </a:prstGeom>
            <a:noFill/>
            <a:ln w="38100">
              <a:solidFill>
                <a:srgbClr val="7030A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zh-CN" altLang="en-US" sz="2000" b="1">
                  <a:latin typeface="+mn-lt"/>
                  <a:ea typeface="黑体" pitchFamily="2" charset="-122"/>
                </a:rPr>
                <a:t>控制逻辑 </a:t>
              </a:r>
            </a:p>
          </p:txBody>
        </p:sp>
      </p:grpSp>
      <p:sp>
        <p:nvSpPr>
          <p:cNvPr id="77" name="Text Box 116"/>
          <p:cNvSpPr txBox="1">
            <a:spLocks noChangeArrowheads="1"/>
          </p:cNvSpPr>
          <p:nvPr/>
        </p:nvSpPr>
        <p:spPr bwMode="auto">
          <a:xfrm>
            <a:off x="3595038" y="2708920"/>
            <a:ext cx="904954" cy="399904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altLang="zh-CN" sz="2000" b="1">
                <a:latin typeface="+mn-lt"/>
              </a:rPr>
              <a:t>R3</a:t>
            </a:r>
          </a:p>
        </p:txBody>
      </p:sp>
      <p:sp>
        <p:nvSpPr>
          <p:cNvPr id="78" name="Text Box 82"/>
          <p:cNvSpPr txBox="1">
            <a:spLocks noChangeArrowheads="1"/>
          </p:cNvSpPr>
          <p:nvPr/>
        </p:nvSpPr>
        <p:spPr bwMode="auto">
          <a:xfrm>
            <a:off x="2051720" y="2348880"/>
            <a:ext cx="974566" cy="399904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altLang="zh-CN" sz="2000" b="1">
                <a:latin typeface="+mn-lt"/>
              </a:rPr>
              <a:t>B</a:t>
            </a:r>
          </a:p>
        </p:txBody>
      </p:sp>
      <p:sp>
        <p:nvSpPr>
          <p:cNvPr id="79" name="Text Box 83"/>
          <p:cNvSpPr txBox="1">
            <a:spLocks noChangeArrowheads="1"/>
          </p:cNvSpPr>
          <p:nvPr/>
        </p:nvSpPr>
        <p:spPr bwMode="auto">
          <a:xfrm>
            <a:off x="1187624" y="1628800"/>
            <a:ext cx="1528561" cy="399904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altLang="zh-CN" sz="2000" b="1">
                <a:latin typeface="+mn-lt"/>
                <a:ea typeface="黑体" pitchFamily="2" charset="-122"/>
              </a:rPr>
              <a:t>  ALU</a:t>
            </a:r>
          </a:p>
        </p:txBody>
      </p:sp>
      <p:sp>
        <p:nvSpPr>
          <p:cNvPr id="80" name="Text Box 80"/>
          <p:cNvSpPr txBox="1">
            <a:spLocks noChangeArrowheads="1"/>
          </p:cNvSpPr>
          <p:nvPr/>
        </p:nvSpPr>
        <p:spPr bwMode="auto">
          <a:xfrm>
            <a:off x="1475656" y="1012872"/>
            <a:ext cx="1184852" cy="399904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zh-CN" altLang="en-US" sz="2000" b="1">
                <a:latin typeface="+mn-lt"/>
              </a:rPr>
              <a:t>移位器</a:t>
            </a:r>
          </a:p>
        </p:txBody>
      </p:sp>
      <p:grpSp>
        <p:nvGrpSpPr>
          <p:cNvPr id="81" name="组合 80"/>
          <p:cNvGrpSpPr/>
          <p:nvPr/>
        </p:nvGrpSpPr>
        <p:grpSpPr>
          <a:xfrm>
            <a:off x="1979712" y="692696"/>
            <a:ext cx="3312368" cy="576064"/>
            <a:chOff x="1979712" y="620688"/>
            <a:chExt cx="3312368" cy="2232248"/>
          </a:xfrm>
        </p:grpSpPr>
        <p:sp>
          <p:nvSpPr>
            <p:cNvPr id="82" name="Line 77"/>
            <p:cNvSpPr>
              <a:spLocks noChangeShapeType="1"/>
            </p:cNvSpPr>
            <p:nvPr/>
          </p:nvSpPr>
          <p:spPr bwMode="auto">
            <a:xfrm flipV="1">
              <a:off x="1979712" y="620688"/>
              <a:ext cx="0" cy="31753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83" name="Line 87"/>
            <p:cNvSpPr>
              <a:spLocks noChangeShapeType="1"/>
            </p:cNvSpPr>
            <p:nvPr/>
          </p:nvSpPr>
          <p:spPr bwMode="auto">
            <a:xfrm>
              <a:off x="1979712" y="620688"/>
              <a:ext cx="2854087" cy="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84" name="Line 87"/>
            <p:cNvSpPr>
              <a:spLocks noChangeShapeType="1"/>
            </p:cNvSpPr>
            <p:nvPr/>
          </p:nvSpPr>
          <p:spPr bwMode="auto">
            <a:xfrm flipV="1">
              <a:off x="4860032" y="620688"/>
              <a:ext cx="0" cy="2232248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85" name="Line 87"/>
            <p:cNvSpPr>
              <a:spLocks noChangeShapeType="1"/>
            </p:cNvSpPr>
            <p:nvPr/>
          </p:nvSpPr>
          <p:spPr bwMode="auto">
            <a:xfrm>
              <a:off x="4860032" y="2852936"/>
              <a:ext cx="432048" cy="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 type="triangle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</p:grpSp>
      <p:sp>
        <p:nvSpPr>
          <p:cNvPr id="86" name="Text Box 118"/>
          <p:cNvSpPr txBox="1">
            <a:spLocks noChangeArrowheads="1"/>
          </p:cNvSpPr>
          <p:nvPr/>
        </p:nvSpPr>
        <p:spPr bwMode="auto">
          <a:xfrm>
            <a:off x="5292080" y="1052736"/>
            <a:ext cx="904954" cy="398576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altLang="zh-CN" sz="2000" b="1">
                <a:latin typeface="+mn-lt"/>
              </a:rPr>
              <a:t>MAR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500"/>
                            </p:stCondLst>
                            <p:childTnLst>
                              <p:par>
                                <p:cTn id="7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utoUpdateAnimBg="0"/>
      <p:bldP spid="5" grpId="0" autoUpdateAnimBg="0"/>
      <p:bldP spid="6" grpId="0" animBg="1"/>
      <p:bldP spid="7" grpId="0" build="p" autoUpdateAnimBg="0" advAuto="0"/>
      <p:bldP spid="8" grpId="0" animBg="1"/>
      <p:bldP spid="9" grpId="0" build="p" autoUpdateAnimBg="0" advAuto="0"/>
      <p:bldP spid="10" grpId="0" animBg="1"/>
      <p:bldP spid="11" grpId="0" build="p" autoUpdateAnimBg="0" advAuto="0"/>
      <p:bldP spid="12" grpId="0" animBg="1"/>
      <p:bldP spid="13" grpId="0" build="p" autoUpdateAnimBg="0" advAuto="0"/>
      <p:bldP spid="14" grpId="0" animBg="1"/>
      <p:bldP spid="15" grpId="0" build="p" autoUpdateAnimBg="0" advAuto="0"/>
      <p:bldP spid="77" grpId="0" animBg="1"/>
      <p:bldP spid="78" grpId="0" animBg="1"/>
      <p:bldP spid="79" grpId="0" animBg="1"/>
      <p:bldP spid="80" grpId="0" animBg="1"/>
      <p:bldP spid="86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71"/>
          <p:cNvSpPr txBox="1">
            <a:spLocks noChangeArrowheads="1"/>
          </p:cNvSpPr>
          <p:nvPr/>
        </p:nvSpPr>
        <p:spPr bwMode="auto">
          <a:xfrm>
            <a:off x="349696" y="4273932"/>
            <a:ext cx="6019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+mn-lt"/>
                <a:ea typeface="+mn-ea"/>
              </a:rPr>
              <a:t>变址寻址：</a:t>
            </a:r>
            <a:r>
              <a:rPr lang="en-US" altLang="zh-CN" sz="2800" b="1">
                <a:latin typeface="+mn-lt"/>
                <a:ea typeface="+mn-ea"/>
              </a:rPr>
              <a:t>X(R)→MAR</a:t>
            </a:r>
            <a:endParaRPr lang="zh-CN" altLang="en-US" sz="2800" b="1">
              <a:latin typeface="+mn-lt"/>
              <a:ea typeface="+mn-ea"/>
            </a:endParaRPr>
          </a:p>
        </p:txBody>
      </p:sp>
      <p:sp>
        <p:nvSpPr>
          <p:cNvPr id="3" name="Text Box 119"/>
          <p:cNvSpPr txBox="1">
            <a:spLocks noChangeArrowheads="1"/>
          </p:cNvSpPr>
          <p:nvPr/>
        </p:nvSpPr>
        <p:spPr bwMode="auto">
          <a:xfrm>
            <a:off x="349696" y="5818808"/>
            <a:ext cx="838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  <a:latin typeface="+mn-lt"/>
                <a:ea typeface="+mn-ea"/>
              </a:rPr>
              <a:t>Ri</a:t>
            </a:r>
          </a:p>
        </p:txBody>
      </p:sp>
      <p:sp>
        <p:nvSpPr>
          <p:cNvPr id="4" name="Text Box 96"/>
          <p:cNvSpPr txBox="1">
            <a:spLocks noChangeArrowheads="1"/>
          </p:cNvSpPr>
          <p:nvPr/>
        </p:nvSpPr>
        <p:spPr bwMode="auto">
          <a:xfrm>
            <a:off x="349696" y="4797152"/>
            <a:ext cx="8382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  <a:latin typeface="+mn-lt"/>
                <a:ea typeface="+mn-ea"/>
              </a:rPr>
              <a:t>PC</a:t>
            </a:r>
          </a:p>
        </p:txBody>
      </p:sp>
      <p:sp>
        <p:nvSpPr>
          <p:cNvPr id="5" name="Line 98"/>
          <p:cNvSpPr>
            <a:spLocks noChangeShapeType="1"/>
          </p:cNvSpPr>
          <p:nvPr/>
        </p:nvSpPr>
        <p:spPr bwMode="auto">
          <a:xfrm>
            <a:off x="959296" y="5136232"/>
            <a:ext cx="5334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sz="2800">
              <a:solidFill>
                <a:srgbClr val="FF0000"/>
              </a:solidFill>
              <a:latin typeface="+mn-lt"/>
              <a:ea typeface="+mn-ea"/>
            </a:endParaRPr>
          </a:p>
        </p:txBody>
      </p:sp>
      <p:sp>
        <p:nvSpPr>
          <p:cNvPr id="6" name="Text Box 99"/>
          <p:cNvSpPr txBox="1">
            <a:spLocks noChangeArrowheads="1"/>
          </p:cNvSpPr>
          <p:nvPr/>
        </p:nvSpPr>
        <p:spPr bwMode="auto">
          <a:xfrm>
            <a:off x="1492696" y="4797152"/>
            <a:ext cx="8382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  <a:latin typeface="+mn-lt"/>
                <a:ea typeface="+mn-ea"/>
              </a:rPr>
              <a:t>A</a:t>
            </a:r>
          </a:p>
        </p:txBody>
      </p:sp>
      <p:sp>
        <p:nvSpPr>
          <p:cNvPr id="7" name="Line 100"/>
          <p:cNvSpPr>
            <a:spLocks noChangeShapeType="1"/>
          </p:cNvSpPr>
          <p:nvPr/>
        </p:nvSpPr>
        <p:spPr bwMode="auto">
          <a:xfrm>
            <a:off x="1873696" y="5136232"/>
            <a:ext cx="5334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sz="2800">
              <a:solidFill>
                <a:srgbClr val="FF0000"/>
              </a:solidFill>
              <a:latin typeface="+mn-lt"/>
              <a:ea typeface="+mn-ea"/>
            </a:endParaRPr>
          </a:p>
        </p:txBody>
      </p:sp>
      <p:sp>
        <p:nvSpPr>
          <p:cNvPr id="8" name="Text Box 101"/>
          <p:cNvSpPr txBox="1">
            <a:spLocks noChangeArrowheads="1"/>
          </p:cNvSpPr>
          <p:nvPr/>
        </p:nvSpPr>
        <p:spPr bwMode="auto">
          <a:xfrm>
            <a:off x="2330896" y="4797152"/>
            <a:ext cx="1143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  <a:latin typeface="+mn-lt"/>
                <a:ea typeface="+mn-ea"/>
              </a:rPr>
              <a:t>ALU</a:t>
            </a:r>
          </a:p>
        </p:txBody>
      </p:sp>
      <p:sp>
        <p:nvSpPr>
          <p:cNvPr id="9" name="Line 102"/>
          <p:cNvSpPr>
            <a:spLocks noChangeShapeType="1"/>
          </p:cNvSpPr>
          <p:nvPr/>
        </p:nvSpPr>
        <p:spPr bwMode="auto">
          <a:xfrm>
            <a:off x="3245296" y="5136232"/>
            <a:ext cx="5334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sz="2800">
              <a:solidFill>
                <a:srgbClr val="FF0000"/>
              </a:solidFill>
              <a:latin typeface="+mn-lt"/>
              <a:ea typeface="+mn-ea"/>
            </a:endParaRPr>
          </a:p>
        </p:txBody>
      </p:sp>
      <p:sp>
        <p:nvSpPr>
          <p:cNvPr id="10" name="Text Box 103"/>
          <p:cNvSpPr txBox="1">
            <a:spLocks noChangeArrowheads="1"/>
          </p:cNvSpPr>
          <p:nvPr/>
        </p:nvSpPr>
        <p:spPr bwMode="auto">
          <a:xfrm>
            <a:off x="3702496" y="4827315"/>
            <a:ext cx="914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  <a:latin typeface="+mn-lt"/>
                <a:ea typeface="+mn-ea"/>
              </a:rPr>
              <a:t>移</a:t>
            </a:r>
          </a:p>
        </p:txBody>
      </p:sp>
      <p:sp>
        <p:nvSpPr>
          <p:cNvPr id="11" name="Line 104"/>
          <p:cNvSpPr>
            <a:spLocks noChangeShapeType="1"/>
          </p:cNvSpPr>
          <p:nvPr/>
        </p:nvSpPr>
        <p:spPr bwMode="auto">
          <a:xfrm>
            <a:off x="4312096" y="5136232"/>
            <a:ext cx="5334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sz="2800">
              <a:solidFill>
                <a:srgbClr val="FF0000"/>
              </a:solidFill>
              <a:latin typeface="+mn-lt"/>
              <a:ea typeface="+mn-ea"/>
            </a:endParaRPr>
          </a:p>
        </p:txBody>
      </p:sp>
      <p:sp>
        <p:nvSpPr>
          <p:cNvPr id="12" name="Text Box 105"/>
          <p:cNvSpPr txBox="1">
            <a:spLocks noChangeArrowheads="1"/>
          </p:cNvSpPr>
          <p:nvPr/>
        </p:nvSpPr>
        <p:spPr bwMode="auto">
          <a:xfrm>
            <a:off x="4769296" y="4797152"/>
            <a:ext cx="914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  <a:latin typeface="+mn-lt"/>
                <a:ea typeface="+mn-ea"/>
              </a:rPr>
              <a:t>内</a:t>
            </a:r>
          </a:p>
        </p:txBody>
      </p:sp>
      <p:sp>
        <p:nvSpPr>
          <p:cNvPr id="13" name="Line 106"/>
          <p:cNvSpPr>
            <a:spLocks noChangeShapeType="1"/>
          </p:cNvSpPr>
          <p:nvPr/>
        </p:nvSpPr>
        <p:spPr bwMode="auto">
          <a:xfrm>
            <a:off x="5302696" y="5136232"/>
            <a:ext cx="5334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sz="2800">
              <a:solidFill>
                <a:srgbClr val="FF0000"/>
              </a:solidFill>
              <a:latin typeface="+mn-lt"/>
              <a:ea typeface="+mn-ea"/>
            </a:endParaRPr>
          </a:p>
        </p:txBody>
      </p:sp>
      <p:sp>
        <p:nvSpPr>
          <p:cNvPr id="14" name="Text Box 107"/>
          <p:cNvSpPr txBox="1">
            <a:spLocks noChangeArrowheads="1"/>
          </p:cNvSpPr>
          <p:nvPr/>
        </p:nvSpPr>
        <p:spPr bwMode="auto">
          <a:xfrm>
            <a:off x="5759896" y="4797152"/>
            <a:ext cx="1143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  <a:latin typeface="+mn-lt"/>
                <a:ea typeface="+mn-ea"/>
              </a:rPr>
              <a:t>MAR</a:t>
            </a:r>
          </a:p>
        </p:txBody>
      </p:sp>
      <p:sp>
        <p:nvSpPr>
          <p:cNvPr id="15" name="Text Box 108"/>
          <p:cNvSpPr txBox="1">
            <a:spLocks noChangeArrowheads="1"/>
          </p:cNvSpPr>
          <p:nvPr/>
        </p:nvSpPr>
        <p:spPr bwMode="auto">
          <a:xfrm>
            <a:off x="7131496" y="4797152"/>
            <a:ext cx="8382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  <a:latin typeface="+mn-lt"/>
                <a:ea typeface="+mn-ea"/>
              </a:rPr>
              <a:t>AB</a:t>
            </a:r>
          </a:p>
        </p:txBody>
      </p:sp>
      <p:sp>
        <p:nvSpPr>
          <p:cNvPr id="16" name="Line 109"/>
          <p:cNvSpPr>
            <a:spLocks noChangeShapeType="1"/>
          </p:cNvSpPr>
          <p:nvPr/>
        </p:nvSpPr>
        <p:spPr bwMode="auto">
          <a:xfrm>
            <a:off x="6702896" y="5136232"/>
            <a:ext cx="5334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sz="2800">
              <a:solidFill>
                <a:srgbClr val="FF0000"/>
              </a:solidFill>
              <a:latin typeface="+mn-lt"/>
              <a:ea typeface="+mn-ea"/>
            </a:endParaRPr>
          </a:p>
        </p:txBody>
      </p:sp>
      <p:sp>
        <p:nvSpPr>
          <p:cNvPr id="17" name="Text Box 110"/>
          <p:cNvSpPr txBox="1">
            <a:spLocks noChangeArrowheads="1"/>
          </p:cNvSpPr>
          <p:nvPr/>
        </p:nvSpPr>
        <p:spPr bwMode="auto">
          <a:xfrm>
            <a:off x="349696" y="5347320"/>
            <a:ext cx="8382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  <a:latin typeface="+mn-lt"/>
                <a:ea typeface="+mn-ea"/>
              </a:rPr>
              <a:t>M</a:t>
            </a:r>
          </a:p>
        </p:txBody>
      </p:sp>
      <p:sp>
        <p:nvSpPr>
          <p:cNvPr id="18" name="Line 111"/>
          <p:cNvSpPr>
            <a:spLocks noChangeShapeType="1"/>
          </p:cNvSpPr>
          <p:nvPr/>
        </p:nvSpPr>
        <p:spPr bwMode="auto">
          <a:xfrm>
            <a:off x="798240" y="5661248"/>
            <a:ext cx="5334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sz="2800">
              <a:solidFill>
                <a:srgbClr val="FF0000"/>
              </a:solidFill>
              <a:latin typeface="+mn-lt"/>
              <a:ea typeface="+mn-ea"/>
            </a:endParaRPr>
          </a:p>
        </p:txBody>
      </p:sp>
      <p:sp>
        <p:nvSpPr>
          <p:cNvPr id="19" name="Text Box 112"/>
          <p:cNvSpPr txBox="1">
            <a:spLocks noChangeArrowheads="1"/>
          </p:cNvSpPr>
          <p:nvPr/>
        </p:nvSpPr>
        <p:spPr bwMode="auto">
          <a:xfrm>
            <a:off x="1264096" y="5347320"/>
            <a:ext cx="1143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  <a:latin typeface="+mn-lt"/>
                <a:ea typeface="+mn-ea"/>
              </a:rPr>
              <a:t>DB</a:t>
            </a:r>
          </a:p>
        </p:txBody>
      </p:sp>
      <p:sp>
        <p:nvSpPr>
          <p:cNvPr id="20" name="Line 113"/>
          <p:cNvSpPr>
            <a:spLocks noChangeShapeType="1"/>
          </p:cNvSpPr>
          <p:nvPr/>
        </p:nvSpPr>
        <p:spPr bwMode="auto">
          <a:xfrm>
            <a:off x="1873696" y="5661248"/>
            <a:ext cx="5334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sz="2800">
              <a:solidFill>
                <a:srgbClr val="FF0000"/>
              </a:solidFill>
              <a:latin typeface="+mn-lt"/>
              <a:ea typeface="+mn-ea"/>
            </a:endParaRPr>
          </a:p>
        </p:txBody>
      </p:sp>
      <p:sp>
        <p:nvSpPr>
          <p:cNvPr id="21" name="Text Box 114"/>
          <p:cNvSpPr txBox="1">
            <a:spLocks noChangeArrowheads="1"/>
          </p:cNvSpPr>
          <p:nvPr/>
        </p:nvSpPr>
        <p:spPr bwMode="auto">
          <a:xfrm>
            <a:off x="5836096" y="5423520"/>
            <a:ext cx="914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chemeClr val="tx2"/>
                </a:solidFill>
                <a:latin typeface="+mn-lt"/>
                <a:ea typeface="+mn-ea"/>
              </a:rPr>
              <a:t>移</a:t>
            </a:r>
          </a:p>
        </p:txBody>
      </p:sp>
      <p:sp>
        <p:nvSpPr>
          <p:cNvPr id="22" name="Line 115"/>
          <p:cNvSpPr>
            <a:spLocks noChangeShapeType="1"/>
          </p:cNvSpPr>
          <p:nvPr/>
        </p:nvSpPr>
        <p:spPr bwMode="auto">
          <a:xfrm>
            <a:off x="6369496" y="5661248"/>
            <a:ext cx="5334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sz="2800">
              <a:solidFill>
                <a:srgbClr val="FF0000"/>
              </a:solidFill>
              <a:latin typeface="+mn-lt"/>
              <a:ea typeface="+mn-ea"/>
            </a:endParaRPr>
          </a:p>
        </p:txBody>
      </p:sp>
      <p:sp>
        <p:nvSpPr>
          <p:cNvPr id="23" name="Text Box 116"/>
          <p:cNvSpPr txBox="1">
            <a:spLocks noChangeArrowheads="1"/>
          </p:cNvSpPr>
          <p:nvPr/>
        </p:nvSpPr>
        <p:spPr bwMode="auto">
          <a:xfrm>
            <a:off x="6826696" y="5377483"/>
            <a:ext cx="914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tx2"/>
                </a:solidFill>
                <a:latin typeface="+mn-lt"/>
                <a:ea typeface="+mn-ea"/>
              </a:rPr>
              <a:t>内</a:t>
            </a:r>
          </a:p>
        </p:txBody>
      </p:sp>
      <p:sp>
        <p:nvSpPr>
          <p:cNvPr id="24" name="Line 117"/>
          <p:cNvSpPr>
            <a:spLocks noChangeShapeType="1"/>
          </p:cNvSpPr>
          <p:nvPr/>
        </p:nvSpPr>
        <p:spPr bwMode="auto">
          <a:xfrm>
            <a:off x="7360096" y="5661248"/>
            <a:ext cx="5334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sz="2800">
              <a:solidFill>
                <a:srgbClr val="FF0000"/>
              </a:solidFill>
              <a:latin typeface="+mn-lt"/>
              <a:ea typeface="+mn-ea"/>
            </a:endParaRPr>
          </a:p>
        </p:txBody>
      </p:sp>
      <p:sp>
        <p:nvSpPr>
          <p:cNvPr id="25" name="Text Box 118"/>
          <p:cNvSpPr txBox="1">
            <a:spLocks noChangeArrowheads="1"/>
          </p:cNvSpPr>
          <p:nvPr/>
        </p:nvSpPr>
        <p:spPr bwMode="auto">
          <a:xfrm>
            <a:off x="7817296" y="5347320"/>
            <a:ext cx="1143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chemeClr val="tx2"/>
                </a:solidFill>
                <a:latin typeface="+mn-lt"/>
                <a:ea typeface="+mn-ea"/>
              </a:rPr>
              <a:t>C/D</a:t>
            </a:r>
          </a:p>
        </p:txBody>
      </p:sp>
      <p:sp>
        <p:nvSpPr>
          <p:cNvPr id="26" name="Line 132"/>
          <p:cNvSpPr>
            <a:spLocks noChangeShapeType="1"/>
          </p:cNvSpPr>
          <p:nvPr/>
        </p:nvSpPr>
        <p:spPr bwMode="auto">
          <a:xfrm>
            <a:off x="7741096" y="5136232"/>
            <a:ext cx="5334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sz="2800">
              <a:solidFill>
                <a:srgbClr val="FF0000"/>
              </a:solidFill>
              <a:latin typeface="+mn-lt"/>
              <a:ea typeface="+mn-ea"/>
            </a:endParaRPr>
          </a:p>
        </p:txBody>
      </p:sp>
      <p:sp>
        <p:nvSpPr>
          <p:cNvPr id="27" name="Text Box 133"/>
          <p:cNvSpPr txBox="1">
            <a:spLocks noChangeArrowheads="1"/>
          </p:cNvSpPr>
          <p:nvPr/>
        </p:nvSpPr>
        <p:spPr bwMode="auto">
          <a:xfrm>
            <a:off x="8198296" y="4797152"/>
            <a:ext cx="8382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  <a:latin typeface="+mn-lt"/>
                <a:ea typeface="+mn-ea"/>
              </a:rPr>
              <a:t>M</a:t>
            </a:r>
          </a:p>
        </p:txBody>
      </p:sp>
      <p:sp>
        <p:nvSpPr>
          <p:cNvPr id="28" name="Text Box 145"/>
          <p:cNvSpPr txBox="1">
            <a:spLocks noChangeArrowheads="1"/>
          </p:cNvSpPr>
          <p:nvPr/>
        </p:nvSpPr>
        <p:spPr bwMode="auto">
          <a:xfrm>
            <a:off x="2330896" y="5347320"/>
            <a:ext cx="1143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  <a:latin typeface="+mn-lt"/>
                <a:ea typeface="+mn-ea"/>
              </a:rPr>
              <a:t>MDR</a:t>
            </a:r>
          </a:p>
        </p:txBody>
      </p:sp>
      <p:sp>
        <p:nvSpPr>
          <p:cNvPr id="29" name="Line 146"/>
          <p:cNvSpPr>
            <a:spLocks noChangeShapeType="1"/>
          </p:cNvSpPr>
          <p:nvPr/>
        </p:nvSpPr>
        <p:spPr bwMode="auto">
          <a:xfrm>
            <a:off x="3246512" y="5661248"/>
            <a:ext cx="5334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sz="2800">
              <a:solidFill>
                <a:srgbClr val="FF0000"/>
              </a:solidFill>
              <a:latin typeface="+mn-lt"/>
              <a:ea typeface="+mn-ea"/>
            </a:endParaRPr>
          </a:p>
        </p:txBody>
      </p:sp>
      <p:sp>
        <p:nvSpPr>
          <p:cNvPr id="30" name="Text Box 147"/>
          <p:cNvSpPr txBox="1">
            <a:spLocks noChangeArrowheads="1"/>
          </p:cNvSpPr>
          <p:nvPr/>
        </p:nvSpPr>
        <p:spPr bwMode="auto">
          <a:xfrm>
            <a:off x="3645024" y="5347320"/>
            <a:ext cx="1143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chemeClr val="tx2"/>
                </a:solidFill>
                <a:latin typeface="+mn-lt"/>
                <a:ea typeface="+mn-ea"/>
              </a:rPr>
              <a:t>B</a:t>
            </a:r>
          </a:p>
        </p:txBody>
      </p:sp>
      <p:sp>
        <p:nvSpPr>
          <p:cNvPr id="31" name="Line 148"/>
          <p:cNvSpPr>
            <a:spLocks noChangeShapeType="1"/>
          </p:cNvSpPr>
          <p:nvPr/>
        </p:nvSpPr>
        <p:spPr bwMode="auto">
          <a:xfrm>
            <a:off x="4038600" y="5661248"/>
            <a:ext cx="5334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sz="2800">
              <a:solidFill>
                <a:srgbClr val="FF0000"/>
              </a:solidFill>
              <a:latin typeface="+mn-lt"/>
              <a:ea typeface="+mn-ea"/>
            </a:endParaRPr>
          </a:p>
        </p:txBody>
      </p:sp>
      <p:sp>
        <p:nvSpPr>
          <p:cNvPr id="32" name="Text Box 149"/>
          <p:cNvSpPr txBox="1">
            <a:spLocks noChangeArrowheads="1"/>
          </p:cNvSpPr>
          <p:nvPr/>
        </p:nvSpPr>
        <p:spPr bwMode="auto">
          <a:xfrm>
            <a:off x="4540696" y="5347320"/>
            <a:ext cx="1143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chemeClr val="tx2"/>
                </a:solidFill>
                <a:latin typeface="+mn-lt"/>
                <a:ea typeface="+mn-ea"/>
              </a:rPr>
              <a:t>ALU</a:t>
            </a:r>
          </a:p>
        </p:txBody>
      </p:sp>
      <p:sp>
        <p:nvSpPr>
          <p:cNvPr id="33" name="Line 150"/>
          <p:cNvSpPr>
            <a:spLocks noChangeShapeType="1"/>
          </p:cNvSpPr>
          <p:nvPr/>
        </p:nvSpPr>
        <p:spPr bwMode="auto">
          <a:xfrm>
            <a:off x="5378896" y="5661248"/>
            <a:ext cx="5334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sz="2800">
              <a:solidFill>
                <a:srgbClr val="FF0000"/>
              </a:solidFill>
              <a:latin typeface="+mn-lt"/>
              <a:ea typeface="+mn-ea"/>
            </a:endParaRPr>
          </a:p>
        </p:txBody>
      </p:sp>
      <p:sp>
        <p:nvSpPr>
          <p:cNvPr id="34" name="Text Box 154"/>
          <p:cNvSpPr txBox="1">
            <a:spLocks noChangeArrowheads="1"/>
          </p:cNvSpPr>
          <p:nvPr/>
        </p:nvSpPr>
        <p:spPr bwMode="auto">
          <a:xfrm>
            <a:off x="2330896" y="6023818"/>
            <a:ext cx="1447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  <a:latin typeface="+mn-lt"/>
                <a:ea typeface="+mn-ea"/>
              </a:rPr>
              <a:t>ALU</a:t>
            </a:r>
          </a:p>
        </p:txBody>
      </p:sp>
      <p:sp>
        <p:nvSpPr>
          <p:cNvPr id="35" name="Text Box 155"/>
          <p:cNvSpPr txBox="1">
            <a:spLocks noChangeArrowheads="1"/>
          </p:cNvSpPr>
          <p:nvPr/>
        </p:nvSpPr>
        <p:spPr bwMode="auto">
          <a:xfrm>
            <a:off x="107504" y="6222256"/>
            <a:ext cx="838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  <a:latin typeface="+mn-lt"/>
                <a:ea typeface="+mn-ea"/>
              </a:rPr>
              <a:t>C/D</a:t>
            </a:r>
          </a:p>
        </p:txBody>
      </p:sp>
      <p:sp>
        <p:nvSpPr>
          <p:cNvPr id="36" name="Line 156"/>
          <p:cNvSpPr>
            <a:spLocks noChangeShapeType="1"/>
          </p:cNvSpPr>
          <p:nvPr/>
        </p:nvSpPr>
        <p:spPr bwMode="auto">
          <a:xfrm>
            <a:off x="883096" y="6093296"/>
            <a:ext cx="4572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 sz="2800">
              <a:solidFill>
                <a:srgbClr val="FF0000"/>
              </a:solidFill>
              <a:latin typeface="+mn-lt"/>
              <a:ea typeface="+mn-ea"/>
            </a:endParaRPr>
          </a:p>
        </p:txBody>
      </p:sp>
      <p:sp>
        <p:nvSpPr>
          <p:cNvPr id="37" name="Line 157"/>
          <p:cNvSpPr>
            <a:spLocks noChangeShapeType="1"/>
          </p:cNvSpPr>
          <p:nvPr/>
        </p:nvSpPr>
        <p:spPr bwMode="auto">
          <a:xfrm>
            <a:off x="883096" y="6512768"/>
            <a:ext cx="4572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 sz="2800">
              <a:solidFill>
                <a:srgbClr val="FF0000"/>
              </a:solidFill>
              <a:latin typeface="+mn-lt"/>
              <a:ea typeface="+mn-ea"/>
            </a:endParaRPr>
          </a:p>
        </p:txBody>
      </p:sp>
      <p:sp>
        <p:nvSpPr>
          <p:cNvPr id="38" name="Text Box 158"/>
          <p:cNvSpPr txBox="1">
            <a:spLocks noChangeArrowheads="1"/>
          </p:cNvSpPr>
          <p:nvPr/>
        </p:nvSpPr>
        <p:spPr bwMode="auto">
          <a:xfrm>
            <a:off x="1264096" y="5804520"/>
            <a:ext cx="838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  <a:latin typeface="+mn-lt"/>
                <a:ea typeface="+mn-ea"/>
              </a:rPr>
              <a:t>A</a:t>
            </a:r>
          </a:p>
        </p:txBody>
      </p:sp>
      <p:sp>
        <p:nvSpPr>
          <p:cNvPr id="39" name="Text Box 159"/>
          <p:cNvSpPr txBox="1">
            <a:spLocks noChangeArrowheads="1"/>
          </p:cNvSpPr>
          <p:nvPr/>
        </p:nvSpPr>
        <p:spPr bwMode="auto">
          <a:xfrm>
            <a:off x="1264096" y="6222256"/>
            <a:ext cx="838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  <a:latin typeface="+mn-lt"/>
                <a:ea typeface="+mn-ea"/>
              </a:rPr>
              <a:t>B</a:t>
            </a:r>
          </a:p>
        </p:txBody>
      </p:sp>
      <p:grpSp>
        <p:nvGrpSpPr>
          <p:cNvPr id="40" name="Group 162"/>
          <p:cNvGrpSpPr>
            <a:grpSpLocks/>
          </p:cNvGrpSpPr>
          <p:nvPr/>
        </p:nvGrpSpPr>
        <p:grpSpPr bwMode="auto">
          <a:xfrm>
            <a:off x="1645096" y="6131768"/>
            <a:ext cx="685800" cy="457200"/>
            <a:chOff x="816" y="3984"/>
            <a:chExt cx="432" cy="288"/>
          </a:xfrm>
        </p:grpSpPr>
        <p:sp>
          <p:nvSpPr>
            <p:cNvPr id="41" name="Line 160"/>
            <p:cNvSpPr>
              <a:spLocks noChangeShapeType="1"/>
            </p:cNvSpPr>
            <p:nvPr/>
          </p:nvSpPr>
          <p:spPr bwMode="auto">
            <a:xfrm>
              <a:off x="816" y="3984"/>
              <a:ext cx="432" cy="96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sz="2800">
                <a:solidFill>
                  <a:srgbClr val="FF0000"/>
                </a:solidFill>
                <a:latin typeface="+mn-lt"/>
                <a:ea typeface="+mn-ea"/>
              </a:endParaRPr>
            </a:p>
          </p:txBody>
        </p:sp>
        <p:sp>
          <p:nvSpPr>
            <p:cNvPr id="42" name="Line 161"/>
            <p:cNvSpPr>
              <a:spLocks noChangeShapeType="1"/>
            </p:cNvSpPr>
            <p:nvPr/>
          </p:nvSpPr>
          <p:spPr bwMode="auto">
            <a:xfrm flipV="1">
              <a:off x="816" y="4176"/>
              <a:ext cx="432" cy="96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 sz="2800">
                <a:solidFill>
                  <a:srgbClr val="FF0000"/>
                </a:solidFill>
                <a:latin typeface="+mn-lt"/>
                <a:ea typeface="+mn-ea"/>
              </a:endParaRPr>
            </a:p>
          </p:txBody>
        </p:sp>
      </p:grpSp>
      <p:sp>
        <p:nvSpPr>
          <p:cNvPr id="43" name="Line 163"/>
          <p:cNvSpPr>
            <a:spLocks noChangeShapeType="1"/>
          </p:cNvSpPr>
          <p:nvPr/>
        </p:nvSpPr>
        <p:spPr bwMode="auto">
          <a:xfrm>
            <a:off x="3245296" y="6335960"/>
            <a:ext cx="6858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 sz="2800">
              <a:solidFill>
                <a:srgbClr val="FF0000"/>
              </a:solidFill>
              <a:latin typeface="+mn-lt"/>
              <a:ea typeface="+mn-ea"/>
            </a:endParaRPr>
          </a:p>
        </p:txBody>
      </p:sp>
      <p:sp>
        <p:nvSpPr>
          <p:cNvPr id="44" name="Text Box 164"/>
          <p:cNvSpPr txBox="1">
            <a:spLocks noChangeArrowheads="1"/>
          </p:cNvSpPr>
          <p:nvPr/>
        </p:nvSpPr>
        <p:spPr bwMode="auto">
          <a:xfrm>
            <a:off x="3854896" y="6055568"/>
            <a:ext cx="1447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  <a:latin typeface="+mn-lt"/>
                <a:ea typeface="+mn-ea"/>
              </a:rPr>
              <a:t>移</a:t>
            </a:r>
          </a:p>
        </p:txBody>
      </p:sp>
      <p:sp>
        <p:nvSpPr>
          <p:cNvPr id="45" name="Line 165"/>
          <p:cNvSpPr>
            <a:spLocks noChangeShapeType="1"/>
          </p:cNvSpPr>
          <p:nvPr/>
        </p:nvSpPr>
        <p:spPr bwMode="auto">
          <a:xfrm>
            <a:off x="4427984" y="6360368"/>
            <a:ext cx="6858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 sz="2800">
              <a:solidFill>
                <a:srgbClr val="FF0000"/>
              </a:solidFill>
              <a:latin typeface="+mn-lt"/>
              <a:ea typeface="+mn-ea"/>
            </a:endParaRPr>
          </a:p>
        </p:txBody>
      </p:sp>
      <p:sp>
        <p:nvSpPr>
          <p:cNvPr id="46" name="Text Box 166"/>
          <p:cNvSpPr txBox="1">
            <a:spLocks noChangeArrowheads="1"/>
          </p:cNvSpPr>
          <p:nvPr/>
        </p:nvSpPr>
        <p:spPr bwMode="auto">
          <a:xfrm>
            <a:off x="5074096" y="6055568"/>
            <a:ext cx="1447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  <a:latin typeface="+mn-lt"/>
                <a:ea typeface="+mn-ea"/>
              </a:rPr>
              <a:t>内</a:t>
            </a:r>
          </a:p>
        </p:txBody>
      </p:sp>
      <p:sp>
        <p:nvSpPr>
          <p:cNvPr id="47" name="Line 167"/>
          <p:cNvSpPr>
            <a:spLocks noChangeShapeType="1"/>
          </p:cNvSpPr>
          <p:nvPr/>
        </p:nvSpPr>
        <p:spPr bwMode="auto">
          <a:xfrm>
            <a:off x="5652120" y="6360368"/>
            <a:ext cx="6858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 sz="2800">
              <a:solidFill>
                <a:srgbClr val="FF0000"/>
              </a:solidFill>
              <a:latin typeface="+mn-lt"/>
              <a:ea typeface="+mn-ea"/>
            </a:endParaRPr>
          </a:p>
        </p:txBody>
      </p:sp>
      <p:sp>
        <p:nvSpPr>
          <p:cNvPr id="48" name="Text Box 168"/>
          <p:cNvSpPr txBox="1">
            <a:spLocks noChangeArrowheads="1"/>
          </p:cNvSpPr>
          <p:nvPr/>
        </p:nvSpPr>
        <p:spPr bwMode="auto">
          <a:xfrm>
            <a:off x="6293296" y="6023818"/>
            <a:ext cx="1447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  <a:latin typeface="+mn-lt"/>
                <a:ea typeface="+mn-ea"/>
              </a:rPr>
              <a:t>MAR</a:t>
            </a:r>
          </a:p>
        </p:txBody>
      </p:sp>
      <p:grpSp>
        <p:nvGrpSpPr>
          <p:cNvPr id="49" name="Group 69"/>
          <p:cNvGrpSpPr>
            <a:grpSpLocks/>
          </p:cNvGrpSpPr>
          <p:nvPr/>
        </p:nvGrpSpPr>
        <p:grpSpPr bwMode="auto">
          <a:xfrm>
            <a:off x="539055" y="-27384"/>
            <a:ext cx="8353425" cy="4369720"/>
            <a:chOff x="0" y="48"/>
            <a:chExt cx="5760" cy="3289"/>
          </a:xfrm>
        </p:grpSpPr>
        <p:sp>
          <p:nvSpPr>
            <p:cNvPr id="50" name="Line 70"/>
            <p:cNvSpPr>
              <a:spLocks noChangeShapeType="1"/>
            </p:cNvSpPr>
            <p:nvPr/>
          </p:nvSpPr>
          <p:spPr bwMode="auto">
            <a:xfrm flipV="1">
              <a:off x="528" y="1536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51" name="Line 71"/>
            <p:cNvSpPr>
              <a:spLocks noChangeShapeType="1"/>
            </p:cNvSpPr>
            <p:nvPr/>
          </p:nvSpPr>
          <p:spPr bwMode="auto">
            <a:xfrm flipV="1">
              <a:off x="1008" y="1007"/>
              <a:ext cx="0" cy="19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52" name="Line 72"/>
            <p:cNvSpPr>
              <a:spLocks noChangeShapeType="1"/>
            </p:cNvSpPr>
            <p:nvPr/>
          </p:nvSpPr>
          <p:spPr bwMode="auto">
            <a:xfrm flipV="1">
              <a:off x="1344" y="1536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53" name="Line 73"/>
            <p:cNvSpPr>
              <a:spLocks noChangeShapeType="1"/>
            </p:cNvSpPr>
            <p:nvPr/>
          </p:nvSpPr>
          <p:spPr bwMode="auto">
            <a:xfrm flipV="1">
              <a:off x="1152" y="2064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54" name="Line 74"/>
            <p:cNvSpPr>
              <a:spLocks noChangeShapeType="1"/>
            </p:cNvSpPr>
            <p:nvPr/>
          </p:nvSpPr>
          <p:spPr bwMode="auto">
            <a:xfrm flipV="1">
              <a:off x="768" y="2064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55" name="Line 75"/>
            <p:cNvSpPr>
              <a:spLocks noChangeShapeType="1"/>
            </p:cNvSpPr>
            <p:nvPr/>
          </p:nvSpPr>
          <p:spPr bwMode="auto">
            <a:xfrm flipV="1">
              <a:off x="288" y="2064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56" name="Line 76"/>
            <p:cNvSpPr>
              <a:spLocks noChangeShapeType="1"/>
            </p:cNvSpPr>
            <p:nvPr/>
          </p:nvSpPr>
          <p:spPr bwMode="auto">
            <a:xfrm flipV="1">
              <a:off x="1632" y="2064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57" name="Line 77"/>
            <p:cNvSpPr>
              <a:spLocks noChangeShapeType="1"/>
            </p:cNvSpPr>
            <p:nvPr/>
          </p:nvSpPr>
          <p:spPr bwMode="auto">
            <a:xfrm flipV="1">
              <a:off x="993" y="481"/>
              <a:ext cx="0" cy="23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58" name="Text Box 78"/>
            <p:cNvSpPr txBox="1">
              <a:spLocks noChangeArrowheads="1"/>
            </p:cNvSpPr>
            <p:nvPr/>
          </p:nvSpPr>
          <p:spPr bwMode="auto">
            <a:xfrm>
              <a:off x="0" y="2449"/>
              <a:ext cx="2064" cy="71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lnSpc>
                  <a:spcPct val="60000"/>
                </a:lnSpc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  <a:ea typeface="黑体" pitchFamily="2" charset="-122"/>
                </a:rPr>
                <a:t>     R0~R3          </a:t>
              </a:r>
              <a:r>
                <a:rPr lang="en-US" altLang="zh-CN" sz="2000" b="1" err="1">
                  <a:latin typeface="+mn-lt"/>
                  <a:ea typeface="黑体" pitchFamily="2" charset="-122"/>
                </a:rPr>
                <a:t>R0~R3</a:t>
              </a:r>
              <a:endParaRPr lang="en-US" altLang="zh-CN" sz="2000" b="1">
                <a:latin typeface="+mn-lt"/>
                <a:ea typeface="黑体" pitchFamily="2" charset="-122"/>
              </a:endParaRPr>
            </a:p>
            <a:p>
              <a:pPr eaLnBrk="0" hangingPunct="0">
                <a:lnSpc>
                  <a:spcPct val="60000"/>
                </a:lnSpc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  <a:ea typeface="黑体" pitchFamily="2" charset="-122"/>
                </a:rPr>
                <a:t>     C     D           C     D</a:t>
              </a:r>
            </a:p>
            <a:p>
              <a:pPr eaLnBrk="0" hangingPunct="0">
                <a:lnSpc>
                  <a:spcPct val="60000"/>
                </a:lnSpc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  <a:ea typeface="黑体" pitchFamily="2" charset="-122"/>
                </a:rPr>
                <a:t>     SP  PC      PSW  MDR</a:t>
              </a:r>
            </a:p>
          </p:txBody>
        </p:sp>
        <p:sp>
          <p:nvSpPr>
            <p:cNvPr id="59" name="Text Box 79"/>
            <p:cNvSpPr txBox="1">
              <a:spLocks noChangeArrowheads="1"/>
            </p:cNvSpPr>
            <p:nvPr/>
          </p:nvSpPr>
          <p:spPr bwMode="auto">
            <a:xfrm>
              <a:off x="192" y="1728"/>
              <a:ext cx="672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A</a:t>
              </a:r>
            </a:p>
          </p:txBody>
        </p:sp>
        <p:sp>
          <p:nvSpPr>
            <p:cNvPr id="60" name="Text Box 80"/>
            <p:cNvSpPr txBox="1">
              <a:spLocks noChangeArrowheads="1"/>
            </p:cNvSpPr>
            <p:nvPr/>
          </p:nvSpPr>
          <p:spPr bwMode="auto">
            <a:xfrm>
              <a:off x="624" y="720"/>
              <a:ext cx="817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zh-CN" altLang="en-US" sz="2000" b="1">
                  <a:latin typeface="+mn-lt"/>
                </a:rPr>
                <a:t>移位器</a:t>
              </a:r>
            </a:p>
          </p:txBody>
        </p:sp>
        <p:sp>
          <p:nvSpPr>
            <p:cNvPr id="61" name="Line 81"/>
            <p:cNvSpPr>
              <a:spLocks noChangeShapeType="1"/>
            </p:cNvSpPr>
            <p:nvPr/>
          </p:nvSpPr>
          <p:spPr bwMode="auto">
            <a:xfrm>
              <a:off x="624" y="1200"/>
              <a:ext cx="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62" name="Text Box 82"/>
            <p:cNvSpPr txBox="1">
              <a:spLocks noChangeArrowheads="1"/>
            </p:cNvSpPr>
            <p:nvPr/>
          </p:nvSpPr>
          <p:spPr bwMode="auto">
            <a:xfrm>
              <a:off x="1056" y="1728"/>
              <a:ext cx="672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B</a:t>
              </a:r>
            </a:p>
          </p:txBody>
        </p:sp>
        <p:sp>
          <p:nvSpPr>
            <p:cNvPr id="63" name="Text Box 83"/>
            <p:cNvSpPr txBox="1">
              <a:spLocks noChangeArrowheads="1"/>
            </p:cNvSpPr>
            <p:nvPr/>
          </p:nvSpPr>
          <p:spPr bwMode="auto">
            <a:xfrm>
              <a:off x="432" y="1200"/>
              <a:ext cx="105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  <a:ea typeface="黑体" pitchFamily="2" charset="-122"/>
                </a:rPr>
                <a:t>  ALU</a:t>
              </a:r>
            </a:p>
          </p:txBody>
        </p:sp>
        <p:sp>
          <p:nvSpPr>
            <p:cNvPr id="64" name="Line 84"/>
            <p:cNvSpPr>
              <a:spLocks noChangeShapeType="1"/>
            </p:cNvSpPr>
            <p:nvPr/>
          </p:nvSpPr>
          <p:spPr bwMode="auto">
            <a:xfrm>
              <a:off x="384" y="2256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65" name="Line 85"/>
            <p:cNvSpPr>
              <a:spLocks noChangeShapeType="1"/>
            </p:cNvSpPr>
            <p:nvPr/>
          </p:nvSpPr>
          <p:spPr bwMode="auto">
            <a:xfrm>
              <a:off x="1248" y="2256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66" name="Rectangle 86"/>
            <p:cNvSpPr>
              <a:spLocks noChangeArrowheads="1"/>
            </p:cNvSpPr>
            <p:nvPr/>
          </p:nvSpPr>
          <p:spPr bwMode="auto">
            <a:xfrm>
              <a:off x="2112" y="1632"/>
              <a:ext cx="624" cy="288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altLang="zh-CN" sz="2000" b="1">
                  <a:latin typeface="+mn-lt"/>
                </a:rPr>
                <a:t>R2</a:t>
              </a:r>
            </a:p>
          </p:txBody>
        </p:sp>
        <p:sp>
          <p:nvSpPr>
            <p:cNvPr id="67" name="Line 87"/>
            <p:cNvSpPr>
              <a:spLocks noChangeShapeType="1"/>
            </p:cNvSpPr>
            <p:nvPr/>
          </p:nvSpPr>
          <p:spPr bwMode="auto">
            <a:xfrm>
              <a:off x="1008" y="481"/>
              <a:ext cx="1968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68" name="Line 88"/>
            <p:cNvSpPr>
              <a:spLocks noChangeShapeType="1"/>
            </p:cNvSpPr>
            <p:nvPr/>
          </p:nvSpPr>
          <p:spPr bwMode="auto">
            <a:xfrm flipH="1">
              <a:off x="2956" y="481"/>
              <a:ext cx="20" cy="2856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stealth" w="med" len="lg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69" name="Line 89"/>
            <p:cNvSpPr>
              <a:spLocks noChangeShapeType="1"/>
            </p:cNvSpPr>
            <p:nvPr/>
          </p:nvSpPr>
          <p:spPr bwMode="auto">
            <a:xfrm flipH="1">
              <a:off x="2736" y="912"/>
              <a:ext cx="5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70" name="Line 90"/>
            <p:cNvSpPr>
              <a:spLocks noChangeShapeType="1"/>
            </p:cNvSpPr>
            <p:nvPr/>
          </p:nvSpPr>
          <p:spPr bwMode="auto">
            <a:xfrm flipH="1">
              <a:off x="2736" y="1344"/>
              <a:ext cx="5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71" name="Line 91"/>
            <p:cNvSpPr>
              <a:spLocks noChangeShapeType="1"/>
            </p:cNvSpPr>
            <p:nvPr/>
          </p:nvSpPr>
          <p:spPr bwMode="auto">
            <a:xfrm flipH="1">
              <a:off x="2736" y="1776"/>
              <a:ext cx="24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72" name="Line 92"/>
            <p:cNvSpPr>
              <a:spLocks noChangeShapeType="1"/>
            </p:cNvSpPr>
            <p:nvPr/>
          </p:nvSpPr>
          <p:spPr bwMode="auto">
            <a:xfrm flipH="1">
              <a:off x="2736" y="2161"/>
              <a:ext cx="48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73" name="Line 93"/>
            <p:cNvSpPr>
              <a:spLocks noChangeShapeType="1"/>
            </p:cNvSpPr>
            <p:nvPr/>
          </p:nvSpPr>
          <p:spPr bwMode="auto">
            <a:xfrm flipH="1">
              <a:off x="2736" y="2592"/>
              <a:ext cx="5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74" name="Line 94"/>
            <p:cNvSpPr>
              <a:spLocks noChangeShapeType="1"/>
            </p:cNvSpPr>
            <p:nvPr/>
          </p:nvSpPr>
          <p:spPr bwMode="auto">
            <a:xfrm flipH="1">
              <a:off x="2736" y="3024"/>
              <a:ext cx="48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75" name="Line 95"/>
            <p:cNvSpPr>
              <a:spLocks noChangeShapeType="1"/>
            </p:cNvSpPr>
            <p:nvPr/>
          </p:nvSpPr>
          <p:spPr bwMode="auto">
            <a:xfrm>
              <a:off x="3744" y="193"/>
              <a:ext cx="2016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76" name="Line 96"/>
            <p:cNvSpPr>
              <a:spLocks noChangeShapeType="1"/>
            </p:cNvSpPr>
            <p:nvPr/>
          </p:nvSpPr>
          <p:spPr bwMode="auto">
            <a:xfrm>
              <a:off x="3744" y="576"/>
              <a:ext cx="2016" cy="0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77" name="Line 97"/>
            <p:cNvSpPr>
              <a:spLocks noChangeShapeType="1"/>
            </p:cNvSpPr>
            <p:nvPr/>
          </p:nvSpPr>
          <p:spPr bwMode="auto">
            <a:xfrm flipH="1">
              <a:off x="3744" y="384"/>
              <a:ext cx="201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78" name="Line 98"/>
            <p:cNvSpPr>
              <a:spLocks noChangeShapeType="1"/>
            </p:cNvSpPr>
            <p:nvPr/>
          </p:nvSpPr>
          <p:spPr bwMode="auto">
            <a:xfrm>
              <a:off x="4608" y="193"/>
              <a:ext cx="0" cy="674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oval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79" name="Line 99"/>
            <p:cNvSpPr>
              <a:spLocks noChangeShapeType="1"/>
            </p:cNvSpPr>
            <p:nvPr/>
          </p:nvSpPr>
          <p:spPr bwMode="auto">
            <a:xfrm>
              <a:off x="4752" y="384"/>
              <a:ext cx="0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80" name="Line 100"/>
            <p:cNvSpPr>
              <a:spLocks noChangeShapeType="1"/>
            </p:cNvSpPr>
            <p:nvPr/>
          </p:nvSpPr>
          <p:spPr bwMode="auto">
            <a:xfrm>
              <a:off x="5136" y="193"/>
              <a:ext cx="0" cy="674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81" name="Line 101"/>
            <p:cNvSpPr>
              <a:spLocks noChangeShapeType="1"/>
            </p:cNvSpPr>
            <p:nvPr/>
          </p:nvSpPr>
          <p:spPr bwMode="auto">
            <a:xfrm>
              <a:off x="4896" y="576"/>
              <a:ext cx="0" cy="288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82" name="Line 102"/>
            <p:cNvSpPr>
              <a:spLocks noChangeShapeType="1"/>
            </p:cNvSpPr>
            <p:nvPr/>
          </p:nvSpPr>
          <p:spPr bwMode="auto">
            <a:xfrm>
              <a:off x="5424" y="576"/>
              <a:ext cx="0" cy="288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83" name="Line 103"/>
            <p:cNvSpPr>
              <a:spLocks noChangeShapeType="1"/>
            </p:cNvSpPr>
            <p:nvPr/>
          </p:nvSpPr>
          <p:spPr bwMode="auto">
            <a:xfrm>
              <a:off x="3888" y="912"/>
              <a:ext cx="142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84" name="Line 104"/>
            <p:cNvSpPr>
              <a:spLocks noChangeShapeType="1"/>
            </p:cNvSpPr>
            <p:nvPr/>
          </p:nvSpPr>
          <p:spPr bwMode="auto">
            <a:xfrm flipV="1">
              <a:off x="4032" y="193"/>
              <a:ext cx="0" cy="719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85" name="Line 105"/>
            <p:cNvSpPr>
              <a:spLocks noChangeShapeType="1"/>
            </p:cNvSpPr>
            <p:nvPr/>
          </p:nvSpPr>
          <p:spPr bwMode="auto">
            <a:xfrm flipH="1">
              <a:off x="3888" y="1344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86" name="Line 106"/>
            <p:cNvSpPr>
              <a:spLocks noChangeShapeType="1"/>
            </p:cNvSpPr>
            <p:nvPr/>
          </p:nvSpPr>
          <p:spPr bwMode="auto">
            <a:xfrm flipV="1">
              <a:off x="4128" y="384"/>
              <a:ext cx="0" cy="96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87" name="Line 107"/>
            <p:cNvSpPr>
              <a:spLocks noChangeShapeType="1"/>
            </p:cNvSpPr>
            <p:nvPr/>
          </p:nvSpPr>
          <p:spPr bwMode="auto">
            <a:xfrm>
              <a:off x="4272" y="384"/>
              <a:ext cx="0" cy="13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med" len="med"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88" name="Line 108"/>
            <p:cNvSpPr>
              <a:spLocks noChangeShapeType="1"/>
            </p:cNvSpPr>
            <p:nvPr/>
          </p:nvSpPr>
          <p:spPr bwMode="auto">
            <a:xfrm flipH="1">
              <a:off x="3888" y="1776"/>
              <a:ext cx="3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89" name="Text Box 109"/>
            <p:cNvSpPr txBox="1">
              <a:spLocks noChangeArrowheads="1"/>
            </p:cNvSpPr>
            <p:nvPr/>
          </p:nvSpPr>
          <p:spPr bwMode="auto">
            <a:xfrm>
              <a:off x="2112" y="769"/>
              <a:ext cx="624" cy="30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 R0</a:t>
              </a:r>
            </a:p>
          </p:txBody>
        </p:sp>
        <p:sp>
          <p:nvSpPr>
            <p:cNvPr id="90" name="Text Box 110"/>
            <p:cNvSpPr txBox="1">
              <a:spLocks noChangeArrowheads="1"/>
            </p:cNvSpPr>
            <p:nvPr/>
          </p:nvSpPr>
          <p:spPr bwMode="auto">
            <a:xfrm>
              <a:off x="2112" y="1200"/>
              <a:ext cx="62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 R1</a:t>
              </a:r>
            </a:p>
          </p:txBody>
        </p:sp>
        <p:sp>
          <p:nvSpPr>
            <p:cNvPr id="91" name="Text Box 111"/>
            <p:cNvSpPr txBox="1">
              <a:spLocks noChangeArrowheads="1"/>
            </p:cNvSpPr>
            <p:nvPr/>
          </p:nvSpPr>
          <p:spPr bwMode="auto">
            <a:xfrm>
              <a:off x="4512" y="864"/>
              <a:ext cx="478" cy="301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 M</a:t>
              </a:r>
            </a:p>
          </p:txBody>
        </p:sp>
        <p:sp>
          <p:nvSpPr>
            <p:cNvPr id="92" name="Text Box 112"/>
            <p:cNvSpPr txBox="1">
              <a:spLocks noChangeArrowheads="1"/>
            </p:cNvSpPr>
            <p:nvPr/>
          </p:nvSpPr>
          <p:spPr bwMode="auto">
            <a:xfrm>
              <a:off x="5088" y="864"/>
              <a:ext cx="432" cy="301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I/O</a:t>
              </a:r>
            </a:p>
          </p:txBody>
        </p:sp>
        <p:sp>
          <p:nvSpPr>
            <p:cNvPr id="93" name="Text Box 113"/>
            <p:cNvSpPr txBox="1">
              <a:spLocks noChangeArrowheads="1"/>
            </p:cNvSpPr>
            <p:nvPr/>
          </p:nvSpPr>
          <p:spPr bwMode="auto">
            <a:xfrm>
              <a:off x="3361" y="432"/>
              <a:ext cx="532" cy="30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CB</a:t>
              </a:r>
            </a:p>
          </p:txBody>
        </p:sp>
        <p:sp>
          <p:nvSpPr>
            <p:cNvPr id="94" name="Text Box 114"/>
            <p:cNvSpPr txBox="1">
              <a:spLocks noChangeArrowheads="1"/>
            </p:cNvSpPr>
            <p:nvPr/>
          </p:nvSpPr>
          <p:spPr bwMode="auto">
            <a:xfrm>
              <a:off x="1441" y="144"/>
              <a:ext cx="1007" cy="30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zh-CN" altLang="en-US" sz="2000" b="1">
                  <a:latin typeface="+mn-lt"/>
                  <a:ea typeface="黑体" pitchFamily="2" charset="-122"/>
                </a:rPr>
                <a:t>内总线</a:t>
              </a:r>
            </a:p>
          </p:txBody>
        </p:sp>
        <p:sp>
          <p:nvSpPr>
            <p:cNvPr id="95" name="Text Box 115"/>
            <p:cNvSpPr txBox="1">
              <a:spLocks noChangeArrowheads="1"/>
            </p:cNvSpPr>
            <p:nvPr/>
          </p:nvSpPr>
          <p:spPr bwMode="auto">
            <a:xfrm>
              <a:off x="2112" y="2449"/>
              <a:ext cx="624" cy="30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C</a:t>
              </a:r>
            </a:p>
          </p:txBody>
        </p:sp>
        <p:sp>
          <p:nvSpPr>
            <p:cNvPr id="96" name="Text Box 116"/>
            <p:cNvSpPr txBox="1">
              <a:spLocks noChangeArrowheads="1"/>
            </p:cNvSpPr>
            <p:nvPr/>
          </p:nvSpPr>
          <p:spPr bwMode="auto">
            <a:xfrm>
              <a:off x="2112" y="2016"/>
              <a:ext cx="62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R3</a:t>
              </a:r>
            </a:p>
          </p:txBody>
        </p:sp>
        <p:sp>
          <p:nvSpPr>
            <p:cNvPr id="97" name="Text Box 117"/>
            <p:cNvSpPr txBox="1">
              <a:spLocks noChangeArrowheads="1"/>
            </p:cNvSpPr>
            <p:nvPr/>
          </p:nvSpPr>
          <p:spPr bwMode="auto">
            <a:xfrm>
              <a:off x="2112" y="2880"/>
              <a:ext cx="62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D</a:t>
              </a:r>
            </a:p>
          </p:txBody>
        </p:sp>
        <p:sp>
          <p:nvSpPr>
            <p:cNvPr id="98" name="Text Box 118"/>
            <p:cNvSpPr txBox="1">
              <a:spLocks noChangeArrowheads="1"/>
            </p:cNvSpPr>
            <p:nvPr/>
          </p:nvSpPr>
          <p:spPr bwMode="auto">
            <a:xfrm>
              <a:off x="3264" y="769"/>
              <a:ext cx="624" cy="30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MAR</a:t>
              </a:r>
            </a:p>
          </p:txBody>
        </p:sp>
        <p:sp>
          <p:nvSpPr>
            <p:cNvPr id="99" name="Text Box 119"/>
            <p:cNvSpPr txBox="1">
              <a:spLocks noChangeArrowheads="1"/>
            </p:cNvSpPr>
            <p:nvPr/>
          </p:nvSpPr>
          <p:spPr bwMode="auto">
            <a:xfrm>
              <a:off x="3264" y="1200"/>
              <a:ext cx="62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MDR</a:t>
              </a:r>
            </a:p>
          </p:txBody>
        </p:sp>
        <p:sp>
          <p:nvSpPr>
            <p:cNvPr id="100" name="Text Box 120"/>
            <p:cNvSpPr txBox="1">
              <a:spLocks noChangeArrowheads="1"/>
            </p:cNvSpPr>
            <p:nvPr/>
          </p:nvSpPr>
          <p:spPr bwMode="auto">
            <a:xfrm>
              <a:off x="3264" y="1632"/>
              <a:ext cx="62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IR</a:t>
              </a:r>
            </a:p>
          </p:txBody>
        </p:sp>
        <p:sp>
          <p:nvSpPr>
            <p:cNvPr id="101" name="Text Box 121"/>
            <p:cNvSpPr txBox="1">
              <a:spLocks noChangeArrowheads="1"/>
            </p:cNvSpPr>
            <p:nvPr/>
          </p:nvSpPr>
          <p:spPr bwMode="auto">
            <a:xfrm>
              <a:off x="3264" y="2016"/>
              <a:ext cx="62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 PC</a:t>
              </a:r>
            </a:p>
          </p:txBody>
        </p:sp>
        <p:sp>
          <p:nvSpPr>
            <p:cNvPr id="102" name="Text Box 122"/>
            <p:cNvSpPr txBox="1">
              <a:spLocks noChangeArrowheads="1"/>
            </p:cNvSpPr>
            <p:nvPr/>
          </p:nvSpPr>
          <p:spPr bwMode="auto">
            <a:xfrm>
              <a:off x="3264" y="2449"/>
              <a:ext cx="624" cy="30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SP</a:t>
              </a:r>
            </a:p>
          </p:txBody>
        </p:sp>
        <p:sp>
          <p:nvSpPr>
            <p:cNvPr id="103" name="Text Box 123"/>
            <p:cNvSpPr txBox="1">
              <a:spLocks noChangeArrowheads="1"/>
            </p:cNvSpPr>
            <p:nvPr/>
          </p:nvSpPr>
          <p:spPr bwMode="auto">
            <a:xfrm>
              <a:off x="3264" y="2880"/>
              <a:ext cx="62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PSW</a:t>
              </a:r>
            </a:p>
          </p:txBody>
        </p:sp>
        <p:sp>
          <p:nvSpPr>
            <p:cNvPr id="104" name="Line 124"/>
            <p:cNvSpPr>
              <a:spLocks noChangeShapeType="1"/>
            </p:cNvSpPr>
            <p:nvPr/>
          </p:nvSpPr>
          <p:spPr bwMode="auto">
            <a:xfrm rot="-5400000">
              <a:off x="5664" y="912"/>
              <a:ext cx="0" cy="192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105" name="Line 125"/>
            <p:cNvSpPr>
              <a:spLocks noChangeShapeType="1"/>
            </p:cNvSpPr>
            <p:nvPr/>
          </p:nvSpPr>
          <p:spPr bwMode="auto">
            <a:xfrm>
              <a:off x="5281" y="384"/>
              <a:ext cx="0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106" name="Text Box 126"/>
            <p:cNvSpPr txBox="1">
              <a:spLocks noChangeArrowheads="1"/>
            </p:cNvSpPr>
            <p:nvPr/>
          </p:nvSpPr>
          <p:spPr bwMode="auto">
            <a:xfrm>
              <a:off x="3361" y="48"/>
              <a:ext cx="532" cy="30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AB</a:t>
              </a:r>
            </a:p>
          </p:txBody>
        </p:sp>
        <p:sp>
          <p:nvSpPr>
            <p:cNvPr id="107" name="Text Box 127"/>
            <p:cNvSpPr txBox="1">
              <a:spLocks noChangeArrowheads="1"/>
            </p:cNvSpPr>
            <p:nvPr/>
          </p:nvSpPr>
          <p:spPr bwMode="auto">
            <a:xfrm>
              <a:off x="3361" y="240"/>
              <a:ext cx="532" cy="30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DB</a:t>
              </a:r>
            </a:p>
          </p:txBody>
        </p:sp>
        <p:sp>
          <p:nvSpPr>
            <p:cNvPr id="108" name="Line 128"/>
            <p:cNvSpPr>
              <a:spLocks noChangeShapeType="1"/>
            </p:cNvSpPr>
            <p:nvPr/>
          </p:nvSpPr>
          <p:spPr bwMode="auto">
            <a:xfrm>
              <a:off x="4416" y="576"/>
              <a:ext cx="0" cy="1392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 type="stealth" w="lg" len="lg"/>
              <a:tailEnd type="stealth" w="lg" len="lg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109" name="Text Box 129"/>
            <p:cNvSpPr txBox="1">
              <a:spLocks noChangeArrowheads="1"/>
            </p:cNvSpPr>
            <p:nvPr/>
          </p:nvSpPr>
          <p:spPr bwMode="auto">
            <a:xfrm>
              <a:off x="4128" y="1968"/>
              <a:ext cx="589" cy="533"/>
            </a:xfrm>
            <a:prstGeom prst="rect">
              <a:avLst/>
            </a:prstGeom>
            <a:noFill/>
            <a:ln w="38100">
              <a:solidFill>
                <a:srgbClr val="7030A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zh-CN" altLang="en-US" sz="2000" b="1">
                  <a:latin typeface="+mn-lt"/>
                  <a:ea typeface="黑体" pitchFamily="2" charset="-122"/>
                </a:rPr>
                <a:t>控制逻辑 </a:t>
              </a:r>
            </a:p>
          </p:txBody>
        </p:sp>
      </p:grpSp>
      <p:sp>
        <p:nvSpPr>
          <p:cNvPr id="110" name="Text Box 121"/>
          <p:cNvSpPr txBox="1">
            <a:spLocks noChangeArrowheads="1"/>
          </p:cNvSpPr>
          <p:nvPr/>
        </p:nvSpPr>
        <p:spPr bwMode="auto">
          <a:xfrm>
            <a:off x="5292080" y="2564904"/>
            <a:ext cx="904954" cy="399904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altLang="zh-CN" sz="2000" b="1">
                <a:latin typeface="+mn-lt"/>
              </a:rPr>
              <a:t> PC</a:t>
            </a:r>
          </a:p>
        </p:txBody>
      </p:sp>
      <p:sp>
        <p:nvSpPr>
          <p:cNvPr id="111" name="Text Box 79"/>
          <p:cNvSpPr txBox="1">
            <a:spLocks noChangeArrowheads="1"/>
          </p:cNvSpPr>
          <p:nvPr/>
        </p:nvSpPr>
        <p:spPr bwMode="auto">
          <a:xfrm>
            <a:off x="827584" y="2204864"/>
            <a:ext cx="974566" cy="399904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altLang="zh-CN" sz="2000" b="1">
                <a:latin typeface="+mn-lt"/>
              </a:rPr>
              <a:t>A</a:t>
            </a:r>
          </a:p>
        </p:txBody>
      </p:sp>
      <p:sp>
        <p:nvSpPr>
          <p:cNvPr id="112" name="Text Box 83"/>
          <p:cNvSpPr txBox="1">
            <a:spLocks noChangeArrowheads="1"/>
          </p:cNvSpPr>
          <p:nvPr/>
        </p:nvSpPr>
        <p:spPr bwMode="auto">
          <a:xfrm>
            <a:off x="1187624" y="1484784"/>
            <a:ext cx="1528561" cy="399904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altLang="zh-CN" sz="2000" b="1">
                <a:latin typeface="+mn-lt"/>
                <a:ea typeface="黑体" pitchFamily="2" charset="-122"/>
              </a:rPr>
              <a:t>  ALU</a:t>
            </a:r>
          </a:p>
        </p:txBody>
      </p:sp>
      <p:sp>
        <p:nvSpPr>
          <p:cNvPr id="113" name="Text Box 80"/>
          <p:cNvSpPr txBox="1">
            <a:spLocks noChangeArrowheads="1"/>
          </p:cNvSpPr>
          <p:nvPr/>
        </p:nvSpPr>
        <p:spPr bwMode="auto">
          <a:xfrm>
            <a:off x="1442932" y="836712"/>
            <a:ext cx="1184852" cy="399904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zh-CN" altLang="en-US" sz="2000" b="1">
                <a:latin typeface="+mn-lt"/>
              </a:rPr>
              <a:t>移位器</a:t>
            </a:r>
          </a:p>
        </p:txBody>
      </p:sp>
      <p:grpSp>
        <p:nvGrpSpPr>
          <p:cNvPr id="114" name="组合 113"/>
          <p:cNvGrpSpPr/>
          <p:nvPr/>
        </p:nvGrpSpPr>
        <p:grpSpPr>
          <a:xfrm>
            <a:off x="1979712" y="548680"/>
            <a:ext cx="3312368" cy="576064"/>
            <a:chOff x="1979712" y="620688"/>
            <a:chExt cx="3312368" cy="2232248"/>
          </a:xfrm>
        </p:grpSpPr>
        <p:sp>
          <p:nvSpPr>
            <p:cNvPr id="115" name="Line 77"/>
            <p:cNvSpPr>
              <a:spLocks noChangeShapeType="1"/>
            </p:cNvSpPr>
            <p:nvPr/>
          </p:nvSpPr>
          <p:spPr bwMode="auto">
            <a:xfrm flipV="1">
              <a:off x="1979712" y="620688"/>
              <a:ext cx="0" cy="31753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116" name="Line 87"/>
            <p:cNvSpPr>
              <a:spLocks noChangeShapeType="1"/>
            </p:cNvSpPr>
            <p:nvPr/>
          </p:nvSpPr>
          <p:spPr bwMode="auto">
            <a:xfrm>
              <a:off x="1979712" y="620688"/>
              <a:ext cx="2854087" cy="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117" name="Line 87"/>
            <p:cNvSpPr>
              <a:spLocks noChangeShapeType="1"/>
            </p:cNvSpPr>
            <p:nvPr/>
          </p:nvSpPr>
          <p:spPr bwMode="auto">
            <a:xfrm flipV="1">
              <a:off x="4860032" y="620688"/>
              <a:ext cx="0" cy="2232248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118" name="Line 87"/>
            <p:cNvSpPr>
              <a:spLocks noChangeShapeType="1"/>
            </p:cNvSpPr>
            <p:nvPr/>
          </p:nvSpPr>
          <p:spPr bwMode="auto">
            <a:xfrm>
              <a:off x="4860032" y="2852936"/>
              <a:ext cx="432048" cy="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 type="triangle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</p:grpSp>
      <p:sp>
        <p:nvSpPr>
          <p:cNvPr id="119" name="Text Box 118"/>
          <p:cNvSpPr txBox="1">
            <a:spLocks noChangeArrowheads="1"/>
          </p:cNvSpPr>
          <p:nvPr/>
        </p:nvSpPr>
        <p:spPr bwMode="auto">
          <a:xfrm>
            <a:off x="5292080" y="908720"/>
            <a:ext cx="904954" cy="398576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altLang="zh-CN" sz="2000" b="1">
                <a:latin typeface="+mn-lt"/>
              </a:rPr>
              <a:t>MAR</a:t>
            </a:r>
          </a:p>
        </p:txBody>
      </p:sp>
      <p:grpSp>
        <p:nvGrpSpPr>
          <p:cNvPr id="120" name="组合 119"/>
          <p:cNvGrpSpPr/>
          <p:nvPr/>
        </p:nvGrpSpPr>
        <p:grpSpPr>
          <a:xfrm>
            <a:off x="5940152" y="169490"/>
            <a:ext cx="2923699" cy="955254"/>
            <a:chOff x="6121181" y="317661"/>
            <a:chExt cx="2923699" cy="955254"/>
          </a:xfrm>
        </p:grpSpPr>
        <p:sp>
          <p:nvSpPr>
            <p:cNvPr id="121" name="Line 95"/>
            <p:cNvSpPr>
              <a:spLocks noChangeShapeType="1"/>
            </p:cNvSpPr>
            <p:nvPr/>
          </p:nvSpPr>
          <p:spPr bwMode="auto">
            <a:xfrm>
              <a:off x="6121181" y="317661"/>
              <a:ext cx="2923699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122" name="Line 98"/>
            <p:cNvSpPr>
              <a:spLocks noChangeShapeType="1"/>
            </p:cNvSpPr>
            <p:nvPr/>
          </p:nvSpPr>
          <p:spPr bwMode="auto">
            <a:xfrm>
              <a:off x="7374195" y="317661"/>
              <a:ext cx="0" cy="89546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oval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123" name="Line 103"/>
            <p:cNvSpPr>
              <a:spLocks noChangeShapeType="1"/>
            </p:cNvSpPr>
            <p:nvPr/>
          </p:nvSpPr>
          <p:spPr bwMode="auto">
            <a:xfrm>
              <a:off x="6330017" y="1272915"/>
              <a:ext cx="205935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124" name="Line 104"/>
            <p:cNvSpPr>
              <a:spLocks noChangeShapeType="1"/>
            </p:cNvSpPr>
            <p:nvPr/>
          </p:nvSpPr>
          <p:spPr bwMode="auto">
            <a:xfrm flipV="1">
              <a:off x="6538853" y="317661"/>
              <a:ext cx="0" cy="95525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</p:grpSp>
      <p:sp>
        <p:nvSpPr>
          <p:cNvPr id="125" name="Text Box 111"/>
          <p:cNvSpPr txBox="1">
            <a:spLocks noChangeArrowheads="1"/>
          </p:cNvSpPr>
          <p:nvPr/>
        </p:nvSpPr>
        <p:spPr bwMode="auto">
          <a:xfrm>
            <a:off x="7092280" y="1052736"/>
            <a:ext cx="693218" cy="399904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altLang="zh-CN" sz="2000" b="1">
                <a:latin typeface="+mn-lt"/>
              </a:rPr>
              <a:t> M</a:t>
            </a:r>
          </a:p>
        </p:txBody>
      </p:sp>
      <p:grpSp>
        <p:nvGrpSpPr>
          <p:cNvPr id="126" name="组合 125"/>
          <p:cNvGrpSpPr/>
          <p:nvPr/>
        </p:nvGrpSpPr>
        <p:grpSpPr>
          <a:xfrm>
            <a:off x="5940152" y="404664"/>
            <a:ext cx="2923699" cy="637721"/>
            <a:chOff x="6121181" y="571421"/>
            <a:chExt cx="2923699" cy="637721"/>
          </a:xfrm>
        </p:grpSpPr>
        <p:sp>
          <p:nvSpPr>
            <p:cNvPr id="127" name="Line 97"/>
            <p:cNvSpPr>
              <a:spLocks noChangeShapeType="1"/>
            </p:cNvSpPr>
            <p:nvPr/>
          </p:nvSpPr>
          <p:spPr bwMode="auto">
            <a:xfrm flipH="1">
              <a:off x="6121181" y="571421"/>
              <a:ext cx="2923699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128" name="Line 99"/>
            <p:cNvSpPr>
              <a:spLocks noChangeShapeType="1"/>
            </p:cNvSpPr>
            <p:nvPr/>
          </p:nvSpPr>
          <p:spPr bwMode="auto">
            <a:xfrm>
              <a:off x="7583031" y="571421"/>
              <a:ext cx="0" cy="63772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</p:grpSp>
      <p:grpSp>
        <p:nvGrpSpPr>
          <p:cNvPr id="129" name="组合 128"/>
          <p:cNvGrpSpPr/>
          <p:nvPr/>
        </p:nvGrpSpPr>
        <p:grpSpPr>
          <a:xfrm>
            <a:off x="6168157" y="404664"/>
            <a:ext cx="348059" cy="1276771"/>
            <a:chOff x="6168157" y="404664"/>
            <a:chExt cx="348059" cy="1276771"/>
          </a:xfrm>
        </p:grpSpPr>
        <p:sp>
          <p:nvSpPr>
            <p:cNvPr id="130" name="Line 105"/>
            <p:cNvSpPr>
              <a:spLocks noChangeShapeType="1"/>
            </p:cNvSpPr>
            <p:nvPr/>
          </p:nvSpPr>
          <p:spPr bwMode="auto">
            <a:xfrm flipH="1">
              <a:off x="6168157" y="1680107"/>
              <a:ext cx="348059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131" name="Line 106"/>
            <p:cNvSpPr>
              <a:spLocks noChangeShapeType="1"/>
            </p:cNvSpPr>
            <p:nvPr/>
          </p:nvSpPr>
          <p:spPr bwMode="auto">
            <a:xfrm flipV="1">
              <a:off x="6516216" y="404664"/>
              <a:ext cx="0" cy="12767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</p:grpSp>
      <p:sp>
        <p:nvSpPr>
          <p:cNvPr id="132" name="Text Box 119"/>
          <p:cNvSpPr txBox="1">
            <a:spLocks noChangeArrowheads="1"/>
          </p:cNvSpPr>
          <p:nvPr/>
        </p:nvSpPr>
        <p:spPr bwMode="auto">
          <a:xfrm>
            <a:off x="5292080" y="1484784"/>
            <a:ext cx="904954" cy="399904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altLang="zh-CN" sz="2000" b="1">
                <a:latin typeface="+mn-lt"/>
              </a:rPr>
              <a:t>MDR</a:t>
            </a:r>
          </a:p>
        </p:txBody>
      </p:sp>
      <p:sp>
        <p:nvSpPr>
          <p:cNvPr id="133" name="Text Box 82"/>
          <p:cNvSpPr txBox="1">
            <a:spLocks noChangeArrowheads="1"/>
          </p:cNvSpPr>
          <p:nvPr/>
        </p:nvSpPr>
        <p:spPr bwMode="auto">
          <a:xfrm>
            <a:off x="2051720" y="2204864"/>
            <a:ext cx="974566" cy="399904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altLang="zh-CN" sz="2000" b="1">
                <a:latin typeface="+mn-lt"/>
              </a:rPr>
              <a:t>B</a:t>
            </a:r>
          </a:p>
        </p:txBody>
      </p:sp>
      <p:grpSp>
        <p:nvGrpSpPr>
          <p:cNvPr id="134" name="组合 133"/>
          <p:cNvGrpSpPr/>
          <p:nvPr/>
        </p:nvGrpSpPr>
        <p:grpSpPr>
          <a:xfrm>
            <a:off x="1979712" y="548680"/>
            <a:ext cx="2880320" cy="2808312"/>
            <a:chOff x="2077953" y="620688"/>
            <a:chExt cx="2880320" cy="2232248"/>
          </a:xfrm>
        </p:grpSpPr>
        <p:sp>
          <p:nvSpPr>
            <p:cNvPr id="135" name="Line 77"/>
            <p:cNvSpPr>
              <a:spLocks noChangeShapeType="1"/>
            </p:cNvSpPr>
            <p:nvPr/>
          </p:nvSpPr>
          <p:spPr bwMode="auto">
            <a:xfrm flipV="1">
              <a:off x="2123728" y="620688"/>
              <a:ext cx="0" cy="31753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136" name="Line 87"/>
            <p:cNvSpPr>
              <a:spLocks noChangeShapeType="1"/>
            </p:cNvSpPr>
            <p:nvPr/>
          </p:nvSpPr>
          <p:spPr bwMode="auto">
            <a:xfrm>
              <a:off x="2077953" y="620688"/>
              <a:ext cx="2854087" cy="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137" name="Line 87"/>
            <p:cNvSpPr>
              <a:spLocks noChangeShapeType="1"/>
            </p:cNvSpPr>
            <p:nvPr/>
          </p:nvSpPr>
          <p:spPr bwMode="auto">
            <a:xfrm flipV="1">
              <a:off x="4932040" y="620688"/>
              <a:ext cx="0" cy="2232248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138" name="Line 87"/>
            <p:cNvSpPr>
              <a:spLocks noChangeShapeType="1"/>
            </p:cNvSpPr>
            <p:nvPr/>
          </p:nvSpPr>
          <p:spPr bwMode="auto">
            <a:xfrm flipH="1">
              <a:off x="4552458" y="2852936"/>
              <a:ext cx="405815" cy="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 type="triangle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</p:grpSp>
      <p:sp>
        <p:nvSpPr>
          <p:cNvPr id="139" name="Text Box 115"/>
          <p:cNvSpPr txBox="1">
            <a:spLocks noChangeArrowheads="1"/>
          </p:cNvSpPr>
          <p:nvPr/>
        </p:nvSpPr>
        <p:spPr bwMode="auto">
          <a:xfrm>
            <a:off x="3595038" y="3174440"/>
            <a:ext cx="904954" cy="398576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altLang="zh-CN" sz="2000" b="1">
                <a:latin typeface="+mn-lt"/>
              </a:rPr>
              <a:t>C</a:t>
            </a:r>
          </a:p>
        </p:txBody>
      </p:sp>
      <p:sp>
        <p:nvSpPr>
          <p:cNvPr id="140" name="Text Box 109"/>
          <p:cNvSpPr txBox="1">
            <a:spLocks noChangeArrowheads="1"/>
          </p:cNvSpPr>
          <p:nvPr/>
        </p:nvSpPr>
        <p:spPr bwMode="auto">
          <a:xfrm>
            <a:off x="3595038" y="908720"/>
            <a:ext cx="904954" cy="398576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altLang="zh-CN" sz="2000" b="1">
                <a:latin typeface="+mn-lt"/>
              </a:rPr>
              <a:t> R0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000"/>
                            </p:stCondLst>
                            <p:childTnLst>
                              <p:par>
                                <p:cTn id="8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2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0" presetID="22" presetClass="entr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8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500"/>
                            </p:stCondLst>
                            <p:childTnLst>
                              <p:par>
                                <p:cTn id="1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1000"/>
                            </p:stCondLst>
                            <p:childTnLst>
                              <p:par>
                                <p:cTn id="13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6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1500"/>
                            </p:stCondLst>
                            <p:childTnLst>
                              <p:par>
                                <p:cTn id="13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0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500"/>
                            </p:stCondLst>
                            <p:childTnLst>
                              <p:par>
                                <p:cTn id="14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9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1000"/>
                            </p:stCondLst>
                            <p:childTnLst>
                              <p:par>
                                <p:cTn id="15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3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500"/>
                            </p:stCondLst>
                            <p:childTnLst>
                              <p:par>
                                <p:cTn id="16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6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1000"/>
                            </p:stCondLst>
                            <p:childTnLst>
                              <p:par>
                                <p:cTn id="16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0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500"/>
                            </p:stCondLst>
                            <p:childTnLst>
                              <p:par>
                                <p:cTn id="177" presetID="22" presetClass="entr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9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1000"/>
                            </p:stCondLst>
                            <p:childTnLst>
                              <p:par>
                                <p:cTn id="18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3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500"/>
                            </p:stCondLst>
                            <p:childTnLst>
                              <p:par>
                                <p:cTn id="190" presetID="22" presetClass="entr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1000"/>
                            </p:stCondLst>
                            <p:childTnLst>
                              <p:par>
                                <p:cTn id="19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500"/>
                            </p:stCondLst>
                            <p:childTnLst>
                              <p:par>
                                <p:cTn id="20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>
                            <p:stCondLst>
                              <p:cond delay="1000"/>
                            </p:stCondLst>
                            <p:childTnLst>
                              <p:par>
                                <p:cTn id="20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9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5" fill="hold">
                            <p:stCondLst>
                              <p:cond delay="500"/>
                            </p:stCondLst>
                            <p:childTnLst>
                              <p:par>
                                <p:cTn id="21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8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2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2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>
                            <p:stCondLst>
                              <p:cond delay="500"/>
                            </p:stCondLst>
                            <p:childTnLst>
                              <p:par>
                                <p:cTn id="229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1" fill="hold">
                            <p:stCondLst>
                              <p:cond delay="500"/>
                            </p:stCondLst>
                            <p:childTnLst>
                              <p:par>
                                <p:cTn id="23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4" fill="hold">
                            <p:stCondLst>
                              <p:cond delay="500"/>
                            </p:stCondLst>
                            <p:childTnLst>
                              <p:par>
                                <p:cTn id="23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7" fill="hold">
                            <p:stCondLst>
                              <p:cond delay="500"/>
                            </p:stCondLst>
                            <p:childTnLst>
                              <p:par>
                                <p:cTn id="23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0" fill="hold">
                            <p:stCondLst>
                              <p:cond delay="500"/>
                            </p:stCondLst>
                            <p:childTnLst>
                              <p:par>
                                <p:cTn id="24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3" fill="hold">
                            <p:stCondLst>
                              <p:cond delay="500"/>
                            </p:stCondLst>
                            <p:childTnLst>
                              <p:par>
                                <p:cTn id="244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6" fill="hold">
                            <p:stCondLst>
                              <p:cond delay="500"/>
                            </p:stCondLst>
                            <p:childTnLst>
                              <p:par>
                                <p:cTn id="247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9" fill="hold">
                            <p:stCondLst>
                              <p:cond delay="500"/>
                            </p:stCondLst>
                            <p:childTnLst>
                              <p:par>
                                <p:cTn id="25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2" fill="hold">
                            <p:stCondLst>
                              <p:cond delay="500"/>
                            </p:stCondLst>
                            <p:childTnLst>
                              <p:par>
                                <p:cTn id="2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5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6" fill="hold">
                            <p:stCondLst>
                              <p:cond delay="1000"/>
                            </p:stCondLst>
                            <p:childTnLst>
                              <p:par>
                                <p:cTn id="2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0" fill="hold">
                            <p:stCondLst>
                              <p:cond delay="1500"/>
                            </p:stCondLst>
                            <p:childTnLst>
                              <p:par>
                                <p:cTn id="26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3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4" fill="hold">
                            <p:stCondLst>
                              <p:cond delay="2000"/>
                            </p:stCondLst>
                            <p:childTnLst>
                              <p:par>
                                <p:cTn id="265" presetID="22" presetClass="entr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2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3" fill="hold">
                            <p:stCondLst>
                              <p:cond delay="500"/>
                            </p:stCondLst>
                            <p:childTnLst>
                              <p:par>
                                <p:cTn id="2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7" fill="hold">
                            <p:stCondLst>
                              <p:cond delay="1000"/>
                            </p:stCondLst>
                            <p:childTnLst>
                              <p:par>
                                <p:cTn id="27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0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1" fill="hold">
                            <p:stCondLst>
                              <p:cond delay="1500"/>
                            </p:stCondLst>
                            <p:childTnLst>
                              <p:par>
                                <p:cTn id="282" presetID="22" presetClass="entr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4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>
                      <p:stCondLst>
                        <p:cond delay="indefinite"/>
                      </p:stCondLst>
                      <p:childTnLst>
                        <p:par>
                          <p:cTn id="286" fill="hold">
                            <p:stCondLst>
                              <p:cond delay="0"/>
                            </p:stCondLst>
                            <p:childTnLst>
                              <p:par>
                                <p:cTn id="2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0" fill="hold">
                            <p:stCondLst>
                              <p:cond delay="500"/>
                            </p:stCondLst>
                            <p:childTnLst>
                              <p:par>
                                <p:cTn id="29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3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4" fill="hold">
                            <p:stCondLst>
                              <p:cond delay="1000"/>
                            </p:stCondLst>
                            <p:childTnLst>
                              <p:par>
                                <p:cTn id="295" presetID="22" presetClass="entr" presetSubtype="4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8" fill="hold">
                      <p:stCondLst>
                        <p:cond delay="indefinite"/>
                      </p:stCondLst>
                      <p:childTnLst>
                        <p:par>
                          <p:cTn id="299" fill="hold">
                            <p:stCondLst>
                              <p:cond delay="0"/>
                            </p:stCondLst>
                            <p:childTnLst>
                              <p:par>
                                <p:cTn id="3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3" fill="hold">
                            <p:stCondLst>
                              <p:cond delay="500"/>
                            </p:stCondLst>
                            <p:childTnLst>
                              <p:par>
                                <p:cTn id="30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6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7" fill="hold">
                            <p:stCondLst>
                              <p:cond delay="1000"/>
                            </p:stCondLst>
                            <p:childTnLst>
                              <p:par>
                                <p:cTn id="308" presetID="22" presetClass="entr" presetSubtype="4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0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6" fill="hold">
                            <p:stCondLst>
                              <p:cond delay="500"/>
                            </p:stCondLst>
                            <p:childTnLst>
                              <p:par>
                                <p:cTn id="3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9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0" fill="hold">
                            <p:stCondLst>
                              <p:cond delay="1000"/>
                            </p:stCondLst>
                            <p:childTnLst>
                              <p:par>
                                <p:cTn id="3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3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4" fill="hold">
                      <p:stCondLst>
                        <p:cond delay="indefinite"/>
                      </p:stCondLst>
                      <p:childTnLst>
                        <p:par>
                          <p:cTn id="325" fill="hold">
                            <p:stCondLst>
                              <p:cond delay="0"/>
                            </p:stCondLst>
                            <p:childTnLst>
                              <p:par>
                                <p:cTn id="3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9" fill="hold">
                            <p:stCondLst>
                              <p:cond delay="500"/>
                            </p:stCondLst>
                            <p:childTnLst>
                              <p:par>
                                <p:cTn id="33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2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34" presetID="22" presetClass="entr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6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utoUpdateAnimBg="0"/>
      <p:bldP spid="4" grpId="0" build="p" autoUpdateAnimBg="0"/>
      <p:bldP spid="5" grpId="0" animBg="1"/>
      <p:bldP spid="6" grpId="0" build="p" autoUpdateAnimBg="0" advAuto="0"/>
      <p:bldP spid="7" grpId="0" animBg="1"/>
      <p:bldP spid="8" grpId="0" build="p" autoUpdateAnimBg="0" advAuto="0"/>
      <p:bldP spid="9" grpId="0" animBg="1"/>
      <p:bldP spid="10" grpId="0" autoUpdateAnimBg="0"/>
      <p:bldP spid="11" grpId="0" animBg="1"/>
      <p:bldP spid="12" grpId="0" autoUpdateAnimBg="0"/>
      <p:bldP spid="13" grpId="0" animBg="1"/>
      <p:bldP spid="14" grpId="0" build="p" autoUpdateAnimBg="0" advAuto="0"/>
      <p:bldP spid="15" grpId="0" build="p" autoUpdateAnimBg="0" advAuto="0"/>
      <p:bldP spid="16" grpId="0" animBg="1"/>
      <p:bldP spid="17" grpId="0" build="p" autoUpdateAnimBg="0"/>
      <p:bldP spid="18" grpId="0" animBg="1"/>
      <p:bldP spid="19" grpId="0" build="p" autoUpdateAnimBg="0" advAuto="0"/>
      <p:bldP spid="20" grpId="0" animBg="1"/>
      <p:bldP spid="21" grpId="0" autoUpdateAnimBg="0"/>
      <p:bldP spid="22" grpId="0" animBg="1"/>
      <p:bldP spid="23" grpId="0" autoUpdateAnimBg="0"/>
      <p:bldP spid="24" grpId="0" animBg="1"/>
      <p:bldP spid="25" grpId="0" build="p" autoUpdateAnimBg="0" advAuto="0"/>
      <p:bldP spid="26" grpId="0" animBg="1"/>
      <p:bldP spid="27" grpId="0" build="p" autoUpdateAnimBg="0" advAuto="0"/>
      <p:bldP spid="28" grpId="0" build="p" autoUpdateAnimBg="0" advAuto="0"/>
      <p:bldP spid="29" grpId="0" animBg="1"/>
      <p:bldP spid="30" grpId="0" build="p" autoUpdateAnimBg="0" advAuto="0"/>
      <p:bldP spid="31" grpId="0" animBg="1"/>
      <p:bldP spid="32" grpId="0" build="p" autoUpdateAnimBg="0" advAuto="0"/>
      <p:bldP spid="33" grpId="0" animBg="1"/>
      <p:bldP spid="34" grpId="0" build="p" autoUpdateAnimBg="0" advAuto="0"/>
      <p:bldP spid="35" grpId="0" build="p" autoUpdateAnimBg="0"/>
      <p:bldP spid="36" grpId="0" animBg="1"/>
      <p:bldP spid="37" grpId="0" animBg="1"/>
      <p:bldP spid="38" grpId="0" build="p" autoUpdateAnimBg="0" advAuto="0"/>
      <p:bldP spid="39" grpId="0" build="p" autoUpdateAnimBg="0" advAuto="0"/>
      <p:bldP spid="43" grpId="0" animBg="1"/>
      <p:bldP spid="44" grpId="0" build="p" autoUpdateAnimBg="0" advAuto="0"/>
      <p:bldP spid="45" grpId="0" animBg="1"/>
      <p:bldP spid="46" grpId="0" build="p" autoUpdateAnimBg="0" advAuto="0"/>
      <p:bldP spid="47" grpId="0" animBg="1"/>
      <p:bldP spid="48" grpId="0" build="p" autoUpdateAnimBg="0" advAuto="0"/>
      <p:bldP spid="110" grpId="0" animBg="1"/>
      <p:bldP spid="110" grpId="1" animBg="1"/>
      <p:bldP spid="111" grpId="0" animBg="1"/>
      <p:bldP spid="111" grpId="1" animBg="1"/>
      <p:bldP spid="111" grpId="2" animBg="1"/>
      <p:bldP spid="112" grpId="0" animBg="1"/>
      <p:bldP spid="112" grpId="1" animBg="1"/>
      <p:bldP spid="112" grpId="2" animBg="1"/>
      <p:bldP spid="112" grpId="3" animBg="1"/>
      <p:bldP spid="112" grpId="4" animBg="1"/>
      <p:bldP spid="113" grpId="0" animBg="1"/>
      <p:bldP spid="113" grpId="1" animBg="1"/>
      <p:bldP spid="113" grpId="2" animBg="1"/>
      <p:bldP spid="113" grpId="3" animBg="1"/>
      <p:bldP spid="113" grpId="4" animBg="1"/>
      <p:bldP spid="119" grpId="0" animBg="1"/>
      <p:bldP spid="119" grpId="1" animBg="1"/>
      <p:bldP spid="119" grpId="2" animBg="1"/>
      <p:bldP spid="125" grpId="0" animBg="1"/>
      <p:bldP spid="125" grpId="1" animBg="1"/>
      <p:bldP spid="132" grpId="0" animBg="1"/>
      <p:bldP spid="132" grpId="1" animBg="1"/>
      <p:bldP spid="133" grpId="0" animBg="1"/>
      <p:bldP spid="133" grpId="1" animBg="1"/>
      <p:bldP spid="133" grpId="2" animBg="1"/>
      <p:bldP spid="139" grpId="0" animBg="1"/>
      <p:bldP spid="140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71"/>
          <p:cNvSpPr txBox="1">
            <a:spLocks noChangeArrowheads="1"/>
          </p:cNvSpPr>
          <p:nvPr/>
        </p:nvSpPr>
        <p:spPr bwMode="auto">
          <a:xfrm>
            <a:off x="611560" y="4644425"/>
            <a:ext cx="629796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+mn-lt"/>
                <a:ea typeface="+mn-ea"/>
              </a:rPr>
              <a:t>2</a:t>
            </a:r>
            <a:r>
              <a:rPr lang="zh-CN" altLang="en-US" sz="2800" b="1">
                <a:latin typeface="+mn-lt"/>
                <a:ea typeface="+mn-ea"/>
              </a:rPr>
              <a:t>）存取操作数</a:t>
            </a:r>
          </a:p>
        </p:txBody>
      </p:sp>
      <p:grpSp>
        <p:nvGrpSpPr>
          <p:cNvPr id="3" name="Group 155"/>
          <p:cNvGrpSpPr>
            <a:grpSpLocks/>
          </p:cNvGrpSpPr>
          <p:nvPr/>
        </p:nvGrpSpPr>
        <p:grpSpPr bwMode="auto">
          <a:xfrm>
            <a:off x="465386" y="5459516"/>
            <a:ext cx="2368550" cy="530226"/>
            <a:chOff x="44" y="3369"/>
            <a:chExt cx="1492" cy="334"/>
          </a:xfrm>
        </p:grpSpPr>
        <p:sp>
          <p:nvSpPr>
            <p:cNvPr id="4" name="Text Box 74"/>
            <p:cNvSpPr txBox="1">
              <a:spLocks noChangeArrowheads="1"/>
            </p:cNvSpPr>
            <p:nvPr/>
          </p:nvSpPr>
          <p:spPr bwMode="auto">
            <a:xfrm>
              <a:off x="44" y="3369"/>
              <a:ext cx="672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+mn-lt"/>
                  <a:ea typeface="+mn-ea"/>
                </a:rPr>
                <a:t>① R</a:t>
              </a:r>
            </a:p>
          </p:txBody>
        </p:sp>
        <p:sp>
          <p:nvSpPr>
            <p:cNvPr id="5" name="Text Box 98"/>
            <p:cNvSpPr txBox="1">
              <a:spLocks noChangeArrowheads="1"/>
            </p:cNvSpPr>
            <p:nvPr/>
          </p:nvSpPr>
          <p:spPr bwMode="auto">
            <a:xfrm>
              <a:off x="864" y="3373"/>
              <a:ext cx="672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+mn-lt"/>
                  <a:ea typeface="+mn-ea"/>
                </a:rPr>
                <a:t>R</a:t>
              </a:r>
              <a:r>
                <a:rPr lang="zh-CN" altLang="en-US" sz="2800" b="1">
                  <a:latin typeface="+mn-lt"/>
                  <a:ea typeface="+mn-ea"/>
                </a:rPr>
                <a:t>：</a:t>
              </a:r>
            </a:p>
          </p:txBody>
        </p:sp>
        <p:sp>
          <p:nvSpPr>
            <p:cNvPr id="6" name="Line 100"/>
            <p:cNvSpPr>
              <a:spLocks noChangeShapeType="1"/>
            </p:cNvSpPr>
            <p:nvPr/>
          </p:nvSpPr>
          <p:spPr bwMode="auto">
            <a:xfrm>
              <a:off x="624" y="3552"/>
              <a:ext cx="288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 sz="2800">
                <a:latin typeface="+mn-lt"/>
                <a:ea typeface="+mn-ea"/>
              </a:endParaRPr>
            </a:p>
          </p:txBody>
        </p:sp>
      </p:grpSp>
      <p:sp>
        <p:nvSpPr>
          <p:cNvPr id="7" name="Text Box 111"/>
          <p:cNvSpPr txBox="1">
            <a:spLocks noChangeArrowheads="1"/>
          </p:cNvSpPr>
          <p:nvPr/>
        </p:nvSpPr>
        <p:spPr bwMode="auto">
          <a:xfrm>
            <a:off x="2351856" y="5449416"/>
            <a:ext cx="8382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  <a:latin typeface="+mn-lt"/>
                <a:ea typeface="+mn-ea"/>
              </a:rPr>
              <a:t>R0</a:t>
            </a:r>
          </a:p>
        </p:txBody>
      </p:sp>
      <p:sp>
        <p:nvSpPr>
          <p:cNvPr id="8" name="Text Box 112"/>
          <p:cNvSpPr txBox="1">
            <a:spLocks noChangeArrowheads="1"/>
          </p:cNvSpPr>
          <p:nvPr/>
        </p:nvSpPr>
        <p:spPr bwMode="auto">
          <a:xfrm>
            <a:off x="7020272" y="5373216"/>
            <a:ext cx="10668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>
                <a:latin typeface="+mn-lt"/>
                <a:ea typeface="+mn-ea"/>
              </a:rPr>
              <a:t>打入</a:t>
            </a:r>
          </a:p>
        </p:txBody>
      </p:sp>
      <p:sp>
        <p:nvSpPr>
          <p:cNvPr id="9" name="Line 113"/>
          <p:cNvSpPr>
            <a:spLocks noChangeShapeType="1"/>
          </p:cNvSpPr>
          <p:nvPr/>
        </p:nvSpPr>
        <p:spPr bwMode="auto">
          <a:xfrm>
            <a:off x="3037656" y="5733256"/>
            <a:ext cx="4572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sz="2800">
              <a:latin typeface="+mn-lt"/>
              <a:ea typeface="+mn-ea"/>
            </a:endParaRPr>
          </a:p>
        </p:txBody>
      </p:sp>
      <p:sp>
        <p:nvSpPr>
          <p:cNvPr id="10" name="Text Box 114"/>
          <p:cNvSpPr txBox="1">
            <a:spLocks noChangeArrowheads="1"/>
          </p:cNvSpPr>
          <p:nvPr/>
        </p:nvSpPr>
        <p:spPr bwMode="auto">
          <a:xfrm>
            <a:off x="3494856" y="5180999"/>
            <a:ext cx="573088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  <a:latin typeface="+mn-lt"/>
                <a:ea typeface="+mn-ea"/>
              </a:rPr>
              <a:t>AB</a:t>
            </a:r>
          </a:p>
        </p:txBody>
      </p:sp>
      <p:sp>
        <p:nvSpPr>
          <p:cNvPr id="11" name="Line 115"/>
          <p:cNvSpPr>
            <a:spLocks noChangeShapeType="1"/>
          </p:cNvSpPr>
          <p:nvPr/>
        </p:nvSpPr>
        <p:spPr bwMode="auto">
          <a:xfrm>
            <a:off x="3875856" y="5733256"/>
            <a:ext cx="4572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sz="2800">
              <a:latin typeface="+mn-lt"/>
              <a:ea typeface="+mn-ea"/>
            </a:endParaRPr>
          </a:p>
        </p:txBody>
      </p:sp>
      <p:sp>
        <p:nvSpPr>
          <p:cNvPr id="12" name="Text Box 116"/>
          <p:cNvSpPr txBox="1">
            <a:spLocks noChangeArrowheads="1"/>
          </p:cNvSpPr>
          <p:nvPr/>
        </p:nvSpPr>
        <p:spPr bwMode="auto">
          <a:xfrm>
            <a:off x="4256856" y="5449416"/>
            <a:ext cx="1143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  <a:latin typeface="+mn-lt"/>
                <a:ea typeface="+mn-ea"/>
              </a:rPr>
              <a:t>ALU</a:t>
            </a:r>
          </a:p>
        </p:txBody>
      </p:sp>
      <p:sp>
        <p:nvSpPr>
          <p:cNvPr id="13" name="Line 117"/>
          <p:cNvSpPr>
            <a:spLocks noChangeShapeType="1"/>
          </p:cNvSpPr>
          <p:nvPr/>
        </p:nvSpPr>
        <p:spPr bwMode="auto">
          <a:xfrm>
            <a:off x="5122912" y="5733256"/>
            <a:ext cx="4572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sz="2800">
              <a:latin typeface="+mn-lt"/>
              <a:ea typeface="+mn-ea"/>
            </a:endParaRPr>
          </a:p>
        </p:txBody>
      </p:sp>
      <p:sp>
        <p:nvSpPr>
          <p:cNvPr id="14" name="Text Box 118"/>
          <p:cNvSpPr txBox="1">
            <a:spLocks noChangeArrowheads="1"/>
          </p:cNvSpPr>
          <p:nvPr/>
        </p:nvSpPr>
        <p:spPr bwMode="auto">
          <a:xfrm>
            <a:off x="5476056" y="5479579"/>
            <a:ext cx="990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  <a:latin typeface="+mn-lt"/>
                <a:ea typeface="+mn-ea"/>
              </a:rPr>
              <a:t>移</a:t>
            </a:r>
          </a:p>
        </p:txBody>
      </p:sp>
      <p:sp>
        <p:nvSpPr>
          <p:cNvPr id="15" name="Line 119"/>
          <p:cNvSpPr>
            <a:spLocks noChangeShapeType="1"/>
          </p:cNvSpPr>
          <p:nvPr/>
        </p:nvSpPr>
        <p:spPr bwMode="auto">
          <a:xfrm>
            <a:off x="6012160" y="5733256"/>
            <a:ext cx="4572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sz="2800">
              <a:latin typeface="+mn-lt"/>
              <a:ea typeface="+mn-ea"/>
            </a:endParaRPr>
          </a:p>
        </p:txBody>
      </p:sp>
      <p:sp>
        <p:nvSpPr>
          <p:cNvPr id="16" name="Text Box 120"/>
          <p:cNvSpPr txBox="1">
            <a:spLocks noChangeArrowheads="1"/>
          </p:cNvSpPr>
          <p:nvPr/>
        </p:nvSpPr>
        <p:spPr bwMode="auto">
          <a:xfrm>
            <a:off x="6466656" y="5449416"/>
            <a:ext cx="990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  <a:latin typeface="+mn-lt"/>
                <a:ea typeface="+mn-ea"/>
              </a:rPr>
              <a:t>内</a:t>
            </a:r>
          </a:p>
        </p:txBody>
      </p:sp>
      <p:sp>
        <p:nvSpPr>
          <p:cNvPr id="17" name="Line 121"/>
          <p:cNvSpPr>
            <a:spLocks noChangeShapeType="1"/>
          </p:cNvSpPr>
          <p:nvPr/>
        </p:nvSpPr>
        <p:spPr bwMode="auto">
          <a:xfrm>
            <a:off x="7076256" y="5733256"/>
            <a:ext cx="6096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sz="2800">
              <a:latin typeface="+mn-lt"/>
              <a:ea typeface="+mn-ea"/>
            </a:endParaRPr>
          </a:p>
        </p:txBody>
      </p:sp>
      <p:sp>
        <p:nvSpPr>
          <p:cNvPr id="18" name="Text Box 122"/>
          <p:cNvSpPr txBox="1">
            <a:spLocks noChangeArrowheads="1"/>
          </p:cNvSpPr>
          <p:nvPr/>
        </p:nvSpPr>
        <p:spPr bwMode="auto">
          <a:xfrm>
            <a:off x="7685856" y="5417666"/>
            <a:ext cx="990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  <a:latin typeface="+mn-lt"/>
                <a:ea typeface="+mn-ea"/>
              </a:rPr>
              <a:t>R1</a:t>
            </a:r>
          </a:p>
        </p:txBody>
      </p:sp>
      <p:grpSp>
        <p:nvGrpSpPr>
          <p:cNvPr id="19" name="Group 69"/>
          <p:cNvGrpSpPr>
            <a:grpSpLocks/>
          </p:cNvGrpSpPr>
          <p:nvPr/>
        </p:nvGrpSpPr>
        <p:grpSpPr bwMode="auto">
          <a:xfrm>
            <a:off x="539055" y="117078"/>
            <a:ext cx="8353425" cy="4464050"/>
            <a:chOff x="0" y="48"/>
            <a:chExt cx="5760" cy="3360"/>
          </a:xfrm>
        </p:grpSpPr>
        <p:sp>
          <p:nvSpPr>
            <p:cNvPr id="20" name="Line 70"/>
            <p:cNvSpPr>
              <a:spLocks noChangeShapeType="1"/>
            </p:cNvSpPr>
            <p:nvPr/>
          </p:nvSpPr>
          <p:spPr bwMode="auto">
            <a:xfrm flipV="1">
              <a:off x="528" y="1536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21" name="Line 71"/>
            <p:cNvSpPr>
              <a:spLocks noChangeShapeType="1"/>
            </p:cNvSpPr>
            <p:nvPr/>
          </p:nvSpPr>
          <p:spPr bwMode="auto">
            <a:xfrm flipV="1">
              <a:off x="1008" y="1007"/>
              <a:ext cx="0" cy="19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22" name="Line 72"/>
            <p:cNvSpPr>
              <a:spLocks noChangeShapeType="1"/>
            </p:cNvSpPr>
            <p:nvPr/>
          </p:nvSpPr>
          <p:spPr bwMode="auto">
            <a:xfrm flipV="1">
              <a:off x="1344" y="1536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23" name="Line 73"/>
            <p:cNvSpPr>
              <a:spLocks noChangeShapeType="1"/>
            </p:cNvSpPr>
            <p:nvPr/>
          </p:nvSpPr>
          <p:spPr bwMode="auto">
            <a:xfrm flipV="1">
              <a:off x="1152" y="2064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24" name="Line 74"/>
            <p:cNvSpPr>
              <a:spLocks noChangeShapeType="1"/>
            </p:cNvSpPr>
            <p:nvPr/>
          </p:nvSpPr>
          <p:spPr bwMode="auto">
            <a:xfrm flipV="1">
              <a:off x="768" y="2064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25" name="Line 75"/>
            <p:cNvSpPr>
              <a:spLocks noChangeShapeType="1"/>
            </p:cNvSpPr>
            <p:nvPr/>
          </p:nvSpPr>
          <p:spPr bwMode="auto">
            <a:xfrm flipV="1">
              <a:off x="288" y="2064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26" name="Line 76"/>
            <p:cNvSpPr>
              <a:spLocks noChangeShapeType="1"/>
            </p:cNvSpPr>
            <p:nvPr/>
          </p:nvSpPr>
          <p:spPr bwMode="auto">
            <a:xfrm flipV="1">
              <a:off x="1632" y="2064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27" name="Line 77"/>
            <p:cNvSpPr>
              <a:spLocks noChangeShapeType="1"/>
            </p:cNvSpPr>
            <p:nvPr/>
          </p:nvSpPr>
          <p:spPr bwMode="auto">
            <a:xfrm flipV="1">
              <a:off x="993" y="481"/>
              <a:ext cx="0" cy="23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28" name="Text Box 78"/>
            <p:cNvSpPr txBox="1">
              <a:spLocks noChangeArrowheads="1"/>
            </p:cNvSpPr>
            <p:nvPr/>
          </p:nvSpPr>
          <p:spPr bwMode="auto">
            <a:xfrm>
              <a:off x="0" y="2449"/>
              <a:ext cx="2064" cy="71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lnSpc>
                  <a:spcPct val="60000"/>
                </a:lnSpc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  <a:ea typeface="黑体" pitchFamily="2" charset="-122"/>
                </a:rPr>
                <a:t>     R0~R3          </a:t>
              </a:r>
              <a:r>
                <a:rPr lang="en-US" altLang="zh-CN" sz="2000" b="1" err="1">
                  <a:latin typeface="+mn-lt"/>
                  <a:ea typeface="黑体" pitchFamily="2" charset="-122"/>
                </a:rPr>
                <a:t>R0~R3</a:t>
              </a:r>
              <a:endParaRPr lang="en-US" altLang="zh-CN" sz="2000" b="1">
                <a:latin typeface="+mn-lt"/>
                <a:ea typeface="黑体" pitchFamily="2" charset="-122"/>
              </a:endParaRPr>
            </a:p>
            <a:p>
              <a:pPr eaLnBrk="0" hangingPunct="0">
                <a:lnSpc>
                  <a:spcPct val="60000"/>
                </a:lnSpc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  <a:ea typeface="黑体" pitchFamily="2" charset="-122"/>
                </a:rPr>
                <a:t>     C     D           C     D</a:t>
              </a:r>
            </a:p>
            <a:p>
              <a:pPr eaLnBrk="0" hangingPunct="0">
                <a:lnSpc>
                  <a:spcPct val="60000"/>
                </a:lnSpc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  <a:ea typeface="黑体" pitchFamily="2" charset="-122"/>
                </a:rPr>
                <a:t>     SP  PC      PSW  MDR</a:t>
              </a:r>
            </a:p>
          </p:txBody>
        </p:sp>
        <p:sp>
          <p:nvSpPr>
            <p:cNvPr id="29" name="Text Box 79"/>
            <p:cNvSpPr txBox="1">
              <a:spLocks noChangeArrowheads="1"/>
            </p:cNvSpPr>
            <p:nvPr/>
          </p:nvSpPr>
          <p:spPr bwMode="auto">
            <a:xfrm>
              <a:off x="192" y="1728"/>
              <a:ext cx="672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A</a:t>
              </a:r>
            </a:p>
          </p:txBody>
        </p:sp>
        <p:sp>
          <p:nvSpPr>
            <p:cNvPr id="30" name="Text Box 80"/>
            <p:cNvSpPr txBox="1">
              <a:spLocks noChangeArrowheads="1"/>
            </p:cNvSpPr>
            <p:nvPr/>
          </p:nvSpPr>
          <p:spPr bwMode="auto">
            <a:xfrm>
              <a:off x="624" y="720"/>
              <a:ext cx="817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zh-CN" altLang="en-US" sz="2000" b="1">
                  <a:latin typeface="+mn-lt"/>
                </a:rPr>
                <a:t>移位器</a:t>
              </a:r>
            </a:p>
          </p:txBody>
        </p:sp>
        <p:sp>
          <p:nvSpPr>
            <p:cNvPr id="31" name="Line 81"/>
            <p:cNvSpPr>
              <a:spLocks noChangeShapeType="1"/>
            </p:cNvSpPr>
            <p:nvPr/>
          </p:nvSpPr>
          <p:spPr bwMode="auto">
            <a:xfrm>
              <a:off x="624" y="1200"/>
              <a:ext cx="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32" name="Text Box 82"/>
            <p:cNvSpPr txBox="1">
              <a:spLocks noChangeArrowheads="1"/>
            </p:cNvSpPr>
            <p:nvPr/>
          </p:nvSpPr>
          <p:spPr bwMode="auto">
            <a:xfrm>
              <a:off x="1056" y="1728"/>
              <a:ext cx="672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B</a:t>
              </a:r>
            </a:p>
          </p:txBody>
        </p:sp>
        <p:sp>
          <p:nvSpPr>
            <p:cNvPr id="33" name="Text Box 83"/>
            <p:cNvSpPr txBox="1">
              <a:spLocks noChangeArrowheads="1"/>
            </p:cNvSpPr>
            <p:nvPr/>
          </p:nvSpPr>
          <p:spPr bwMode="auto">
            <a:xfrm>
              <a:off x="432" y="1200"/>
              <a:ext cx="105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  <a:ea typeface="黑体" pitchFamily="2" charset="-122"/>
                </a:rPr>
                <a:t>  ALU</a:t>
              </a:r>
            </a:p>
          </p:txBody>
        </p:sp>
        <p:sp>
          <p:nvSpPr>
            <p:cNvPr id="34" name="Line 84"/>
            <p:cNvSpPr>
              <a:spLocks noChangeShapeType="1"/>
            </p:cNvSpPr>
            <p:nvPr/>
          </p:nvSpPr>
          <p:spPr bwMode="auto">
            <a:xfrm>
              <a:off x="384" y="2256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35" name="Line 85"/>
            <p:cNvSpPr>
              <a:spLocks noChangeShapeType="1"/>
            </p:cNvSpPr>
            <p:nvPr/>
          </p:nvSpPr>
          <p:spPr bwMode="auto">
            <a:xfrm>
              <a:off x="1248" y="2256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36" name="Rectangle 86"/>
            <p:cNvSpPr>
              <a:spLocks noChangeArrowheads="1"/>
            </p:cNvSpPr>
            <p:nvPr/>
          </p:nvSpPr>
          <p:spPr bwMode="auto">
            <a:xfrm>
              <a:off x="2112" y="1632"/>
              <a:ext cx="624" cy="288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altLang="zh-CN" sz="2000" b="1">
                  <a:latin typeface="+mn-lt"/>
                </a:rPr>
                <a:t>R2</a:t>
              </a:r>
            </a:p>
          </p:txBody>
        </p:sp>
        <p:sp>
          <p:nvSpPr>
            <p:cNvPr id="37" name="Line 87"/>
            <p:cNvSpPr>
              <a:spLocks noChangeShapeType="1"/>
            </p:cNvSpPr>
            <p:nvPr/>
          </p:nvSpPr>
          <p:spPr bwMode="auto">
            <a:xfrm>
              <a:off x="1008" y="481"/>
              <a:ext cx="1968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38" name="Line 88"/>
            <p:cNvSpPr>
              <a:spLocks noChangeShapeType="1"/>
            </p:cNvSpPr>
            <p:nvPr/>
          </p:nvSpPr>
          <p:spPr bwMode="auto">
            <a:xfrm>
              <a:off x="2976" y="481"/>
              <a:ext cx="0" cy="2927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stealth" w="med" len="lg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39" name="Line 89"/>
            <p:cNvSpPr>
              <a:spLocks noChangeShapeType="1"/>
            </p:cNvSpPr>
            <p:nvPr/>
          </p:nvSpPr>
          <p:spPr bwMode="auto">
            <a:xfrm flipH="1">
              <a:off x="2736" y="912"/>
              <a:ext cx="5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40" name="Line 90"/>
            <p:cNvSpPr>
              <a:spLocks noChangeShapeType="1"/>
            </p:cNvSpPr>
            <p:nvPr/>
          </p:nvSpPr>
          <p:spPr bwMode="auto">
            <a:xfrm flipH="1">
              <a:off x="2736" y="1344"/>
              <a:ext cx="5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41" name="Line 91"/>
            <p:cNvSpPr>
              <a:spLocks noChangeShapeType="1"/>
            </p:cNvSpPr>
            <p:nvPr/>
          </p:nvSpPr>
          <p:spPr bwMode="auto">
            <a:xfrm flipH="1">
              <a:off x="2736" y="1776"/>
              <a:ext cx="24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42" name="Line 92"/>
            <p:cNvSpPr>
              <a:spLocks noChangeShapeType="1"/>
            </p:cNvSpPr>
            <p:nvPr/>
          </p:nvSpPr>
          <p:spPr bwMode="auto">
            <a:xfrm flipH="1">
              <a:off x="2736" y="2161"/>
              <a:ext cx="48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43" name="Line 93"/>
            <p:cNvSpPr>
              <a:spLocks noChangeShapeType="1"/>
            </p:cNvSpPr>
            <p:nvPr/>
          </p:nvSpPr>
          <p:spPr bwMode="auto">
            <a:xfrm flipH="1">
              <a:off x="2736" y="2592"/>
              <a:ext cx="5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44" name="Line 94"/>
            <p:cNvSpPr>
              <a:spLocks noChangeShapeType="1"/>
            </p:cNvSpPr>
            <p:nvPr/>
          </p:nvSpPr>
          <p:spPr bwMode="auto">
            <a:xfrm flipH="1">
              <a:off x="2736" y="3024"/>
              <a:ext cx="48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45" name="Line 95"/>
            <p:cNvSpPr>
              <a:spLocks noChangeShapeType="1"/>
            </p:cNvSpPr>
            <p:nvPr/>
          </p:nvSpPr>
          <p:spPr bwMode="auto">
            <a:xfrm>
              <a:off x="3744" y="193"/>
              <a:ext cx="2016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46" name="Line 96"/>
            <p:cNvSpPr>
              <a:spLocks noChangeShapeType="1"/>
            </p:cNvSpPr>
            <p:nvPr/>
          </p:nvSpPr>
          <p:spPr bwMode="auto">
            <a:xfrm>
              <a:off x="3744" y="576"/>
              <a:ext cx="2016" cy="0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47" name="Line 97"/>
            <p:cNvSpPr>
              <a:spLocks noChangeShapeType="1"/>
            </p:cNvSpPr>
            <p:nvPr/>
          </p:nvSpPr>
          <p:spPr bwMode="auto">
            <a:xfrm flipH="1">
              <a:off x="3744" y="384"/>
              <a:ext cx="201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48" name="Line 98"/>
            <p:cNvSpPr>
              <a:spLocks noChangeShapeType="1"/>
            </p:cNvSpPr>
            <p:nvPr/>
          </p:nvSpPr>
          <p:spPr bwMode="auto">
            <a:xfrm>
              <a:off x="4608" y="193"/>
              <a:ext cx="0" cy="674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oval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49" name="Line 99"/>
            <p:cNvSpPr>
              <a:spLocks noChangeShapeType="1"/>
            </p:cNvSpPr>
            <p:nvPr/>
          </p:nvSpPr>
          <p:spPr bwMode="auto">
            <a:xfrm>
              <a:off x="4752" y="384"/>
              <a:ext cx="0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50" name="Line 100"/>
            <p:cNvSpPr>
              <a:spLocks noChangeShapeType="1"/>
            </p:cNvSpPr>
            <p:nvPr/>
          </p:nvSpPr>
          <p:spPr bwMode="auto">
            <a:xfrm>
              <a:off x="5136" y="193"/>
              <a:ext cx="0" cy="674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51" name="Line 101"/>
            <p:cNvSpPr>
              <a:spLocks noChangeShapeType="1"/>
            </p:cNvSpPr>
            <p:nvPr/>
          </p:nvSpPr>
          <p:spPr bwMode="auto">
            <a:xfrm>
              <a:off x="4896" y="576"/>
              <a:ext cx="0" cy="288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52" name="Line 102"/>
            <p:cNvSpPr>
              <a:spLocks noChangeShapeType="1"/>
            </p:cNvSpPr>
            <p:nvPr/>
          </p:nvSpPr>
          <p:spPr bwMode="auto">
            <a:xfrm>
              <a:off x="5424" y="576"/>
              <a:ext cx="0" cy="288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53" name="Line 103"/>
            <p:cNvSpPr>
              <a:spLocks noChangeShapeType="1"/>
            </p:cNvSpPr>
            <p:nvPr/>
          </p:nvSpPr>
          <p:spPr bwMode="auto">
            <a:xfrm>
              <a:off x="3888" y="912"/>
              <a:ext cx="142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54" name="Line 104"/>
            <p:cNvSpPr>
              <a:spLocks noChangeShapeType="1"/>
            </p:cNvSpPr>
            <p:nvPr/>
          </p:nvSpPr>
          <p:spPr bwMode="auto">
            <a:xfrm flipV="1">
              <a:off x="4032" y="193"/>
              <a:ext cx="0" cy="719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55" name="Line 105"/>
            <p:cNvSpPr>
              <a:spLocks noChangeShapeType="1"/>
            </p:cNvSpPr>
            <p:nvPr/>
          </p:nvSpPr>
          <p:spPr bwMode="auto">
            <a:xfrm flipH="1">
              <a:off x="3888" y="1344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56" name="Line 106"/>
            <p:cNvSpPr>
              <a:spLocks noChangeShapeType="1"/>
            </p:cNvSpPr>
            <p:nvPr/>
          </p:nvSpPr>
          <p:spPr bwMode="auto">
            <a:xfrm flipV="1">
              <a:off x="4128" y="384"/>
              <a:ext cx="0" cy="96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57" name="Line 107"/>
            <p:cNvSpPr>
              <a:spLocks noChangeShapeType="1"/>
            </p:cNvSpPr>
            <p:nvPr/>
          </p:nvSpPr>
          <p:spPr bwMode="auto">
            <a:xfrm>
              <a:off x="4272" y="384"/>
              <a:ext cx="0" cy="13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med" len="med"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58" name="Line 108"/>
            <p:cNvSpPr>
              <a:spLocks noChangeShapeType="1"/>
            </p:cNvSpPr>
            <p:nvPr/>
          </p:nvSpPr>
          <p:spPr bwMode="auto">
            <a:xfrm flipH="1">
              <a:off x="3888" y="1776"/>
              <a:ext cx="3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59" name="Text Box 109"/>
            <p:cNvSpPr txBox="1">
              <a:spLocks noChangeArrowheads="1"/>
            </p:cNvSpPr>
            <p:nvPr/>
          </p:nvSpPr>
          <p:spPr bwMode="auto">
            <a:xfrm>
              <a:off x="2112" y="769"/>
              <a:ext cx="624" cy="30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 R0</a:t>
              </a:r>
            </a:p>
          </p:txBody>
        </p:sp>
        <p:sp>
          <p:nvSpPr>
            <p:cNvPr id="60" name="Text Box 110"/>
            <p:cNvSpPr txBox="1">
              <a:spLocks noChangeArrowheads="1"/>
            </p:cNvSpPr>
            <p:nvPr/>
          </p:nvSpPr>
          <p:spPr bwMode="auto">
            <a:xfrm>
              <a:off x="2112" y="1200"/>
              <a:ext cx="62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 R1</a:t>
              </a:r>
            </a:p>
          </p:txBody>
        </p:sp>
        <p:sp>
          <p:nvSpPr>
            <p:cNvPr id="61" name="Text Box 111"/>
            <p:cNvSpPr txBox="1">
              <a:spLocks noChangeArrowheads="1"/>
            </p:cNvSpPr>
            <p:nvPr/>
          </p:nvSpPr>
          <p:spPr bwMode="auto">
            <a:xfrm>
              <a:off x="4512" y="864"/>
              <a:ext cx="478" cy="301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 M</a:t>
              </a:r>
            </a:p>
          </p:txBody>
        </p:sp>
        <p:sp>
          <p:nvSpPr>
            <p:cNvPr id="62" name="Text Box 112"/>
            <p:cNvSpPr txBox="1">
              <a:spLocks noChangeArrowheads="1"/>
            </p:cNvSpPr>
            <p:nvPr/>
          </p:nvSpPr>
          <p:spPr bwMode="auto">
            <a:xfrm>
              <a:off x="5088" y="864"/>
              <a:ext cx="432" cy="301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I/O</a:t>
              </a:r>
            </a:p>
          </p:txBody>
        </p:sp>
        <p:sp>
          <p:nvSpPr>
            <p:cNvPr id="63" name="Text Box 113"/>
            <p:cNvSpPr txBox="1">
              <a:spLocks noChangeArrowheads="1"/>
            </p:cNvSpPr>
            <p:nvPr/>
          </p:nvSpPr>
          <p:spPr bwMode="auto">
            <a:xfrm>
              <a:off x="3361" y="432"/>
              <a:ext cx="532" cy="30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CB</a:t>
              </a:r>
            </a:p>
          </p:txBody>
        </p:sp>
        <p:sp>
          <p:nvSpPr>
            <p:cNvPr id="64" name="Text Box 114"/>
            <p:cNvSpPr txBox="1">
              <a:spLocks noChangeArrowheads="1"/>
            </p:cNvSpPr>
            <p:nvPr/>
          </p:nvSpPr>
          <p:spPr bwMode="auto">
            <a:xfrm>
              <a:off x="1441" y="144"/>
              <a:ext cx="1007" cy="30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zh-CN" altLang="en-US" sz="2000" b="1">
                  <a:latin typeface="+mn-lt"/>
                  <a:ea typeface="黑体" pitchFamily="2" charset="-122"/>
                </a:rPr>
                <a:t>内总线</a:t>
              </a:r>
            </a:p>
          </p:txBody>
        </p:sp>
        <p:sp>
          <p:nvSpPr>
            <p:cNvPr id="65" name="Text Box 115"/>
            <p:cNvSpPr txBox="1">
              <a:spLocks noChangeArrowheads="1"/>
            </p:cNvSpPr>
            <p:nvPr/>
          </p:nvSpPr>
          <p:spPr bwMode="auto">
            <a:xfrm>
              <a:off x="2112" y="2449"/>
              <a:ext cx="624" cy="30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C</a:t>
              </a:r>
            </a:p>
          </p:txBody>
        </p:sp>
        <p:sp>
          <p:nvSpPr>
            <p:cNvPr id="66" name="Text Box 116"/>
            <p:cNvSpPr txBox="1">
              <a:spLocks noChangeArrowheads="1"/>
            </p:cNvSpPr>
            <p:nvPr/>
          </p:nvSpPr>
          <p:spPr bwMode="auto">
            <a:xfrm>
              <a:off x="2112" y="2016"/>
              <a:ext cx="62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R3</a:t>
              </a:r>
            </a:p>
          </p:txBody>
        </p:sp>
        <p:sp>
          <p:nvSpPr>
            <p:cNvPr id="67" name="Text Box 117"/>
            <p:cNvSpPr txBox="1">
              <a:spLocks noChangeArrowheads="1"/>
            </p:cNvSpPr>
            <p:nvPr/>
          </p:nvSpPr>
          <p:spPr bwMode="auto">
            <a:xfrm>
              <a:off x="2112" y="2880"/>
              <a:ext cx="62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D</a:t>
              </a:r>
            </a:p>
          </p:txBody>
        </p:sp>
        <p:sp>
          <p:nvSpPr>
            <p:cNvPr id="68" name="Text Box 118"/>
            <p:cNvSpPr txBox="1">
              <a:spLocks noChangeArrowheads="1"/>
            </p:cNvSpPr>
            <p:nvPr/>
          </p:nvSpPr>
          <p:spPr bwMode="auto">
            <a:xfrm>
              <a:off x="3264" y="769"/>
              <a:ext cx="624" cy="30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MAR</a:t>
              </a:r>
            </a:p>
          </p:txBody>
        </p:sp>
        <p:sp>
          <p:nvSpPr>
            <p:cNvPr id="69" name="Text Box 119"/>
            <p:cNvSpPr txBox="1">
              <a:spLocks noChangeArrowheads="1"/>
            </p:cNvSpPr>
            <p:nvPr/>
          </p:nvSpPr>
          <p:spPr bwMode="auto">
            <a:xfrm>
              <a:off x="3264" y="1200"/>
              <a:ext cx="62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MDR</a:t>
              </a:r>
            </a:p>
          </p:txBody>
        </p:sp>
        <p:sp>
          <p:nvSpPr>
            <p:cNvPr id="70" name="Text Box 120"/>
            <p:cNvSpPr txBox="1">
              <a:spLocks noChangeArrowheads="1"/>
            </p:cNvSpPr>
            <p:nvPr/>
          </p:nvSpPr>
          <p:spPr bwMode="auto">
            <a:xfrm>
              <a:off x="3264" y="1632"/>
              <a:ext cx="62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IR</a:t>
              </a:r>
            </a:p>
          </p:txBody>
        </p:sp>
        <p:sp>
          <p:nvSpPr>
            <p:cNvPr id="71" name="Text Box 121"/>
            <p:cNvSpPr txBox="1">
              <a:spLocks noChangeArrowheads="1"/>
            </p:cNvSpPr>
            <p:nvPr/>
          </p:nvSpPr>
          <p:spPr bwMode="auto">
            <a:xfrm>
              <a:off x="3264" y="2016"/>
              <a:ext cx="62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 PC</a:t>
              </a:r>
            </a:p>
          </p:txBody>
        </p:sp>
        <p:sp>
          <p:nvSpPr>
            <p:cNvPr id="72" name="Text Box 122"/>
            <p:cNvSpPr txBox="1">
              <a:spLocks noChangeArrowheads="1"/>
            </p:cNvSpPr>
            <p:nvPr/>
          </p:nvSpPr>
          <p:spPr bwMode="auto">
            <a:xfrm>
              <a:off x="3264" y="2449"/>
              <a:ext cx="624" cy="30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SP</a:t>
              </a:r>
            </a:p>
          </p:txBody>
        </p:sp>
        <p:sp>
          <p:nvSpPr>
            <p:cNvPr id="73" name="Text Box 123"/>
            <p:cNvSpPr txBox="1">
              <a:spLocks noChangeArrowheads="1"/>
            </p:cNvSpPr>
            <p:nvPr/>
          </p:nvSpPr>
          <p:spPr bwMode="auto">
            <a:xfrm>
              <a:off x="3264" y="2880"/>
              <a:ext cx="62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PSW</a:t>
              </a:r>
            </a:p>
          </p:txBody>
        </p:sp>
        <p:sp>
          <p:nvSpPr>
            <p:cNvPr id="74" name="Line 124"/>
            <p:cNvSpPr>
              <a:spLocks noChangeShapeType="1"/>
            </p:cNvSpPr>
            <p:nvPr/>
          </p:nvSpPr>
          <p:spPr bwMode="auto">
            <a:xfrm rot="-5400000">
              <a:off x="5664" y="912"/>
              <a:ext cx="0" cy="192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75" name="Line 125"/>
            <p:cNvSpPr>
              <a:spLocks noChangeShapeType="1"/>
            </p:cNvSpPr>
            <p:nvPr/>
          </p:nvSpPr>
          <p:spPr bwMode="auto">
            <a:xfrm>
              <a:off x="5281" y="384"/>
              <a:ext cx="0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76" name="Text Box 126"/>
            <p:cNvSpPr txBox="1">
              <a:spLocks noChangeArrowheads="1"/>
            </p:cNvSpPr>
            <p:nvPr/>
          </p:nvSpPr>
          <p:spPr bwMode="auto">
            <a:xfrm>
              <a:off x="3361" y="48"/>
              <a:ext cx="532" cy="30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AB</a:t>
              </a:r>
            </a:p>
          </p:txBody>
        </p:sp>
        <p:sp>
          <p:nvSpPr>
            <p:cNvPr id="77" name="Text Box 127"/>
            <p:cNvSpPr txBox="1">
              <a:spLocks noChangeArrowheads="1"/>
            </p:cNvSpPr>
            <p:nvPr/>
          </p:nvSpPr>
          <p:spPr bwMode="auto">
            <a:xfrm>
              <a:off x="3361" y="240"/>
              <a:ext cx="532" cy="30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DB</a:t>
              </a:r>
            </a:p>
          </p:txBody>
        </p:sp>
        <p:sp>
          <p:nvSpPr>
            <p:cNvPr id="78" name="Line 128"/>
            <p:cNvSpPr>
              <a:spLocks noChangeShapeType="1"/>
            </p:cNvSpPr>
            <p:nvPr/>
          </p:nvSpPr>
          <p:spPr bwMode="auto">
            <a:xfrm>
              <a:off x="4416" y="576"/>
              <a:ext cx="0" cy="1392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 type="stealth" w="lg" len="lg"/>
              <a:tailEnd type="stealth" w="lg" len="lg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79" name="Text Box 129"/>
            <p:cNvSpPr txBox="1">
              <a:spLocks noChangeArrowheads="1"/>
            </p:cNvSpPr>
            <p:nvPr/>
          </p:nvSpPr>
          <p:spPr bwMode="auto">
            <a:xfrm>
              <a:off x="4128" y="1968"/>
              <a:ext cx="589" cy="533"/>
            </a:xfrm>
            <a:prstGeom prst="rect">
              <a:avLst/>
            </a:prstGeom>
            <a:noFill/>
            <a:ln w="38100">
              <a:solidFill>
                <a:srgbClr val="7030A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zh-CN" altLang="en-US" sz="2000" b="1">
                  <a:latin typeface="+mn-lt"/>
                  <a:ea typeface="黑体" pitchFamily="2" charset="-122"/>
                </a:rPr>
                <a:t>控制逻辑 </a:t>
              </a:r>
            </a:p>
          </p:txBody>
        </p:sp>
      </p:grpSp>
      <p:sp>
        <p:nvSpPr>
          <p:cNvPr id="80" name="Text Box 109"/>
          <p:cNvSpPr txBox="1">
            <a:spLocks noChangeArrowheads="1"/>
          </p:cNvSpPr>
          <p:nvPr/>
        </p:nvSpPr>
        <p:spPr bwMode="auto">
          <a:xfrm>
            <a:off x="3635896" y="1086208"/>
            <a:ext cx="904954" cy="398576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altLang="zh-CN" sz="2000" b="1">
                <a:latin typeface="+mn-lt"/>
              </a:rPr>
              <a:t> R0</a:t>
            </a:r>
          </a:p>
        </p:txBody>
      </p:sp>
      <p:sp>
        <p:nvSpPr>
          <p:cNvPr id="81" name="Text Box 79"/>
          <p:cNvSpPr txBox="1">
            <a:spLocks noChangeArrowheads="1"/>
          </p:cNvSpPr>
          <p:nvPr/>
        </p:nvSpPr>
        <p:spPr bwMode="auto">
          <a:xfrm>
            <a:off x="827584" y="2348880"/>
            <a:ext cx="974566" cy="399904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altLang="zh-CN" sz="2000" b="1">
                <a:latin typeface="+mn-lt"/>
              </a:rPr>
              <a:t>A</a:t>
            </a:r>
          </a:p>
        </p:txBody>
      </p:sp>
      <p:sp>
        <p:nvSpPr>
          <p:cNvPr id="82" name="Text Box 83"/>
          <p:cNvSpPr txBox="1">
            <a:spLocks noChangeArrowheads="1"/>
          </p:cNvSpPr>
          <p:nvPr/>
        </p:nvSpPr>
        <p:spPr bwMode="auto">
          <a:xfrm>
            <a:off x="1187624" y="1628800"/>
            <a:ext cx="1528561" cy="399904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altLang="zh-CN" sz="2000" b="1">
                <a:latin typeface="+mn-lt"/>
                <a:ea typeface="黑体" pitchFamily="2" charset="-122"/>
              </a:rPr>
              <a:t>  ALU</a:t>
            </a:r>
          </a:p>
        </p:txBody>
      </p:sp>
      <p:sp>
        <p:nvSpPr>
          <p:cNvPr id="83" name="Text Box 80"/>
          <p:cNvSpPr txBox="1">
            <a:spLocks noChangeArrowheads="1"/>
          </p:cNvSpPr>
          <p:nvPr/>
        </p:nvSpPr>
        <p:spPr bwMode="auto">
          <a:xfrm>
            <a:off x="1442932" y="1012872"/>
            <a:ext cx="1184852" cy="399904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zh-CN" altLang="en-US" sz="2000" b="1">
                <a:latin typeface="+mn-lt"/>
              </a:rPr>
              <a:t>移位器</a:t>
            </a:r>
          </a:p>
        </p:txBody>
      </p:sp>
      <p:grpSp>
        <p:nvGrpSpPr>
          <p:cNvPr id="84" name="组合 83"/>
          <p:cNvGrpSpPr/>
          <p:nvPr/>
        </p:nvGrpSpPr>
        <p:grpSpPr>
          <a:xfrm>
            <a:off x="1979712" y="692696"/>
            <a:ext cx="2880320" cy="1152128"/>
            <a:chOff x="1979712" y="620688"/>
            <a:chExt cx="2880320" cy="2232248"/>
          </a:xfrm>
        </p:grpSpPr>
        <p:sp>
          <p:nvSpPr>
            <p:cNvPr id="85" name="Line 77"/>
            <p:cNvSpPr>
              <a:spLocks noChangeShapeType="1"/>
            </p:cNvSpPr>
            <p:nvPr/>
          </p:nvSpPr>
          <p:spPr bwMode="auto">
            <a:xfrm flipV="1">
              <a:off x="1979712" y="620688"/>
              <a:ext cx="0" cy="31753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86" name="Line 87"/>
            <p:cNvSpPr>
              <a:spLocks noChangeShapeType="1"/>
            </p:cNvSpPr>
            <p:nvPr/>
          </p:nvSpPr>
          <p:spPr bwMode="auto">
            <a:xfrm>
              <a:off x="1979712" y="620688"/>
              <a:ext cx="2854087" cy="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87" name="Line 87"/>
            <p:cNvSpPr>
              <a:spLocks noChangeShapeType="1"/>
            </p:cNvSpPr>
            <p:nvPr/>
          </p:nvSpPr>
          <p:spPr bwMode="auto">
            <a:xfrm flipV="1">
              <a:off x="4860032" y="620688"/>
              <a:ext cx="0" cy="2232248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88" name="Line 87"/>
            <p:cNvSpPr>
              <a:spLocks noChangeShapeType="1"/>
            </p:cNvSpPr>
            <p:nvPr/>
          </p:nvSpPr>
          <p:spPr bwMode="auto">
            <a:xfrm flipH="1">
              <a:off x="4499992" y="2852936"/>
              <a:ext cx="360040" cy="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 type="triangle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</p:grpSp>
      <p:sp>
        <p:nvSpPr>
          <p:cNvPr id="89" name="Text Box 110"/>
          <p:cNvSpPr txBox="1">
            <a:spLocks noChangeArrowheads="1"/>
          </p:cNvSpPr>
          <p:nvPr/>
        </p:nvSpPr>
        <p:spPr bwMode="auto">
          <a:xfrm>
            <a:off x="3635896" y="1628800"/>
            <a:ext cx="904954" cy="399904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altLang="zh-CN" sz="2000" b="1">
                <a:latin typeface="+mn-lt"/>
              </a:rPr>
              <a:t> R1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500"/>
                            </p:stCondLst>
                            <p:childTnLst>
                              <p:par>
                                <p:cTn id="7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utoUpdateAnimBg="0"/>
      <p:bldP spid="8" grpId="0" autoUpdateAnimBg="0"/>
      <p:bldP spid="9" grpId="0" animBg="1"/>
      <p:bldP spid="10" grpId="0" build="p" autoUpdateAnimBg="0" advAuto="0"/>
      <p:bldP spid="11" grpId="0" animBg="1"/>
      <p:bldP spid="12" grpId="0" build="p" autoUpdateAnimBg="0" advAuto="0"/>
      <p:bldP spid="13" grpId="0" animBg="1"/>
      <p:bldP spid="14" grpId="0" build="p" autoUpdateAnimBg="0" advAuto="0"/>
      <p:bldP spid="15" grpId="0" animBg="1"/>
      <p:bldP spid="16" grpId="0" build="p" autoUpdateAnimBg="0" advAuto="0"/>
      <p:bldP spid="17" grpId="0" animBg="1"/>
      <p:bldP spid="18" grpId="0" build="p" autoUpdateAnimBg="0" advAuto="0"/>
      <p:bldP spid="80" grpId="0" animBg="1"/>
      <p:bldP spid="81" grpId="0" animBg="1"/>
      <p:bldP spid="82" grpId="0" animBg="1"/>
      <p:bldP spid="83" grpId="0" animBg="1"/>
      <p:bldP spid="89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24"/>
          <p:cNvSpPr txBox="1">
            <a:spLocks noChangeArrowheads="1"/>
          </p:cNvSpPr>
          <p:nvPr/>
        </p:nvSpPr>
        <p:spPr bwMode="auto">
          <a:xfrm>
            <a:off x="7495728" y="5791200"/>
            <a:ext cx="8382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  <a:latin typeface="+mn-lt"/>
                <a:ea typeface="+mn-ea"/>
              </a:rPr>
              <a:t>DB</a:t>
            </a:r>
          </a:p>
        </p:txBody>
      </p:sp>
      <p:sp>
        <p:nvSpPr>
          <p:cNvPr id="4" name="Line 125"/>
          <p:cNvSpPr>
            <a:spLocks noChangeShapeType="1"/>
          </p:cNvSpPr>
          <p:nvPr/>
        </p:nvSpPr>
        <p:spPr bwMode="auto">
          <a:xfrm>
            <a:off x="7190928" y="6093296"/>
            <a:ext cx="3810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 sz="2800">
              <a:latin typeface="+mn-lt"/>
              <a:ea typeface="+mn-ea"/>
            </a:endParaRPr>
          </a:p>
        </p:txBody>
      </p:sp>
      <p:sp>
        <p:nvSpPr>
          <p:cNvPr id="5" name="Line 126"/>
          <p:cNvSpPr>
            <a:spLocks noChangeShapeType="1"/>
          </p:cNvSpPr>
          <p:nvPr/>
        </p:nvSpPr>
        <p:spPr bwMode="auto">
          <a:xfrm>
            <a:off x="8105328" y="6093296"/>
            <a:ext cx="4572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sz="2800">
              <a:latin typeface="+mn-lt"/>
              <a:ea typeface="+mn-ea"/>
            </a:endParaRPr>
          </a:p>
        </p:txBody>
      </p:sp>
      <p:sp>
        <p:nvSpPr>
          <p:cNvPr id="6" name="Text Box 127"/>
          <p:cNvSpPr txBox="1">
            <a:spLocks noChangeArrowheads="1"/>
          </p:cNvSpPr>
          <p:nvPr/>
        </p:nvSpPr>
        <p:spPr bwMode="auto">
          <a:xfrm>
            <a:off x="8486328" y="5791200"/>
            <a:ext cx="8382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  <a:latin typeface="+mn-lt"/>
                <a:ea typeface="+mn-ea"/>
              </a:rPr>
              <a:t>M</a:t>
            </a:r>
          </a:p>
        </p:txBody>
      </p:sp>
      <p:grpSp>
        <p:nvGrpSpPr>
          <p:cNvPr id="7" name="Group 160"/>
          <p:cNvGrpSpPr>
            <a:grpSpLocks/>
          </p:cNvGrpSpPr>
          <p:nvPr/>
        </p:nvGrpSpPr>
        <p:grpSpPr bwMode="auto">
          <a:xfrm>
            <a:off x="104328" y="5784850"/>
            <a:ext cx="2438400" cy="530225"/>
            <a:chOff x="0" y="3356"/>
            <a:chExt cx="1536" cy="334"/>
          </a:xfrm>
        </p:grpSpPr>
        <p:sp>
          <p:nvSpPr>
            <p:cNvPr id="8" name="Text Box 161"/>
            <p:cNvSpPr txBox="1">
              <a:spLocks noChangeArrowheads="1"/>
            </p:cNvSpPr>
            <p:nvPr/>
          </p:nvSpPr>
          <p:spPr bwMode="auto">
            <a:xfrm>
              <a:off x="0" y="3360"/>
              <a:ext cx="672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+mn-lt"/>
                  <a:ea typeface="+mn-ea"/>
                </a:rPr>
                <a:t>② R</a:t>
              </a:r>
            </a:p>
          </p:txBody>
        </p:sp>
        <p:sp>
          <p:nvSpPr>
            <p:cNvPr id="9" name="Text Box 162"/>
            <p:cNvSpPr txBox="1">
              <a:spLocks noChangeArrowheads="1"/>
            </p:cNvSpPr>
            <p:nvPr/>
          </p:nvSpPr>
          <p:spPr bwMode="auto">
            <a:xfrm>
              <a:off x="864" y="3356"/>
              <a:ext cx="672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+mn-lt"/>
                  <a:ea typeface="+mn-ea"/>
                </a:rPr>
                <a:t>M</a:t>
              </a:r>
              <a:r>
                <a:rPr lang="zh-CN" altLang="en-US" sz="2800" b="1">
                  <a:latin typeface="+mn-lt"/>
                  <a:ea typeface="+mn-ea"/>
                </a:rPr>
                <a:t>：</a:t>
              </a:r>
            </a:p>
          </p:txBody>
        </p:sp>
        <p:sp>
          <p:nvSpPr>
            <p:cNvPr id="10" name="Line 163"/>
            <p:cNvSpPr>
              <a:spLocks noChangeShapeType="1"/>
            </p:cNvSpPr>
            <p:nvPr/>
          </p:nvSpPr>
          <p:spPr bwMode="auto">
            <a:xfrm>
              <a:off x="624" y="3552"/>
              <a:ext cx="288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 sz="2800">
                <a:latin typeface="+mn-lt"/>
                <a:ea typeface="+mn-ea"/>
              </a:endParaRPr>
            </a:p>
          </p:txBody>
        </p:sp>
      </p:grpSp>
      <p:sp>
        <p:nvSpPr>
          <p:cNvPr id="11" name="Text Box 166"/>
          <p:cNvSpPr txBox="1">
            <a:spLocks noChangeArrowheads="1"/>
          </p:cNvSpPr>
          <p:nvPr/>
        </p:nvSpPr>
        <p:spPr bwMode="auto">
          <a:xfrm>
            <a:off x="2009328" y="5791200"/>
            <a:ext cx="8382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  <a:latin typeface="+mn-lt"/>
                <a:ea typeface="+mn-ea"/>
              </a:rPr>
              <a:t>Ri</a:t>
            </a:r>
          </a:p>
        </p:txBody>
      </p:sp>
      <p:sp>
        <p:nvSpPr>
          <p:cNvPr id="12" name="Line 168"/>
          <p:cNvSpPr>
            <a:spLocks noChangeShapeType="1"/>
          </p:cNvSpPr>
          <p:nvPr/>
        </p:nvSpPr>
        <p:spPr bwMode="auto">
          <a:xfrm>
            <a:off x="2627784" y="6093296"/>
            <a:ext cx="4572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sz="2800">
              <a:latin typeface="+mn-lt"/>
              <a:ea typeface="+mn-ea"/>
            </a:endParaRPr>
          </a:p>
        </p:txBody>
      </p:sp>
      <p:sp>
        <p:nvSpPr>
          <p:cNvPr id="13" name="Text Box 169"/>
          <p:cNvSpPr txBox="1">
            <a:spLocks noChangeArrowheads="1"/>
          </p:cNvSpPr>
          <p:nvPr/>
        </p:nvSpPr>
        <p:spPr bwMode="auto">
          <a:xfrm>
            <a:off x="3152328" y="5589240"/>
            <a:ext cx="555576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  <a:latin typeface="+mn-lt"/>
                <a:ea typeface="+mn-ea"/>
              </a:rPr>
              <a:t>AB</a:t>
            </a:r>
          </a:p>
        </p:txBody>
      </p:sp>
      <p:sp>
        <p:nvSpPr>
          <p:cNvPr id="14" name="Line 170"/>
          <p:cNvSpPr>
            <a:spLocks noChangeShapeType="1"/>
          </p:cNvSpPr>
          <p:nvPr/>
        </p:nvSpPr>
        <p:spPr bwMode="auto">
          <a:xfrm>
            <a:off x="3533328" y="6093296"/>
            <a:ext cx="4572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sz="2800">
              <a:latin typeface="+mn-lt"/>
              <a:ea typeface="+mn-ea"/>
            </a:endParaRPr>
          </a:p>
        </p:txBody>
      </p:sp>
      <p:sp>
        <p:nvSpPr>
          <p:cNvPr id="15" name="Text Box 171"/>
          <p:cNvSpPr txBox="1">
            <a:spLocks noChangeArrowheads="1"/>
          </p:cNvSpPr>
          <p:nvPr/>
        </p:nvSpPr>
        <p:spPr bwMode="auto">
          <a:xfrm>
            <a:off x="3914328" y="5791200"/>
            <a:ext cx="1143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  <a:latin typeface="+mn-lt"/>
                <a:ea typeface="+mn-ea"/>
              </a:rPr>
              <a:t>ALU</a:t>
            </a:r>
          </a:p>
        </p:txBody>
      </p:sp>
      <p:sp>
        <p:nvSpPr>
          <p:cNvPr id="16" name="Line 172"/>
          <p:cNvSpPr>
            <a:spLocks noChangeShapeType="1"/>
          </p:cNvSpPr>
          <p:nvPr/>
        </p:nvSpPr>
        <p:spPr bwMode="auto">
          <a:xfrm>
            <a:off x="4752528" y="6093296"/>
            <a:ext cx="4572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sz="2800">
              <a:latin typeface="+mn-lt"/>
              <a:ea typeface="+mn-ea"/>
            </a:endParaRPr>
          </a:p>
        </p:txBody>
      </p:sp>
      <p:sp>
        <p:nvSpPr>
          <p:cNvPr id="17" name="Text Box 173"/>
          <p:cNvSpPr txBox="1">
            <a:spLocks noChangeArrowheads="1"/>
          </p:cNvSpPr>
          <p:nvPr/>
        </p:nvSpPr>
        <p:spPr bwMode="auto">
          <a:xfrm>
            <a:off x="5133528" y="5821363"/>
            <a:ext cx="990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  <a:latin typeface="+mn-lt"/>
                <a:ea typeface="+mn-ea"/>
              </a:rPr>
              <a:t>内</a:t>
            </a:r>
          </a:p>
        </p:txBody>
      </p:sp>
      <p:sp>
        <p:nvSpPr>
          <p:cNvPr id="18" name="Line 176"/>
          <p:cNvSpPr>
            <a:spLocks noChangeShapeType="1"/>
          </p:cNvSpPr>
          <p:nvPr/>
        </p:nvSpPr>
        <p:spPr bwMode="auto">
          <a:xfrm>
            <a:off x="5652120" y="6093296"/>
            <a:ext cx="6096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sz="2800">
              <a:latin typeface="+mn-lt"/>
              <a:ea typeface="+mn-ea"/>
            </a:endParaRPr>
          </a:p>
        </p:txBody>
      </p:sp>
      <p:sp>
        <p:nvSpPr>
          <p:cNvPr id="19" name="Text Box 177"/>
          <p:cNvSpPr txBox="1">
            <a:spLocks noChangeArrowheads="1"/>
          </p:cNvSpPr>
          <p:nvPr/>
        </p:nvSpPr>
        <p:spPr bwMode="auto">
          <a:xfrm>
            <a:off x="6168157" y="5791200"/>
            <a:ext cx="117517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  <a:latin typeface="+mn-lt"/>
                <a:ea typeface="+mn-ea"/>
              </a:rPr>
              <a:t>MDR</a:t>
            </a:r>
          </a:p>
        </p:txBody>
      </p:sp>
      <p:grpSp>
        <p:nvGrpSpPr>
          <p:cNvPr id="20" name="Group 69"/>
          <p:cNvGrpSpPr>
            <a:grpSpLocks/>
          </p:cNvGrpSpPr>
          <p:nvPr/>
        </p:nvGrpSpPr>
        <p:grpSpPr bwMode="auto">
          <a:xfrm>
            <a:off x="539055" y="477118"/>
            <a:ext cx="8353425" cy="4464050"/>
            <a:chOff x="0" y="48"/>
            <a:chExt cx="5760" cy="3360"/>
          </a:xfrm>
        </p:grpSpPr>
        <p:sp>
          <p:nvSpPr>
            <p:cNvPr id="21" name="Line 70"/>
            <p:cNvSpPr>
              <a:spLocks noChangeShapeType="1"/>
            </p:cNvSpPr>
            <p:nvPr/>
          </p:nvSpPr>
          <p:spPr bwMode="auto">
            <a:xfrm flipV="1">
              <a:off x="528" y="1536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22" name="Line 71"/>
            <p:cNvSpPr>
              <a:spLocks noChangeShapeType="1"/>
            </p:cNvSpPr>
            <p:nvPr/>
          </p:nvSpPr>
          <p:spPr bwMode="auto">
            <a:xfrm flipV="1">
              <a:off x="1008" y="1007"/>
              <a:ext cx="0" cy="19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23" name="Line 72"/>
            <p:cNvSpPr>
              <a:spLocks noChangeShapeType="1"/>
            </p:cNvSpPr>
            <p:nvPr/>
          </p:nvSpPr>
          <p:spPr bwMode="auto">
            <a:xfrm flipV="1">
              <a:off x="1344" y="1536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24" name="Line 73"/>
            <p:cNvSpPr>
              <a:spLocks noChangeShapeType="1"/>
            </p:cNvSpPr>
            <p:nvPr/>
          </p:nvSpPr>
          <p:spPr bwMode="auto">
            <a:xfrm flipV="1">
              <a:off x="1152" y="2064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25" name="Line 74"/>
            <p:cNvSpPr>
              <a:spLocks noChangeShapeType="1"/>
            </p:cNvSpPr>
            <p:nvPr/>
          </p:nvSpPr>
          <p:spPr bwMode="auto">
            <a:xfrm flipV="1">
              <a:off x="768" y="2064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26" name="Line 75"/>
            <p:cNvSpPr>
              <a:spLocks noChangeShapeType="1"/>
            </p:cNvSpPr>
            <p:nvPr/>
          </p:nvSpPr>
          <p:spPr bwMode="auto">
            <a:xfrm flipV="1">
              <a:off x="288" y="2064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27" name="Line 76"/>
            <p:cNvSpPr>
              <a:spLocks noChangeShapeType="1"/>
            </p:cNvSpPr>
            <p:nvPr/>
          </p:nvSpPr>
          <p:spPr bwMode="auto">
            <a:xfrm flipV="1">
              <a:off x="1632" y="2064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28" name="Line 77"/>
            <p:cNvSpPr>
              <a:spLocks noChangeShapeType="1"/>
            </p:cNvSpPr>
            <p:nvPr/>
          </p:nvSpPr>
          <p:spPr bwMode="auto">
            <a:xfrm flipV="1">
              <a:off x="993" y="481"/>
              <a:ext cx="0" cy="23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29" name="Text Box 78"/>
            <p:cNvSpPr txBox="1">
              <a:spLocks noChangeArrowheads="1"/>
            </p:cNvSpPr>
            <p:nvPr/>
          </p:nvSpPr>
          <p:spPr bwMode="auto">
            <a:xfrm>
              <a:off x="0" y="2449"/>
              <a:ext cx="2064" cy="71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lnSpc>
                  <a:spcPct val="60000"/>
                </a:lnSpc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  <a:ea typeface="黑体" pitchFamily="2" charset="-122"/>
                </a:rPr>
                <a:t>     R0~R3          </a:t>
              </a:r>
              <a:r>
                <a:rPr lang="en-US" altLang="zh-CN" sz="2000" b="1" err="1">
                  <a:latin typeface="+mn-lt"/>
                  <a:ea typeface="黑体" pitchFamily="2" charset="-122"/>
                </a:rPr>
                <a:t>R0~R3</a:t>
              </a:r>
              <a:endParaRPr lang="en-US" altLang="zh-CN" sz="2000" b="1">
                <a:latin typeface="+mn-lt"/>
                <a:ea typeface="黑体" pitchFamily="2" charset="-122"/>
              </a:endParaRPr>
            </a:p>
            <a:p>
              <a:pPr eaLnBrk="0" hangingPunct="0">
                <a:lnSpc>
                  <a:spcPct val="60000"/>
                </a:lnSpc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  <a:ea typeface="黑体" pitchFamily="2" charset="-122"/>
                </a:rPr>
                <a:t>     C     D           C     D</a:t>
              </a:r>
            </a:p>
            <a:p>
              <a:pPr eaLnBrk="0" hangingPunct="0">
                <a:lnSpc>
                  <a:spcPct val="60000"/>
                </a:lnSpc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  <a:ea typeface="黑体" pitchFamily="2" charset="-122"/>
                </a:rPr>
                <a:t>     SP  PC      PSW  MDR</a:t>
              </a:r>
            </a:p>
          </p:txBody>
        </p:sp>
        <p:sp>
          <p:nvSpPr>
            <p:cNvPr id="30" name="Text Box 79"/>
            <p:cNvSpPr txBox="1">
              <a:spLocks noChangeArrowheads="1"/>
            </p:cNvSpPr>
            <p:nvPr/>
          </p:nvSpPr>
          <p:spPr bwMode="auto">
            <a:xfrm>
              <a:off x="192" y="1728"/>
              <a:ext cx="672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A</a:t>
              </a:r>
            </a:p>
          </p:txBody>
        </p:sp>
        <p:sp>
          <p:nvSpPr>
            <p:cNvPr id="31" name="Text Box 80"/>
            <p:cNvSpPr txBox="1">
              <a:spLocks noChangeArrowheads="1"/>
            </p:cNvSpPr>
            <p:nvPr/>
          </p:nvSpPr>
          <p:spPr bwMode="auto">
            <a:xfrm>
              <a:off x="624" y="720"/>
              <a:ext cx="817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zh-CN" altLang="en-US" sz="2000" b="1">
                  <a:latin typeface="+mn-lt"/>
                </a:rPr>
                <a:t>移位器</a:t>
              </a:r>
            </a:p>
          </p:txBody>
        </p:sp>
        <p:sp>
          <p:nvSpPr>
            <p:cNvPr id="32" name="Line 81"/>
            <p:cNvSpPr>
              <a:spLocks noChangeShapeType="1"/>
            </p:cNvSpPr>
            <p:nvPr/>
          </p:nvSpPr>
          <p:spPr bwMode="auto">
            <a:xfrm>
              <a:off x="624" y="1200"/>
              <a:ext cx="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33" name="Text Box 82"/>
            <p:cNvSpPr txBox="1">
              <a:spLocks noChangeArrowheads="1"/>
            </p:cNvSpPr>
            <p:nvPr/>
          </p:nvSpPr>
          <p:spPr bwMode="auto">
            <a:xfrm>
              <a:off x="1056" y="1728"/>
              <a:ext cx="672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B</a:t>
              </a:r>
            </a:p>
          </p:txBody>
        </p:sp>
        <p:sp>
          <p:nvSpPr>
            <p:cNvPr id="34" name="Text Box 83"/>
            <p:cNvSpPr txBox="1">
              <a:spLocks noChangeArrowheads="1"/>
            </p:cNvSpPr>
            <p:nvPr/>
          </p:nvSpPr>
          <p:spPr bwMode="auto">
            <a:xfrm>
              <a:off x="432" y="1200"/>
              <a:ext cx="105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  <a:ea typeface="黑体" pitchFamily="2" charset="-122"/>
                </a:rPr>
                <a:t>  ALU</a:t>
              </a:r>
            </a:p>
          </p:txBody>
        </p:sp>
        <p:sp>
          <p:nvSpPr>
            <p:cNvPr id="35" name="Line 84"/>
            <p:cNvSpPr>
              <a:spLocks noChangeShapeType="1"/>
            </p:cNvSpPr>
            <p:nvPr/>
          </p:nvSpPr>
          <p:spPr bwMode="auto">
            <a:xfrm>
              <a:off x="384" y="2256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36" name="Line 85"/>
            <p:cNvSpPr>
              <a:spLocks noChangeShapeType="1"/>
            </p:cNvSpPr>
            <p:nvPr/>
          </p:nvSpPr>
          <p:spPr bwMode="auto">
            <a:xfrm>
              <a:off x="1248" y="2256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37" name="Rectangle 86"/>
            <p:cNvSpPr>
              <a:spLocks noChangeArrowheads="1"/>
            </p:cNvSpPr>
            <p:nvPr/>
          </p:nvSpPr>
          <p:spPr bwMode="auto">
            <a:xfrm>
              <a:off x="2112" y="1632"/>
              <a:ext cx="624" cy="288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altLang="zh-CN" sz="2000" b="1">
                  <a:latin typeface="+mn-lt"/>
                </a:rPr>
                <a:t>R2</a:t>
              </a:r>
            </a:p>
          </p:txBody>
        </p:sp>
        <p:sp>
          <p:nvSpPr>
            <p:cNvPr id="38" name="Line 87"/>
            <p:cNvSpPr>
              <a:spLocks noChangeShapeType="1"/>
            </p:cNvSpPr>
            <p:nvPr/>
          </p:nvSpPr>
          <p:spPr bwMode="auto">
            <a:xfrm>
              <a:off x="1008" y="481"/>
              <a:ext cx="1968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39" name="Line 88"/>
            <p:cNvSpPr>
              <a:spLocks noChangeShapeType="1"/>
            </p:cNvSpPr>
            <p:nvPr/>
          </p:nvSpPr>
          <p:spPr bwMode="auto">
            <a:xfrm>
              <a:off x="2976" y="481"/>
              <a:ext cx="0" cy="2927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stealth" w="med" len="lg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40" name="Line 89"/>
            <p:cNvSpPr>
              <a:spLocks noChangeShapeType="1"/>
            </p:cNvSpPr>
            <p:nvPr/>
          </p:nvSpPr>
          <p:spPr bwMode="auto">
            <a:xfrm flipH="1">
              <a:off x="2736" y="912"/>
              <a:ext cx="5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41" name="Line 90"/>
            <p:cNvSpPr>
              <a:spLocks noChangeShapeType="1"/>
            </p:cNvSpPr>
            <p:nvPr/>
          </p:nvSpPr>
          <p:spPr bwMode="auto">
            <a:xfrm flipH="1">
              <a:off x="2736" y="1344"/>
              <a:ext cx="5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42" name="Line 91"/>
            <p:cNvSpPr>
              <a:spLocks noChangeShapeType="1"/>
            </p:cNvSpPr>
            <p:nvPr/>
          </p:nvSpPr>
          <p:spPr bwMode="auto">
            <a:xfrm flipH="1">
              <a:off x="2736" y="1776"/>
              <a:ext cx="24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43" name="Line 92"/>
            <p:cNvSpPr>
              <a:spLocks noChangeShapeType="1"/>
            </p:cNvSpPr>
            <p:nvPr/>
          </p:nvSpPr>
          <p:spPr bwMode="auto">
            <a:xfrm flipH="1">
              <a:off x="2736" y="2161"/>
              <a:ext cx="48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44" name="Line 93"/>
            <p:cNvSpPr>
              <a:spLocks noChangeShapeType="1"/>
            </p:cNvSpPr>
            <p:nvPr/>
          </p:nvSpPr>
          <p:spPr bwMode="auto">
            <a:xfrm flipH="1">
              <a:off x="2736" y="2592"/>
              <a:ext cx="5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45" name="Line 94"/>
            <p:cNvSpPr>
              <a:spLocks noChangeShapeType="1"/>
            </p:cNvSpPr>
            <p:nvPr/>
          </p:nvSpPr>
          <p:spPr bwMode="auto">
            <a:xfrm flipH="1">
              <a:off x="2736" y="3024"/>
              <a:ext cx="48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46" name="Line 95"/>
            <p:cNvSpPr>
              <a:spLocks noChangeShapeType="1"/>
            </p:cNvSpPr>
            <p:nvPr/>
          </p:nvSpPr>
          <p:spPr bwMode="auto">
            <a:xfrm>
              <a:off x="3744" y="193"/>
              <a:ext cx="2016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47" name="Line 96"/>
            <p:cNvSpPr>
              <a:spLocks noChangeShapeType="1"/>
            </p:cNvSpPr>
            <p:nvPr/>
          </p:nvSpPr>
          <p:spPr bwMode="auto">
            <a:xfrm>
              <a:off x="3744" y="576"/>
              <a:ext cx="2016" cy="0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48" name="Line 97"/>
            <p:cNvSpPr>
              <a:spLocks noChangeShapeType="1"/>
            </p:cNvSpPr>
            <p:nvPr/>
          </p:nvSpPr>
          <p:spPr bwMode="auto">
            <a:xfrm flipH="1">
              <a:off x="3744" y="384"/>
              <a:ext cx="201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49" name="Line 98"/>
            <p:cNvSpPr>
              <a:spLocks noChangeShapeType="1"/>
            </p:cNvSpPr>
            <p:nvPr/>
          </p:nvSpPr>
          <p:spPr bwMode="auto">
            <a:xfrm>
              <a:off x="4608" y="193"/>
              <a:ext cx="0" cy="674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oval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50" name="Line 99"/>
            <p:cNvSpPr>
              <a:spLocks noChangeShapeType="1"/>
            </p:cNvSpPr>
            <p:nvPr/>
          </p:nvSpPr>
          <p:spPr bwMode="auto">
            <a:xfrm>
              <a:off x="4752" y="384"/>
              <a:ext cx="0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51" name="Line 100"/>
            <p:cNvSpPr>
              <a:spLocks noChangeShapeType="1"/>
            </p:cNvSpPr>
            <p:nvPr/>
          </p:nvSpPr>
          <p:spPr bwMode="auto">
            <a:xfrm>
              <a:off x="5136" y="193"/>
              <a:ext cx="0" cy="674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52" name="Line 101"/>
            <p:cNvSpPr>
              <a:spLocks noChangeShapeType="1"/>
            </p:cNvSpPr>
            <p:nvPr/>
          </p:nvSpPr>
          <p:spPr bwMode="auto">
            <a:xfrm>
              <a:off x="4896" y="576"/>
              <a:ext cx="0" cy="288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53" name="Line 102"/>
            <p:cNvSpPr>
              <a:spLocks noChangeShapeType="1"/>
            </p:cNvSpPr>
            <p:nvPr/>
          </p:nvSpPr>
          <p:spPr bwMode="auto">
            <a:xfrm>
              <a:off x="5424" y="576"/>
              <a:ext cx="0" cy="288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54" name="Line 103"/>
            <p:cNvSpPr>
              <a:spLocks noChangeShapeType="1"/>
            </p:cNvSpPr>
            <p:nvPr/>
          </p:nvSpPr>
          <p:spPr bwMode="auto">
            <a:xfrm>
              <a:off x="3888" y="912"/>
              <a:ext cx="142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55" name="Line 104"/>
            <p:cNvSpPr>
              <a:spLocks noChangeShapeType="1"/>
            </p:cNvSpPr>
            <p:nvPr/>
          </p:nvSpPr>
          <p:spPr bwMode="auto">
            <a:xfrm flipV="1">
              <a:off x="4032" y="193"/>
              <a:ext cx="0" cy="719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56" name="Line 105"/>
            <p:cNvSpPr>
              <a:spLocks noChangeShapeType="1"/>
            </p:cNvSpPr>
            <p:nvPr/>
          </p:nvSpPr>
          <p:spPr bwMode="auto">
            <a:xfrm flipH="1">
              <a:off x="3888" y="1344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57" name="Line 106"/>
            <p:cNvSpPr>
              <a:spLocks noChangeShapeType="1"/>
            </p:cNvSpPr>
            <p:nvPr/>
          </p:nvSpPr>
          <p:spPr bwMode="auto">
            <a:xfrm flipV="1">
              <a:off x="4128" y="384"/>
              <a:ext cx="0" cy="96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58" name="Line 107"/>
            <p:cNvSpPr>
              <a:spLocks noChangeShapeType="1"/>
            </p:cNvSpPr>
            <p:nvPr/>
          </p:nvSpPr>
          <p:spPr bwMode="auto">
            <a:xfrm>
              <a:off x="4272" y="384"/>
              <a:ext cx="0" cy="13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med" len="med"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59" name="Line 108"/>
            <p:cNvSpPr>
              <a:spLocks noChangeShapeType="1"/>
            </p:cNvSpPr>
            <p:nvPr/>
          </p:nvSpPr>
          <p:spPr bwMode="auto">
            <a:xfrm flipH="1">
              <a:off x="3888" y="1776"/>
              <a:ext cx="3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60" name="Text Box 109"/>
            <p:cNvSpPr txBox="1">
              <a:spLocks noChangeArrowheads="1"/>
            </p:cNvSpPr>
            <p:nvPr/>
          </p:nvSpPr>
          <p:spPr bwMode="auto">
            <a:xfrm>
              <a:off x="2112" y="769"/>
              <a:ext cx="624" cy="30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 R0</a:t>
              </a:r>
            </a:p>
          </p:txBody>
        </p:sp>
        <p:sp>
          <p:nvSpPr>
            <p:cNvPr id="61" name="Text Box 110"/>
            <p:cNvSpPr txBox="1">
              <a:spLocks noChangeArrowheads="1"/>
            </p:cNvSpPr>
            <p:nvPr/>
          </p:nvSpPr>
          <p:spPr bwMode="auto">
            <a:xfrm>
              <a:off x="2112" y="1200"/>
              <a:ext cx="62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 R1</a:t>
              </a:r>
            </a:p>
          </p:txBody>
        </p:sp>
        <p:sp>
          <p:nvSpPr>
            <p:cNvPr id="62" name="Text Box 111"/>
            <p:cNvSpPr txBox="1">
              <a:spLocks noChangeArrowheads="1"/>
            </p:cNvSpPr>
            <p:nvPr/>
          </p:nvSpPr>
          <p:spPr bwMode="auto">
            <a:xfrm>
              <a:off x="4512" y="864"/>
              <a:ext cx="478" cy="301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 M</a:t>
              </a:r>
            </a:p>
          </p:txBody>
        </p:sp>
        <p:sp>
          <p:nvSpPr>
            <p:cNvPr id="63" name="Text Box 112"/>
            <p:cNvSpPr txBox="1">
              <a:spLocks noChangeArrowheads="1"/>
            </p:cNvSpPr>
            <p:nvPr/>
          </p:nvSpPr>
          <p:spPr bwMode="auto">
            <a:xfrm>
              <a:off x="5088" y="864"/>
              <a:ext cx="432" cy="301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I/O</a:t>
              </a:r>
            </a:p>
          </p:txBody>
        </p:sp>
        <p:sp>
          <p:nvSpPr>
            <p:cNvPr id="64" name="Text Box 113"/>
            <p:cNvSpPr txBox="1">
              <a:spLocks noChangeArrowheads="1"/>
            </p:cNvSpPr>
            <p:nvPr/>
          </p:nvSpPr>
          <p:spPr bwMode="auto">
            <a:xfrm>
              <a:off x="3361" y="432"/>
              <a:ext cx="532" cy="30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CB</a:t>
              </a:r>
            </a:p>
          </p:txBody>
        </p:sp>
        <p:sp>
          <p:nvSpPr>
            <p:cNvPr id="65" name="Text Box 114"/>
            <p:cNvSpPr txBox="1">
              <a:spLocks noChangeArrowheads="1"/>
            </p:cNvSpPr>
            <p:nvPr/>
          </p:nvSpPr>
          <p:spPr bwMode="auto">
            <a:xfrm>
              <a:off x="1441" y="144"/>
              <a:ext cx="1007" cy="30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zh-CN" altLang="en-US" sz="2000" b="1">
                  <a:latin typeface="+mn-lt"/>
                  <a:ea typeface="黑体" pitchFamily="2" charset="-122"/>
                </a:rPr>
                <a:t>内总线</a:t>
              </a:r>
            </a:p>
          </p:txBody>
        </p:sp>
        <p:sp>
          <p:nvSpPr>
            <p:cNvPr id="66" name="Text Box 115"/>
            <p:cNvSpPr txBox="1">
              <a:spLocks noChangeArrowheads="1"/>
            </p:cNvSpPr>
            <p:nvPr/>
          </p:nvSpPr>
          <p:spPr bwMode="auto">
            <a:xfrm>
              <a:off x="2112" y="2449"/>
              <a:ext cx="624" cy="30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C</a:t>
              </a:r>
            </a:p>
          </p:txBody>
        </p:sp>
        <p:sp>
          <p:nvSpPr>
            <p:cNvPr id="67" name="Text Box 116"/>
            <p:cNvSpPr txBox="1">
              <a:spLocks noChangeArrowheads="1"/>
            </p:cNvSpPr>
            <p:nvPr/>
          </p:nvSpPr>
          <p:spPr bwMode="auto">
            <a:xfrm>
              <a:off x="2112" y="2016"/>
              <a:ext cx="62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R3</a:t>
              </a:r>
            </a:p>
          </p:txBody>
        </p:sp>
        <p:sp>
          <p:nvSpPr>
            <p:cNvPr id="68" name="Text Box 117"/>
            <p:cNvSpPr txBox="1">
              <a:spLocks noChangeArrowheads="1"/>
            </p:cNvSpPr>
            <p:nvPr/>
          </p:nvSpPr>
          <p:spPr bwMode="auto">
            <a:xfrm>
              <a:off x="2112" y="2880"/>
              <a:ext cx="62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D</a:t>
              </a:r>
            </a:p>
          </p:txBody>
        </p:sp>
        <p:sp>
          <p:nvSpPr>
            <p:cNvPr id="69" name="Text Box 118"/>
            <p:cNvSpPr txBox="1">
              <a:spLocks noChangeArrowheads="1"/>
            </p:cNvSpPr>
            <p:nvPr/>
          </p:nvSpPr>
          <p:spPr bwMode="auto">
            <a:xfrm>
              <a:off x="3264" y="769"/>
              <a:ext cx="624" cy="30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MAR</a:t>
              </a:r>
            </a:p>
          </p:txBody>
        </p:sp>
        <p:sp>
          <p:nvSpPr>
            <p:cNvPr id="70" name="Text Box 119"/>
            <p:cNvSpPr txBox="1">
              <a:spLocks noChangeArrowheads="1"/>
            </p:cNvSpPr>
            <p:nvPr/>
          </p:nvSpPr>
          <p:spPr bwMode="auto">
            <a:xfrm>
              <a:off x="3264" y="1200"/>
              <a:ext cx="62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MDR</a:t>
              </a:r>
            </a:p>
          </p:txBody>
        </p:sp>
        <p:sp>
          <p:nvSpPr>
            <p:cNvPr id="71" name="Text Box 120"/>
            <p:cNvSpPr txBox="1">
              <a:spLocks noChangeArrowheads="1"/>
            </p:cNvSpPr>
            <p:nvPr/>
          </p:nvSpPr>
          <p:spPr bwMode="auto">
            <a:xfrm>
              <a:off x="3264" y="1632"/>
              <a:ext cx="62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IR</a:t>
              </a:r>
            </a:p>
          </p:txBody>
        </p:sp>
        <p:sp>
          <p:nvSpPr>
            <p:cNvPr id="72" name="Text Box 121"/>
            <p:cNvSpPr txBox="1">
              <a:spLocks noChangeArrowheads="1"/>
            </p:cNvSpPr>
            <p:nvPr/>
          </p:nvSpPr>
          <p:spPr bwMode="auto">
            <a:xfrm>
              <a:off x="3264" y="2016"/>
              <a:ext cx="62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 PC</a:t>
              </a:r>
            </a:p>
          </p:txBody>
        </p:sp>
        <p:sp>
          <p:nvSpPr>
            <p:cNvPr id="73" name="Text Box 122"/>
            <p:cNvSpPr txBox="1">
              <a:spLocks noChangeArrowheads="1"/>
            </p:cNvSpPr>
            <p:nvPr/>
          </p:nvSpPr>
          <p:spPr bwMode="auto">
            <a:xfrm>
              <a:off x="3264" y="2449"/>
              <a:ext cx="624" cy="30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SP</a:t>
              </a:r>
            </a:p>
          </p:txBody>
        </p:sp>
        <p:sp>
          <p:nvSpPr>
            <p:cNvPr id="74" name="Text Box 123"/>
            <p:cNvSpPr txBox="1">
              <a:spLocks noChangeArrowheads="1"/>
            </p:cNvSpPr>
            <p:nvPr/>
          </p:nvSpPr>
          <p:spPr bwMode="auto">
            <a:xfrm>
              <a:off x="3264" y="2880"/>
              <a:ext cx="62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PSW</a:t>
              </a:r>
            </a:p>
          </p:txBody>
        </p:sp>
        <p:sp>
          <p:nvSpPr>
            <p:cNvPr id="75" name="Line 124"/>
            <p:cNvSpPr>
              <a:spLocks noChangeShapeType="1"/>
            </p:cNvSpPr>
            <p:nvPr/>
          </p:nvSpPr>
          <p:spPr bwMode="auto">
            <a:xfrm rot="-5400000">
              <a:off x="5664" y="912"/>
              <a:ext cx="0" cy="192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76" name="Line 125"/>
            <p:cNvSpPr>
              <a:spLocks noChangeShapeType="1"/>
            </p:cNvSpPr>
            <p:nvPr/>
          </p:nvSpPr>
          <p:spPr bwMode="auto">
            <a:xfrm>
              <a:off x="5281" y="384"/>
              <a:ext cx="0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77" name="Text Box 126"/>
            <p:cNvSpPr txBox="1">
              <a:spLocks noChangeArrowheads="1"/>
            </p:cNvSpPr>
            <p:nvPr/>
          </p:nvSpPr>
          <p:spPr bwMode="auto">
            <a:xfrm>
              <a:off x="3361" y="48"/>
              <a:ext cx="532" cy="30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AB</a:t>
              </a:r>
            </a:p>
          </p:txBody>
        </p:sp>
        <p:sp>
          <p:nvSpPr>
            <p:cNvPr id="78" name="Text Box 127"/>
            <p:cNvSpPr txBox="1">
              <a:spLocks noChangeArrowheads="1"/>
            </p:cNvSpPr>
            <p:nvPr/>
          </p:nvSpPr>
          <p:spPr bwMode="auto">
            <a:xfrm>
              <a:off x="3361" y="240"/>
              <a:ext cx="532" cy="30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DB</a:t>
              </a:r>
            </a:p>
          </p:txBody>
        </p:sp>
        <p:sp>
          <p:nvSpPr>
            <p:cNvPr id="79" name="Line 128"/>
            <p:cNvSpPr>
              <a:spLocks noChangeShapeType="1"/>
            </p:cNvSpPr>
            <p:nvPr/>
          </p:nvSpPr>
          <p:spPr bwMode="auto">
            <a:xfrm>
              <a:off x="4416" y="576"/>
              <a:ext cx="0" cy="1392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 type="stealth" w="lg" len="lg"/>
              <a:tailEnd type="stealth" w="lg" len="lg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80" name="Text Box 129"/>
            <p:cNvSpPr txBox="1">
              <a:spLocks noChangeArrowheads="1"/>
            </p:cNvSpPr>
            <p:nvPr/>
          </p:nvSpPr>
          <p:spPr bwMode="auto">
            <a:xfrm>
              <a:off x="4128" y="1968"/>
              <a:ext cx="589" cy="533"/>
            </a:xfrm>
            <a:prstGeom prst="rect">
              <a:avLst/>
            </a:prstGeom>
            <a:noFill/>
            <a:ln w="38100">
              <a:solidFill>
                <a:srgbClr val="7030A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zh-CN" altLang="en-US" sz="2000" b="1">
                  <a:latin typeface="+mn-lt"/>
                  <a:ea typeface="黑体" pitchFamily="2" charset="-122"/>
                </a:rPr>
                <a:t>控制逻辑 </a:t>
              </a:r>
            </a:p>
          </p:txBody>
        </p:sp>
      </p:grpSp>
      <p:grpSp>
        <p:nvGrpSpPr>
          <p:cNvPr id="81" name="组合 80"/>
          <p:cNvGrpSpPr/>
          <p:nvPr/>
        </p:nvGrpSpPr>
        <p:grpSpPr>
          <a:xfrm>
            <a:off x="5968781" y="919071"/>
            <a:ext cx="2923699" cy="637721"/>
            <a:chOff x="6121181" y="571421"/>
            <a:chExt cx="2923699" cy="637721"/>
          </a:xfrm>
        </p:grpSpPr>
        <p:sp>
          <p:nvSpPr>
            <p:cNvPr id="82" name="Line 97"/>
            <p:cNvSpPr>
              <a:spLocks noChangeShapeType="1"/>
            </p:cNvSpPr>
            <p:nvPr/>
          </p:nvSpPr>
          <p:spPr bwMode="auto">
            <a:xfrm flipH="1">
              <a:off x="6121181" y="571421"/>
              <a:ext cx="2923699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83" name="Line 99"/>
            <p:cNvSpPr>
              <a:spLocks noChangeShapeType="1"/>
            </p:cNvSpPr>
            <p:nvPr/>
          </p:nvSpPr>
          <p:spPr bwMode="auto">
            <a:xfrm>
              <a:off x="7583031" y="571421"/>
              <a:ext cx="0" cy="63772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</p:grpSp>
      <p:sp>
        <p:nvSpPr>
          <p:cNvPr id="84" name="Text Box 109"/>
          <p:cNvSpPr txBox="1">
            <a:spLocks noChangeArrowheads="1"/>
          </p:cNvSpPr>
          <p:nvPr/>
        </p:nvSpPr>
        <p:spPr bwMode="auto">
          <a:xfrm>
            <a:off x="3595038" y="1412776"/>
            <a:ext cx="904954" cy="398576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altLang="zh-CN" sz="2000" b="1">
                <a:latin typeface="+mn-lt"/>
              </a:rPr>
              <a:t> R0</a:t>
            </a:r>
          </a:p>
        </p:txBody>
      </p:sp>
      <p:sp>
        <p:nvSpPr>
          <p:cNvPr id="85" name="Text Box 79"/>
          <p:cNvSpPr txBox="1">
            <a:spLocks noChangeArrowheads="1"/>
          </p:cNvSpPr>
          <p:nvPr/>
        </p:nvSpPr>
        <p:spPr bwMode="auto">
          <a:xfrm>
            <a:off x="827584" y="2708920"/>
            <a:ext cx="974566" cy="399904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altLang="zh-CN" sz="2000" b="1">
                <a:latin typeface="+mn-lt"/>
              </a:rPr>
              <a:t>A</a:t>
            </a:r>
          </a:p>
        </p:txBody>
      </p:sp>
      <p:sp>
        <p:nvSpPr>
          <p:cNvPr id="86" name="Text Box 83"/>
          <p:cNvSpPr txBox="1">
            <a:spLocks noChangeArrowheads="1"/>
          </p:cNvSpPr>
          <p:nvPr/>
        </p:nvSpPr>
        <p:spPr bwMode="auto">
          <a:xfrm>
            <a:off x="1187624" y="1988840"/>
            <a:ext cx="1528561" cy="399904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altLang="zh-CN" sz="2000" b="1">
                <a:latin typeface="+mn-lt"/>
                <a:ea typeface="黑体" pitchFamily="2" charset="-122"/>
              </a:rPr>
              <a:t>  ALU</a:t>
            </a:r>
          </a:p>
        </p:txBody>
      </p:sp>
      <p:sp>
        <p:nvSpPr>
          <p:cNvPr id="87" name="Text Box 80"/>
          <p:cNvSpPr txBox="1">
            <a:spLocks noChangeArrowheads="1"/>
          </p:cNvSpPr>
          <p:nvPr/>
        </p:nvSpPr>
        <p:spPr bwMode="auto">
          <a:xfrm>
            <a:off x="1475656" y="1372912"/>
            <a:ext cx="1184852" cy="399904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zh-CN" altLang="en-US" sz="2000" b="1">
                <a:latin typeface="+mn-lt"/>
              </a:rPr>
              <a:t>移位器</a:t>
            </a:r>
          </a:p>
        </p:txBody>
      </p:sp>
      <p:grpSp>
        <p:nvGrpSpPr>
          <p:cNvPr id="88" name="组合 87"/>
          <p:cNvGrpSpPr/>
          <p:nvPr/>
        </p:nvGrpSpPr>
        <p:grpSpPr>
          <a:xfrm>
            <a:off x="1979712" y="1052736"/>
            <a:ext cx="3312368" cy="1152128"/>
            <a:chOff x="1979712" y="620688"/>
            <a:chExt cx="3312368" cy="2232248"/>
          </a:xfrm>
        </p:grpSpPr>
        <p:sp>
          <p:nvSpPr>
            <p:cNvPr id="89" name="Line 77"/>
            <p:cNvSpPr>
              <a:spLocks noChangeShapeType="1"/>
            </p:cNvSpPr>
            <p:nvPr/>
          </p:nvSpPr>
          <p:spPr bwMode="auto">
            <a:xfrm flipV="1">
              <a:off x="1979712" y="620688"/>
              <a:ext cx="0" cy="31753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90" name="Line 87"/>
            <p:cNvSpPr>
              <a:spLocks noChangeShapeType="1"/>
            </p:cNvSpPr>
            <p:nvPr/>
          </p:nvSpPr>
          <p:spPr bwMode="auto">
            <a:xfrm>
              <a:off x="1979712" y="620688"/>
              <a:ext cx="2854087" cy="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91" name="Line 87"/>
            <p:cNvSpPr>
              <a:spLocks noChangeShapeType="1"/>
            </p:cNvSpPr>
            <p:nvPr/>
          </p:nvSpPr>
          <p:spPr bwMode="auto">
            <a:xfrm flipV="1">
              <a:off x="4860032" y="620688"/>
              <a:ext cx="0" cy="2232248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92" name="Line 87"/>
            <p:cNvSpPr>
              <a:spLocks noChangeShapeType="1"/>
            </p:cNvSpPr>
            <p:nvPr/>
          </p:nvSpPr>
          <p:spPr bwMode="auto">
            <a:xfrm>
              <a:off x="4860032" y="2852936"/>
              <a:ext cx="432048" cy="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 type="triangle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</p:grpSp>
      <p:sp>
        <p:nvSpPr>
          <p:cNvPr id="93" name="Text Box 119"/>
          <p:cNvSpPr txBox="1">
            <a:spLocks noChangeArrowheads="1"/>
          </p:cNvSpPr>
          <p:nvPr/>
        </p:nvSpPr>
        <p:spPr bwMode="auto">
          <a:xfrm>
            <a:off x="5292080" y="1988840"/>
            <a:ext cx="904954" cy="399904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altLang="zh-CN" sz="2000" b="1">
                <a:latin typeface="+mn-lt"/>
              </a:rPr>
              <a:t>MDR</a:t>
            </a:r>
          </a:p>
        </p:txBody>
      </p:sp>
      <p:grpSp>
        <p:nvGrpSpPr>
          <p:cNvPr id="94" name="组合 93"/>
          <p:cNvGrpSpPr/>
          <p:nvPr/>
        </p:nvGrpSpPr>
        <p:grpSpPr>
          <a:xfrm>
            <a:off x="6168157" y="928093"/>
            <a:ext cx="348059" cy="1276771"/>
            <a:chOff x="6168157" y="404664"/>
            <a:chExt cx="348059" cy="1276771"/>
          </a:xfrm>
        </p:grpSpPr>
        <p:sp>
          <p:nvSpPr>
            <p:cNvPr id="95" name="Line 105"/>
            <p:cNvSpPr>
              <a:spLocks noChangeShapeType="1"/>
            </p:cNvSpPr>
            <p:nvPr/>
          </p:nvSpPr>
          <p:spPr bwMode="auto">
            <a:xfrm flipH="1">
              <a:off x="6168157" y="1680107"/>
              <a:ext cx="348059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96" name="Line 106"/>
            <p:cNvSpPr>
              <a:spLocks noChangeShapeType="1"/>
            </p:cNvSpPr>
            <p:nvPr/>
          </p:nvSpPr>
          <p:spPr bwMode="auto">
            <a:xfrm flipV="1">
              <a:off x="6516216" y="404664"/>
              <a:ext cx="0" cy="12767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</p:grpSp>
      <p:sp>
        <p:nvSpPr>
          <p:cNvPr id="97" name="Text Box 111"/>
          <p:cNvSpPr txBox="1">
            <a:spLocks noChangeArrowheads="1"/>
          </p:cNvSpPr>
          <p:nvPr/>
        </p:nvSpPr>
        <p:spPr bwMode="auto">
          <a:xfrm>
            <a:off x="7092280" y="1556792"/>
            <a:ext cx="693218" cy="399904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altLang="zh-CN" sz="2000" b="1">
                <a:latin typeface="+mn-lt"/>
              </a:rPr>
              <a:t> M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00"/>
                            </p:stCondLst>
                            <p:childTnLst>
                              <p:par>
                                <p:cTn id="7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500"/>
                            </p:stCondLst>
                            <p:childTnLst>
                              <p:par>
                                <p:cTn id="8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000"/>
                            </p:stCondLst>
                            <p:childTnLst>
                              <p:par>
                                <p:cTn id="9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utoUpdateAnimBg="0" advAuto="0"/>
      <p:bldP spid="4" grpId="0" animBg="1"/>
      <p:bldP spid="5" grpId="0" animBg="1"/>
      <p:bldP spid="6" grpId="0" build="p" autoUpdateAnimBg="0" advAuto="0"/>
      <p:bldP spid="11" grpId="0" build="p" autoUpdateAnimBg="0"/>
      <p:bldP spid="12" grpId="0" animBg="1"/>
      <p:bldP spid="13" grpId="0" build="p" autoUpdateAnimBg="0" advAuto="0"/>
      <p:bldP spid="14" grpId="0" animBg="1"/>
      <p:bldP spid="15" grpId="0" build="p" autoUpdateAnimBg="0" advAuto="0"/>
      <p:bldP spid="16" grpId="0" animBg="1"/>
      <p:bldP spid="17" grpId="0" build="p" autoUpdateAnimBg="0" advAuto="0"/>
      <p:bldP spid="18" grpId="0" animBg="1"/>
      <p:bldP spid="19" grpId="0" build="p" autoUpdateAnimBg="0" advAuto="0"/>
      <p:bldP spid="84" grpId="0" animBg="1"/>
      <p:bldP spid="85" grpId="0" animBg="1"/>
      <p:bldP spid="86" grpId="0" animBg="1"/>
      <p:bldP spid="87" grpId="0" animBg="1"/>
      <p:bldP spid="93" grpId="0" animBg="1"/>
      <p:bldP spid="97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128"/>
          <p:cNvSpPr>
            <a:spLocks noChangeShapeType="1"/>
          </p:cNvSpPr>
          <p:nvPr/>
        </p:nvSpPr>
        <p:spPr bwMode="auto">
          <a:xfrm>
            <a:off x="1428800" y="6003285"/>
            <a:ext cx="4572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sz="2800">
              <a:latin typeface="+mn-lt"/>
              <a:ea typeface="+mn-ea"/>
            </a:endParaRPr>
          </a:p>
        </p:txBody>
      </p:sp>
      <p:sp>
        <p:nvSpPr>
          <p:cNvPr id="3" name="Text Box 129"/>
          <p:cNvSpPr txBox="1">
            <a:spLocks noChangeArrowheads="1"/>
          </p:cNvSpPr>
          <p:nvPr/>
        </p:nvSpPr>
        <p:spPr bwMode="auto">
          <a:xfrm>
            <a:off x="1809800" y="5715253"/>
            <a:ext cx="8382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  <a:latin typeface="+mn-lt"/>
                <a:ea typeface="+mn-ea"/>
              </a:rPr>
              <a:t>DB</a:t>
            </a:r>
          </a:p>
        </p:txBody>
      </p:sp>
      <p:sp>
        <p:nvSpPr>
          <p:cNvPr id="4" name="Line 130"/>
          <p:cNvSpPr>
            <a:spLocks noChangeShapeType="1"/>
          </p:cNvSpPr>
          <p:nvPr/>
        </p:nvSpPr>
        <p:spPr bwMode="auto">
          <a:xfrm>
            <a:off x="2419400" y="6003285"/>
            <a:ext cx="4572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sz="2800">
              <a:latin typeface="+mn-lt"/>
              <a:ea typeface="+mn-ea"/>
            </a:endParaRPr>
          </a:p>
        </p:txBody>
      </p:sp>
      <p:sp>
        <p:nvSpPr>
          <p:cNvPr id="5" name="Text Box 132"/>
          <p:cNvSpPr txBox="1">
            <a:spLocks noChangeArrowheads="1"/>
          </p:cNvSpPr>
          <p:nvPr/>
        </p:nvSpPr>
        <p:spPr bwMode="auto">
          <a:xfrm>
            <a:off x="2825824" y="5715253"/>
            <a:ext cx="1143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  <a:latin typeface="+mn-lt"/>
                <a:ea typeface="+mn-ea"/>
              </a:rPr>
              <a:t>MDR</a:t>
            </a:r>
          </a:p>
        </p:txBody>
      </p:sp>
      <p:sp>
        <p:nvSpPr>
          <p:cNvPr id="6" name="Line 133"/>
          <p:cNvSpPr>
            <a:spLocks noChangeShapeType="1"/>
          </p:cNvSpPr>
          <p:nvPr/>
        </p:nvSpPr>
        <p:spPr bwMode="auto">
          <a:xfrm>
            <a:off x="3754760" y="6021288"/>
            <a:ext cx="4572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sz="2800">
              <a:latin typeface="+mn-lt"/>
              <a:ea typeface="+mn-ea"/>
            </a:endParaRPr>
          </a:p>
        </p:txBody>
      </p:sp>
      <p:sp>
        <p:nvSpPr>
          <p:cNvPr id="7" name="Text Box 134"/>
          <p:cNvSpPr txBox="1">
            <a:spLocks noChangeArrowheads="1"/>
          </p:cNvSpPr>
          <p:nvPr/>
        </p:nvSpPr>
        <p:spPr bwMode="auto">
          <a:xfrm>
            <a:off x="4121224" y="5715253"/>
            <a:ext cx="8382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  <a:latin typeface="+mn-lt"/>
                <a:ea typeface="+mn-ea"/>
              </a:rPr>
              <a:t>B</a:t>
            </a:r>
          </a:p>
        </p:txBody>
      </p:sp>
      <p:sp>
        <p:nvSpPr>
          <p:cNvPr id="8" name="Line 148"/>
          <p:cNvSpPr>
            <a:spLocks noChangeShapeType="1"/>
          </p:cNvSpPr>
          <p:nvPr/>
        </p:nvSpPr>
        <p:spPr bwMode="auto">
          <a:xfrm>
            <a:off x="4502224" y="6021288"/>
            <a:ext cx="4572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sz="2800">
              <a:latin typeface="+mn-lt"/>
              <a:ea typeface="+mn-ea"/>
            </a:endParaRPr>
          </a:p>
        </p:txBody>
      </p:sp>
      <p:sp>
        <p:nvSpPr>
          <p:cNvPr id="9" name="Text Box 149"/>
          <p:cNvSpPr txBox="1">
            <a:spLocks noChangeArrowheads="1"/>
          </p:cNvSpPr>
          <p:nvPr/>
        </p:nvSpPr>
        <p:spPr bwMode="auto">
          <a:xfrm>
            <a:off x="6084912" y="5733256"/>
            <a:ext cx="1295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  <a:latin typeface="+mn-lt"/>
                <a:ea typeface="+mn-ea"/>
              </a:rPr>
              <a:t>移、</a:t>
            </a:r>
          </a:p>
        </p:txBody>
      </p:sp>
      <p:sp>
        <p:nvSpPr>
          <p:cNvPr id="10" name="Line 150"/>
          <p:cNvSpPr>
            <a:spLocks noChangeShapeType="1"/>
          </p:cNvSpPr>
          <p:nvPr/>
        </p:nvSpPr>
        <p:spPr bwMode="auto">
          <a:xfrm>
            <a:off x="5721424" y="6021288"/>
            <a:ext cx="4572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sz="2800">
              <a:latin typeface="+mn-lt"/>
              <a:ea typeface="+mn-ea"/>
            </a:endParaRPr>
          </a:p>
        </p:txBody>
      </p:sp>
      <p:sp>
        <p:nvSpPr>
          <p:cNvPr id="11" name="Text Box 151"/>
          <p:cNvSpPr txBox="1">
            <a:spLocks noChangeArrowheads="1"/>
          </p:cNvSpPr>
          <p:nvPr/>
        </p:nvSpPr>
        <p:spPr bwMode="auto">
          <a:xfrm>
            <a:off x="6635824" y="5733256"/>
            <a:ext cx="8382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  <a:latin typeface="+mn-lt"/>
                <a:ea typeface="+mn-ea"/>
              </a:rPr>
              <a:t>内</a:t>
            </a:r>
          </a:p>
        </p:txBody>
      </p:sp>
      <p:sp>
        <p:nvSpPr>
          <p:cNvPr id="12" name="Line 152"/>
          <p:cNvSpPr>
            <a:spLocks noChangeShapeType="1"/>
          </p:cNvSpPr>
          <p:nvPr/>
        </p:nvSpPr>
        <p:spPr bwMode="auto">
          <a:xfrm>
            <a:off x="7169224" y="6021288"/>
            <a:ext cx="4572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sz="2800">
              <a:latin typeface="+mn-lt"/>
              <a:ea typeface="+mn-ea"/>
            </a:endParaRPr>
          </a:p>
        </p:txBody>
      </p:sp>
      <p:sp>
        <p:nvSpPr>
          <p:cNvPr id="13" name="Text Box 153"/>
          <p:cNvSpPr txBox="1">
            <a:spLocks noChangeArrowheads="1"/>
          </p:cNvSpPr>
          <p:nvPr/>
        </p:nvSpPr>
        <p:spPr bwMode="auto">
          <a:xfrm>
            <a:off x="7550224" y="5715253"/>
            <a:ext cx="8382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  <a:latin typeface="+mn-lt"/>
                <a:ea typeface="+mn-ea"/>
              </a:rPr>
              <a:t>Ri</a:t>
            </a:r>
          </a:p>
        </p:txBody>
      </p:sp>
      <p:sp>
        <p:nvSpPr>
          <p:cNvPr id="14" name="Text Box 154"/>
          <p:cNvSpPr txBox="1">
            <a:spLocks noChangeArrowheads="1"/>
          </p:cNvSpPr>
          <p:nvPr/>
        </p:nvSpPr>
        <p:spPr bwMode="auto">
          <a:xfrm>
            <a:off x="4883224" y="5715253"/>
            <a:ext cx="990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  <a:latin typeface="+mn-lt"/>
                <a:ea typeface="+mn-ea"/>
              </a:rPr>
              <a:t>ALU</a:t>
            </a:r>
          </a:p>
        </p:txBody>
      </p:sp>
      <p:grpSp>
        <p:nvGrpSpPr>
          <p:cNvPr id="15" name="Group 179"/>
          <p:cNvGrpSpPr>
            <a:grpSpLocks/>
          </p:cNvGrpSpPr>
          <p:nvPr/>
        </p:nvGrpSpPr>
        <p:grpSpPr bwMode="auto">
          <a:xfrm>
            <a:off x="224809" y="4868592"/>
            <a:ext cx="2438400" cy="555626"/>
            <a:chOff x="0" y="3340"/>
            <a:chExt cx="1536" cy="350"/>
          </a:xfrm>
        </p:grpSpPr>
        <p:sp>
          <p:nvSpPr>
            <p:cNvPr id="16" name="Text Box 180"/>
            <p:cNvSpPr txBox="1">
              <a:spLocks noChangeArrowheads="1"/>
            </p:cNvSpPr>
            <p:nvPr/>
          </p:nvSpPr>
          <p:spPr bwMode="auto">
            <a:xfrm>
              <a:off x="0" y="3360"/>
              <a:ext cx="672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+mn-lt"/>
                  <a:ea typeface="+mn-ea"/>
                </a:rPr>
                <a:t>③ M</a:t>
              </a:r>
            </a:p>
          </p:txBody>
        </p:sp>
        <p:sp>
          <p:nvSpPr>
            <p:cNvPr id="17" name="Text Box 181"/>
            <p:cNvSpPr txBox="1">
              <a:spLocks noChangeArrowheads="1"/>
            </p:cNvSpPr>
            <p:nvPr/>
          </p:nvSpPr>
          <p:spPr bwMode="auto">
            <a:xfrm>
              <a:off x="864" y="3340"/>
              <a:ext cx="672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+mn-lt"/>
                  <a:ea typeface="+mn-ea"/>
                </a:rPr>
                <a:t>R</a:t>
              </a:r>
              <a:r>
                <a:rPr lang="zh-CN" altLang="en-US" sz="2800" b="1">
                  <a:latin typeface="+mn-lt"/>
                  <a:ea typeface="+mn-ea"/>
                </a:rPr>
                <a:t>：</a:t>
              </a:r>
            </a:p>
          </p:txBody>
        </p:sp>
        <p:sp>
          <p:nvSpPr>
            <p:cNvPr id="18" name="Line 182"/>
            <p:cNvSpPr>
              <a:spLocks noChangeShapeType="1"/>
            </p:cNvSpPr>
            <p:nvPr/>
          </p:nvSpPr>
          <p:spPr bwMode="auto">
            <a:xfrm>
              <a:off x="589" y="3567"/>
              <a:ext cx="288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 sz="2800">
                <a:latin typeface="+mn-lt"/>
                <a:ea typeface="+mn-ea"/>
              </a:endParaRPr>
            </a:p>
          </p:txBody>
        </p:sp>
      </p:grpSp>
      <p:sp>
        <p:nvSpPr>
          <p:cNvPr id="19" name="Text Box 186"/>
          <p:cNvSpPr txBox="1">
            <a:spLocks noChangeArrowheads="1"/>
          </p:cNvSpPr>
          <p:nvPr/>
        </p:nvSpPr>
        <p:spPr bwMode="auto">
          <a:xfrm>
            <a:off x="971600" y="5715253"/>
            <a:ext cx="609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  <a:latin typeface="+mn-lt"/>
                <a:ea typeface="+mn-ea"/>
              </a:rPr>
              <a:t>M</a:t>
            </a:r>
          </a:p>
        </p:txBody>
      </p:sp>
      <p:grpSp>
        <p:nvGrpSpPr>
          <p:cNvPr id="20" name="Group 69"/>
          <p:cNvGrpSpPr>
            <a:grpSpLocks/>
          </p:cNvGrpSpPr>
          <p:nvPr/>
        </p:nvGrpSpPr>
        <p:grpSpPr bwMode="auto">
          <a:xfrm>
            <a:off x="539055" y="117078"/>
            <a:ext cx="8353425" cy="4464050"/>
            <a:chOff x="0" y="48"/>
            <a:chExt cx="5760" cy="3360"/>
          </a:xfrm>
        </p:grpSpPr>
        <p:sp>
          <p:nvSpPr>
            <p:cNvPr id="21" name="Line 70"/>
            <p:cNvSpPr>
              <a:spLocks noChangeShapeType="1"/>
            </p:cNvSpPr>
            <p:nvPr/>
          </p:nvSpPr>
          <p:spPr bwMode="auto">
            <a:xfrm flipV="1">
              <a:off x="528" y="1536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22" name="Line 71"/>
            <p:cNvSpPr>
              <a:spLocks noChangeShapeType="1"/>
            </p:cNvSpPr>
            <p:nvPr/>
          </p:nvSpPr>
          <p:spPr bwMode="auto">
            <a:xfrm flipV="1">
              <a:off x="1008" y="1007"/>
              <a:ext cx="0" cy="19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23" name="Line 72"/>
            <p:cNvSpPr>
              <a:spLocks noChangeShapeType="1"/>
            </p:cNvSpPr>
            <p:nvPr/>
          </p:nvSpPr>
          <p:spPr bwMode="auto">
            <a:xfrm flipV="1">
              <a:off x="1344" y="1536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24" name="Line 73"/>
            <p:cNvSpPr>
              <a:spLocks noChangeShapeType="1"/>
            </p:cNvSpPr>
            <p:nvPr/>
          </p:nvSpPr>
          <p:spPr bwMode="auto">
            <a:xfrm flipV="1">
              <a:off x="1152" y="2064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25" name="Line 74"/>
            <p:cNvSpPr>
              <a:spLocks noChangeShapeType="1"/>
            </p:cNvSpPr>
            <p:nvPr/>
          </p:nvSpPr>
          <p:spPr bwMode="auto">
            <a:xfrm flipV="1">
              <a:off x="768" y="2064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26" name="Line 75"/>
            <p:cNvSpPr>
              <a:spLocks noChangeShapeType="1"/>
            </p:cNvSpPr>
            <p:nvPr/>
          </p:nvSpPr>
          <p:spPr bwMode="auto">
            <a:xfrm flipV="1">
              <a:off x="288" y="2064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27" name="Line 76"/>
            <p:cNvSpPr>
              <a:spLocks noChangeShapeType="1"/>
            </p:cNvSpPr>
            <p:nvPr/>
          </p:nvSpPr>
          <p:spPr bwMode="auto">
            <a:xfrm flipV="1">
              <a:off x="1632" y="2064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28" name="Line 77"/>
            <p:cNvSpPr>
              <a:spLocks noChangeShapeType="1"/>
            </p:cNvSpPr>
            <p:nvPr/>
          </p:nvSpPr>
          <p:spPr bwMode="auto">
            <a:xfrm flipV="1">
              <a:off x="993" y="481"/>
              <a:ext cx="0" cy="23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29" name="Text Box 78"/>
            <p:cNvSpPr txBox="1">
              <a:spLocks noChangeArrowheads="1"/>
            </p:cNvSpPr>
            <p:nvPr/>
          </p:nvSpPr>
          <p:spPr bwMode="auto">
            <a:xfrm>
              <a:off x="0" y="2449"/>
              <a:ext cx="2064" cy="71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lnSpc>
                  <a:spcPct val="60000"/>
                </a:lnSpc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  <a:ea typeface="黑体" pitchFamily="2" charset="-122"/>
                </a:rPr>
                <a:t>     R0~R3          </a:t>
              </a:r>
              <a:r>
                <a:rPr lang="en-US" altLang="zh-CN" sz="2000" b="1" err="1">
                  <a:latin typeface="+mn-lt"/>
                  <a:ea typeface="黑体" pitchFamily="2" charset="-122"/>
                </a:rPr>
                <a:t>R0~R3</a:t>
              </a:r>
              <a:endParaRPr lang="en-US" altLang="zh-CN" sz="2000" b="1">
                <a:latin typeface="+mn-lt"/>
                <a:ea typeface="黑体" pitchFamily="2" charset="-122"/>
              </a:endParaRPr>
            </a:p>
            <a:p>
              <a:pPr eaLnBrk="0" hangingPunct="0">
                <a:lnSpc>
                  <a:spcPct val="60000"/>
                </a:lnSpc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  <a:ea typeface="黑体" pitchFamily="2" charset="-122"/>
                </a:rPr>
                <a:t>     C     D           C     D</a:t>
              </a:r>
            </a:p>
            <a:p>
              <a:pPr eaLnBrk="0" hangingPunct="0">
                <a:lnSpc>
                  <a:spcPct val="60000"/>
                </a:lnSpc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  <a:ea typeface="黑体" pitchFamily="2" charset="-122"/>
                </a:rPr>
                <a:t>     SP  PC      PSW  MDR</a:t>
              </a:r>
            </a:p>
          </p:txBody>
        </p:sp>
        <p:sp>
          <p:nvSpPr>
            <p:cNvPr id="30" name="Text Box 79"/>
            <p:cNvSpPr txBox="1">
              <a:spLocks noChangeArrowheads="1"/>
            </p:cNvSpPr>
            <p:nvPr/>
          </p:nvSpPr>
          <p:spPr bwMode="auto">
            <a:xfrm>
              <a:off x="192" y="1728"/>
              <a:ext cx="672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A</a:t>
              </a:r>
            </a:p>
          </p:txBody>
        </p:sp>
        <p:sp>
          <p:nvSpPr>
            <p:cNvPr id="31" name="Text Box 80"/>
            <p:cNvSpPr txBox="1">
              <a:spLocks noChangeArrowheads="1"/>
            </p:cNvSpPr>
            <p:nvPr/>
          </p:nvSpPr>
          <p:spPr bwMode="auto">
            <a:xfrm>
              <a:off x="624" y="720"/>
              <a:ext cx="817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zh-CN" altLang="en-US" sz="2000" b="1">
                  <a:latin typeface="+mn-lt"/>
                </a:rPr>
                <a:t>移位器</a:t>
              </a:r>
            </a:p>
          </p:txBody>
        </p:sp>
        <p:sp>
          <p:nvSpPr>
            <p:cNvPr id="32" name="Line 81"/>
            <p:cNvSpPr>
              <a:spLocks noChangeShapeType="1"/>
            </p:cNvSpPr>
            <p:nvPr/>
          </p:nvSpPr>
          <p:spPr bwMode="auto">
            <a:xfrm>
              <a:off x="624" y="1200"/>
              <a:ext cx="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33" name="Text Box 82"/>
            <p:cNvSpPr txBox="1">
              <a:spLocks noChangeArrowheads="1"/>
            </p:cNvSpPr>
            <p:nvPr/>
          </p:nvSpPr>
          <p:spPr bwMode="auto">
            <a:xfrm>
              <a:off x="1056" y="1728"/>
              <a:ext cx="672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B</a:t>
              </a:r>
            </a:p>
          </p:txBody>
        </p:sp>
        <p:sp>
          <p:nvSpPr>
            <p:cNvPr id="34" name="Text Box 83"/>
            <p:cNvSpPr txBox="1">
              <a:spLocks noChangeArrowheads="1"/>
            </p:cNvSpPr>
            <p:nvPr/>
          </p:nvSpPr>
          <p:spPr bwMode="auto">
            <a:xfrm>
              <a:off x="432" y="1200"/>
              <a:ext cx="105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  <a:ea typeface="黑体" pitchFamily="2" charset="-122"/>
                </a:rPr>
                <a:t>  ALU</a:t>
              </a:r>
            </a:p>
          </p:txBody>
        </p:sp>
        <p:sp>
          <p:nvSpPr>
            <p:cNvPr id="35" name="Line 84"/>
            <p:cNvSpPr>
              <a:spLocks noChangeShapeType="1"/>
            </p:cNvSpPr>
            <p:nvPr/>
          </p:nvSpPr>
          <p:spPr bwMode="auto">
            <a:xfrm>
              <a:off x="384" y="2256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36" name="Line 85"/>
            <p:cNvSpPr>
              <a:spLocks noChangeShapeType="1"/>
            </p:cNvSpPr>
            <p:nvPr/>
          </p:nvSpPr>
          <p:spPr bwMode="auto">
            <a:xfrm>
              <a:off x="1248" y="2256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37" name="Rectangle 86"/>
            <p:cNvSpPr>
              <a:spLocks noChangeArrowheads="1"/>
            </p:cNvSpPr>
            <p:nvPr/>
          </p:nvSpPr>
          <p:spPr bwMode="auto">
            <a:xfrm>
              <a:off x="2112" y="1632"/>
              <a:ext cx="624" cy="288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altLang="zh-CN" sz="2000" b="1">
                  <a:latin typeface="+mn-lt"/>
                </a:rPr>
                <a:t>R2</a:t>
              </a:r>
            </a:p>
          </p:txBody>
        </p:sp>
        <p:sp>
          <p:nvSpPr>
            <p:cNvPr id="38" name="Line 87"/>
            <p:cNvSpPr>
              <a:spLocks noChangeShapeType="1"/>
            </p:cNvSpPr>
            <p:nvPr/>
          </p:nvSpPr>
          <p:spPr bwMode="auto">
            <a:xfrm>
              <a:off x="1008" y="481"/>
              <a:ext cx="1968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39" name="Line 88"/>
            <p:cNvSpPr>
              <a:spLocks noChangeShapeType="1"/>
            </p:cNvSpPr>
            <p:nvPr/>
          </p:nvSpPr>
          <p:spPr bwMode="auto">
            <a:xfrm>
              <a:off x="2976" y="481"/>
              <a:ext cx="0" cy="2927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stealth" w="med" len="lg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40" name="Line 89"/>
            <p:cNvSpPr>
              <a:spLocks noChangeShapeType="1"/>
            </p:cNvSpPr>
            <p:nvPr/>
          </p:nvSpPr>
          <p:spPr bwMode="auto">
            <a:xfrm flipH="1">
              <a:off x="2736" y="912"/>
              <a:ext cx="5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41" name="Line 90"/>
            <p:cNvSpPr>
              <a:spLocks noChangeShapeType="1"/>
            </p:cNvSpPr>
            <p:nvPr/>
          </p:nvSpPr>
          <p:spPr bwMode="auto">
            <a:xfrm flipH="1">
              <a:off x="2736" y="1344"/>
              <a:ext cx="5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42" name="Line 91"/>
            <p:cNvSpPr>
              <a:spLocks noChangeShapeType="1"/>
            </p:cNvSpPr>
            <p:nvPr/>
          </p:nvSpPr>
          <p:spPr bwMode="auto">
            <a:xfrm flipH="1">
              <a:off x="2736" y="1776"/>
              <a:ext cx="24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43" name="Line 92"/>
            <p:cNvSpPr>
              <a:spLocks noChangeShapeType="1"/>
            </p:cNvSpPr>
            <p:nvPr/>
          </p:nvSpPr>
          <p:spPr bwMode="auto">
            <a:xfrm flipH="1">
              <a:off x="2736" y="2161"/>
              <a:ext cx="48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44" name="Line 93"/>
            <p:cNvSpPr>
              <a:spLocks noChangeShapeType="1"/>
            </p:cNvSpPr>
            <p:nvPr/>
          </p:nvSpPr>
          <p:spPr bwMode="auto">
            <a:xfrm flipH="1">
              <a:off x="2736" y="2592"/>
              <a:ext cx="5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45" name="Line 94"/>
            <p:cNvSpPr>
              <a:spLocks noChangeShapeType="1"/>
            </p:cNvSpPr>
            <p:nvPr/>
          </p:nvSpPr>
          <p:spPr bwMode="auto">
            <a:xfrm flipH="1">
              <a:off x="2736" y="3024"/>
              <a:ext cx="48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46" name="Line 95"/>
            <p:cNvSpPr>
              <a:spLocks noChangeShapeType="1"/>
            </p:cNvSpPr>
            <p:nvPr/>
          </p:nvSpPr>
          <p:spPr bwMode="auto">
            <a:xfrm>
              <a:off x="3744" y="193"/>
              <a:ext cx="2016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47" name="Line 96"/>
            <p:cNvSpPr>
              <a:spLocks noChangeShapeType="1"/>
            </p:cNvSpPr>
            <p:nvPr/>
          </p:nvSpPr>
          <p:spPr bwMode="auto">
            <a:xfrm>
              <a:off x="3744" y="576"/>
              <a:ext cx="2016" cy="0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48" name="Line 97"/>
            <p:cNvSpPr>
              <a:spLocks noChangeShapeType="1"/>
            </p:cNvSpPr>
            <p:nvPr/>
          </p:nvSpPr>
          <p:spPr bwMode="auto">
            <a:xfrm flipH="1">
              <a:off x="3744" y="384"/>
              <a:ext cx="201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49" name="Line 98"/>
            <p:cNvSpPr>
              <a:spLocks noChangeShapeType="1"/>
            </p:cNvSpPr>
            <p:nvPr/>
          </p:nvSpPr>
          <p:spPr bwMode="auto">
            <a:xfrm>
              <a:off x="4608" y="193"/>
              <a:ext cx="0" cy="674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oval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50" name="Line 99"/>
            <p:cNvSpPr>
              <a:spLocks noChangeShapeType="1"/>
            </p:cNvSpPr>
            <p:nvPr/>
          </p:nvSpPr>
          <p:spPr bwMode="auto">
            <a:xfrm>
              <a:off x="4752" y="384"/>
              <a:ext cx="0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51" name="Line 100"/>
            <p:cNvSpPr>
              <a:spLocks noChangeShapeType="1"/>
            </p:cNvSpPr>
            <p:nvPr/>
          </p:nvSpPr>
          <p:spPr bwMode="auto">
            <a:xfrm>
              <a:off x="5136" y="193"/>
              <a:ext cx="0" cy="674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52" name="Line 101"/>
            <p:cNvSpPr>
              <a:spLocks noChangeShapeType="1"/>
            </p:cNvSpPr>
            <p:nvPr/>
          </p:nvSpPr>
          <p:spPr bwMode="auto">
            <a:xfrm>
              <a:off x="4896" y="576"/>
              <a:ext cx="0" cy="288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53" name="Line 102"/>
            <p:cNvSpPr>
              <a:spLocks noChangeShapeType="1"/>
            </p:cNvSpPr>
            <p:nvPr/>
          </p:nvSpPr>
          <p:spPr bwMode="auto">
            <a:xfrm>
              <a:off x="5424" y="576"/>
              <a:ext cx="0" cy="288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54" name="Line 103"/>
            <p:cNvSpPr>
              <a:spLocks noChangeShapeType="1"/>
            </p:cNvSpPr>
            <p:nvPr/>
          </p:nvSpPr>
          <p:spPr bwMode="auto">
            <a:xfrm>
              <a:off x="3888" y="912"/>
              <a:ext cx="142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55" name="Line 104"/>
            <p:cNvSpPr>
              <a:spLocks noChangeShapeType="1"/>
            </p:cNvSpPr>
            <p:nvPr/>
          </p:nvSpPr>
          <p:spPr bwMode="auto">
            <a:xfrm flipV="1">
              <a:off x="4032" y="193"/>
              <a:ext cx="0" cy="719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56" name="Line 105"/>
            <p:cNvSpPr>
              <a:spLocks noChangeShapeType="1"/>
            </p:cNvSpPr>
            <p:nvPr/>
          </p:nvSpPr>
          <p:spPr bwMode="auto">
            <a:xfrm flipH="1">
              <a:off x="3888" y="1344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57" name="Line 106"/>
            <p:cNvSpPr>
              <a:spLocks noChangeShapeType="1"/>
            </p:cNvSpPr>
            <p:nvPr/>
          </p:nvSpPr>
          <p:spPr bwMode="auto">
            <a:xfrm flipV="1">
              <a:off x="4128" y="384"/>
              <a:ext cx="0" cy="96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58" name="Line 107"/>
            <p:cNvSpPr>
              <a:spLocks noChangeShapeType="1"/>
            </p:cNvSpPr>
            <p:nvPr/>
          </p:nvSpPr>
          <p:spPr bwMode="auto">
            <a:xfrm>
              <a:off x="4272" y="384"/>
              <a:ext cx="0" cy="13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med" len="med"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59" name="Line 108"/>
            <p:cNvSpPr>
              <a:spLocks noChangeShapeType="1"/>
            </p:cNvSpPr>
            <p:nvPr/>
          </p:nvSpPr>
          <p:spPr bwMode="auto">
            <a:xfrm flipH="1">
              <a:off x="3888" y="1776"/>
              <a:ext cx="3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60" name="Text Box 109"/>
            <p:cNvSpPr txBox="1">
              <a:spLocks noChangeArrowheads="1"/>
            </p:cNvSpPr>
            <p:nvPr/>
          </p:nvSpPr>
          <p:spPr bwMode="auto">
            <a:xfrm>
              <a:off x="2112" y="769"/>
              <a:ext cx="624" cy="30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 R0</a:t>
              </a:r>
            </a:p>
          </p:txBody>
        </p:sp>
        <p:sp>
          <p:nvSpPr>
            <p:cNvPr id="61" name="Text Box 110"/>
            <p:cNvSpPr txBox="1">
              <a:spLocks noChangeArrowheads="1"/>
            </p:cNvSpPr>
            <p:nvPr/>
          </p:nvSpPr>
          <p:spPr bwMode="auto">
            <a:xfrm>
              <a:off x="2112" y="1200"/>
              <a:ext cx="62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 R1</a:t>
              </a:r>
            </a:p>
          </p:txBody>
        </p:sp>
        <p:sp>
          <p:nvSpPr>
            <p:cNvPr id="62" name="Text Box 111"/>
            <p:cNvSpPr txBox="1">
              <a:spLocks noChangeArrowheads="1"/>
            </p:cNvSpPr>
            <p:nvPr/>
          </p:nvSpPr>
          <p:spPr bwMode="auto">
            <a:xfrm>
              <a:off x="4512" y="864"/>
              <a:ext cx="478" cy="301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 M</a:t>
              </a:r>
            </a:p>
          </p:txBody>
        </p:sp>
        <p:sp>
          <p:nvSpPr>
            <p:cNvPr id="63" name="Text Box 112"/>
            <p:cNvSpPr txBox="1">
              <a:spLocks noChangeArrowheads="1"/>
            </p:cNvSpPr>
            <p:nvPr/>
          </p:nvSpPr>
          <p:spPr bwMode="auto">
            <a:xfrm>
              <a:off x="5088" y="864"/>
              <a:ext cx="432" cy="301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I/O</a:t>
              </a:r>
            </a:p>
          </p:txBody>
        </p:sp>
        <p:sp>
          <p:nvSpPr>
            <p:cNvPr id="64" name="Text Box 113"/>
            <p:cNvSpPr txBox="1">
              <a:spLocks noChangeArrowheads="1"/>
            </p:cNvSpPr>
            <p:nvPr/>
          </p:nvSpPr>
          <p:spPr bwMode="auto">
            <a:xfrm>
              <a:off x="3361" y="432"/>
              <a:ext cx="532" cy="30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CB</a:t>
              </a:r>
            </a:p>
          </p:txBody>
        </p:sp>
        <p:sp>
          <p:nvSpPr>
            <p:cNvPr id="65" name="Text Box 114"/>
            <p:cNvSpPr txBox="1">
              <a:spLocks noChangeArrowheads="1"/>
            </p:cNvSpPr>
            <p:nvPr/>
          </p:nvSpPr>
          <p:spPr bwMode="auto">
            <a:xfrm>
              <a:off x="1441" y="144"/>
              <a:ext cx="1007" cy="30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zh-CN" altLang="en-US" sz="2000" b="1">
                  <a:latin typeface="+mn-lt"/>
                  <a:ea typeface="黑体" pitchFamily="2" charset="-122"/>
                </a:rPr>
                <a:t>内总线</a:t>
              </a:r>
            </a:p>
          </p:txBody>
        </p:sp>
        <p:sp>
          <p:nvSpPr>
            <p:cNvPr id="66" name="Text Box 115"/>
            <p:cNvSpPr txBox="1">
              <a:spLocks noChangeArrowheads="1"/>
            </p:cNvSpPr>
            <p:nvPr/>
          </p:nvSpPr>
          <p:spPr bwMode="auto">
            <a:xfrm>
              <a:off x="2112" y="2449"/>
              <a:ext cx="624" cy="30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C</a:t>
              </a:r>
            </a:p>
          </p:txBody>
        </p:sp>
        <p:sp>
          <p:nvSpPr>
            <p:cNvPr id="67" name="Text Box 116"/>
            <p:cNvSpPr txBox="1">
              <a:spLocks noChangeArrowheads="1"/>
            </p:cNvSpPr>
            <p:nvPr/>
          </p:nvSpPr>
          <p:spPr bwMode="auto">
            <a:xfrm>
              <a:off x="2112" y="2016"/>
              <a:ext cx="62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R3</a:t>
              </a:r>
            </a:p>
          </p:txBody>
        </p:sp>
        <p:sp>
          <p:nvSpPr>
            <p:cNvPr id="68" name="Text Box 117"/>
            <p:cNvSpPr txBox="1">
              <a:spLocks noChangeArrowheads="1"/>
            </p:cNvSpPr>
            <p:nvPr/>
          </p:nvSpPr>
          <p:spPr bwMode="auto">
            <a:xfrm>
              <a:off x="2112" y="2880"/>
              <a:ext cx="62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D</a:t>
              </a:r>
            </a:p>
          </p:txBody>
        </p:sp>
        <p:sp>
          <p:nvSpPr>
            <p:cNvPr id="69" name="Text Box 118"/>
            <p:cNvSpPr txBox="1">
              <a:spLocks noChangeArrowheads="1"/>
            </p:cNvSpPr>
            <p:nvPr/>
          </p:nvSpPr>
          <p:spPr bwMode="auto">
            <a:xfrm>
              <a:off x="3264" y="769"/>
              <a:ext cx="624" cy="30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MAR</a:t>
              </a:r>
            </a:p>
          </p:txBody>
        </p:sp>
        <p:sp>
          <p:nvSpPr>
            <p:cNvPr id="70" name="Text Box 119"/>
            <p:cNvSpPr txBox="1">
              <a:spLocks noChangeArrowheads="1"/>
            </p:cNvSpPr>
            <p:nvPr/>
          </p:nvSpPr>
          <p:spPr bwMode="auto">
            <a:xfrm>
              <a:off x="3264" y="1200"/>
              <a:ext cx="62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MDR</a:t>
              </a:r>
            </a:p>
          </p:txBody>
        </p:sp>
        <p:sp>
          <p:nvSpPr>
            <p:cNvPr id="71" name="Text Box 120"/>
            <p:cNvSpPr txBox="1">
              <a:spLocks noChangeArrowheads="1"/>
            </p:cNvSpPr>
            <p:nvPr/>
          </p:nvSpPr>
          <p:spPr bwMode="auto">
            <a:xfrm>
              <a:off x="3264" y="1632"/>
              <a:ext cx="62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IR</a:t>
              </a:r>
            </a:p>
          </p:txBody>
        </p:sp>
        <p:sp>
          <p:nvSpPr>
            <p:cNvPr id="72" name="Text Box 121"/>
            <p:cNvSpPr txBox="1">
              <a:spLocks noChangeArrowheads="1"/>
            </p:cNvSpPr>
            <p:nvPr/>
          </p:nvSpPr>
          <p:spPr bwMode="auto">
            <a:xfrm>
              <a:off x="3264" y="2016"/>
              <a:ext cx="62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 PC</a:t>
              </a:r>
            </a:p>
          </p:txBody>
        </p:sp>
        <p:sp>
          <p:nvSpPr>
            <p:cNvPr id="73" name="Text Box 122"/>
            <p:cNvSpPr txBox="1">
              <a:spLocks noChangeArrowheads="1"/>
            </p:cNvSpPr>
            <p:nvPr/>
          </p:nvSpPr>
          <p:spPr bwMode="auto">
            <a:xfrm>
              <a:off x="3264" y="2449"/>
              <a:ext cx="624" cy="30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SP</a:t>
              </a:r>
            </a:p>
          </p:txBody>
        </p:sp>
        <p:sp>
          <p:nvSpPr>
            <p:cNvPr id="74" name="Text Box 123"/>
            <p:cNvSpPr txBox="1">
              <a:spLocks noChangeArrowheads="1"/>
            </p:cNvSpPr>
            <p:nvPr/>
          </p:nvSpPr>
          <p:spPr bwMode="auto">
            <a:xfrm>
              <a:off x="3264" y="2880"/>
              <a:ext cx="62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PSW</a:t>
              </a:r>
            </a:p>
          </p:txBody>
        </p:sp>
        <p:sp>
          <p:nvSpPr>
            <p:cNvPr id="75" name="Line 124"/>
            <p:cNvSpPr>
              <a:spLocks noChangeShapeType="1"/>
            </p:cNvSpPr>
            <p:nvPr/>
          </p:nvSpPr>
          <p:spPr bwMode="auto">
            <a:xfrm rot="-5400000">
              <a:off x="5664" y="912"/>
              <a:ext cx="0" cy="192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76" name="Line 125"/>
            <p:cNvSpPr>
              <a:spLocks noChangeShapeType="1"/>
            </p:cNvSpPr>
            <p:nvPr/>
          </p:nvSpPr>
          <p:spPr bwMode="auto">
            <a:xfrm>
              <a:off x="5281" y="384"/>
              <a:ext cx="0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77" name="Text Box 126"/>
            <p:cNvSpPr txBox="1">
              <a:spLocks noChangeArrowheads="1"/>
            </p:cNvSpPr>
            <p:nvPr/>
          </p:nvSpPr>
          <p:spPr bwMode="auto">
            <a:xfrm>
              <a:off x="3361" y="48"/>
              <a:ext cx="532" cy="30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AB</a:t>
              </a:r>
            </a:p>
          </p:txBody>
        </p:sp>
        <p:sp>
          <p:nvSpPr>
            <p:cNvPr id="78" name="Text Box 127"/>
            <p:cNvSpPr txBox="1">
              <a:spLocks noChangeArrowheads="1"/>
            </p:cNvSpPr>
            <p:nvPr/>
          </p:nvSpPr>
          <p:spPr bwMode="auto">
            <a:xfrm>
              <a:off x="3361" y="240"/>
              <a:ext cx="532" cy="30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DB</a:t>
              </a:r>
            </a:p>
          </p:txBody>
        </p:sp>
        <p:sp>
          <p:nvSpPr>
            <p:cNvPr id="79" name="Line 128"/>
            <p:cNvSpPr>
              <a:spLocks noChangeShapeType="1"/>
            </p:cNvSpPr>
            <p:nvPr/>
          </p:nvSpPr>
          <p:spPr bwMode="auto">
            <a:xfrm>
              <a:off x="4416" y="576"/>
              <a:ext cx="0" cy="1392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 type="stealth" w="lg" len="lg"/>
              <a:tailEnd type="stealth" w="lg" len="lg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80" name="Text Box 129"/>
            <p:cNvSpPr txBox="1">
              <a:spLocks noChangeArrowheads="1"/>
            </p:cNvSpPr>
            <p:nvPr/>
          </p:nvSpPr>
          <p:spPr bwMode="auto">
            <a:xfrm>
              <a:off x="4128" y="1968"/>
              <a:ext cx="589" cy="533"/>
            </a:xfrm>
            <a:prstGeom prst="rect">
              <a:avLst/>
            </a:prstGeom>
            <a:noFill/>
            <a:ln w="38100">
              <a:solidFill>
                <a:srgbClr val="7030A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zh-CN" altLang="en-US" sz="2000" b="1">
                  <a:latin typeface="+mn-lt"/>
                  <a:ea typeface="黑体" pitchFamily="2" charset="-122"/>
                </a:rPr>
                <a:t>控制逻辑 </a:t>
              </a:r>
            </a:p>
          </p:txBody>
        </p:sp>
      </p:grpSp>
      <p:sp>
        <p:nvSpPr>
          <p:cNvPr id="81" name="Text Box 111"/>
          <p:cNvSpPr txBox="1">
            <a:spLocks noChangeArrowheads="1"/>
          </p:cNvSpPr>
          <p:nvPr/>
        </p:nvSpPr>
        <p:spPr bwMode="auto">
          <a:xfrm>
            <a:off x="7092280" y="1196752"/>
            <a:ext cx="693218" cy="399904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altLang="zh-CN" sz="2000" b="1">
                <a:latin typeface="+mn-lt"/>
              </a:rPr>
              <a:t> M</a:t>
            </a:r>
          </a:p>
        </p:txBody>
      </p:sp>
      <p:grpSp>
        <p:nvGrpSpPr>
          <p:cNvPr id="82" name="组合 81"/>
          <p:cNvGrpSpPr/>
          <p:nvPr/>
        </p:nvGrpSpPr>
        <p:grpSpPr>
          <a:xfrm>
            <a:off x="5968781" y="559031"/>
            <a:ext cx="2923699" cy="637721"/>
            <a:chOff x="6121181" y="571421"/>
            <a:chExt cx="2923699" cy="637721"/>
          </a:xfrm>
        </p:grpSpPr>
        <p:sp>
          <p:nvSpPr>
            <p:cNvPr id="83" name="Line 97"/>
            <p:cNvSpPr>
              <a:spLocks noChangeShapeType="1"/>
            </p:cNvSpPr>
            <p:nvPr/>
          </p:nvSpPr>
          <p:spPr bwMode="auto">
            <a:xfrm flipH="1">
              <a:off x="6121181" y="571421"/>
              <a:ext cx="2923699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84" name="Line 99"/>
            <p:cNvSpPr>
              <a:spLocks noChangeShapeType="1"/>
            </p:cNvSpPr>
            <p:nvPr/>
          </p:nvSpPr>
          <p:spPr bwMode="auto">
            <a:xfrm>
              <a:off x="7583031" y="571421"/>
              <a:ext cx="0" cy="63772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</p:grpSp>
      <p:grpSp>
        <p:nvGrpSpPr>
          <p:cNvPr id="85" name="组合 84"/>
          <p:cNvGrpSpPr/>
          <p:nvPr/>
        </p:nvGrpSpPr>
        <p:grpSpPr>
          <a:xfrm>
            <a:off x="6168157" y="568053"/>
            <a:ext cx="348059" cy="1276771"/>
            <a:chOff x="6168157" y="404664"/>
            <a:chExt cx="348059" cy="1276771"/>
          </a:xfrm>
        </p:grpSpPr>
        <p:sp>
          <p:nvSpPr>
            <p:cNvPr id="86" name="Line 105"/>
            <p:cNvSpPr>
              <a:spLocks noChangeShapeType="1"/>
            </p:cNvSpPr>
            <p:nvPr/>
          </p:nvSpPr>
          <p:spPr bwMode="auto">
            <a:xfrm flipH="1">
              <a:off x="6168157" y="1680107"/>
              <a:ext cx="348059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87" name="Line 106"/>
            <p:cNvSpPr>
              <a:spLocks noChangeShapeType="1"/>
            </p:cNvSpPr>
            <p:nvPr/>
          </p:nvSpPr>
          <p:spPr bwMode="auto">
            <a:xfrm flipV="1">
              <a:off x="6516216" y="404664"/>
              <a:ext cx="0" cy="12767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</p:grpSp>
      <p:sp>
        <p:nvSpPr>
          <p:cNvPr id="88" name="Text Box 119"/>
          <p:cNvSpPr txBox="1">
            <a:spLocks noChangeArrowheads="1"/>
          </p:cNvSpPr>
          <p:nvPr/>
        </p:nvSpPr>
        <p:spPr bwMode="auto">
          <a:xfrm>
            <a:off x="5292080" y="1628800"/>
            <a:ext cx="904954" cy="399904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altLang="zh-CN" sz="2000" b="1">
                <a:latin typeface="+mn-lt"/>
              </a:rPr>
              <a:t>MDR</a:t>
            </a:r>
          </a:p>
        </p:txBody>
      </p:sp>
      <p:sp>
        <p:nvSpPr>
          <p:cNvPr id="89" name="Text Box 82"/>
          <p:cNvSpPr txBox="1">
            <a:spLocks noChangeArrowheads="1"/>
          </p:cNvSpPr>
          <p:nvPr/>
        </p:nvSpPr>
        <p:spPr bwMode="auto">
          <a:xfrm>
            <a:off x="2051720" y="2348880"/>
            <a:ext cx="974566" cy="399904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altLang="zh-CN" sz="2000" b="1">
                <a:latin typeface="+mn-lt"/>
              </a:rPr>
              <a:t>B</a:t>
            </a:r>
          </a:p>
        </p:txBody>
      </p:sp>
      <p:sp>
        <p:nvSpPr>
          <p:cNvPr id="90" name="Text Box 83"/>
          <p:cNvSpPr txBox="1">
            <a:spLocks noChangeArrowheads="1"/>
          </p:cNvSpPr>
          <p:nvPr/>
        </p:nvSpPr>
        <p:spPr bwMode="auto">
          <a:xfrm>
            <a:off x="1187624" y="1628800"/>
            <a:ext cx="1528561" cy="399904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altLang="zh-CN" sz="2000" b="1">
                <a:latin typeface="+mn-lt"/>
                <a:ea typeface="黑体" pitchFamily="2" charset="-122"/>
              </a:rPr>
              <a:t>  ALU</a:t>
            </a:r>
          </a:p>
        </p:txBody>
      </p:sp>
      <p:sp>
        <p:nvSpPr>
          <p:cNvPr id="91" name="Text Box 80"/>
          <p:cNvSpPr txBox="1">
            <a:spLocks noChangeArrowheads="1"/>
          </p:cNvSpPr>
          <p:nvPr/>
        </p:nvSpPr>
        <p:spPr bwMode="auto">
          <a:xfrm>
            <a:off x="1475656" y="1012872"/>
            <a:ext cx="1184852" cy="399904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zh-CN" altLang="en-US" sz="2000" b="1">
                <a:latin typeface="+mn-lt"/>
              </a:rPr>
              <a:t>移位器</a:t>
            </a:r>
          </a:p>
        </p:txBody>
      </p:sp>
      <p:grpSp>
        <p:nvGrpSpPr>
          <p:cNvPr id="92" name="组合 91"/>
          <p:cNvGrpSpPr/>
          <p:nvPr/>
        </p:nvGrpSpPr>
        <p:grpSpPr>
          <a:xfrm>
            <a:off x="1979712" y="692696"/>
            <a:ext cx="2880320" cy="1728192"/>
            <a:chOff x="1979712" y="620688"/>
            <a:chExt cx="2880320" cy="2232248"/>
          </a:xfrm>
        </p:grpSpPr>
        <p:sp>
          <p:nvSpPr>
            <p:cNvPr id="93" name="Line 77"/>
            <p:cNvSpPr>
              <a:spLocks noChangeShapeType="1"/>
            </p:cNvSpPr>
            <p:nvPr/>
          </p:nvSpPr>
          <p:spPr bwMode="auto">
            <a:xfrm flipV="1">
              <a:off x="1979712" y="620688"/>
              <a:ext cx="0" cy="31753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94" name="Line 87"/>
            <p:cNvSpPr>
              <a:spLocks noChangeShapeType="1"/>
            </p:cNvSpPr>
            <p:nvPr/>
          </p:nvSpPr>
          <p:spPr bwMode="auto">
            <a:xfrm>
              <a:off x="1979712" y="620688"/>
              <a:ext cx="2854087" cy="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95" name="Line 87"/>
            <p:cNvSpPr>
              <a:spLocks noChangeShapeType="1"/>
            </p:cNvSpPr>
            <p:nvPr/>
          </p:nvSpPr>
          <p:spPr bwMode="auto">
            <a:xfrm flipV="1">
              <a:off x="4860032" y="620688"/>
              <a:ext cx="0" cy="2232248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96" name="Line 87"/>
            <p:cNvSpPr>
              <a:spLocks noChangeShapeType="1"/>
            </p:cNvSpPr>
            <p:nvPr/>
          </p:nvSpPr>
          <p:spPr bwMode="auto">
            <a:xfrm flipH="1">
              <a:off x="4499992" y="2852936"/>
              <a:ext cx="360040" cy="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 type="triangle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</p:grpSp>
      <p:sp>
        <p:nvSpPr>
          <p:cNvPr id="97" name="Rectangle 86"/>
          <p:cNvSpPr>
            <a:spLocks noChangeArrowheads="1"/>
          </p:cNvSpPr>
          <p:nvPr/>
        </p:nvSpPr>
        <p:spPr bwMode="auto">
          <a:xfrm>
            <a:off x="3595038" y="2254279"/>
            <a:ext cx="904954" cy="382633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altLang="zh-CN" sz="2000" b="1">
                <a:latin typeface="+mn-lt"/>
              </a:rPr>
              <a:t>R2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"/>
                            </p:stCondLst>
                            <p:childTnLst>
                              <p:par>
                                <p:cTn id="7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500"/>
                            </p:stCondLst>
                            <p:childTnLst>
                              <p:par>
                                <p:cTn id="8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2000"/>
                            </p:stCondLst>
                            <p:childTnLst>
                              <p:par>
                                <p:cTn id="8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000"/>
                            </p:stCondLst>
                            <p:childTnLst>
                              <p:par>
                                <p:cTn id="9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 autoUpdateAnimBg="0" advAuto="0"/>
      <p:bldP spid="4" grpId="0" animBg="1"/>
      <p:bldP spid="5" grpId="0" build="p" autoUpdateAnimBg="0" advAuto="0"/>
      <p:bldP spid="6" grpId="0" animBg="1"/>
      <p:bldP spid="7" grpId="0" build="p" autoUpdateAnimBg="0" advAuto="0"/>
      <p:bldP spid="8" grpId="0" animBg="1"/>
      <p:bldP spid="9" grpId="0" build="p" autoUpdateAnimBg="0" advAuto="0"/>
      <p:bldP spid="10" grpId="0" animBg="1"/>
      <p:bldP spid="11" grpId="0" build="p" autoUpdateAnimBg="0" advAuto="0"/>
      <p:bldP spid="12" grpId="0" animBg="1"/>
      <p:bldP spid="13" grpId="0" build="p" autoUpdateAnimBg="0" advAuto="0"/>
      <p:bldP spid="14" grpId="0" build="p" autoUpdateAnimBg="0" advAuto="0"/>
      <p:bldP spid="19" grpId="0" build="p" autoUpdateAnimBg="0"/>
      <p:bldP spid="81" grpId="0" animBg="1"/>
      <p:bldP spid="88" grpId="0" animBg="1"/>
      <p:bldP spid="89" grpId="0" animBg="1"/>
      <p:bldP spid="90" grpId="0" animBg="1"/>
      <p:bldP spid="91" grpId="0" animBg="1"/>
      <p:bldP spid="97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95"/>
          <p:cNvGrpSpPr>
            <a:grpSpLocks/>
          </p:cNvGrpSpPr>
          <p:nvPr/>
        </p:nvGrpSpPr>
        <p:grpSpPr bwMode="auto">
          <a:xfrm>
            <a:off x="0" y="4801344"/>
            <a:ext cx="2438400" cy="555625"/>
            <a:chOff x="0" y="3340"/>
            <a:chExt cx="1536" cy="350"/>
          </a:xfrm>
        </p:grpSpPr>
        <p:sp>
          <p:nvSpPr>
            <p:cNvPr id="3" name="Text Box 96"/>
            <p:cNvSpPr txBox="1">
              <a:spLocks noChangeArrowheads="1"/>
            </p:cNvSpPr>
            <p:nvPr/>
          </p:nvSpPr>
          <p:spPr bwMode="auto">
            <a:xfrm>
              <a:off x="0" y="3360"/>
              <a:ext cx="672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+mn-lt"/>
                  <a:ea typeface="+mn-ea"/>
                </a:rPr>
                <a:t>④ M</a:t>
              </a:r>
            </a:p>
          </p:txBody>
        </p:sp>
        <p:sp>
          <p:nvSpPr>
            <p:cNvPr id="4" name="Text Box 97"/>
            <p:cNvSpPr txBox="1">
              <a:spLocks noChangeArrowheads="1"/>
            </p:cNvSpPr>
            <p:nvPr/>
          </p:nvSpPr>
          <p:spPr bwMode="auto">
            <a:xfrm>
              <a:off x="864" y="3340"/>
              <a:ext cx="672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+mn-lt"/>
                  <a:ea typeface="+mn-ea"/>
                </a:rPr>
                <a:t>M</a:t>
              </a:r>
              <a:r>
                <a:rPr lang="zh-CN" altLang="en-US" sz="2800" b="1">
                  <a:latin typeface="+mn-lt"/>
                  <a:ea typeface="+mn-ea"/>
                </a:rPr>
                <a:t>：</a:t>
              </a:r>
            </a:p>
          </p:txBody>
        </p:sp>
        <p:sp>
          <p:nvSpPr>
            <p:cNvPr id="5" name="Line 98"/>
            <p:cNvSpPr>
              <a:spLocks noChangeShapeType="1"/>
            </p:cNvSpPr>
            <p:nvPr/>
          </p:nvSpPr>
          <p:spPr bwMode="auto">
            <a:xfrm>
              <a:off x="624" y="3552"/>
              <a:ext cx="288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 sz="2800">
                <a:latin typeface="+mn-lt"/>
                <a:ea typeface="+mn-ea"/>
              </a:endParaRPr>
            </a:p>
          </p:txBody>
        </p:sp>
      </p:grpSp>
      <p:sp>
        <p:nvSpPr>
          <p:cNvPr id="6" name="Text Box 99"/>
          <p:cNvSpPr txBox="1">
            <a:spLocks noChangeArrowheads="1"/>
          </p:cNvSpPr>
          <p:nvPr/>
        </p:nvSpPr>
        <p:spPr bwMode="auto">
          <a:xfrm>
            <a:off x="1905000" y="4801344"/>
            <a:ext cx="1295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  <a:latin typeface="+mn-lt"/>
                <a:ea typeface="+mn-ea"/>
              </a:rPr>
              <a:t>M(</a:t>
            </a:r>
            <a:r>
              <a:rPr lang="zh-CN" altLang="zh-CN" sz="2800" b="1">
                <a:solidFill>
                  <a:srgbClr val="FF0000"/>
                </a:solidFill>
                <a:latin typeface="+mn-lt"/>
                <a:ea typeface="+mn-ea"/>
              </a:rPr>
              <a:t>源</a:t>
            </a:r>
            <a:r>
              <a:rPr lang="en-US" altLang="zh-CN" sz="2800" b="1">
                <a:solidFill>
                  <a:srgbClr val="FF0000"/>
                </a:solidFill>
                <a:latin typeface="+mn-lt"/>
                <a:ea typeface="+mn-ea"/>
              </a:rPr>
              <a:t>)</a:t>
            </a:r>
          </a:p>
        </p:txBody>
      </p:sp>
      <p:sp>
        <p:nvSpPr>
          <p:cNvPr id="7" name="Text Box 100"/>
          <p:cNvSpPr txBox="1">
            <a:spLocks noChangeArrowheads="1"/>
          </p:cNvSpPr>
          <p:nvPr/>
        </p:nvSpPr>
        <p:spPr bwMode="auto">
          <a:xfrm>
            <a:off x="7467600" y="4725144"/>
            <a:ext cx="10668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>
                <a:latin typeface="+mn-lt"/>
                <a:ea typeface="+mn-ea"/>
              </a:rPr>
              <a:t>打入</a:t>
            </a:r>
          </a:p>
        </p:txBody>
      </p:sp>
      <p:sp>
        <p:nvSpPr>
          <p:cNvPr id="8" name="Line 101"/>
          <p:cNvSpPr>
            <a:spLocks noChangeShapeType="1"/>
          </p:cNvSpPr>
          <p:nvPr/>
        </p:nvSpPr>
        <p:spPr bwMode="auto">
          <a:xfrm>
            <a:off x="2987824" y="5085184"/>
            <a:ext cx="4572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sz="2800">
              <a:latin typeface="+mn-lt"/>
              <a:ea typeface="+mn-ea"/>
            </a:endParaRPr>
          </a:p>
        </p:txBody>
      </p:sp>
      <p:sp>
        <p:nvSpPr>
          <p:cNvPr id="9" name="Text Box 102"/>
          <p:cNvSpPr txBox="1">
            <a:spLocks noChangeArrowheads="1"/>
          </p:cNvSpPr>
          <p:nvPr/>
        </p:nvSpPr>
        <p:spPr bwMode="auto">
          <a:xfrm>
            <a:off x="3491880" y="4801344"/>
            <a:ext cx="8382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  <a:latin typeface="+mn-lt"/>
                <a:ea typeface="+mn-ea"/>
              </a:rPr>
              <a:t>DB</a:t>
            </a:r>
          </a:p>
        </p:txBody>
      </p:sp>
      <p:sp>
        <p:nvSpPr>
          <p:cNvPr id="10" name="Line 103"/>
          <p:cNvSpPr>
            <a:spLocks noChangeShapeType="1"/>
          </p:cNvSpPr>
          <p:nvPr/>
        </p:nvSpPr>
        <p:spPr bwMode="auto">
          <a:xfrm>
            <a:off x="4139952" y="5085184"/>
            <a:ext cx="4572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sz="2800">
              <a:latin typeface="+mn-lt"/>
              <a:ea typeface="+mn-ea"/>
            </a:endParaRPr>
          </a:p>
        </p:txBody>
      </p:sp>
      <p:sp>
        <p:nvSpPr>
          <p:cNvPr id="11" name="Text Box 104"/>
          <p:cNvSpPr txBox="1">
            <a:spLocks noChangeArrowheads="1"/>
          </p:cNvSpPr>
          <p:nvPr/>
        </p:nvSpPr>
        <p:spPr bwMode="auto">
          <a:xfrm>
            <a:off x="4509120" y="4801344"/>
            <a:ext cx="1143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  <a:latin typeface="+mn-lt"/>
                <a:ea typeface="+mn-ea"/>
              </a:rPr>
              <a:t>MDR</a:t>
            </a:r>
          </a:p>
        </p:txBody>
      </p:sp>
      <p:sp>
        <p:nvSpPr>
          <p:cNvPr id="12" name="Line 105"/>
          <p:cNvSpPr>
            <a:spLocks noChangeShapeType="1"/>
          </p:cNvSpPr>
          <p:nvPr/>
        </p:nvSpPr>
        <p:spPr bwMode="auto">
          <a:xfrm>
            <a:off x="5482952" y="5085184"/>
            <a:ext cx="4572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sz="2800">
              <a:latin typeface="+mn-lt"/>
              <a:ea typeface="+mn-ea"/>
            </a:endParaRPr>
          </a:p>
        </p:txBody>
      </p:sp>
      <p:sp>
        <p:nvSpPr>
          <p:cNvPr id="13" name="Text Box 108"/>
          <p:cNvSpPr txBox="1">
            <a:spLocks noChangeArrowheads="1"/>
          </p:cNvSpPr>
          <p:nvPr/>
        </p:nvSpPr>
        <p:spPr bwMode="auto">
          <a:xfrm>
            <a:off x="7010400" y="4801344"/>
            <a:ext cx="990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  <a:latin typeface="+mn-lt"/>
                <a:ea typeface="+mn-ea"/>
              </a:rPr>
              <a:t>内</a:t>
            </a:r>
          </a:p>
        </p:txBody>
      </p:sp>
      <p:sp>
        <p:nvSpPr>
          <p:cNvPr id="14" name="Line 109"/>
          <p:cNvSpPr>
            <a:spLocks noChangeShapeType="1"/>
          </p:cNvSpPr>
          <p:nvPr/>
        </p:nvSpPr>
        <p:spPr bwMode="auto">
          <a:xfrm>
            <a:off x="7543800" y="5085184"/>
            <a:ext cx="6096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sz="2800">
              <a:latin typeface="+mn-lt"/>
              <a:ea typeface="+mn-ea"/>
            </a:endParaRPr>
          </a:p>
        </p:txBody>
      </p:sp>
      <p:sp>
        <p:nvSpPr>
          <p:cNvPr id="15" name="Text Box 110"/>
          <p:cNvSpPr txBox="1">
            <a:spLocks noChangeArrowheads="1"/>
          </p:cNvSpPr>
          <p:nvPr/>
        </p:nvSpPr>
        <p:spPr bwMode="auto">
          <a:xfrm>
            <a:off x="8153400" y="4801344"/>
            <a:ext cx="990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  <a:latin typeface="+mn-lt"/>
                <a:ea typeface="+mn-ea"/>
              </a:rPr>
              <a:t>C</a:t>
            </a:r>
          </a:p>
        </p:txBody>
      </p:sp>
      <p:sp>
        <p:nvSpPr>
          <p:cNvPr id="16" name="Text Box 161"/>
          <p:cNvSpPr txBox="1">
            <a:spLocks noChangeArrowheads="1"/>
          </p:cNvSpPr>
          <p:nvPr/>
        </p:nvSpPr>
        <p:spPr bwMode="auto">
          <a:xfrm>
            <a:off x="5791200" y="4801344"/>
            <a:ext cx="1143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  <a:latin typeface="+mn-lt"/>
                <a:ea typeface="+mn-ea"/>
              </a:rPr>
              <a:t>ALU</a:t>
            </a:r>
          </a:p>
        </p:txBody>
      </p:sp>
      <p:sp>
        <p:nvSpPr>
          <p:cNvPr id="17" name="Line 162"/>
          <p:cNvSpPr>
            <a:spLocks noChangeShapeType="1"/>
          </p:cNvSpPr>
          <p:nvPr/>
        </p:nvSpPr>
        <p:spPr bwMode="auto">
          <a:xfrm>
            <a:off x="6629400" y="5085184"/>
            <a:ext cx="4572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sz="2800">
              <a:latin typeface="+mn-lt"/>
              <a:ea typeface="+mn-ea"/>
            </a:endParaRPr>
          </a:p>
        </p:txBody>
      </p:sp>
      <p:sp>
        <p:nvSpPr>
          <p:cNvPr id="18" name="Text Box 164"/>
          <p:cNvSpPr txBox="1">
            <a:spLocks noChangeArrowheads="1"/>
          </p:cNvSpPr>
          <p:nvPr/>
        </p:nvSpPr>
        <p:spPr bwMode="auto">
          <a:xfrm>
            <a:off x="-96002" y="5803555"/>
            <a:ext cx="3048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  <a:latin typeface="+mn-lt"/>
                <a:ea typeface="+mn-ea"/>
              </a:rPr>
              <a:t>(</a:t>
            </a:r>
            <a:r>
              <a:rPr lang="zh-CN" altLang="en-US" sz="2800" b="1">
                <a:solidFill>
                  <a:srgbClr val="FF0000"/>
                </a:solidFill>
                <a:latin typeface="+mn-lt"/>
                <a:ea typeface="+mn-ea"/>
              </a:rPr>
              <a:t>计算目的地址</a:t>
            </a:r>
            <a:r>
              <a:rPr lang="en-US" altLang="zh-CN" sz="2800" b="1">
                <a:solidFill>
                  <a:srgbClr val="FF0000"/>
                </a:solidFill>
                <a:latin typeface="+mn-lt"/>
                <a:ea typeface="+mn-ea"/>
              </a:rPr>
              <a:t>)</a:t>
            </a:r>
          </a:p>
        </p:txBody>
      </p:sp>
      <p:sp>
        <p:nvSpPr>
          <p:cNvPr id="19" name="Text Box 111"/>
          <p:cNvSpPr txBox="1">
            <a:spLocks noChangeArrowheads="1"/>
          </p:cNvSpPr>
          <p:nvPr/>
        </p:nvSpPr>
        <p:spPr bwMode="auto">
          <a:xfrm>
            <a:off x="6553200" y="5805264"/>
            <a:ext cx="8382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  <a:latin typeface="+mn-lt"/>
                <a:ea typeface="+mn-ea"/>
              </a:rPr>
              <a:t>DB</a:t>
            </a:r>
          </a:p>
        </p:txBody>
      </p:sp>
      <p:sp>
        <p:nvSpPr>
          <p:cNvPr id="20" name="Line 112"/>
          <p:cNvSpPr>
            <a:spLocks noChangeShapeType="1"/>
          </p:cNvSpPr>
          <p:nvPr/>
        </p:nvSpPr>
        <p:spPr bwMode="auto">
          <a:xfrm>
            <a:off x="6228184" y="6093296"/>
            <a:ext cx="3810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 sz="2800">
              <a:latin typeface="+mn-lt"/>
              <a:ea typeface="+mn-ea"/>
            </a:endParaRPr>
          </a:p>
        </p:txBody>
      </p:sp>
      <p:sp>
        <p:nvSpPr>
          <p:cNvPr id="21" name="Line 113"/>
          <p:cNvSpPr>
            <a:spLocks noChangeShapeType="1"/>
          </p:cNvSpPr>
          <p:nvPr/>
        </p:nvSpPr>
        <p:spPr bwMode="auto">
          <a:xfrm>
            <a:off x="7162800" y="6093296"/>
            <a:ext cx="4572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sz="2800">
              <a:latin typeface="+mn-lt"/>
              <a:ea typeface="+mn-ea"/>
            </a:endParaRPr>
          </a:p>
        </p:txBody>
      </p:sp>
      <p:sp>
        <p:nvSpPr>
          <p:cNvPr id="22" name="Text Box 114"/>
          <p:cNvSpPr txBox="1">
            <a:spLocks noChangeArrowheads="1"/>
          </p:cNvSpPr>
          <p:nvPr/>
        </p:nvSpPr>
        <p:spPr bwMode="auto">
          <a:xfrm>
            <a:off x="7543800" y="5805264"/>
            <a:ext cx="8382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  <a:latin typeface="+mn-lt"/>
                <a:ea typeface="+mn-ea"/>
              </a:rPr>
              <a:t>M</a:t>
            </a:r>
          </a:p>
        </p:txBody>
      </p:sp>
      <p:sp>
        <p:nvSpPr>
          <p:cNvPr id="23" name="Text Box 141"/>
          <p:cNvSpPr txBox="1">
            <a:spLocks noChangeArrowheads="1"/>
          </p:cNvSpPr>
          <p:nvPr/>
        </p:nvSpPr>
        <p:spPr bwMode="auto">
          <a:xfrm>
            <a:off x="2339752" y="5805264"/>
            <a:ext cx="8382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  <a:latin typeface="+mn-lt"/>
                <a:ea typeface="+mn-ea"/>
              </a:rPr>
              <a:t>C</a:t>
            </a:r>
          </a:p>
        </p:txBody>
      </p:sp>
      <p:sp>
        <p:nvSpPr>
          <p:cNvPr id="24" name="Line 145"/>
          <p:cNvSpPr>
            <a:spLocks noChangeShapeType="1"/>
          </p:cNvSpPr>
          <p:nvPr/>
        </p:nvSpPr>
        <p:spPr bwMode="auto">
          <a:xfrm>
            <a:off x="2720752" y="6093296"/>
            <a:ext cx="4572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sz="2800">
              <a:latin typeface="+mn-lt"/>
              <a:ea typeface="+mn-ea"/>
            </a:endParaRPr>
          </a:p>
        </p:txBody>
      </p:sp>
      <p:sp>
        <p:nvSpPr>
          <p:cNvPr id="25" name="Text Box 146"/>
          <p:cNvSpPr txBox="1">
            <a:spLocks noChangeArrowheads="1"/>
          </p:cNvSpPr>
          <p:nvPr/>
        </p:nvSpPr>
        <p:spPr bwMode="auto">
          <a:xfrm>
            <a:off x="3101752" y="5805264"/>
            <a:ext cx="1143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  <a:latin typeface="+mn-lt"/>
                <a:ea typeface="+mn-ea"/>
              </a:rPr>
              <a:t>ALU</a:t>
            </a:r>
          </a:p>
        </p:txBody>
      </p:sp>
      <p:sp>
        <p:nvSpPr>
          <p:cNvPr id="26" name="Line 147"/>
          <p:cNvSpPr>
            <a:spLocks noChangeShapeType="1"/>
          </p:cNvSpPr>
          <p:nvPr/>
        </p:nvSpPr>
        <p:spPr bwMode="auto">
          <a:xfrm>
            <a:off x="3939952" y="6093296"/>
            <a:ext cx="4572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sz="2800">
              <a:latin typeface="+mn-lt"/>
              <a:ea typeface="+mn-ea"/>
            </a:endParaRPr>
          </a:p>
        </p:txBody>
      </p:sp>
      <p:sp>
        <p:nvSpPr>
          <p:cNvPr id="27" name="Text Box 148"/>
          <p:cNvSpPr txBox="1">
            <a:spLocks noChangeArrowheads="1"/>
          </p:cNvSpPr>
          <p:nvPr/>
        </p:nvSpPr>
        <p:spPr bwMode="auto">
          <a:xfrm>
            <a:off x="4282852" y="5803555"/>
            <a:ext cx="990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  <a:latin typeface="+mn-lt"/>
                <a:ea typeface="+mn-ea"/>
              </a:rPr>
              <a:t>内</a:t>
            </a:r>
          </a:p>
        </p:txBody>
      </p:sp>
      <p:sp>
        <p:nvSpPr>
          <p:cNvPr id="28" name="Line 149"/>
          <p:cNvSpPr>
            <a:spLocks noChangeShapeType="1"/>
          </p:cNvSpPr>
          <p:nvPr/>
        </p:nvSpPr>
        <p:spPr bwMode="auto">
          <a:xfrm>
            <a:off x="4778152" y="6093296"/>
            <a:ext cx="4572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sz="2800">
              <a:latin typeface="+mn-lt"/>
              <a:ea typeface="+mn-ea"/>
            </a:endParaRPr>
          </a:p>
        </p:txBody>
      </p:sp>
      <p:sp>
        <p:nvSpPr>
          <p:cNvPr id="29" name="Text Box 150"/>
          <p:cNvSpPr txBox="1">
            <a:spLocks noChangeArrowheads="1"/>
          </p:cNvSpPr>
          <p:nvPr/>
        </p:nvSpPr>
        <p:spPr bwMode="auto">
          <a:xfrm>
            <a:off x="5148064" y="5805264"/>
            <a:ext cx="116544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  <a:latin typeface="+mn-lt"/>
                <a:ea typeface="+mn-ea"/>
              </a:rPr>
              <a:t>MDR</a:t>
            </a:r>
          </a:p>
        </p:txBody>
      </p:sp>
      <p:sp>
        <p:nvSpPr>
          <p:cNvPr id="30" name="Text Box 165"/>
          <p:cNvSpPr txBox="1">
            <a:spLocks noChangeArrowheads="1"/>
          </p:cNvSpPr>
          <p:nvPr/>
        </p:nvSpPr>
        <p:spPr bwMode="auto">
          <a:xfrm>
            <a:off x="7883410" y="5796828"/>
            <a:ext cx="126059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  <a:latin typeface="+mn-lt"/>
                <a:ea typeface="+mn-ea"/>
              </a:rPr>
              <a:t>(</a:t>
            </a:r>
            <a:r>
              <a:rPr lang="zh-CN" altLang="en-US" sz="2800" b="1">
                <a:solidFill>
                  <a:srgbClr val="FF0000"/>
                </a:solidFill>
                <a:latin typeface="+mn-lt"/>
                <a:ea typeface="+mn-ea"/>
              </a:rPr>
              <a:t>目的</a:t>
            </a:r>
            <a:r>
              <a:rPr lang="en-US" altLang="zh-CN" sz="2800" b="1">
                <a:solidFill>
                  <a:srgbClr val="FF0000"/>
                </a:solidFill>
                <a:latin typeface="+mn-lt"/>
                <a:ea typeface="+mn-ea"/>
              </a:rPr>
              <a:t>)</a:t>
            </a:r>
          </a:p>
        </p:txBody>
      </p:sp>
      <p:grpSp>
        <p:nvGrpSpPr>
          <p:cNvPr id="31" name="Group 69"/>
          <p:cNvGrpSpPr>
            <a:grpSpLocks/>
          </p:cNvGrpSpPr>
          <p:nvPr/>
        </p:nvGrpSpPr>
        <p:grpSpPr bwMode="auto">
          <a:xfrm>
            <a:off x="539055" y="117078"/>
            <a:ext cx="8353425" cy="4464050"/>
            <a:chOff x="0" y="48"/>
            <a:chExt cx="5760" cy="3360"/>
          </a:xfrm>
        </p:grpSpPr>
        <p:sp>
          <p:nvSpPr>
            <p:cNvPr id="32" name="Line 70"/>
            <p:cNvSpPr>
              <a:spLocks noChangeShapeType="1"/>
            </p:cNvSpPr>
            <p:nvPr/>
          </p:nvSpPr>
          <p:spPr bwMode="auto">
            <a:xfrm flipV="1">
              <a:off x="528" y="1536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33" name="Line 71"/>
            <p:cNvSpPr>
              <a:spLocks noChangeShapeType="1"/>
            </p:cNvSpPr>
            <p:nvPr/>
          </p:nvSpPr>
          <p:spPr bwMode="auto">
            <a:xfrm flipV="1">
              <a:off x="1008" y="1007"/>
              <a:ext cx="0" cy="19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34" name="Line 72"/>
            <p:cNvSpPr>
              <a:spLocks noChangeShapeType="1"/>
            </p:cNvSpPr>
            <p:nvPr/>
          </p:nvSpPr>
          <p:spPr bwMode="auto">
            <a:xfrm flipV="1">
              <a:off x="1344" y="1536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35" name="Line 73"/>
            <p:cNvSpPr>
              <a:spLocks noChangeShapeType="1"/>
            </p:cNvSpPr>
            <p:nvPr/>
          </p:nvSpPr>
          <p:spPr bwMode="auto">
            <a:xfrm flipV="1">
              <a:off x="1152" y="2064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36" name="Line 74"/>
            <p:cNvSpPr>
              <a:spLocks noChangeShapeType="1"/>
            </p:cNvSpPr>
            <p:nvPr/>
          </p:nvSpPr>
          <p:spPr bwMode="auto">
            <a:xfrm flipV="1">
              <a:off x="768" y="2064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37" name="Line 75"/>
            <p:cNvSpPr>
              <a:spLocks noChangeShapeType="1"/>
            </p:cNvSpPr>
            <p:nvPr/>
          </p:nvSpPr>
          <p:spPr bwMode="auto">
            <a:xfrm flipV="1">
              <a:off x="288" y="2064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38" name="Line 76"/>
            <p:cNvSpPr>
              <a:spLocks noChangeShapeType="1"/>
            </p:cNvSpPr>
            <p:nvPr/>
          </p:nvSpPr>
          <p:spPr bwMode="auto">
            <a:xfrm flipV="1">
              <a:off x="1632" y="2064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39" name="Line 77"/>
            <p:cNvSpPr>
              <a:spLocks noChangeShapeType="1"/>
            </p:cNvSpPr>
            <p:nvPr/>
          </p:nvSpPr>
          <p:spPr bwMode="auto">
            <a:xfrm flipV="1">
              <a:off x="993" y="481"/>
              <a:ext cx="0" cy="23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40" name="Text Box 78"/>
            <p:cNvSpPr txBox="1">
              <a:spLocks noChangeArrowheads="1"/>
            </p:cNvSpPr>
            <p:nvPr/>
          </p:nvSpPr>
          <p:spPr bwMode="auto">
            <a:xfrm>
              <a:off x="0" y="2449"/>
              <a:ext cx="2064" cy="71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lnSpc>
                  <a:spcPct val="60000"/>
                </a:lnSpc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  <a:ea typeface="黑体" pitchFamily="2" charset="-122"/>
                </a:rPr>
                <a:t>     R0~R3          </a:t>
              </a:r>
              <a:r>
                <a:rPr lang="en-US" altLang="zh-CN" sz="2000" b="1" err="1">
                  <a:latin typeface="+mn-lt"/>
                  <a:ea typeface="黑体" pitchFamily="2" charset="-122"/>
                </a:rPr>
                <a:t>R0~R3</a:t>
              </a:r>
              <a:endParaRPr lang="en-US" altLang="zh-CN" sz="2000" b="1">
                <a:latin typeface="+mn-lt"/>
                <a:ea typeface="黑体" pitchFamily="2" charset="-122"/>
              </a:endParaRPr>
            </a:p>
            <a:p>
              <a:pPr eaLnBrk="0" hangingPunct="0">
                <a:lnSpc>
                  <a:spcPct val="60000"/>
                </a:lnSpc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  <a:ea typeface="黑体" pitchFamily="2" charset="-122"/>
                </a:rPr>
                <a:t>     C     D           C     D</a:t>
              </a:r>
            </a:p>
            <a:p>
              <a:pPr eaLnBrk="0" hangingPunct="0">
                <a:lnSpc>
                  <a:spcPct val="60000"/>
                </a:lnSpc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  <a:ea typeface="黑体" pitchFamily="2" charset="-122"/>
                </a:rPr>
                <a:t>     SP  PC      PSW  MDR</a:t>
              </a:r>
            </a:p>
          </p:txBody>
        </p:sp>
        <p:sp>
          <p:nvSpPr>
            <p:cNvPr id="41" name="Text Box 79"/>
            <p:cNvSpPr txBox="1">
              <a:spLocks noChangeArrowheads="1"/>
            </p:cNvSpPr>
            <p:nvPr/>
          </p:nvSpPr>
          <p:spPr bwMode="auto">
            <a:xfrm>
              <a:off x="192" y="1728"/>
              <a:ext cx="672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A</a:t>
              </a:r>
            </a:p>
          </p:txBody>
        </p:sp>
        <p:sp>
          <p:nvSpPr>
            <p:cNvPr id="42" name="Text Box 80"/>
            <p:cNvSpPr txBox="1">
              <a:spLocks noChangeArrowheads="1"/>
            </p:cNvSpPr>
            <p:nvPr/>
          </p:nvSpPr>
          <p:spPr bwMode="auto">
            <a:xfrm>
              <a:off x="624" y="720"/>
              <a:ext cx="817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zh-CN" altLang="en-US" sz="2000" b="1">
                  <a:latin typeface="+mn-lt"/>
                </a:rPr>
                <a:t>移位器</a:t>
              </a:r>
            </a:p>
          </p:txBody>
        </p:sp>
        <p:sp>
          <p:nvSpPr>
            <p:cNvPr id="43" name="Line 81"/>
            <p:cNvSpPr>
              <a:spLocks noChangeShapeType="1"/>
            </p:cNvSpPr>
            <p:nvPr/>
          </p:nvSpPr>
          <p:spPr bwMode="auto">
            <a:xfrm>
              <a:off x="624" y="1200"/>
              <a:ext cx="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44" name="Text Box 82"/>
            <p:cNvSpPr txBox="1">
              <a:spLocks noChangeArrowheads="1"/>
            </p:cNvSpPr>
            <p:nvPr/>
          </p:nvSpPr>
          <p:spPr bwMode="auto">
            <a:xfrm>
              <a:off x="1056" y="1728"/>
              <a:ext cx="672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B</a:t>
              </a:r>
            </a:p>
          </p:txBody>
        </p:sp>
        <p:sp>
          <p:nvSpPr>
            <p:cNvPr id="45" name="Text Box 83"/>
            <p:cNvSpPr txBox="1">
              <a:spLocks noChangeArrowheads="1"/>
            </p:cNvSpPr>
            <p:nvPr/>
          </p:nvSpPr>
          <p:spPr bwMode="auto">
            <a:xfrm>
              <a:off x="432" y="1200"/>
              <a:ext cx="105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  <a:ea typeface="黑体" pitchFamily="2" charset="-122"/>
                </a:rPr>
                <a:t>  ALU</a:t>
              </a:r>
            </a:p>
          </p:txBody>
        </p:sp>
        <p:sp>
          <p:nvSpPr>
            <p:cNvPr id="46" name="Line 84"/>
            <p:cNvSpPr>
              <a:spLocks noChangeShapeType="1"/>
            </p:cNvSpPr>
            <p:nvPr/>
          </p:nvSpPr>
          <p:spPr bwMode="auto">
            <a:xfrm>
              <a:off x="384" y="2256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47" name="Line 85"/>
            <p:cNvSpPr>
              <a:spLocks noChangeShapeType="1"/>
            </p:cNvSpPr>
            <p:nvPr/>
          </p:nvSpPr>
          <p:spPr bwMode="auto">
            <a:xfrm>
              <a:off x="1248" y="2256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48" name="Rectangle 86"/>
            <p:cNvSpPr>
              <a:spLocks noChangeArrowheads="1"/>
            </p:cNvSpPr>
            <p:nvPr/>
          </p:nvSpPr>
          <p:spPr bwMode="auto">
            <a:xfrm>
              <a:off x="2112" y="1632"/>
              <a:ext cx="624" cy="288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altLang="zh-CN" sz="2000" b="1">
                  <a:latin typeface="+mn-lt"/>
                </a:rPr>
                <a:t>R2</a:t>
              </a:r>
            </a:p>
          </p:txBody>
        </p:sp>
        <p:sp>
          <p:nvSpPr>
            <p:cNvPr id="49" name="Line 87"/>
            <p:cNvSpPr>
              <a:spLocks noChangeShapeType="1"/>
            </p:cNvSpPr>
            <p:nvPr/>
          </p:nvSpPr>
          <p:spPr bwMode="auto">
            <a:xfrm>
              <a:off x="1008" y="481"/>
              <a:ext cx="1968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50" name="Line 88"/>
            <p:cNvSpPr>
              <a:spLocks noChangeShapeType="1"/>
            </p:cNvSpPr>
            <p:nvPr/>
          </p:nvSpPr>
          <p:spPr bwMode="auto">
            <a:xfrm>
              <a:off x="2976" y="481"/>
              <a:ext cx="0" cy="2927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stealth" w="med" len="lg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51" name="Line 89"/>
            <p:cNvSpPr>
              <a:spLocks noChangeShapeType="1"/>
            </p:cNvSpPr>
            <p:nvPr/>
          </p:nvSpPr>
          <p:spPr bwMode="auto">
            <a:xfrm flipH="1">
              <a:off x="2736" y="912"/>
              <a:ext cx="5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52" name="Line 90"/>
            <p:cNvSpPr>
              <a:spLocks noChangeShapeType="1"/>
            </p:cNvSpPr>
            <p:nvPr/>
          </p:nvSpPr>
          <p:spPr bwMode="auto">
            <a:xfrm flipH="1">
              <a:off x="2736" y="1344"/>
              <a:ext cx="5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53" name="Line 91"/>
            <p:cNvSpPr>
              <a:spLocks noChangeShapeType="1"/>
            </p:cNvSpPr>
            <p:nvPr/>
          </p:nvSpPr>
          <p:spPr bwMode="auto">
            <a:xfrm flipH="1">
              <a:off x="2736" y="1776"/>
              <a:ext cx="24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54" name="Line 92"/>
            <p:cNvSpPr>
              <a:spLocks noChangeShapeType="1"/>
            </p:cNvSpPr>
            <p:nvPr/>
          </p:nvSpPr>
          <p:spPr bwMode="auto">
            <a:xfrm flipH="1">
              <a:off x="2736" y="2161"/>
              <a:ext cx="48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55" name="Line 93"/>
            <p:cNvSpPr>
              <a:spLocks noChangeShapeType="1"/>
            </p:cNvSpPr>
            <p:nvPr/>
          </p:nvSpPr>
          <p:spPr bwMode="auto">
            <a:xfrm flipH="1">
              <a:off x="2736" y="2592"/>
              <a:ext cx="5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56" name="Line 94"/>
            <p:cNvSpPr>
              <a:spLocks noChangeShapeType="1"/>
            </p:cNvSpPr>
            <p:nvPr/>
          </p:nvSpPr>
          <p:spPr bwMode="auto">
            <a:xfrm flipH="1">
              <a:off x="2736" y="3024"/>
              <a:ext cx="48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57" name="Line 95"/>
            <p:cNvSpPr>
              <a:spLocks noChangeShapeType="1"/>
            </p:cNvSpPr>
            <p:nvPr/>
          </p:nvSpPr>
          <p:spPr bwMode="auto">
            <a:xfrm>
              <a:off x="3744" y="193"/>
              <a:ext cx="2016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58" name="Line 96"/>
            <p:cNvSpPr>
              <a:spLocks noChangeShapeType="1"/>
            </p:cNvSpPr>
            <p:nvPr/>
          </p:nvSpPr>
          <p:spPr bwMode="auto">
            <a:xfrm>
              <a:off x="3744" y="576"/>
              <a:ext cx="2016" cy="0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59" name="Line 97"/>
            <p:cNvSpPr>
              <a:spLocks noChangeShapeType="1"/>
            </p:cNvSpPr>
            <p:nvPr/>
          </p:nvSpPr>
          <p:spPr bwMode="auto">
            <a:xfrm flipH="1">
              <a:off x="3744" y="384"/>
              <a:ext cx="201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60" name="Line 98"/>
            <p:cNvSpPr>
              <a:spLocks noChangeShapeType="1"/>
            </p:cNvSpPr>
            <p:nvPr/>
          </p:nvSpPr>
          <p:spPr bwMode="auto">
            <a:xfrm>
              <a:off x="4608" y="193"/>
              <a:ext cx="0" cy="674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oval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61" name="Line 99"/>
            <p:cNvSpPr>
              <a:spLocks noChangeShapeType="1"/>
            </p:cNvSpPr>
            <p:nvPr/>
          </p:nvSpPr>
          <p:spPr bwMode="auto">
            <a:xfrm>
              <a:off x="4752" y="384"/>
              <a:ext cx="0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62" name="Line 100"/>
            <p:cNvSpPr>
              <a:spLocks noChangeShapeType="1"/>
            </p:cNvSpPr>
            <p:nvPr/>
          </p:nvSpPr>
          <p:spPr bwMode="auto">
            <a:xfrm>
              <a:off x="5136" y="193"/>
              <a:ext cx="0" cy="674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63" name="Line 101"/>
            <p:cNvSpPr>
              <a:spLocks noChangeShapeType="1"/>
            </p:cNvSpPr>
            <p:nvPr/>
          </p:nvSpPr>
          <p:spPr bwMode="auto">
            <a:xfrm>
              <a:off x="4896" y="576"/>
              <a:ext cx="0" cy="288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64" name="Line 102"/>
            <p:cNvSpPr>
              <a:spLocks noChangeShapeType="1"/>
            </p:cNvSpPr>
            <p:nvPr/>
          </p:nvSpPr>
          <p:spPr bwMode="auto">
            <a:xfrm>
              <a:off x="5424" y="576"/>
              <a:ext cx="0" cy="288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65" name="Line 103"/>
            <p:cNvSpPr>
              <a:spLocks noChangeShapeType="1"/>
            </p:cNvSpPr>
            <p:nvPr/>
          </p:nvSpPr>
          <p:spPr bwMode="auto">
            <a:xfrm>
              <a:off x="3888" y="912"/>
              <a:ext cx="142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66" name="Line 104"/>
            <p:cNvSpPr>
              <a:spLocks noChangeShapeType="1"/>
            </p:cNvSpPr>
            <p:nvPr/>
          </p:nvSpPr>
          <p:spPr bwMode="auto">
            <a:xfrm flipV="1">
              <a:off x="4032" y="193"/>
              <a:ext cx="0" cy="719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67" name="Line 105"/>
            <p:cNvSpPr>
              <a:spLocks noChangeShapeType="1"/>
            </p:cNvSpPr>
            <p:nvPr/>
          </p:nvSpPr>
          <p:spPr bwMode="auto">
            <a:xfrm flipH="1">
              <a:off x="3888" y="1344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68" name="Line 106"/>
            <p:cNvSpPr>
              <a:spLocks noChangeShapeType="1"/>
            </p:cNvSpPr>
            <p:nvPr/>
          </p:nvSpPr>
          <p:spPr bwMode="auto">
            <a:xfrm flipV="1">
              <a:off x="4128" y="384"/>
              <a:ext cx="0" cy="96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69" name="Line 107"/>
            <p:cNvSpPr>
              <a:spLocks noChangeShapeType="1"/>
            </p:cNvSpPr>
            <p:nvPr/>
          </p:nvSpPr>
          <p:spPr bwMode="auto">
            <a:xfrm>
              <a:off x="4272" y="384"/>
              <a:ext cx="0" cy="13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med" len="med"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70" name="Line 108"/>
            <p:cNvSpPr>
              <a:spLocks noChangeShapeType="1"/>
            </p:cNvSpPr>
            <p:nvPr/>
          </p:nvSpPr>
          <p:spPr bwMode="auto">
            <a:xfrm flipH="1">
              <a:off x="3888" y="1776"/>
              <a:ext cx="3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71" name="Text Box 109"/>
            <p:cNvSpPr txBox="1">
              <a:spLocks noChangeArrowheads="1"/>
            </p:cNvSpPr>
            <p:nvPr/>
          </p:nvSpPr>
          <p:spPr bwMode="auto">
            <a:xfrm>
              <a:off x="2112" y="769"/>
              <a:ext cx="624" cy="30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 R0</a:t>
              </a:r>
            </a:p>
          </p:txBody>
        </p:sp>
        <p:sp>
          <p:nvSpPr>
            <p:cNvPr id="72" name="Text Box 110"/>
            <p:cNvSpPr txBox="1">
              <a:spLocks noChangeArrowheads="1"/>
            </p:cNvSpPr>
            <p:nvPr/>
          </p:nvSpPr>
          <p:spPr bwMode="auto">
            <a:xfrm>
              <a:off x="2112" y="1200"/>
              <a:ext cx="62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 R1</a:t>
              </a:r>
            </a:p>
          </p:txBody>
        </p:sp>
        <p:sp>
          <p:nvSpPr>
            <p:cNvPr id="73" name="Text Box 111"/>
            <p:cNvSpPr txBox="1">
              <a:spLocks noChangeArrowheads="1"/>
            </p:cNvSpPr>
            <p:nvPr/>
          </p:nvSpPr>
          <p:spPr bwMode="auto">
            <a:xfrm>
              <a:off x="4512" y="864"/>
              <a:ext cx="478" cy="301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 M</a:t>
              </a:r>
            </a:p>
          </p:txBody>
        </p:sp>
        <p:sp>
          <p:nvSpPr>
            <p:cNvPr id="74" name="Text Box 112"/>
            <p:cNvSpPr txBox="1">
              <a:spLocks noChangeArrowheads="1"/>
            </p:cNvSpPr>
            <p:nvPr/>
          </p:nvSpPr>
          <p:spPr bwMode="auto">
            <a:xfrm>
              <a:off x="5088" y="864"/>
              <a:ext cx="432" cy="301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I/O</a:t>
              </a:r>
            </a:p>
          </p:txBody>
        </p:sp>
        <p:sp>
          <p:nvSpPr>
            <p:cNvPr id="75" name="Text Box 113"/>
            <p:cNvSpPr txBox="1">
              <a:spLocks noChangeArrowheads="1"/>
            </p:cNvSpPr>
            <p:nvPr/>
          </p:nvSpPr>
          <p:spPr bwMode="auto">
            <a:xfrm>
              <a:off x="3361" y="432"/>
              <a:ext cx="532" cy="30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CB</a:t>
              </a:r>
            </a:p>
          </p:txBody>
        </p:sp>
        <p:sp>
          <p:nvSpPr>
            <p:cNvPr id="76" name="Text Box 114"/>
            <p:cNvSpPr txBox="1">
              <a:spLocks noChangeArrowheads="1"/>
            </p:cNvSpPr>
            <p:nvPr/>
          </p:nvSpPr>
          <p:spPr bwMode="auto">
            <a:xfrm>
              <a:off x="1441" y="144"/>
              <a:ext cx="1007" cy="30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zh-CN" altLang="en-US" sz="2000" b="1">
                  <a:latin typeface="+mn-lt"/>
                  <a:ea typeface="黑体" pitchFamily="2" charset="-122"/>
                </a:rPr>
                <a:t>内总线</a:t>
              </a:r>
            </a:p>
          </p:txBody>
        </p:sp>
        <p:sp>
          <p:nvSpPr>
            <p:cNvPr id="77" name="Text Box 115"/>
            <p:cNvSpPr txBox="1">
              <a:spLocks noChangeArrowheads="1"/>
            </p:cNvSpPr>
            <p:nvPr/>
          </p:nvSpPr>
          <p:spPr bwMode="auto">
            <a:xfrm>
              <a:off x="2112" y="2449"/>
              <a:ext cx="624" cy="30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C</a:t>
              </a:r>
            </a:p>
          </p:txBody>
        </p:sp>
        <p:sp>
          <p:nvSpPr>
            <p:cNvPr id="78" name="Text Box 116"/>
            <p:cNvSpPr txBox="1">
              <a:spLocks noChangeArrowheads="1"/>
            </p:cNvSpPr>
            <p:nvPr/>
          </p:nvSpPr>
          <p:spPr bwMode="auto">
            <a:xfrm>
              <a:off x="2112" y="2016"/>
              <a:ext cx="62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R3</a:t>
              </a:r>
            </a:p>
          </p:txBody>
        </p:sp>
        <p:sp>
          <p:nvSpPr>
            <p:cNvPr id="79" name="Text Box 117"/>
            <p:cNvSpPr txBox="1">
              <a:spLocks noChangeArrowheads="1"/>
            </p:cNvSpPr>
            <p:nvPr/>
          </p:nvSpPr>
          <p:spPr bwMode="auto">
            <a:xfrm>
              <a:off x="2112" y="2880"/>
              <a:ext cx="62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D</a:t>
              </a:r>
            </a:p>
          </p:txBody>
        </p:sp>
        <p:sp>
          <p:nvSpPr>
            <p:cNvPr id="80" name="Text Box 118"/>
            <p:cNvSpPr txBox="1">
              <a:spLocks noChangeArrowheads="1"/>
            </p:cNvSpPr>
            <p:nvPr/>
          </p:nvSpPr>
          <p:spPr bwMode="auto">
            <a:xfrm>
              <a:off x="3264" y="769"/>
              <a:ext cx="624" cy="30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MAR</a:t>
              </a:r>
            </a:p>
          </p:txBody>
        </p:sp>
        <p:sp>
          <p:nvSpPr>
            <p:cNvPr id="81" name="Text Box 119"/>
            <p:cNvSpPr txBox="1">
              <a:spLocks noChangeArrowheads="1"/>
            </p:cNvSpPr>
            <p:nvPr/>
          </p:nvSpPr>
          <p:spPr bwMode="auto">
            <a:xfrm>
              <a:off x="3264" y="1200"/>
              <a:ext cx="62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MDR</a:t>
              </a:r>
            </a:p>
          </p:txBody>
        </p:sp>
        <p:sp>
          <p:nvSpPr>
            <p:cNvPr id="82" name="Text Box 120"/>
            <p:cNvSpPr txBox="1">
              <a:spLocks noChangeArrowheads="1"/>
            </p:cNvSpPr>
            <p:nvPr/>
          </p:nvSpPr>
          <p:spPr bwMode="auto">
            <a:xfrm>
              <a:off x="3264" y="1632"/>
              <a:ext cx="62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IR</a:t>
              </a:r>
            </a:p>
          </p:txBody>
        </p:sp>
        <p:sp>
          <p:nvSpPr>
            <p:cNvPr id="83" name="Text Box 121"/>
            <p:cNvSpPr txBox="1">
              <a:spLocks noChangeArrowheads="1"/>
            </p:cNvSpPr>
            <p:nvPr/>
          </p:nvSpPr>
          <p:spPr bwMode="auto">
            <a:xfrm>
              <a:off x="3264" y="2016"/>
              <a:ext cx="62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 PC</a:t>
              </a:r>
            </a:p>
          </p:txBody>
        </p:sp>
        <p:sp>
          <p:nvSpPr>
            <p:cNvPr id="84" name="Text Box 122"/>
            <p:cNvSpPr txBox="1">
              <a:spLocks noChangeArrowheads="1"/>
            </p:cNvSpPr>
            <p:nvPr/>
          </p:nvSpPr>
          <p:spPr bwMode="auto">
            <a:xfrm>
              <a:off x="3264" y="2449"/>
              <a:ext cx="624" cy="30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SP</a:t>
              </a:r>
            </a:p>
          </p:txBody>
        </p:sp>
        <p:sp>
          <p:nvSpPr>
            <p:cNvPr id="85" name="Text Box 123"/>
            <p:cNvSpPr txBox="1">
              <a:spLocks noChangeArrowheads="1"/>
            </p:cNvSpPr>
            <p:nvPr/>
          </p:nvSpPr>
          <p:spPr bwMode="auto">
            <a:xfrm>
              <a:off x="3264" y="2880"/>
              <a:ext cx="62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PSW</a:t>
              </a:r>
            </a:p>
          </p:txBody>
        </p:sp>
        <p:sp>
          <p:nvSpPr>
            <p:cNvPr id="86" name="Line 124"/>
            <p:cNvSpPr>
              <a:spLocks noChangeShapeType="1"/>
            </p:cNvSpPr>
            <p:nvPr/>
          </p:nvSpPr>
          <p:spPr bwMode="auto">
            <a:xfrm rot="-5400000">
              <a:off x="5664" y="912"/>
              <a:ext cx="0" cy="192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87" name="Line 125"/>
            <p:cNvSpPr>
              <a:spLocks noChangeShapeType="1"/>
            </p:cNvSpPr>
            <p:nvPr/>
          </p:nvSpPr>
          <p:spPr bwMode="auto">
            <a:xfrm>
              <a:off x="5281" y="384"/>
              <a:ext cx="0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88" name="Text Box 126"/>
            <p:cNvSpPr txBox="1">
              <a:spLocks noChangeArrowheads="1"/>
            </p:cNvSpPr>
            <p:nvPr/>
          </p:nvSpPr>
          <p:spPr bwMode="auto">
            <a:xfrm>
              <a:off x="3361" y="48"/>
              <a:ext cx="532" cy="30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AB</a:t>
              </a:r>
            </a:p>
          </p:txBody>
        </p:sp>
        <p:sp>
          <p:nvSpPr>
            <p:cNvPr id="89" name="Text Box 127"/>
            <p:cNvSpPr txBox="1">
              <a:spLocks noChangeArrowheads="1"/>
            </p:cNvSpPr>
            <p:nvPr/>
          </p:nvSpPr>
          <p:spPr bwMode="auto">
            <a:xfrm>
              <a:off x="3361" y="240"/>
              <a:ext cx="532" cy="30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DB</a:t>
              </a:r>
            </a:p>
          </p:txBody>
        </p:sp>
        <p:sp>
          <p:nvSpPr>
            <p:cNvPr id="90" name="Line 128"/>
            <p:cNvSpPr>
              <a:spLocks noChangeShapeType="1"/>
            </p:cNvSpPr>
            <p:nvPr/>
          </p:nvSpPr>
          <p:spPr bwMode="auto">
            <a:xfrm>
              <a:off x="4416" y="576"/>
              <a:ext cx="0" cy="1392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 type="stealth" w="lg" len="lg"/>
              <a:tailEnd type="stealth" w="lg" len="lg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91" name="Text Box 129"/>
            <p:cNvSpPr txBox="1">
              <a:spLocks noChangeArrowheads="1"/>
            </p:cNvSpPr>
            <p:nvPr/>
          </p:nvSpPr>
          <p:spPr bwMode="auto">
            <a:xfrm>
              <a:off x="4128" y="1968"/>
              <a:ext cx="589" cy="533"/>
            </a:xfrm>
            <a:prstGeom prst="rect">
              <a:avLst/>
            </a:prstGeom>
            <a:noFill/>
            <a:ln w="38100">
              <a:solidFill>
                <a:srgbClr val="7030A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zh-CN" altLang="en-US" sz="2000" b="1">
                  <a:latin typeface="+mn-lt"/>
                  <a:ea typeface="黑体" pitchFamily="2" charset="-122"/>
                </a:rPr>
                <a:t>控制逻辑 </a:t>
              </a:r>
            </a:p>
          </p:txBody>
        </p:sp>
      </p:grpSp>
      <p:sp>
        <p:nvSpPr>
          <p:cNvPr id="92" name="Text Box 111"/>
          <p:cNvSpPr txBox="1">
            <a:spLocks noChangeArrowheads="1"/>
          </p:cNvSpPr>
          <p:nvPr/>
        </p:nvSpPr>
        <p:spPr bwMode="auto">
          <a:xfrm>
            <a:off x="7092280" y="1196752"/>
            <a:ext cx="693218" cy="399904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altLang="zh-CN" sz="2000" b="1">
                <a:latin typeface="+mn-lt"/>
              </a:rPr>
              <a:t> M</a:t>
            </a:r>
          </a:p>
        </p:txBody>
      </p:sp>
      <p:grpSp>
        <p:nvGrpSpPr>
          <p:cNvPr id="93" name="组合 92"/>
          <p:cNvGrpSpPr/>
          <p:nvPr/>
        </p:nvGrpSpPr>
        <p:grpSpPr>
          <a:xfrm>
            <a:off x="5968781" y="559031"/>
            <a:ext cx="2923699" cy="637721"/>
            <a:chOff x="6121181" y="571421"/>
            <a:chExt cx="2923699" cy="637721"/>
          </a:xfrm>
        </p:grpSpPr>
        <p:sp>
          <p:nvSpPr>
            <p:cNvPr id="94" name="Line 97"/>
            <p:cNvSpPr>
              <a:spLocks noChangeShapeType="1"/>
            </p:cNvSpPr>
            <p:nvPr/>
          </p:nvSpPr>
          <p:spPr bwMode="auto">
            <a:xfrm flipH="1">
              <a:off x="6121181" y="571421"/>
              <a:ext cx="2923699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95" name="Line 99"/>
            <p:cNvSpPr>
              <a:spLocks noChangeShapeType="1"/>
            </p:cNvSpPr>
            <p:nvPr/>
          </p:nvSpPr>
          <p:spPr bwMode="auto">
            <a:xfrm>
              <a:off x="7583031" y="571421"/>
              <a:ext cx="0" cy="63772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</p:grpSp>
      <p:grpSp>
        <p:nvGrpSpPr>
          <p:cNvPr id="96" name="组合 95"/>
          <p:cNvGrpSpPr/>
          <p:nvPr/>
        </p:nvGrpSpPr>
        <p:grpSpPr>
          <a:xfrm>
            <a:off x="6168157" y="568053"/>
            <a:ext cx="348059" cy="1276771"/>
            <a:chOff x="6168157" y="404664"/>
            <a:chExt cx="348059" cy="1276771"/>
          </a:xfrm>
        </p:grpSpPr>
        <p:sp>
          <p:nvSpPr>
            <p:cNvPr id="97" name="Line 105"/>
            <p:cNvSpPr>
              <a:spLocks noChangeShapeType="1"/>
            </p:cNvSpPr>
            <p:nvPr/>
          </p:nvSpPr>
          <p:spPr bwMode="auto">
            <a:xfrm flipH="1">
              <a:off x="6168157" y="1680107"/>
              <a:ext cx="348059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98" name="Line 106"/>
            <p:cNvSpPr>
              <a:spLocks noChangeShapeType="1"/>
            </p:cNvSpPr>
            <p:nvPr/>
          </p:nvSpPr>
          <p:spPr bwMode="auto">
            <a:xfrm flipV="1">
              <a:off x="6516216" y="404664"/>
              <a:ext cx="0" cy="12767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</p:grpSp>
      <p:sp>
        <p:nvSpPr>
          <p:cNvPr id="99" name="Text Box 119"/>
          <p:cNvSpPr txBox="1">
            <a:spLocks noChangeArrowheads="1"/>
          </p:cNvSpPr>
          <p:nvPr/>
        </p:nvSpPr>
        <p:spPr bwMode="auto">
          <a:xfrm>
            <a:off x="5292080" y="1628800"/>
            <a:ext cx="904954" cy="399904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altLang="zh-CN" sz="2000" b="1">
                <a:latin typeface="+mn-lt"/>
              </a:rPr>
              <a:t>MDR</a:t>
            </a:r>
          </a:p>
        </p:txBody>
      </p:sp>
      <p:sp>
        <p:nvSpPr>
          <p:cNvPr id="100" name="Text Box 82"/>
          <p:cNvSpPr txBox="1">
            <a:spLocks noChangeArrowheads="1"/>
          </p:cNvSpPr>
          <p:nvPr/>
        </p:nvSpPr>
        <p:spPr bwMode="auto">
          <a:xfrm>
            <a:off x="2051720" y="2348880"/>
            <a:ext cx="974566" cy="399904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altLang="zh-CN" sz="2000" b="1">
                <a:latin typeface="+mn-lt"/>
              </a:rPr>
              <a:t>B</a:t>
            </a:r>
          </a:p>
        </p:txBody>
      </p:sp>
      <p:sp>
        <p:nvSpPr>
          <p:cNvPr id="101" name="Text Box 83"/>
          <p:cNvSpPr txBox="1">
            <a:spLocks noChangeArrowheads="1"/>
          </p:cNvSpPr>
          <p:nvPr/>
        </p:nvSpPr>
        <p:spPr bwMode="auto">
          <a:xfrm>
            <a:off x="1187624" y="1628800"/>
            <a:ext cx="1528561" cy="399904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altLang="zh-CN" sz="2000" b="1">
                <a:latin typeface="+mn-lt"/>
                <a:ea typeface="黑体" pitchFamily="2" charset="-122"/>
              </a:rPr>
              <a:t>  ALU</a:t>
            </a:r>
          </a:p>
        </p:txBody>
      </p:sp>
      <p:sp>
        <p:nvSpPr>
          <p:cNvPr id="102" name="Text Box 80"/>
          <p:cNvSpPr txBox="1">
            <a:spLocks noChangeArrowheads="1"/>
          </p:cNvSpPr>
          <p:nvPr/>
        </p:nvSpPr>
        <p:spPr bwMode="auto">
          <a:xfrm>
            <a:off x="1475656" y="1012872"/>
            <a:ext cx="1184852" cy="399904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zh-CN" altLang="en-US" sz="2000" b="1">
                <a:latin typeface="+mn-lt"/>
              </a:rPr>
              <a:t>移位器</a:t>
            </a:r>
          </a:p>
        </p:txBody>
      </p:sp>
      <p:grpSp>
        <p:nvGrpSpPr>
          <p:cNvPr id="103" name="组合 102"/>
          <p:cNvGrpSpPr/>
          <p:nvPr/>
        </p:nvGrpSpPr>
        <p:grpSpPr>
          <a:xfrm>
            <a:off x="1979712" y="692696"/>
            <a:ext cx="2880320" cy="2808312"/>
            <a:chOff x="2077953" y="620688"/>
            <a:chExt cx="2880320" cy="2232248"/>
          </a:xfrm>
        </p:grpSpPr>
        <p:sp>
          <p:nvSpPr>
            <p:cNvPr id="104" name="Line 77"/>
            <p:cNvSpPr>
              <a:spLocks noChangeShapeType="1"/>
            </p:cNvSpPr>
            <p:nvPr/>
          </p:nvSpPr>
          <p:spPr bwMode="auto">
            <a:xfrm flipV="1">
              <a:off x="2123728" y="620688"/>
              <a:ext cx="0" cy="31753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105" name="Line 87"/>
            <p:cNvSpPr>
              <a:spLocks noChangeShapeType="1"/>
            </p:cNvSpPr>
            <p:nvPr/>
          </p:nvSpPr>
          <p:spPr bwMode="auto">
            <a:xfrm>
              <a:off x="2077953" y="620688"/>
              <a:ext cx="2854087" cy="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106" name="Line 87"/>
            <p:cNvSpPr>
              <a:spLocks noChangeShapeType="1"/>
            </p:cNvSpPr>
            <p:nvPr/>
          </p:nvSpPr>
          <p:spPr bwMode="auto">
            <a:xfrm flipV="1">
              <a:off x="4932040" y="620688"/>
              <a:ext cx="0" cy="2232248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107" name="Line 87"/>
            <p:cNvSpPr>
              <a:spLocks noChangeShapeType="1"/>
            </p:cNvSpPr>
            <p:nvPr/>
          </p:nvSpPr>
          <p:spPr bwMode="auto">
            <a:xfrm flipH="1">
              <a:off x="4552458" y="2852936"/>
              <a:ext cx="405815" cy="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 type="triangle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</p:grpSp>
      <p:sp>
        <p:nvSpPr>
          <p:cNvPr id="108" name="Text Box 115"/>
          <p:cNvSpPr txBox="1">
            <a:spLocks noChangeArrowheads="1"/>
          </p:cNvSpPr>
          <p:nvPr/>
        </p:nvSpPr>
        <p:spPr bwMode="auto">
          <a:xfrm>
            <a:off x="3595038" y="3318456"/>
            <a:ext cx="904954" cy="398576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altLang="zh-CN" sz="2000" b="1">
                <a:latin typeface="+mn-lt"/>
              </a:rPr>
              <a:t>C</a:t>
            </a:r>
          </a:p>
        </p:txBody>
      </p:sp>
      <p:sp>
        <p:nvSpPr>
          <p:cNvPr id="109" name="Text Box 79"/>
          <p:cNvSpPr txBox="1">
            <a:spLocks noChangeArrowheads="1"/>
          </p:cNvSpPr>
          <p:nvPr/>
        </p:nvSpPr>
        <p:spPr bwMode="auto">
          <a:xfrm>
            <a:off x="827584" y="2348880"/>
            <a:ext cx="974566" cy="399904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altLang="zh-CN" sz="2000" b="1">
                <a:latin typeface="+mn-lt"/>
              </a:rPr>
              <a:t>A</a:t>
            </a:r>
          </a:p>
        </p:txBody>
      </p:sp>
      <p:sp>
        <p:nvSpPr>
          <p:cNvPr id="110" name="Text Box 83"/>
          <p:cNvSpPr txBox="1">
            <a:spLocks noChangeArrowheads="1"/>
          </p:cNvSpPr>
          <p:nvPr/>
        </p:nvSpPr>
        <p:spPr bwMode="auto">
          <a:xfrm>
            <a:off x="1187624" y="1628800"/>
            <a:ext cx="1528561" cy="399904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altLang="zh-CN" sz="2000" b="1">
                <a:latin typeface="+mn-lt"/>
                <a:ea typeface="黑体" pitchFamily="2" charset="-122"/>
              </a:rPr>
              <a:t>  ALU</a:t>
            </a:r>
          </a:p>
        </p:txBody>
      </p:sp>
      <p:sp>
        <p:nvSpPr>
          <p:cNvPr id="111" name="Text Box 80"/>
          <p:cNvSpPr txBox="1">
            <a:spLocks noChangeArrowheads="1"/>
          </p:cNvSpPr>
          <p:nvPr/>
        </p:nvSpPr>
        <p:spPr bwMode="auto">
          <a:xfrm>
            <a:off x="1475656" y="1012872"/>
            <a:ext cx="1184852" cy="399904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zh-CN" altLang="en-US" sz="2000" b="1">
                <a:latin typeface="+mn-lt"/>
              </a:rPr>
              <a:t>移位器</a:t>
            </a:r>
          </a:p>
        </p:txBody>
      </p:sp>
      <p:grpSp>
        <p:nvGrpSpPr>
          <p:cNvPr id="112" name="组合 111"/>
          <p:cNvGrpSpPr/>
          <p:nvPr/>
        </p:nvGrpSpPr>
        <p:grpSpPr>
          <a:xfrm>
            <a:off x="1979712" y="692696"/>
            <a:ext cx="3303983" cy="1152128"/>
            <a:chOff x="2077953" y="620688"/>
            <a:chExt cx="3303983" cy="2232248"/>
          </a:xfrm>
        </p:grpSpPr>
        <p:sp>
          <p:nvSpPr>
            <p:cNvPr id="113" name="Line 77"/>
            <p:cNvSpPr>
              <a:spLocks noChangeShapeType="1"/>
            </p:cNvSpPr>
            <p:nvPr/>
          </p:nvSpPr>
          <p:spPr bwMode="auto">
            <a:xfrm flipV="1">
              <a:off x="2123728" y="620688"/>
              <a:ext cx="0" cy="317532"/>
            </a:xfrm>
            <a:prstGeom prst="line">
              <a:avLst/>
            </a:prstGeom>
            <a:noFill/>
            <a:ln w="38100">
              <a:solidFill>
                <a:srgbClr val="00B05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114" name="Line 87"/>
            <p:cNvSpPr>
              <a:spLocks noChangeShapeType="1"/>
            </p:cNvSpPr>
            <p:nvPr/>
          </p:nvSpPr>
          <p:spPr bwMode="auto">
            <a:xfrm>
              <a:off x="2077953" y="620688"/>
              <a:ext cx="2854087" cy="0"/>
            </a:xfrm>
            <a:prstGeom prst="line">
              <a:avLst/>
            </a:prstGeom>
            <a:noFill/>
            <a:ln w="76200">
              <a:solidFill>
                <a:srgbClr val="00B05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115" name="Line 87"/>
            <p:cNvSpPr>
              <a:spLocks noChangeShapeType="1"/>
            </p:cNvSpPr>
            <p:nvPr/>
          </p:nvSpPr>
          <p:spPr bwMode="auto">
            <a:xfrm flipV="1">
              <a:off x="4932040" y="620688"/>
              <a:ext cx="0" cy="2232248"/>
            </a:xfrm>
            <a:prstGeom prst="line">
              <a:avLst/>
            </a:prstGeom>
            <a:noFill/>
            <a:ln w="76200">
              <a:solidFill>
                <a:srgbClr val="00B05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116" name="Line 87"/>
            <p:cNvSpPr>
              <a:spLocks noChangeShapeType="1"/>
            </p:cNvSpPr>
            <p:nvPr/>
          </p:nvSpPr>
          <p:spPr bwMode="auto">
            <a:xfrm flipV="1">
              <a:off x="4949889" y="2846272"/>
              <a:ext cx="432047" cy="0"/>
            </a:xfrm>
            <a:prstGeom prst="line">
              <a:avLst/>
            </a:prstGeom>
            <a:noFill/>
            <a:ln w="76200">
              <a:solidFill>
                <a:srgbClr val="00B050"/>
              </a:solidFill>
              <a:round/>
              <a:headEnd/>
              <a:tailEnd type="triangle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</p:grpSp>
      <p:sp>
        <p:nvSpPr>
          <p:cNvPr id="117" name="Text Box 119"/>
          <p:cNvSpPr txBox="1">
            <a:spLocks noChangeArrowheads="1"/>
          </p:cNvSpPr>
          <p:nvPr/>
        </p:nvSpPr>
        <p:spPr bwMode="auto">
          <a:xfrm>
            <a:off x="5292080" y="1628800"/>
            <a:ext cx="904954" cy="399904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altLang="zh-CN" sz="2000" b="1">
                <a:latin typeface="+mn-lt"/>
              </a:rPr>
              <a:t>MDR</a:t>
            </a:r>
          </a:p>
        </p:txBody>
      </p:sp>
      <p:sp>
        <p:nvSpPr>
          <p:cNvPr id="118" name="Text Box 111"/>
          <p:cNvSpPr txBox="1">
            <a:spLocks noChangeArrowheads="1"/>
          </p:cNvSpPr>
          <p:nvPr/>
        </p:nvSpPr>
        <p:spPr bwMode="auto">
          <a:xfrm>
            <a:off x="7092280" y="1196752"/>
            <a:ext cx="693218" cy="399904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altLang="zh-CN" sz="2000" b="1">
                <a:latin typeface="+mn-lt"/>
              </a:rPr>
              <a:t> M</a:t>
            </a:r>
          </a:p>
        </p:txBody>
      </p:sp>
      <p:grpSp>
        <p:nvGrpSpPr>
          <p:cNvPr id="125" name="组合 124"/>
          <p:cNvGrpSpPr/>
          <p:nvPr/>
        </p:nvGrpSpPr>
        <p:grpSpPr>
          <a:xfrm>
            <a:off x="5968781" y="548680"/>
            <a:ext cx="2923699" cy="1285793"/>
            <a:chOff x="6121181" y="711431"/>
            <a:chExt cx="2923699" cy="1285793"/>
          </a:xfrm>
        </p:grpSpPr>
        <p:grpSp>
          <p:nvGrpSpPr>
            <p:cNvPr id="119" name="组合 118"/>
            <p:cNvGrpSpPr/>
            <p:nvPr/>
          </p:nvGrpSpPr>
          <p:grpSpPr>
            <a:xfrm>
              <a:off x="6121181" y="711431"/>
              <a:ext cx="2923699" cy="637721"/>
              <a:chOff x="6121181" y="571421"/>
              <a:chExt cx="2923699" cy="637721"/>
            </a:xfrm>
          </p:grpSpPr>
          <p:sp>
            <p:nvSpPr>
              <p:cNvPr id="120" name="Line 97"/>
              <p:cNvSpPr>
                <a:spLocks noChangeShapeType="1"/>
              </p:cNvSpPr>
              <p:nvPr/>
            </p:nvSpPr>
            <p:spPr bwMode="auto">
              <a:xfrm flipH="1">
                <a:off x="6121181" y="571421"/>
                <a:ext cx="2923699" cy="0"/>
              </a:xfrm>
              <a:prstGeom prst="line">
                <a:avLst/>
              </a:prstGeom>
              <a:noFill/>
              <a:ln w="38100">
                <a:solidFill>
                  <a:srgbClr val="00B05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121" name="Line 99"/>
              <p:cNvSpPr>
                <a:spLocks noChangeShapeType="1"/>
              </p:cNvSpPr>
              <p:nvPr/>
            </p:nvSpPr>
            <p:spPr bwMode="auto">
              <a:xfrm>
                <a:off x="7583031" y="571421"/>
                <a:ext cx="0" cy="637721"/>
              </a:xfrm>
              <a:prstGeom prst="line">
                <a:avLst/>
              </a:prstGeom>
              <a:noFill/>
              <a:ln w="38100">
                <a:solidFill>
                  <a:srgbClr val="00B050"/>
                </a:solidFill>
                <a:round/>
                <a:headEnd type="triangle" w="med" len="med"/>
                <a:tailEnd type="triangle" w="med" len="med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</p:grpSp>
        <p:grpSp>
          <p:nvGrpSpPr>
            <p:cNvPr id="122" name="组合 121"/>
            <p:cNvGrpSpPr/>
            <p:nvPr/>
          </p:nvGrpSpPr>
          <p:grpSpPr>
            <a:xfrm>
              <a:off x="6320557" y="720453"/>
              <a:ext cx="348059" cy="1276771"/>
              <a:chOff x="6168157" y="404664"/>
              <a:chExt cx="348059" cy="1276771"/>
            </a:xfrm>
          </p:grpSpPr>
          <p:sp>
            <p:nvSpPr>
              <p:cNvPr id="123" name="Line 105"/>
              <p:cNvSpPr>
                <a:spLocks noChangeShapeType="1"/>
              </p:cNvSpPr>
              <p:nvPr/>
            </p:nvSpPr>
            <p:spPr bwMode="auto">
              <a:xfrm flipH="1">
                <a:off x="6168157" y="1680107"/>
                <a:ext cx="348059" cy="0"/>
              </a:xfrm>
              <a:prstGeom prst="line">
                <a:avLst/>
              </a:prstGeom>
              <a:noFill/>
              <a:ln w="38100">
                <a:solidFill>
                  <a:srgbClr val="00B050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124" name="Line 106"/>
              <p:cNvSpPr>
                <a:spLocks noChangeShapeType="1"/>
              </p:cNvSpPr>
              <p:nvPr/>
            </p:nvSpPr>
            <p:spPr bwMode="auto">
              <a:xfrm flipV="1">
                <a:off x="6516216" y="404664"/>
                <a:ext cx="0" cy="1276771"/>
              </a:xfrm>
              <a:prstGeom prst="line">
                <a:avLst/>
              </a:prstGeom>
              <a:noFill/>
              <a:ln w="38100">
                <a:solidFill>
                  <a:srgbClr val="00B050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000">
                  <a:latin typeface="+mn-lt"/>
                </a:endParaRPr>
              </a:p>
            </p:txBody>
          </p:sp>
        </p:grp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500"/>
                            </p:stCondLst>
                            <p:childTnLst>
                              <p:par>
                                <p:cTn id="5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500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"/>
                            </p:stCondLst>
                            <p:childTnLst>
                              <p:par>
                                <p:cTn id="8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500"/>
                            </p:stCondLst>
                            <p:childTnLst>
                              <p:par>
                                <p:cTn id="8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500"/>
                            </p:stCondLst>
                            <p:childTnLst>
                              <p:par>
                                <p:cTn id="11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4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16" presetID="22" presetClass="entr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500"/>
                            </p:stCondLst>
                            <p:childTnLst>
                              <p:par>
                                <p:cTn id="125" presetID="22" presetClass="entr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000"/>
                            </p:stCondLst>
                            <p:childTnLst>
                              <p:par>
                                <p:cTn id="1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1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500"/>
                            </p:stCondLst>
                            <p:childTnLst>
                              <p:par>
                                <p:cTn id="1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500"/>
                            </p:stCondLst>
                            <p:childTnLst>
                              <p:par>
                                <p:cTn id="16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500"/>
                            </p:stCondLst>
                            <p:childTnLst>
                              <p:par>
                                <p:cTn id="1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1000"/>
                            </p:stCondLst>
                            <p:childTnLst>
                              <p:par>
                                <p:cTn id="17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5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utoUpdateAnimBg="0"/>
      <p:bldP spid="7" grpId="0" autoUpdateAnimBg="0"/>
      <p:bldP spid="8" grpId="0" animBg="1"/>
      <p:bldP spid="9" grpId="0" build="p" autoUpdateAnimBg="0" advAuto="0"/>
      <p:bldP spid="10" grpId="0" animBg="1"/>
      <p:bldP spid="11" grpId="0" build="p" autoUpdateAnimBg="0" advAuto="0"/>
      <p:bldP spid="12" grpId="0" animBg="1"/>
      <p:bldP spid="13" grpId="0" build="p" autoUpdateAnimBg="0" advAuto="0"/>
      <p:bldP spid="14" grpId="0" animBg="1"/>
      <p:bldP spid="15" grpId="0" build="p" autoUpdateAnimBg="0" advAuto="0"/>
      <p:bldP spid="16" grpId="0" build="p" autoUpdateAnimBg="0" advAuto="0"/>
      <p:bldP spid="17" grpId="0" animBg="1"/>
      <p:bldP spid="18" grpId="0" build="p" autoUpdateAnimBg="0"/>
      <p:bldP spid="19" grpId="0"/>
      <p:bldP spid="20" grpId="0" animBg="1"/>
      <p:bldP spid="21" grpId="0" animBg="1"/>
      <p:bldP spid="22" grpId="0"/>
      <p:bldP spid="23" grpId="0" build="p" autoUpdateAnimBg="0"/>
      <p:bldP spid="24" grpId="0" animBg="1"/>
      <p:bldP spid="25" grpId="0" build="p" autoUpdateAnimBg="0" advAuto="0"/>
      <p:bldP spid="26" grpId="0" animBg="1"/>
      <p:bldP spid="27" grpId="0" build="p" autoUpdateAnimBg="0" advAuto="0"/>
      <p:bldP spid="28" grpId="0" animBg="1"/>
      <p:bldP spid="29" grpId="0"/>
      <p:bldP spid="30" grpId="0"/>
      <p:bldP spid="92" grpId="0" animBg="1"/>
      <p:bldP spid="99" grpId="0" animBg="1"/>
      <p:bldP spid="100" grpId="0" animBg="1"/>
      <p:bldP spid="101" grpId="0" animBg="1"/>
      <p:bldP spid="102" grpId="0" animBg="1"/>
      <p:bldP spid="108" grpId="0" animBg="1"/>
      <p:bldP spid="109" grpId="0" animBg="1"/>
      <p:bldP spid="110" grpId="1" animBg="1"/>
      <p:bldP spid="111" grpId="1" animBg="1"/>
      <p:bldP spid="117" grpId="0" animBg="1"/>
      <p:bldP spid="118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16"/>
          <p:cNvSpPr txBox="1">
            <a:spLocks noChangeArrowheads="1"/>
          </p:cNvSpPr>
          <p:nvPr/>
        </p:nvSpPr>
        <p:spPr bwMode="auto">
          <a:xfrm>
            <a:off x="1619672" y="5523954"/>
            <a:ext cx="8382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  <a:latin typeface="+mn-lt"/>
                <a:ea typeface="+mn-ea"/>
              </a:rPr>
              <a:t>Ri</a:t>
            </a:r>
          </a:p>
        </p:txBody>
      </p:sp>
      <p:sp>
        <p:nvSpPr>
          <p:cNvPr id="3" name="Line 117"/>
          <p:cNvSpPr>
            <a:spLocks noChangeShapeType="1"/>
          </p:cNvSpPr>
          <p:nvPr/>
        </p:nvSpPr>
        <p:spPr bwMode="auto">
          <a:xfrm>
            <a:off x="2267744" y="5805264"/>
            <a:ext cx="4572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sz="2800">
              <a:latin typeface="+mn-lt"/>
              <a:ea typeface="+mn-ea"/>
            </a:endParaRPr>
          </a:p>
        </p:txBody>
      </p:sp>
      <p:sp>
        <p:nvSpPr>
          <p:cNvPr id="4" name="Text Box 118"/>
          <p:cNvSpPr txBox="1">
            <a:spLocks noChangeArrowheads="1"/>
          </p:cNvSpPr>
          <p:nvPr/>
        </p:nvSpPr>
        <p:spPr bwMode="auto">
          <a:xfrm>
            <a:off x="5076056" y="5523954"/>
            <a:ext cx="128012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  <a:latin typeface="+mn-lt"/>
                <a:ea typeface="+mn-ea"/>
              </a:rPr>
              <a:t>MDR</a:t>
            </a:r>
          </a:p>
        </p:txBody>
      </p:sp>
      <p:sp>
        <p:nvSpPr>
          <p:cNvPr id="5" name="Line 119"/>
          <p:cNvSpPr>
            <a:spLocks noChangeShapeType="1"/>
          </p:cNvSpPr>
          <p:nvPr/>
        </p:nvSpPr>
        <p:spPr bwMode="auto">
          <a:xfrm>
            <a:off x="3524672" y="5805264"/>
            <a:ext cx="4572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sz="2800">
              <a:latin typeface="+mn-lt"/>
              <a:ea typeface="+mn-ea"/>
            </a:endParaRPr>
          </a:p>
        </p:txBody>
      </p:sp>
      <p:sp>
        <p:nvSpPr>
          <p:cNvPr id="6" name="Line 128"/>
          <p:cNvSpPr>
            <a:spLocks noChangeShapeType="1"/>
          </p:cNvSpPr>
          <p:nvPr/>
        </p:nvSpPr>
        <p:spPr bwMode="auto">
          <a:xfrm>
            <a:off x="4499992" y="5805264"/>
            <a:ext cx="4572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sz="2800">
              <a:latin typeface="+mn-lt"/>
              <a:ea typeface="+mn-ea"/>
            </a:endParaRPr>
          </a:p>
        </p:txBody>
      </p:sp>
      <p:sp>
        <p:nvSpPr>
          <p:cNvPr id="7" name="Text Box 129"/>
          <p:cNvSpPr txBox="1">
            <a:spLocks noChangeArrowheads="1"/>
          </p:cNvSpPr>
          <p:nvPr/>
        </p:nvSpPr>
        <p:spPr bwMode="auto">
          <a:xfrm>
            <a:off x="6629400" y="5523954"/>
            <a:ext cx="1295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  <a:latin typeface="+mn-lt"/>
                <a:ea typeface="+mn-ea"/>
              </a:rPr>
              <a:t>DB</a:t>
            </a:r>
          </a:p>
        </p:txBody>
      </p:sp>
      <p:sp>
        <p:nvSpPr>
          <p:cNvPr id="8" name="Line 130"/>
          <p:cNvSpPr>
            <a:spLocks noChangeShapeType="1"/>
          </p:cNvSpPr>
          <p:nvPr/>
        </p:nvSpPr>
        <p:spPr bwMode="auto">
          <a:xfrm>
            <a:off x="6156176" y="5805264"/>
            <a:ext cx="4572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sz="2800">
              <a:latin typeface="+mn-lt"/>
              <a:ea typeface="+mn-ea"/>
            </a:endParaRPr>
          </a:p>
        </p:txBody>
      </p:sp>
      <p:sp>
        <p:nvSpPr>
          <p:cNvPr id="9" name="Text Box 131"/>
          <p:cNvSpPr txBox="1">
            <a:spLocks noChangeArrowheads="1"/>
          </p:cNvSpPr>
          <p:nvPr/>
        </p:nvSpPr>
        <p:spPr bwMode="auto">
          <a:xfrm>
            <a:off x="3905672" y="5517232"/>
            <a:ext cx="8382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  <a:latin typeface="+mn-lt"/>
                <a:ea typeface="+mn-ea"/>
              </a:rPr>
              <a:t>内</a:t>
            </a:r>
          </a:p>
        </p:txBody>
      </p:sp>
      <p:sp>
        <p:nvSpPr>
          <p:cNvPr id="10" name="Line 132"/>
          <p:cNvSpPr>
            <a:spLocks noChangeShapeType="1"/>
          </p:cNvSpPr>
          <p:nvPr/>
        </p:nvSpPr>
        <p:spPr bwMode="auto">
          <a:xfrm>
            <a:off x="7239000" y="5805264"/>
            <a:ext cx="4572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sz="2800">
              <a:latin typeface="+mn-lt"/>
              <a:ea typeface="+mn-ea"/>
            </a:endParaRPr>
          </a:p>
        </p:txBody>
      </p:sp>
      <p:sp>
        <p:nvSpPr>
          <p:cNvPr id="11" name="Text Box 133"/>
          <p:cNvSpPr txBox="1">
            <a:spLocks noChangeArrowheads="1"/>
          </p:cNvSpPr>
          <p:nvPr/>
        </p:nvSpPr>
        <p:spPr bwMode="auto">
          <a:xfrm>
            <a:off x="7620000" y="5523954"/>
            <a:ext cx="1524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  <a:latin typeface="+mn-lt"/>
                <a:ea typeface="+mn-ea"/>
              </a:rPr>
              <a:t>I/O</a:t>
            </a:r>
          </a:p>
        </p:txBody>
      </p:sp>
      <p:sp>
        <p:nvSpPr>
          <p:cNvPr id="12" name="Text Box 134"/>
          <p:cNvSpPr txBox="1">
            <a:spLocks noChangeArrowheads="1"/>
          </p:cNvSpPr>
          <p:nvPr/>
        </p:nvSpPr>
        <p:spPr bwMode="auto">
          <a:xfrm>
            <a:off x="2686472" y="5523954"/>
            <a:ext cx="100588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  <a:latin typeface="+mn-lt"/>
                <a:ea typeface="+mn-ea"/>
              </a:rPr>
              <a:t>ALU</a:t>
            </a:r>
          </a:p>
        </p:txBody>
      </p:sp>
      <p:grpSp>
        <p:nvGrpSpPr>
          <p:cNvPr id="13" name="Group 171"/>
          <p:cNvGrpSpPr>
            <a:grpSpLocks/>
          </p:cNvGrpSpPr>
          <p:nvPr/>
        </p:nvGrpSpPr>
        <p:grpSpPr bwMode="auto">
          <a:xfrm>
            <a:off x="163769" y="4725144"/>
            <a:ext cx="2881313" cy="523875"/>
            <a:chOff x="0" y="3936"/>
            <a:chExt cx="1815" cy="330"/>
          </a:xfrm>
        </p:grpSpPr>
        <p:sp>
          <p:nvSpPr>
            <p:cNvPr id="14" name="Text Box 153"/>
            <p:cNvSpPr txBox="1">
              <a:spLocks noChangeArrowheads="1"/>
            </p:cNvSpPr>
            <p:nvPr/>
          </p:nvSpPr>
          <p:spPr bwMode="auto">
            <a:xfrm>
              <a:off x="0" y="3936"/>
              <a:ext cx="672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+mn-lt"/>
                  <a:ea typeface="+mn-ea"/>
                </a:rPr>
                <a:t>⑤ R</a:t>
              </a:r>
            </a:p>
          </p:txBody>
        </p:sp>
        <p:sp>
          <p:nvSpPr>
            <p:cNvPr id="15" name="Text Box 154"/>
            <p:cNvSpPr txBox="1">
              <a:spLocks noChangeArrowheads="1"/>
            </p:cNvSpPr>
            <p:nvPr/>
          </p:nvSpPr>
          <p:spPr bwMode="auto">
            <a:xfrm>
              <a:off x="903" y="3936"/>
              <a:ext cx="912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+mn-lt"/>
                  <a:ea typeface="+mn-ea"/>
                </a:rPr>
                <a:t>I/O</a:t>
              </a:r>
              <a:r>
                <a:rPr lang="zh-CN" altLang="en-US" sz="2800" b="1">
                  <a:latin typeface="+mn-lt"/>
                  <a:ea typeface="+mn-ea"/>
                </a:rPr>
                <a:t>：</a:t>
              </a:r>
            </a:p>
          </p:txBody>
        </p:sp>
        <p:sp>
          <p:nvSpPr>
            <p:cNvPr id="16" name="Line 155"/>
            <p:cNvSpPr>
              <a:spLocks noChangeShapeType="1"/>
            </p:cNvSpPr>
            <p:nvPr/>
          </p:nvSpPr>
          <p:spPr bwMode="auto">
            <a:xfrm>
              <a:off x="624" y="4128"/>
              <a:ext cx="240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 sz="2800">
                <a:latin typeface="+mn-lt"/>
                <a:ea typeface="+mn-ea"/>
              </a:endParaRPr>
            </a:p>
          </p:txBody>
        </p:sp>
      </p:grpSp>
      <p:grpSp>
        <p:nvGrpSpPr>
          <p:cNvPr id="17" name="Group 69"/>
          <p:cNvGrpSpPr>
            <a:grpSpLocks/>
          </p:cNvGrpSpPr>
          <p:nvPr/>
        </p:nvGrpSpPr>
        <p:grpSpPr bwMode="auto">
          <a:xfrm>
            <a:off x="539055" y="117078"/>
            <a:ext cx="8353425" cy="4464050"/>
            <a:chOff x="0" y="48"/>
            <a:chExt cx="5760" cy="3360"/>
          </a:xfrm>
        </p:grpSpPr>
        <p:sp>
          <p:nvSpPr>
            <p:cNvPr id="18" name="Line 70"/>
            <p:cNvSpPr>
              <a:spLocks noChangeShapeType="1"/>
            </p:cNvSpPr>
            <p:nvPr/>
          </p:nvSpPr>
          <p:spPr bwMode="auto">
            <a:xfrm flipV="1">
              <a:off x="528" y="1536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19" name="Line 71"/>
            <p:cNvSpPr>
              <a:spLocks noChangeShapeType="1"/>
            </p:cNvSpPr>
            <p:nvPr/>
          </p:nvSpPr>
          <p:spPr bwMode="auto">
            <a:xfrm flipV="1">
              <a:off x="1008" y="1007"/>
              <a:ext cx="0" cy="19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20" name="Line 72"/>
            <p:cNvSpPr>
              <a:spLocks noChangeShapeType="1"/>
            </p:cNvSpPr>
            <p:nvPr/>
          </p:nvSpPr>
          <p:spPr bwMode="auto">
            <a:xfrm flipV="1">
              <a:off x="1344" y="1536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21" name="Line 73"/>
            <p:cNvSpPr>
              <a:spLocks noChangeShapeType="1"/>
            </p:cNvSpPr>
            <p:nvPr/>
          </p:nvSpPr>
          <p:spPr bwMode="auto">
            <a:xfrm flipV="1">
              <a:off x="1152" y="2064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22" name="Line 74"/>
            <p:cNvSpPr>
              <a:spLocks noChangeShapeType="1"/>
            </p:cNvSpPr>
            <p:nvPr/>
          </p:nvSpPr>
          <p:spPr bwMode="auto">
            <a:xfrm flipV="1">
              <a:off x="768" y="2064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23" name="Line 75"/>
            <p:cNvSpPr>
              <a:spLocks noChangeShapeType="1"/>
            </p:cNvSpPr>
            <p:nvPr/>
          </p:nvSpPr>
          <p:spPr bwMode="auto">
            <a:xfrm flipV="1">
              <a:off x="288" y="2064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24" name="Line 76"/>
            <p:cNvSpPr>
              <a:spLocks noChangeShapeType="1"/>
            </p:cNvSpPr>
            <p:nvPr/>
          </p:nvSpPr>
          <p:spPr bwMode="auto">
            <a:xfrm flipV="1">
              <a:off x="1632" y="2064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25" name="Line 77"/>
            <p:cNvSpPr>
              <a:spLocks noChangeShapeType="1"/>
            </p:cNvSpPr>
            <p:nvPr/>
          </p:nvSpPr>
          <p:spPr bwMode="auto">
            <a:xfrm flipV="1">
              <a:off x="993" y="481"/>
              <a:ext cx="0" cy="23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26" name="Text Box 78"/>
            <p:cNvSpPr txBox="1">
              <a:spLocks noChangeArrowheads="1"/>
            </p:cNvSpPr>
            <p:nvPr/>
          </p:nvSpPr>
          <p:spPr bwMode="auto">
            <a:xfrm>
              <a:off x="0" y="2449"/>
              <a:ext cx="2064" cy="71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lnSpc>
                  <a:spcPct val="60000"/>
                </a:lnSpc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  <a:ea typeface="黑体" pitchFamily="2" charset="-122"/>
                </a:rPr>
                <a:t>     R0~R3          </a:t>
              </a:r>
              <a:r>
                <a:rPr lang="en-US" altLang="zh-CN" sz="2000" b="1" err="1">
                  <a:latin typeface="+mn-lt"/>
                  <a:ea typeface="黑体" pitchFamily="2" charset="-122"/>
                </a:rPr>
                <a:t>R0~R3</a:t>
              </a:r>
              <a:endParaRPr lang="en-US" altLang="zh-CN" sz="2000" b="1">
                <a:latin typeface="+mn-lt"/>
                <a:ea typeface="黑体" pitchFamily="2" charset="-122"/>
              </a:endParaRPr>
            </a:p>
            <a:p>
              <a:pPr eaLnBrk="0" hangingPunct="0">
                <a:lnSpc>
                  <a:spcPct val="60000"/>
                </a:lnSpc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  <a:ea typeface="黑体" pitchFamily="2" charset="-122"/>
                </a:rPr>
                <a:t>     C     D           C     D</a:t>
              </a:r>
            </a:p>
            <a:p>
              <a:pPr eaLnBrk="0" hangingPunct="0">
                <a:lnSpc>
                  <a:spcPct val="60000"/>
                </a:lnSpc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  <a:ea typeface="黑体" pitchFamily="2" charset="-122"/>
                </a:rPr>
                <a:t>     SP  PC      PSW  MDR</a:t>
              </a:r>
            </a:p>
          </p:txBody>
        </p:sp>
        <p:sp>
          <p:nvSpPr>
            <p:cNvPr id="27" name="Text Box 79"/>
            <p:cNvSpPr txBox="1">
              <a:spLocks noChangeArrowheads="1"/>
            </p:cNvSpPr>
            <p:nvPr/>
          </p:nvSpPr>
          <p:spPr bwMode="auto">
            <a:xfrm>
              <a:off x="192" y="1728"/>
              <a:ext cx="672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A</a:t>
              </a:r>
            </a:p>
          </p:txBody>
        </p:sp>
        <p:sp>
          <p:nvSpPr>
            <p:cNvPr id="28" name="Text Box 80"/>
            <p:cNvSpPr txBox="1">
              <a:spLocks noChangeArrowheads="1"/>
            </p:cNvSpPr>
            <p:nvPr/>
          </p:nvSpPr>
          <p:spPr bwMode="auto">
            <a:xfrm>
              <a:off x="624" y="720"/>
              <a:ext cx="817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zh-CN" altLang="en-US" sz="2000" b="1">
                  <a:latin typeface="+mn-lt"/>
                </a:rPr>
                <a:t>移位器</a:t>
              </a:r>
            </a:p>
          </p:txBody>
        </p:sp>
        <p:sp>
          <p:nvSpPr>
            <p:cNvPr id="29" name="Line 81"/>
            <p:cNvSpPr>
              <a:spLocks noChangeShapeType="1"/>
            </p:cNvSpPr>
            <p:nvPr/>
          </p:nvSpPr>
          <p:spPr bwMode="auto">
            <a:xfrm>
              <a:off x="624" y="1200"/>
              <a:ext cx="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30" name="Text Box 82"/>
            <p:cNvSpPr txBox="1">
              <a:spLocks noChangeArrowheads="1"/>
            </p:cNvSpPr>
            <p:nvPr/>
          </p:nvSpPr>
          <p:spPr bwMode="auto">
            <a:xfrm>
              <a:off x="1056" y="1728"/>
              <a:ext cx="672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B</a:t>
              </a:r>
            </a:p>
          </p:txBody>
        </p:sp>
        <p:sp>
          <p:nvSpPr>
            <p:cNvPr id="31" name="Text Box 83"/>
            <p:cNvSpPr txBox="1">
              <a:spLocks noChangeArrowheads="1"/>
            </p:cNvSpPr>
            <p:nvPr/>
          </p:nvSpPr>
          <p:spPr bwMode="auto">
            <a:xfrm>
              <a:off x="432" y="1200"/>
              <a:ext cx="105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  <a:ea typeface="黑体" pitchFamily="2" charset="-122"/>
                </a:rPr>
                <a:t>  ALU</a:t>
              </a:r>
            </a:p>
          </p:txBody>
        </p:sp>
        <p:sp>
          <p:nvSpPr>
            <p:cNvPr id="32" name="Line 84"/>
            <p:cNvSpPr>
              <a:spLocks noChangeShapeType="1"/>
            </p:cNvSpPr>
            <p:nvPr/>
          </p:nvSpPr>
          <p:spPr bwMode="auto">
            <a:xfrm>
              <a:off x="384" y="2256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33" name="Line 85"/>
            <p:cNvSpPr>
              <a:spLocks noChangeShapeType="1"/>
            </p:cNvSpPr>
            <p:nvPr/>
          </p:nvSpPr>
          <p:spPr bwMode="auto">
            <a:xfrm>
              <a:off x="1248" y="2256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34" name="Rectangle 86"/>
            <p:cNvSpPr>
              <a:spLocks noChangeArrowheads="1"/>
            </p:cNvSpPr>
            <p:nvPr/>
          </p:nvSpPr>
          <p:spPr bwMode="auto">
            <a:xfrm>
              <a:off x="2112" y="1632"/>
              <a:ext cx="624" cy="288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altLang="zh-CN" sz="2000" b="1">
                  <a:latin typeface="+mn-lt"/>
                </a:rPr>
                <a:t>R2</a:t>
              </a:r>
            </a:p>
          </p:txBody>
        </p:sp>
        <p:sp>
          <p:nvSpPr>
            <p:cNvPr id="35" name="Line 87"/>
            <p:cNvSpPr>
              <a:spLocks noChangeShapeType="1"/>
            </p:cNvSpPr>
            <p:nvPr/>
          </p:nvSpPr>
          <p:spPr bwMode="auto">
            <a:xfrm>
              <a:off x="1008" y="481"/>
              <a:ext cx="1968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36" name="Line 88"/>
            <p:cNvSpPr>
              <a:spLocks noChangeShapeType="1"/>
            </p:cNvSpPr>
            <p:nvPr/>
          </p:nvSpPr>
          <p:spPr bwMode="auto">
            <a:xfrm>
              <a:off x="2976" y="481"/>
              <a:ext cx="0" cy="2927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stealth" w="med" len="lg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37" name="Line 89"/>
            <p:cNvSpPr>
              <a:spLocks noChangeShapeType="1"/>
            </p:cNvSpPr>
            <p:nvPr/>
          </p:nvSpPr>
          <p:spPr bwMode="auto">
            <a:xfrm flipH="1">
              <a:off x="2736" y="912"/>
              <a:ext cx="5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38" name="Line 90"/>
            <p:cNvSpPr>
              <a:spLocks noChangeShapeType="1"/>
            </p:cNvSpPr>
            <p:nvPr/>
          </p:nvSpPr>
          <p:spPr bwMode="auto">
            <a:xfrm flipH="1">
              <a:off x="2736" y="1344"/>
              <a:ext cx="5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39" name="Line 91"/>
            <p:cNvSpPr>
              <a:spLocks noChangeShapeType="1"/>
            </p:cNvSpPr>
            <p:nvPr/>
          </p:nvSpPr>
          <p:spPr bwMode="auto">
            <a:xfrm flipH="1">
              <a:off x="2736" y="1776"/>
              <a:ext cx="24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40" name="Line 92"/>
            <p:cNvSpPr>
              <a:spLocks noChangeShapeType="1"/>
            </p:cNvSpPr>
            <p:nvPr/>
          </p:nvSpPr>
          <p:spPr bwMode="auto">
            <a:xfrm flipH="1">
              <a:off x="2736" y="2161"/>
              <a:ext cx="48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41" name="Line 93"/>
            <p:cNvSpPr>
              <a:spLocks noChangeShapeType="1"/>
            </p:cNvSpPr>
            <p:nvPr/>
          </p:nvSpPr>
          <p:spPr bwMode="auto">
            <a:xfrm flipH="1">
              <a:off x="2736" y="2592"/>
              <a:ext cx="5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42" name="Line 94"/>
            <p:cNvSpPr>
              <a:spLocks noChangeShapeType="1"/>
            </p:cNvSpPr>
            <p:nvPr/>
          </p:nvSpPr>
          <p:spPr bwMode="auto">
            <a:xfrm flipH="1">
              <a:off x="2736" y="3024"/>
              <a:ext cx="48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43" name="Line 95"/>
            <p:cNvSpPr>
              <a:spLocks noChangeShapeType="1"/>
            </p:cNvSpPr>
            <p:nvPr/>
          </p:nvSpPr>
          <p:spPr bwMode="auto">
            <a:xfrm>
              <a:off x="3744" y="193"/>
              <a:ext cx="2016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44" name="Line 96"/>
            <p:cNvSpPr>
              <a:spLocks noChangeShapeType="1"/>
            </p:cNvSpPr>
            <p:nvPr/>
          </p:nvSpPr>
          <p:spPr bwMode="auto">
            <a:xfrm>
              <a:off x="3744" y="576"/>
              <a:ext cx="2016" cy="0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45" name="Line 97"/>
            <p:cNvSpPr>
              <a:spLocks noChangeShapeType="1"/>
            </p:cNvSpPr>
            <p:nvPr/>
          </p:nvSpPr>
          <p:spPr bwMode="auto">
            <a:xfrm flipH="1">
              <a:off x="3744" y="384"/>
              <a:ext cx="201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46" name="Line 98"/>
            <p:cNvSpPr>
              <a:spLocks noChangeShapeType="1"/>
            </p:cNvSpPr>
            <p:nvPr/>
          </p:nvSpPr>
          <p:spPr bwMode="auto">
            <a:xfrm>
              <a:off x="4608" y="193"/>
              <a:ext cx="0" cy="674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oval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47" name="Line 99"/>
            <p:cNvSpPr>
              <a:spLocks noChangeShapeType="1"/>
            </p:cNvSpPr>
            <p:nvPr/>
          </p:nvSpPr>
          <p:spPr bwMode="auto">
            <a:xfrm>
              <a:off x="4752" y="384"/>
              <a:ext cx="0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48" name="Line 100"/>
            <p:cNvSpPr>
              <a:spLocks noChangeShapeType="1"/>
            </p:cNvSpPr>
            <p:nvPr/>
          </p:nvSpPr>
          <p:spPr bwMode="auto">
            <a:xfrm>
              <a:off x="5136" y="193"/>
              <a:ext cx="0" cy="674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49" name="Line 101"/>
            <p:cNvSpPr>
              <a:spLocks noChangeShapeType="1"/>
            </p:cNvSpPr>
            <p:nvPr/>
          </p:nvSpPr>
          <p:spPr bwMode="auto">
            <a:xfrm>
              <a:off x="4896" y="576"/>
              <a:ext cx="0" cy="288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50" name="Line 102"/>
            <p:cNvSpPr>
              <a:spLocks noChangeShapeType="1"/>
            </p:cNvSpPr>
            <p:nvPr/>
          </p:nvSpPr>
          <p:spPr bwMode="auto">
            <a:xfrm>
              <a:off x="5424" y="576"/>
              <a:ext cx="0" cy="288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51" name="Line 103"/>
            <p:cNvSpPr>
              <a:spLocks noChangeShapeType="1"/>
            </p:cNvSpPr>
            <p:nvPr/>
          </p:nvSpPr>
          <p:spPr bwMode="auto">
            <a:xfrm>
              <a:off x="3888" y="912"/>
              <a:ext cx="142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52" name="Line 104"/>
            <p:cNvSpPr>
              <a:spLocks noChangeShapeType="1"/>
            </p:cNvSpPr>
            <p:nvPr/>
          </p:nvSpPr>
          <p:spPr bwMode="auto">
            <a:xfrm flipV="1">
              <a:off x="4032" y="193"/>
              <a:ext cx="0" cy="719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53" name="Line 105"/>
            <p:cNvSpPr>
              <a:spLocks noChangeShapeType="1"/>
            </p:cNvSpPr>
            <p:nvPr/>
          </p:nvSpPr>
          <p:spPr bwMode="auto">
            <a:xfrm flipH="1">
              <a:off x="3888" y="1344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54" name="Line 106"/>
            <p:cNvSpPr>
              <a:spLocks noChangeShapeType="1"/>
            </p:cNvSpPr>
            <p:nvPr/>
          </p:nvSpPr>
          <p:spPr bwMode="auto">
            <a:xfrm flipV="1">
              <a:off x="4128" y="384"/>
              <a:ext cx="0" cy="96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55" name="Line 107"/>
            <p:cNvSpPr>
              <a:spLocks noChangeShapeType="1"/>
            </p:cNvSpPr>
            <p:nvPr/>
          </p:nvSpPr>
          <p:spPr bwMode="auto">
            <a:xfrm>
              <a:off x="4272" y="384"/>
              <a:ext cx="0" cy="13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med" len="med"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56" name="Line 108"/>
            <p:cNvSpPr>
              <a:spLocks noChangeShapeType="1"/>
            </p:cNvSpPr>
            <p:nvPr/>
          </p:nvSpPr>
          <p:spPr bwMode="auto">
            <a:xfrm flipH="1">
              <a:off x="3888" y="1776"/>
              <a:ext cx="3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57" name="Text Box 109"/>
            <p:cNvSpPr txBox="1">
              <a:spLocks noChangeArrowheads="1"/>
            </p:cNvSpPr>
            <p:nvPr/>
          </p:nvSpPr>
          <p:spPr bwMode="auto">
            <a:xfrm>
              <a:off x="2112" y="769"/>
              <a:ext cx="624" cy="30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 R0</a:t>
              </a:r>
            </a:p>
          </p:txBody>
        </p:sp>
        <p:sp>
          <p:nvSpPr>
            <p:cNvPr id="58" name="Text Box 110"/>
            <p:cNvSpPr txBox="1">
              <a:spLocks noChangeArrowheads="1"/>
            </p:cNvSpPr>
            <p:nvPr/>
          </p:nvSpPr>
          <p:spPr bwMode="auto">
            <a:xfrm>
              <a:off x="2112" y="1200"/>
              <a:ext cx="62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 R1</a:t>
              </a:r>
            </a:p>
          </p:txBody>
        </p:sp>
        <p:sp>
          <p:nvSpPr>
            <p:cNvPr id="59" name="Text Box 111"/>
            <p:cNvSpPr txBox="1">
              <a:spLocks noChangeArrowheads="1"/>
            </p:cNvSpPr>
            <p:nvPr/>
          </p:nvSpPr>
          <p:spPr bwMode="auto">
            <a:xfrm>
              <a:off x="4512" y="864"/>
              <a:ext cx="478" cy="301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 M</a:t>
              </a:r>
            </a:p>
          </p:txBody>
        </p:sp>
        <p:sp>
          <p:nvSpPr>
            <p:cNvPr id="60" name="Text Box 112"/>
            <p:cNvSpPr txBox="1">
              <a:spLocks noChangeArrowheads="1"/>
            </p:cNvSpPr>
            <p:nvPr/>
          </p:nvSpPr>
          <p:spPr bwMode="auto">
            <a:xfrm>
              <a:off x="5088" y="864"/>
              <a:ext cx="432" cy="301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I/O</a:t>
              </a:r>
            </a:p>
          </p:txBody>
        </p:sp>
        <p:sp>
          <p:nvSpPr>
            <p:cNvPr id="61" name="Text Box 113"/>
            <p:cNvSpPr txBox="1">
              <a:spLocks noChangeArrowheads="1"/>
            </p:cNvSpPr>
            <p:nvPr/>
          </p:nvSpPr>
          <p:spPr bwMode="auto">
            <a:xfrm>
              <a:off x="3361" y="432"/>
              <a:ext cx="532" cy="30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CB</a:t>
              </a:r>
            </a:p>
          </p:txBody>
        </p:sp>
        <p:sp>
          <p:nvSpPr>
            <p:cNvPr id="62" name="Text Box 114"/>
            <p:cNvSpPr txBox="1">
              <a:spLocks noChangeArrowheads="1"/>
            </p:cNvSpPr>
            <p:nvPr/>
          </p:nvSpPr>
          <p:spPr bwMode="auto">
            <a:xfrm>
              <a:off x="1441" y="144"/>
              <a:ext cx="1007" cy="30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zh-CN" altLang="en-US" sz="2000" b="1">
                  <a:latin typeface="+mn-lt"/>
                  <a:ea typeface="黑体" pitchFamily="2" charset="-122"/>
                </a:rPr>
                <a:t>内总线</a:t>
              </a:r>
            </a:p>
          </p:txBody>
        </p:sp>
        <p:sp>
          <p:nvSpPr>
            <p:cNvPr id="63" name="Text Box 115"/>
            <p:cNvSpPr txBox="1">
              <a:spLocks noChangeArrowheads="1"/>
            </p:cNvSpPr>
            <p:nvPr/>
          </p:nvSpPr>
          <p:spPr bwMode="auto">
            <a:xfrm>
              <a:off x="2112" y="2449"/>
              <a:ext cx="624" cy="30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C</a:t>
              </a:r>
            </a:p>
          </p:txBody>
        </p:sp>
        <p:sp>
          <p:nvSpPr>
            <p:cNvPr id="64" name="Text Box 116"/>
            <p:cNvSpPr txBox="1">
              <a:spLocks noChangeArrowheads="1"/>
            </p:cNvSpPr>
            <p:nvPr/>
          </p:nvSpPr>
          <p:spPr bwMode="auto">
            <a:xfrm>
              <a:off x="2112" y="2016"/>
              <a:ext cx="62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R3</a:t>
              </a:r>
            </a:p>
          </p:txBody>
        </p:sp>
        <p:sp>
          <p:nvSpPr>
            <p:cNvPr id="65" name="Text Box 117"/>
            <p:cNvSpPr txBox="1">
              <a:spLocks noChangeArrowheads="1"/>
            </p:cNvSpPr>
            <p:nvPr/>
          </p:nvSpPr>
          <p:spPr bwMode="auto">
            <a:xfrm>
              <a:off x="2112" y="2880"/>
              <a:ext cx="62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D</a:t>
              </a:r>
            </a:p>
          </p:txBody>
        </p:sp>
        <p:sp>
          <p:nvSpPr>
            <p:cNvPr id="66" name="Text Box 118"/>
            <p:cNvSpPr txBox="1">
              <a:spLocks noChangeArrowheads="1"/>
            </p:cNvSpPr>
            <p:nvPr/>
          </p:nvSpPr>
          <p:spPr bwMode="auto">
            <a:xfrm>
              <a:off x="3264" y="769"/>
              <a:ext cx="624" cy="30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MAR</a:t>
              </a:r>
            </a:p>
          </p:txBody>
        </p:sp>
        <p:sp>
          <p:nvSpPr>
            <p:cNvPr id="67" name="Text Box 119"/>
            <p:cNvSpPr txBox="1">
              <a:spLocks noChangeArrowheads="1"/>
            </p:cNvSpPr>
            <p:nvPr/>
          </p:nvSpPr>
          <p:spPr bwMode="auto">
            <a:xfrm>
              <a:off x="3264" y="1200"/>
              <a:ext cx="62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MDR</a:t>
              </a:r>
            </a:p>
          </p:txBody>
        </p:sp>
        <p:sp>
          <p:nvSpPr>
            <p:cNvPr id="68" name="Text Box 120"/>
            <p:cNvSpPr txBox="1">
              <a:spLocks noChangeArrowheads="1"/>
            </p:cNvSpPr>
            <p:nvPr/>
          </p:nvSpPr>
          <p:spPr bwMode="auto">
            <a:xfrm>
              <a:off x="3264" y="1632"/>
              <a:ext cx="62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IR</a:t>
              </a:r>
            </a:p>
          </p:txBody>
        </p:sp>
        <p:sp>
          <p:nvSpPr>
            <p:cNvPr id="69" name="Text Box 121"/>
            <p:cNvSpPr txBox="1">
              <a:spLocks noChangeArrowheads="1"/>
            </p:cNvSpPr>
            <p:nvPr/>
          </p:nvSpPr>
          <p:spPr bwMode="auto">
            <a:xfrm>
              <a:off x="3264" y="2016"/>
              <a:ext cx="62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 PC</a:t>
              </a:r>
            </a:p>
          </p:txBody>
        </p:sp>
        <p:sp>
          <p:nvSpPr>
            <p:cNvPr id="70" name="Text Box 122"/>
            <p:cNvSpPr txBox="1">
              <a:spLocks noChangeArrowheads="1"/>
            </p:cNvSpPr>
            <p:nvPr/>
          </p:nvSpPr>
          <p:spPr bwMode="auto">
            <a:xfrm>
              <a:off x="3264" y="2449"/>
              <a:ext cx="624" cy="30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SP</a:t>
              </a:r>
            </a:p>
          </p:txBody>
        </p:sp>
        <p:sp>
          <p:nvSpPr>
            <p:cNvPr id="71" name="Text Box 123"/>
            <p:cNvSpPr txBox="1">
              <a:spLocks noChangeArrowheads="1"/>
            </p:cNvSpPr>
            <p:nvPr/>
          </p:nvSpPr>
          <p:spPr bwMode="auto">
            <a:xfrm>
              <a:off x="3264" y="2880"/>
              <a:ext cx="62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PSW</a:t>
              </a:r>
            </a:p>
          </p:txBody>
        </p:sp>
        <p:sp>
          <p:nvSpPr>
            <p:cNvPr id="72" name="Line 124"/>
            <p:cNvSpPr>
              <a:spLocks noChangeShapeType="1"/>
            </p:cNvSpPr>
            <p:nvPr/>
          </p:nvSpPr>
          <p:spPr bwMode="auto">
            <a:xfrm rot="-5400000">
              <a:off x="5664" y="912"/>
              <a:ext cx="0" cy="192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73" name="Line 125"/>
            <p:cNvSpPr>
              <a:spLocks noChangeShapeType="1"/>
            </p:cNvSpPr>
            <p:nvPr/>
          </p:nvSpPr>
          <p:spPr bwMode="auto">
            <a:xfrm>
              <a:off x="5281" y="384"/>
              <a:ext cx="0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74" name="Text Box 126"/>
            <p:cNvSpPr txBox="1">
              <a:spLocks noChangeArrowheads="1"/>
            </p:cNvSpPr>
            <p:nvPr/>
          </p:nvSpPr>
          <p:spPr bwMode="auto">
            <a:xfrm>
              <a:off x="3361" y="48"/>
              <a:ext cx="532" cy="30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AB</a:t>
              </a:r>
            </a:p>
          </p:txBody>
        </p:sp>
        <p:sp>
          <p:nvSpPr>
            <p:cNvPr id="75" name="Text Box 127"/>
            <p:cNvSpPr txBox="1">
              <a:spLocks noChangeArrowheads="1"/>
            </p:cNvSpPr>
            <p:nvPr/>
          </p:nvSpPr>
          <p:spPr bwMode="auto">
            <a:xfrm>
              <a:off x="3361" y="240"/>
              <a:ext cx="532" cy="30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DB</a:t>
              </a:r>
            </a:p>
          </p:txBody>
        </p:sp>
        <p:sp>
          <p:nvSpPr>
            <p:cNvPr id="76" name="Line 128"/>
            <p:cNvSpPr>
              <a:spLocks noChangeShapeType="1"/>
            </p:cNvSpPr>
            <p:nvPr/>
          </p:nvSpPr>
          <p:spPr bwMode="auto">
            <a:xfrm>
              <a:off x="4416" y="576"/>
              <a:ext cx="0" cy="1392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 type="stealth" w="lg" len="lg"/>
              <a:tailEnd type="stealth" w="lg" len="lg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77" name="Text Box 129"/>
            <p:cNvSpPr txBox="1">
              <a:spLocks noChangeArrowheads="1"/>
            </p:cNvSpPr>
            <p:nvPr/>
          </p:nvSpPr>
          <p:spPr bwMode="auto">
            <a:xfrm>
              <a:off x="4128" y="1968"/>
              <a:ext cx="589" cy="533"/>
            </a:xfrm>
            <a:prstGeom prst="rect">
              <a:avLst/>
            </a:prstGeom>
            <a:noFill/>
            <a:ln w="38100">
              <a:solidFill>
                <a:srgbClr val="7030A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zh-CN" altLang="en-US" sz="2000" b="1">
                  <a:latin typeface="+mn-lt"/>
                  <a:ea typeface="黑体" pitchFamily="2" charset="-122"/>
                </a:rPr>
                <a:t>控制逻辑 </a:t>
              </a:r>
            </a:p>
          </p:txBody>
        </p:sp>
      </p:grpSp>
      <p:sp>
        <p:nvSpPr>
          <p:cNvPr id="78" name="Text Box 109"/>
          <p:cNvSpPr txBox="1">
            <a:spLocks noChangeArrowheads="1"/>
          </p:cNvSpPr>
          <p:nvPr/>
        </p:nvSpPr>
        <p:spPr bwMode="auto">
          <a:xfrm>
            <a:off x="3635896" y="1086208"/>
            <a:ext cx="904954" cy="398576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altLang="zh-CN" sz="2000" b="1">
                <a:latin typeface="+mn-lt"/>
              </a:rPr>
              <a:t> R0</a:t>
            </a:r>
          </a:p>
        </p:txBody>
      </p:sp>
      <p:sp>
        <p:nvSpPr>
          <p:cNvPr id="79" name="Text Box 79"/>
          <p:cNvSpPr txBox="1">
            <a:spLocks noChangeArrowheads="1"/>
          </p:cNvSpPr>
          <p:nvPr/>
        </p:nvSpPr>
        <p:spPr bwMode="auto">
          <a:xfrm>
            <a:off x="827584" y="2348880"/>
            <a:ext cx="974566" cy="399904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altLang="zh-CN" sz="2000" b="1">
                <a:latin typeface="+mn-lt"/>
              </a:rPr>
              <a:t>A</a:t>
            </a:r>
          </a:p>
        </p:txBody>
      </p:sp>
      <p:sp>
        <p:nvSpPr>
          <p:cNvPr id="80" name="Text Box 83"/>
          <p:cNvSpPr txBox="1">
            <a:spLocks noChangeArrowheads="1"/>
          </p:cNvSpPr>
          <p:nvPr/>
        </p:nvSpPr>
        <p:spPr bwMode="auto">
          <a:xfrm>
            <a:off x="1187624" y="1628800"/>
            <a:ext cx="1528561" cy="399904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altLang="zh-CN" sz="2000" b="1">
                <a:latin typeface="+mn-lt"/>
                <a:ea typeface="黑体" pitchFamily="2" charset="-122"/>
              </a:rPr>
              <a:t>  ALU</a:t>
            </a:r>
          </a:p>
        </p:txBody>
      </p:sp>
      <p:sp>
        <p:nvSpPr>
          <p:cNvPr id="81" name="Text Box 80"/>
          <p:cNvSpPr txBox="1">
            <a:spLocks noChangeArrowheads="1"/>
          </p:cNvSpPr>
          <p:nvPr/>
        </p:nvSpPr>
        <p:spPr bwMode="auto">
          <a:xfrm>
            <a:off x="1475656" y="1012872"/>
            <a:ext cx="1184852" cy="399904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zh-CN" altLang="en-US" sz="2000" b="1">
                <a:latin typeface="+mn-lt"/>
              </a:rPr>
              <a:t>移位器</a:t>
            </a:r>
          </a:p>
        </p:txBody>
      </p:sp>
      <p:grpSp>
        <p:nvGrpSpPr>
          <p:cNvPr id="82" name="组合 81"/>
          <p:cNvGrpSpPr/>
          <p:nvPr/>
        </p:nvGrpSpPr>
        <p:grpSpPr>
          <a:xfrm>
            <a:off x="1979712" y="692696"/>
            <a:ext cx="3312368" cy="1152128"/>
            <a:chOff x="1979712" y="620688"/>
            <a:chExt cx="3312368" cy="2232248"/>
          </a:xfrm>
        </p:grpSpPr>
        <p:sp>
          <p:nvSpPr>
            <p:cNvPr id="83" name="Line 77"/>
            <p:cNvSpPr>
              <a:spLocks noChangeShapeType="1"/>
            </p:cNvSpPr>
            <p:nvPr/>
          </p:nvSpPr>
          <p:spPr bwMode="auto">
            <a:xfrm flipV="1">
              <a:off x="1979712" y="620688"/>
              <a:ext cx="0" cy="31753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84" name="Line 87"/>
            <p:cNvSpPr>
              <a:spLocks noChangeShapeType="1"/>
            </p:cNvSpPr>
            <p:nvPr/>
          </p:nvSpPr>
          <p:spPr bwMode="auto">
            <a:xfrm>
              <a:off x="1979712" y="620688"/>
              <a:ext cx="2854087" cy="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85" name="Line 87"/>
            <p:cNvSpPr>
              <a:spLocks noChangeShapeType="1"/>
            </p:cNvSpPr>
            <p:nvPr/>
          </p:nvSpPr>
          <p:spPr bwMode="auto">
            <a:xfrm flipV="1">
              <a:off x="4860032" y="620688"/>
              <a:ext cx="0" cy="2232248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86" name="Line 87"/>
            <p:cNvSpPr>
              <a:spLocks noChangeShapeType="1"/>
            </p:cNvSpPr>
            <p:nvPr/>
          </p:nvSpPr>
          <p:spPr bwMode="auto">
            <a:xfrm>
              <a:off x="4860032" y="2852936"/>
              <a:ext cx="432048" cy="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 type="triangle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</p:grpSp>
      <p:sp>
        <p:nvSpPr>
          <p:cNvPr id="87" name="Text Box 119"/>
          <p:cNvSpPr txBox="1">
            <a:spLocks noChangeArrowheads="1"/>
          </p:cNvSpPr>
          <p:nvPr/>
        </p:nvSpPr>
        <p:spPr bwMode="auto">
          <a:xfrm>
            <a:off x="5292080" y="1628800"/>
            <a:ext cx="904954" cy="399904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altLang="zh-CN" sz="2000" b="1">
                <a:latin typeface="+mn-lt"/>
              </a:rPr>
              <a:t>MDR</a:t>
            </a:r>
          </a:p>
        </p:txBody>
      </p:sp>
      <p:grpSp>
        <p:nvGrpSpPr>
          <p:cNvPr id="88" name="组合 87"/>
          <p:cNvGrpSpPr/>
          <p:nvPr/>
        </p:nvGrpSpPr>
        <p:grpSpPr>
          <a:xfrm>
            <a:off x="6168157" y="568053"/>
            <a:ext cx="348059" cy="1276771"/>
            <a:chOff x="6168157" y="404664"/>
            <a:chExt cx="348059" cy="1276771"/>
          </a:xfrm>
        </p:grpSpPr>
        <p:sp>
          <p:nvSpPr>
            <p:cNvPr id="89" name="Line 105"/>
            <p:cNvSpPr>
              <a:spLocks noChangeShapeType="1"/>
            </p:cNvSpPr>
            <p:nvPr/>
          </p:nvSpPr>
          <p:spPr bwMode="auto">
            <a:xfrm flipH="1">
              <a:off x="6168157" y="1680107"/>
              <a:ext cx="348059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90" name="Line 106"/>
            <p:cNvSpPr>
              <a:spLocks noChangeShapeType="1"/>
            </p:cNvSpPr>
            <p:nvPr/>
          </p:nvSpPr>
          <p:spPr bwMode="auto">
            <a:xfrm flipV="1">
              <a:off x="6516216" y="404664"/>
              <a:ext cx="0" cy="12767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</p:grpSp>
      <p:grpSp>
        <p:nvGrpSpPr>
          <p:cNvPr id="91" name="组合 90"/>
          <p:cNvGrpSpPr/>
          <p:nvPr/>
        </p:nvGrpSpPr>
        <p:grpSpPr>
          <a:xfrm>
            <a:off x="5968781" y="559031"/>
            <a:ext cx="2923699" cy="637721"/>
            <a:chOff x="6121181" y="571421"/>
            <a:chExt cx="2923699" cy="637721"/>
          </a:xfrm>
        </p:grpSpPr>
        <p:sp>
          <p:nvSpPr>
            <p:cNvPr id="92" name="Line 97"/>
            <p:cNvSpPr>
              <a:spLocks noChangeShapeType="1"/>
            </p:cNvSpPr>
            <p:nvPr/>
          </p:nvSpPr>
          <p:spPr bwMode="auto">
            <a:xfrm flipH="1">
              <a:off x="6121181" y="571421"/>
              <a:ext cx="2923699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93" name="Line 99"/>
            <p:cNvSpPr>
              <a:spLocks noChangeShapeType="1"/>
            </p:cNvSpPr>
            <p:nvPr/>
          </p:nvSpPr>
          <p:spPr bwMode="auto">
            <a:xfrm>
              <a:off x="8324800" y="571421"/>
              <a:ext cx="0" cy="63772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</p:grpSp>
      <p:sp>
        <p:nvSpPr>
          <p:cNvPr id="94" name="Text Box 112"/>
          <p:cNvSpPr txBox="1">
            <a:spLocks noChangeArrowheads="1"/>
          </p:cNvSpPr>
          <p:nvPr/>
        </p:nvSpPr>
        <p:spPr bwMode="auto">
          <a:xfrm>
            <a:off x="7905933" y="1196752"/>
            <a:ext cx="626507" cy="399904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altLang="zh-CN" sz="2000" b="1">
                <a:latin typeface="+mn-lt"/>
              </a:rPr>
              <a:t>I/O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500"/>
                            </p:stCondLst>
                            <p:childTnLst>
                              <p:par>
                                <p:cTn id="7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000"/>
                            </p:stCondLst>
                            <p:childTnLst>
                              <p:par>
                                <p:cTn id="8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  <p:bldP spid="3" grpId="0" animBg="1"/>
      <p:bldP spid="4" grpId="0" build="p" autoUpdateAnimBg="0" advAuto="0"/>
      <p:bldP spid="5" grpId="0" animBg="1"/>
      <p:bldP spid="6" grpId="0" animBg="1"/>
      <p:bldP spid="7" grpId="0" build="p" autoUpdateAnimBg="0" advAuto="0"/>
      <p:bldP spid="8" grpId="0" animBg="1"/>
      <p:bldP spid="9" grpId="0" build="p" autoUpdateAnimBg="0" advAuto="0"/>
      <p:bldP spid="10" grpId="0" animBg="1"/>
      <p:bldP spid="11" grpId="0" build="p" autoUpdateAnimBg="0" advAuto="0"/>
      <p:bldP spid="12" grpId="0" build="p" autoUpdateAnimBg="0" advAuto="0"/>
      <p:bldP spid="78" grpId="0" animBg="1"/>
      <p:bldP spid="79" grpId="0" animBg="1"/>
      <p:bldP spid="80" grpId="0" animBg="1"/>
      <p:bldP spid="81" grpId="0" animBg="1"/>
      <p:bldP spid="87" grpId="0" animBg="1"/>
      <p:bldP spid="94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11"/>
          <p:cNvSpPr txBox="1">
            <a:spLocks noChangeArrowheads="1"/>
          </p:cNvSpPr>
          <p:nvPr/>
        </p:nvSpPr>
        <p:spPr bwMode="auto">
          <a:xfrm>
            <a:off x="2550840" y="5593432"/>
            <a:ext cx="1295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  <a:latin typeface="+mn-lt"/>
                <a:ea typeface="+mn-ea"/>
              </a:rPr>
              <a:t>DB</a:t>
            </a:r>
          </a:p>
        </p:txBody>
      </p:sp>
      <p:grpSp>
        <p:nvGrpSpPr>
          <p:cNvPr id="6" name="Group 154"/>
          <p:cNvGrpSpPr>
            <a:grpSpLocks/>
          </p:cNvGrpSpPr>
          <p:nvPr/>
        </p:nvGrpSpPr>
        <p:grpSpPr bwMode="auto">
          <a:xfrm>
            <a:off x="243145" y="4669188"/>
            <a:ext cx="2819400" cy="523875"/>
            <a:chOff x="0" y="3312"/>
            <a:chExt cx="1776" cy="330"/>
          </a:xfrm>
        </p:grpSpPr>
        <p:sp>
          <p:nvSpPr>
            <p:cNvPr id="7" name="Text Box 119"/>
            <p:cNvSpPr txBox="1">
              <a:spLocks noChangeArrowheads="1"/>
            </p:cNvSpPr>
            <p:nvPr/>
          </p:nvSpPr>
          <p:spPr bwMode="auto">
            <a:xfrm>
              <a:off x="0" y="3312"/>
              <a:ext cx="1104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+mn-lt"/>
                  <a:ea typeface="+mn-ea"/>
                </a:rPr>
                <a:t>⑥ I/O</a:t>
              </a:r>
            </a:p>
          </p:txBody>
        </p:sp>
        <p:sp>
          <p:nvSpPr>
            <p:cNvPr id="8" name="Text Box 120"/>
            <p:cNvSpPr txBox="1">
              <a:spLocks noChangeArrowheads="1"/>
            </p:cNvSpPr>
            <p:nvPr/>
          </p:nvSpPr>
          <p:spPr bwMode="auto">
            <a:xfrm>
              <a:off x="1200" y="3312"/>
              <a:ext cx="576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+mn-lt"/>
                  <a:ea typeface="+mn-ea"/>
                </a:rPr>
                <a:t>R</a:t>
              </a:r>
            </a:p>
          </p:txBody>
        </p:sp>
        <p:sp>
          <p:nvSpPr>
            <p:cNvPr id="9" name="Line 121"/>
            <p:cNvSpPr>
              <a:spLocks noChangeShapeType="1"/>
            </p:cNvSpPr>
            <p:nvPr/>
          </p:nvSpPr>
          <p:spPr bwMode="auto">
            <a:xfrm>
              <a:off x="822" y="3490"/>
              <a:ext cx="240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 sz="2800">
                <a:latin typeface="+mn-lt"/>
                <a:ea typeface="+mn-ea"/>
              </a:endParaRPr>
            </a:p>
          </p:txBody>
        </p:sp>
      </p:grpSp>
      <p:sp>
        <p:nvSpPr>
          <p:cNvPr id="10" name="Text Box 124"/>
          <p:cNvSpPr txBox="1">
            <a:spLocks noChangeArrowheads="1"/>
          </p:cNvSpPr>
          <p:nvPr/>
        </p:nvSpPr>
        <p:spPr bwMode="auto">
          <a:xfrm>
            <a:off x="6745560" y="5517232"/>
            <a:ext cx="10668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>
                <a:latin typeface="+mn-lt"/>
                <a:ea typeface="+mn-ea"/>
              </a:rPr>
              <a:t>打入</a:t>
            </a:r>
          </a:p>
        </p:txBody>
      </p:sp>
      <p:sp>
        <p:nvSpPr>
          <p:cNvPr id="11" name="Text Box 126"/>
          <p:cNvSpPr txBox="1">
            <a:spLocks noChangeArrowheads="1"/>
          </p:cNvSpPr>
          <p:nvPr/>
        </p:nvSpPr>
        <p:spPr bwMode="auto">
          <a:xfrm>
            <a:off x="1331640" y="5593432"/>
            <a:ext cx="12192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  <a:latin typeface="+mn-lt"/>
                <a:ea typeface="+mn-ea"/>
              </a:rPr>
              <a:t>I/O</a:t>
            </a:r>
          </a:p>
        </p:txBody>
      </p:sp>
      <p:sp>
        <p:nvSpPr>
          <p:cNvPr id="12" name="Line 127"/>
          <p:cNvSpPr>
            <a:spLocks noChangeShapeType="1"/>
          </p:cNvSpPr>
          <p:nvPr/>
        </p:nvSpPr>
        <p:spPr bwMode="auto">
          <a:xfrm>
            <a:off x="2051720" y="5877272"/>
            <a:ext cx="4572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sz="2800">
              <a:latin typeface="+mn-lt"/>
              <a:ea typeface="+mn-ea"/>
            </a:endParaRPr>
          </a:p>
        </p:txBody>
      </p:sp>
      <p:sp>
        <p:nvSpPr>
          <p:cNvPr id="13" name="Text Box 128"/>
          <p:cNvSpPr txBox="1">
            <a:spLocks noChangeArrowheads="1"/>
          </p:cNvSpPr>
          <p:nvPr/>
        </p:nvSpPr>
        <p:spPr bwMode="auto">
          <a:xfrm>
            <a:off x="3541440" y="5593432"/>
            <a:ext cx="1143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  <a:latin typeface="+mn-lt"/>
                <a:ea typeface="+mn-ea"/>
              </a:rPr>
              <a:t>MDR</a:t>
            </a:r>
          </a:p>
        </p:txBody>
      </p:sp>
      <p:sp>
        <p:nvSpPr>
          <p:cNvPr id="14" name="Line 129"/>
          <p:cNvSpPr>
            <a:spLocks noChangeShapeType="1"/>
          </p:cNvSpPr>
          <p:nvPr/>
        </p:nvSpPr>
        <p:spPr bwMode="auto">
          <a:xfrm>
            <a:off x="4618856" y="5877272"/>
            <a:ext cx="4572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sz="2800">
              <a:latin typeface="+mn-lt"/>
              <a:ea typeface="+mn-ea"/>
            </a:endParaRPr>
          </a:p>
        </p:txBody>
      </p:sp>
      <p:sp>
        <p:nvSpPr>
          <p:cNvPr id="15" name="Text Box 130"/>
          <p:cNvSpPr txBox="1">
            <a:spLocks noChangeArrowheads="1"/>
          </p:cNvSpPr>
          <p:nvPr/>
        </p:nvSpPr>
        <p:spPr bwMode="auto">
          <a:xfrm>
            <a:off x="6267872" y="5593432"/>
            <a:ext cx="77261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  <a:latin typeface="+mn-lt"/>
                <a:ea typeface="+mn-ea"/>
              </a:rPr>
              <a:t>内</a:t>
            </a:r>
          </a:p>
        </p:txBody>
      </p:sp>
      <p:sp>
        <p:nvSpPr>
          <p:cNvPr id="16" name="Line 131"/>
          <p:cNvSpPr>
            <a:spLocks noChangeShapeType="1"/>
          </p:cNvSpPr>
          <p:nvPr/>
        </p:nvSpPr>
        <p:spPr bwMode="auto">
          <a:xfrm>
            <a:off x="6801272" y="5877272"/>
            <a:ext cx="6096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sz="2800">
              <a:latin typeface="+mn-lt"/>
              <a:ea typeface="+mn-ea"/>
            </a:endParaRPr>
          </a:p>
        </p:txBody>
      </p:sp>
      <p:sp>
        <p:nvSpPr>
          <p:cNvPr id="17" name="Text Box 132"/>
          <p:cNvSpPr txBox="1">
            <a:spLocks noChangeArrowheads="1"/>
          </p:cNvSpPr>
          <p:nvPr/>
        </p:nvSpPr>
        <p:spPr bwMode="auto">
          <a:xfrm>
            <a:off x="7334672" y="5593432"/>
            <a:ext cx="990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  <a:latin typeface="+mn-lt"/>
                <a:ea typeface="+mn-ea"/>
              </a:rPr>
              <a:t>Ri</a:t>
            </a:r>
          </a:p>
        </p:txBody>
      </p:sp>
      <p:sp>
        <p:nvSpPr>
          <p:cNvPr id="18" name="Text Box 133"/>
          <p:cNvSpPr txBox="1">
            <a:spLocks noChangeArrowheads="1"/>
          </p:cNvSpPr>
          <p:nvPr/>
        </p:nvSpPr>
        <p:spPr bwMode="auto">
          <a:xfrm>
            <a:off x="5048672" y="5593432"/>
            <a:ext cx="1143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  <a:latin typeface="+mn-lt"/>
                <a:ea typeface="+mn-ea"/>
              </a:rPr>
              <a:t>ALU</a:t>
            </a:r>
          </a:p>
        </p:txBody>
      </p:sp>
      <p:sp>
        <p:nvSpPr>
          <p:cNvPr id="19" name="Line 134"/>
          <p:cNvSpPr>
            <a:spLocks noChangeShapeType="1"/>
          </p:cNvSpPr>
          <p:nvPr/>
        </p:nvSpPr>
        <p:spPr bwMode="auto">
          <a:xfrm>
            <a:off x="5886872" y="5877272"/>
            <a:ext cx="4572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sz="2800">
              <a:latin typeface="+mn-lt"/>
              <a:ea typeface="+mn-ea"/>
            </a:endParaRPr>
          </a:p>
        </p:txBody>
      </p:sp>
      <p:sp>
        <p:nvSpPr>
          <p:cNvPr id="20" name="Line 156"/>
          <p:cNvSpPr>
            <a:spLocks noChangeShapeType="1"/>
          </p:cNvSpPr>
          <p:nvPr/>
        </p:nvSpPr>
        <p:spPr bwMode="auto">
          <a:xfrm>
            <a:off x="3160440" y="5877272"/>
            <a:ext cx="4572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sz="2800">
              <a:latin typeface="+mn-lt"/>
              <a:ea typeface="+mn-ea"/>
            </a:endParaRPr>
          </a:p>
        </p:txBody>
      </p:sp>
      <p:grpSp>
        <p:nvGrpSpPr>
          <p:cNvPr id="28" name="Group 69"/>
          <p:cNvGrpSpPr>
            <a:grpSpLocks/>
          </p:cNvGrpSpPr>
          <p:nvPr/>
        </p:nvGrpSpPr>
        <p:grpSpPr bwMode="auto">
          <a:xfrm>
            <a:off x="539055" y="117078"/>
            <a:ext cx="8353425" cy="4464050"/>
            <a:chOff x="0" y="48"/>
            <a:chExt cx="5760" cy="3360"/>
          </a:xfrm>
        </p:grpSpPr>
        <p:sp>
          <p:nvSpPr>
            <p:cNvPr id="29" name="Line 70"/>
            <p:cNvSpPr>
              <a:spLocks noChangeShapeType="1"/>
            </p:cNvSpPr>
            <p:nvPr/>
          </p:nvSpPr>
          <p:spPr bwMode="auto">
            <a:xfrm flipV="1">
              <a:off x="528" y="1536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30" name="Line 71"/>
            <p:cNvSpPr>
              <a:spLocks noChangeShapeType="1"/>
            </p:cNvSpPr>
            <p:nvPr/>
          </p:nvSpPr>
          <p:spPr bwMode="auto">
            <a:xfrm flipV="1">
              <a:off x="1008" y="1007"/>
              <a:ext cx="0" cy="19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31" name="Line 72"/>
            <p:cNvSpPr>
              <a:spLocks noChangeShapeType="1"/>
            </p:cNvSpPr>
            <p:nvPr/>
          </p:nvSpPr>
          <p:spPr bwMode="auto">
            <a:xfrm flipV="1">
              <a:off x="1344" y="1536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32" name="Line 73"/>
            <p:cNvSpPr>
              <a:spLocks noChangeShapeType="1"/>
            </p:cNvSpPr>
            <p:nvPr/>
          </p:nvSpPr>
          <p:spPr bwMode="auto">
            <a:xfrm flipV="1">
              <a:off x="1152" y="2064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33" name="Line 74"/>
            <p:cNvSpPr>
              <a:spLocks noChangeShapeType="1"/>
            </p:cNvSpPr>
            <p:nvPr/>
          </p:nvSpPr>
          <p:spPr bwMode="auto">
            <a:xfrm flipV="1">
              <a:off x="768" y="2064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34" name="Line 75"/>
            <p:cNvSpPr>
              <a:spLocks noChangeShapeType="1"/>
            </p:cNvSpPr>
            <p:nvPr/>
          </p:nvSpPr>
          <p:spPr bwMode="auto">
            <a:xfrm flipV="1">
              <a:off x="288" y="2064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35" name="Line 76"/>
            <p:cNvSpPr>
              <a:spLocks noChangeShapeType="1"/>
            </p:cNvSpPr>
            <p:nvPr/>
          </p:nvSpPr>
          <p:spPr bwMode="auto">
            <a:xfrm flipV="1">
              <a:off x="1632" y="2064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36" name="Line 77"/>
            <p:cNvSpPr>
              <a:spLocks noChangeShapeType="1"/>
            </p:cNvSpPr>
            <p:nvPr/>
          </p:nvSpPr>
          <p:spPr bwMode="auto">
            <a:xfrm flipV="1">
              <a:off x="993" y="481"/>
              <a:ext cx="0" cy="23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37" name="Text Box 78"/>
            <p:cNvSpPr txBox="1">
              <a:spLocks noChangeArrowheads="1"/>
            </p:cNvSpPr>
            <p:nvPr/>
          </p:nvSpPr>
          <p:spPr bwMode="auto">
            <a:xfrm>
              <a:off x="0" y="2449"/>
              <a:ext cx="2064" cy="71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lnSpc>
                  <a:spcPct val="60000"/>
                </a:lnSpc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  <a:ea typeface="黑体" pitchFamily="2" charset="-122"/>
                </a:rPr>
                <a:t>     R0~R3          </a:t>
              </a:r>
              <a:r>
                <a:rPr lang="en-US" altLang="zh-CN" sz="2000" b="1" err="1">
                  <a:latin typeface="+mn-lt"/>
                  <a:ea typeface="黑体" pitchFamily="2" charset="-122"/>
                </a:rPr>
                <a:t>R0~R3</a:t>
              </a:r>
              <a:endParaRPr lang="en-US" altLang="zh-CN" sz="2000" b="1">
                <a:latin typeface="+mn-lt"/>
                <a:ea typeface="黑体" pitchFamily="2" charset="-122"/>
              </a:endParaRPr>
            </a:p>
            <a:p>
              <a:pPr eaLnBrk="0" hangingPunct="0">
                <a:lnSpc>
                  <a:spcPct val="60000"/>
                </a:lnSpc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  <a:ea typeface="黑体" pitchFamily="2" charset="-122"/>
                </a:rPr>
                <a:t>     C     D           C     D</a:t>
              </a:r>
            </a:p>
            <a:p>
              <a:pPr eaLnBrk="0" hangingPunct="0">
                <a:lnSpc>
                  <a:spcPct val="60000"/>
                </a:lnSpc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  <a:ea typeface="黑体" pitchFamily="2" charset="-122"/>
                </a:rPr>
                <a:t>     SP  PC      PSW  MDR</a:t>
              </a:r>
            </a:p>
          </p:txBody>
        </p:sp>
        <p:sp>
          <p:nvSpPr>
            <p:cNvPr id="38" name="Text Box 79"/>
            <p:cNvSpPr txBox="1">
              <a:spLocks noChangeArrowheads="1"/>
            </p:cNvSpPr>
            <p:nvPr/>
          </p:nvSpPr>
          <p:spPr bwMode="auto">
            <a:xfrm>
              <a:off x="192" y="1728"/>
              <a:ext cx="672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A</a:t>
              </a:r>
            </a:p>
          </p:txBody>
        </p:sp>
        <p:sp>
          <p:nvSpPr>
            <p:cNvPr id="39" name="Text Box 80"/>
            <p:cNvSpPr txBox="1">
              <a:spLocks noChangeArrowheads="1"/>
            </p:cNvSpPr>
            <p:nvPr/>
          </p:nvSpPr>
          <p:spPr bwMode="auto">
            <a:xfrm>
              <a:off x="624" y="720"/>
              <a:ext cx="817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zh-CN" altLang="en-US" sz="2000" b="1">
                  <a:latin typeface="+mn-lt"/>
                </a:rPr>
                <a:t>移位器</a:t>
              </a:r>
            </a:p>
          </p:txBody>
        </p:sp>
        <p:sp>
          <p:nvSpPr>
            <p:cNvPr id="40" name="Line 81"/>
            <p:cNvSpPr>
              <a:spLocks noChangeShapeType="1"/>
            </p:cNvSpPr>
            <p:nvPr/>
          </p:nvSpPr>
          <p:spPr bwMode="auto">
            <a:xfrm>
              <a:off x="624" y="1200"/>
              <a:ext cx="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41" name="Text Box 82"/>
            <p:cNvSpPr txBox="1">
              <a:spLocks noChangeArrowheads="1"/>
            </p:cNvSpPr>
            <p:nvPr/>
          </p:nvSpPr>
          <p:spPr bwMode="auto">
            <a:xfrm>
              <a:off x="1056" y="1728"/>
              <a:ext cx="672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B</a:t>
              </a:r>
            </a:p>
          </p:txBody>
        </p:sp>
        <p:sp>
          <p:nvSpPr>
            <p:cNvPr id="42" name="Text Box 83"/>
            <p:cNvSpPr txBox="1">
              <a:spLocks noChangeArrowheads="1"/>
            </p:cNvSpPr>
            <p:nvPr/>
          </p:nvSpPr>
          <p:spPr bwMode="auto">
            <a:xfrm>
              <a:off x="432" y="1200"/>
              <a:ext cx="105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  <a:ea typeface="黑体" pitchFamily="2" charset="-122"/>
                </a:rPr>
                <a:t>  ALU</a:t>
              </a:r>
            </a:p>
          </p:txBody>
        </p:sp>
        <p:sp>
          <p:nvSpPr>
            <p:cNvPr id="43" name="Line 84"/>
            <p:cNvSpPr>
              <a:spLocks noChangeShapeType="1"/>
            </p:cNvSpPr>
            <p:nvPr/>
          </p:nvSpPr>
          <p:spPr bwMode="auto">
            <a:xfrm>
              <a:off x="384" y="2256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44" name="Line 85"/>
            <p:cNvSpPr>
              <a:spLocks noChangeShapeType="1"/>
            </p:cNvSpPr>
            <p:nvPr/>
          </p:nvSpPr>
          <p:spPr bwMode="auto">
            <a:xfrm>
              <a:off x="1248" y="2256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45" name="Rectangle 86"/>
            <p:cNvSpPr>
              <a:spLocks noChangeArrowheads="1"/>
            </p:cNvSpPr>
            <p:nvPr/>
          </p:nvSpPr>
          <p:spPr bwMode="auto">
            <a:xfrm>
              <a:off x="2112" y="1632"/>
              <a:ext cx="624" cy="288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altLang="zh-CN" sz="2000" b="1">
                  <a:latin typeface="+mn-lt"/>
                </a:rPr>
                <a:t>R2</a:t>
              </a:r>
            </a:p>
          </p:txBody>
        </p:sp>
        <p:sp>
          <p:nvSpPr>
            <p:cNvPr id="46" name="Line 87"/>
            <p:cNvSpPr>
              <a:spLocks noChangeShapeType="1"/>
            </p:cNvSpPr>
            <p:nvPr/>
          </p:nvSpPr>
          <p:spPr bwMode="auto">
            <a:xfrm>
              <a:off x="1008" y="481"/>
              <a:ext cx="1968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47" name="Line 88"/>
            <p:cNvSpPr>
              <a:spLocks noChangeShapeType="1"/>
            </p:cNvSpPr>
            <p:nvPr/>
          </p:nvSpPr>
          <p:spPr bwMode="auto">
            <a:xfrm>
              <a:off x="2976" y="481"/>
              <a:ext cx="0" cy="2927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stealth" w="med" len="lg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48" name="Line 89"/>
            <p:cNvSpPr>
              <a:spLocks noChangeShapeType="1"/>
            </p:cNvSpPr>
            <p:nvPr/>
          </p:nvSpPr>
          <p:spPr bwMode="auto">
            <a:xfrm flipH="1">
              <a:off x="2736" y="912"/>
              <a:ext cx="5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49" name="Line 90"/>
            <p:cNvSpPr>
              <a:spLocks noChangeShapeType="1"/>
            </p:cNvSpPr>
            <p:nvPr/>
          </p:nvSpPr>
          <p:spPr bwMode="auto">
            <a:xfrm flipH="1">
              <a:off x="2736" y="1344"/>
              <a:ext cx="5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50" name="Line 91"/>
            <p:cNvSpPr>
              <a:spLocks noChangeShapeType="1"/>
            </p:cNvSpPr>
            <p:nvPr/>
          </p:nvSpPr>
          <p:spPr bwMode="auto">
            <a:xfrm flipH="1">
              <a:off x="2736" y="1776"/>
              <a:ext cx="24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51" name="Line 92"/>
            <p:cNvSpPr>
              <a:spLocks noChangeShapeType="1"/>
            </p:cNvSpPr>
            <p:nvPr/>
          </p:nvSpPr>
          <p:spPr bwMode="auto">
            <a:xfrm flipH="1">
              <a:off x="2736" y="2161"/>
              <a:ext cx="48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52" name="Line 93"/>
            <p:cNvSpPr>
              <a:spLocks noChangeShapeType="1"/>
            </p:cNvSpPr>
            <p:nvPr/>
          </p:nvSpPr>
          <p:spPr bwMode="auto">
            <a:xfrm flipH="1">
              <a:off x="2736" y="2592"/>
              <a:ext cx="5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53" name="Line 94"/>
            <p:cNvSpPr>
              <a:spLocks noChangeShapeType="1"/>
            </p:cNvSpPr>
            <p:nvPr/>
          </p:nvSpPr>
          <p:spPr bwMode="auto">
            <a:xfrm flipH="1">
              <a:off x="2736" y="3024"/>
              <a:ext cx="48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54" name="Line 95"/>
            <p:cNvSpPr>
              <a:spLocks noChangeShapeType="1"/>
            </p:cNvSpPr>
            <p:nvPr/>
          </p:nvSpPr>
          <p:spPr bwMode="auto">
            <a:xfrm>
              <a:off x="3744" y="193"/>
              <a:ext cx="2016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55" name="Line 96"/>
            <p:cNvSpPr>
              <a:spLocks noChangeShapeType="1"/>
            </p:cNvSpPr>
            <p:nvPr/>
          </p:nvSpPr>
          <p:spPr bwMode="auto">
            <a:xfrm>
              <a:off x="3744" y="576"/>
              <a:ext cx="2016" cy="0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56" name="Line 97"/>
            <p:cNvSpPr>
              <a:spLocks noChangeShapeType="1"/>
            </p:cNvSpPr>
            <p:nvPr/>
          </p:nvSpPr>
          <p:spPr bwMode="auto">
            <a:xfrm flipH="1">
              <a:off x="3744" y="384"/>
              <a:ext cx="201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57" name="Line 98"/>
            <p:cNvSpPr>
              <a:spLocks noChangeShapeType="1"/>
            </p:cNvSpPr>
            <p:nvPr/>
          </p:nvSpPr>
          <p:spPr bwMode="auto">
            <a:xfrm>
              <a:off x="4608" y="193"/>
              <a:ext cx="0" cy="674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oval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58" name="Line 99"/>
            <p:cNvSpPr>
              <a:spLocks noChangeShapeType="1"/>
            </p:cNvSpPr>
            <p:nvPr/>
          </p:nvSpPr>
          <p:spPr bwMode="auto">
            <a:xfrm>
              <a:off x="4752" y="384"/>
              <a:ext cx="0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59" name="Line 100"/>
            <p:cNvSpPr>
              <a:spLocks noChangeShapeType="1"/>
            </p:cNvSpPr>
            <p:nvPr/>
          </p:nvSpPr>
          <p:spPr bwMode="auto">
            <a:xfrm>
              <a:off x="5136" y="193"/>
              <a:ext cx="0" cy="674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60" name="Line 101"/>
            <p:cNvSpPr>
              <a:spLocks noChangeShapeType="1"/>
            </p:cNvSpPr>
            <p:nvPr/>
          </p:nvSpPr>
          <p:spPr bwMode="auto">
            <a:xfrm>
              <a:off x="4896" y="576"/>
              <a:ext cx="0" cy="288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61" name="Line 102"/>
            <p:cNvSpPr>
              <a:spLocks noChangeShapeType="1"/>
            </p:cNvSpPr>
            <p:nvPr/>
          </p:nvSpPr>
          <p:spPr bwMode="auto">
            <a:xfrm>
              <a:off x="5424" y="576"/>
              <a:ext cx="0" cy="288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62" name="Line 103"/>
            <p:cNvSpPr>
              <a:spLocks noChangeShapeType="1"/>
            </p:cNvSpPr>
            <p:nvPr/>
          </p:nvSpPr>
          <p:spPr bwMode="auto">
            <a:xfrm>
              <a:off x="3888" y="912"/>
              <a:ext cx="142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63" name="Line 104"/>
            <p:cNvSpPr>
              <a:spLocks noChangeShapeType="1"/>
            </p:cNvSpPr>
            <p:nvPr/>
          </p:nvSpPr>
          <p:spPr bwMode="auto">
            <a:xfrm flipV="1">
              <a:off x="4032" y="193"/>
              <a:ext cx="0" cy="719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64" name="Line 105"/>
            <p:cNvSpPr>
              <a:spLocks noChangeShapeType="1"/>
            </p:cNvSpPr>
            <p:nvPr/>
          </p:nvSpPr>
          <p:spPr bwMode="auto">
            <a:xfrm flipH="1">
              <a:off x="3888" y="1344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65" name="Line 106"/>
            <p:cNvSpPr>
              <a:spLocks noChangeShapeType="1"/>
            </p:cNvSpPr>
            <p:nvPr/>
          </p:nvSpPr>
          <p:spPr bwMode="auto">
            <a:xfrm flipV="1">
              <a:off x="4128" y="384"/>
              <a:ext cx="0" cy="96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66" name="Line 107"/>
            <p:cNvSpPr>
              <a:spLocks noChangeShapeType="1"/>
            </p:cNvSpPr>
            <p:nvPr/>
          </p:nvSpPr>
          <p:spPr bwMode="auto">
            <a:xfrm>
              <a:off x="4272" y="384"/>
              <a:ext cx="0" cy="13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med" len="med"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67" name="Line 108"/>
            <p:cNvSpPr>
              <a:spLocks noChangeShapeType="1"/>
            </p:cNvSpPr>
            <p:nvPr/>
          </p:nvSpPr>
          <p:spPr bwMode="auto">
            <a:xfrm flipH="1">
              <a:off x="3888" y="1776"/>
              <a:ext cx="3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68" name="Text Box 109"/>
            <p:cNvSpPr txBox="1">
              <a:spLocks noChangeArrowheads="1"/>
            </p:cNvSpPr>
            <p:nvPr/>
          </p:nvSpPr>
          <p:spPr bwMode="auto">
            <a:xfrm>
              <a:off x="2112" y="769"/>
              <a:ext cx="624" cy="30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 R0</a:t>
              </a:r>
            </a:p>
          </p:txBody>
        </p:sp>
        <p:sp>
          <p:nvSpPr>
            <p:cNvPr id="69" name="Text Box 110"/>
            <p:cNvSpPr txBox="1">
              <a:spLocks noChangeArrowheads="1"/>
            </p:cNvSpPr>
            <p:nvPr/>
          </p:nvSpPr>
          <p:spPr bwMode="auto">
            <a:xfrm>
              <a:off x="2112" y="1200"/>
              <a:ext cx="62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 R1</a:t>
              </a:r>
            </a:p>
          </p:txBody>
        </p:sp>
        <p:sp>
          <p:nvSpPr>
            <p:cNvPr id="70" name="Text Box 111"/>
            <p:cNvSpPr txBox="1">
              <a:spLocks noChangeArrowheads="1"/>
            </p:cNvSpPr>
            <p:nvPr/>
          </p:nvSpPr>
          <p:spPr bwMode="auto">
            <a:xfrm>
              <a:off x="4512" y="864"/>
              <a:ext cx="478" cy="301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 M</a:t>
              </a:r>
            </a:p>
          </p:txBody>
        </p:sp>
        <p:sp>
          <p:nvSpPr>
            <p:cNvPr id="71" name="Text Box 112"/>
            <p:cNvSpPr txBox="1">
              <a:spLocks noChangeArrowheads="1"/>
            </p:cNvSpPr>
            <p:nvPr/>
          </p:nvSpPr>
          <p:spPr bwMode="auto">
            <a:xfrm>
              <a:off x="5088" y="864"/>
              <a:ext cx="432" cy="301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I/O</a:t>
              </a:r>
            </a:p>
          </p:txBody>
        </p:sp>
        <p:sp>
          <p:nvSpPr>
            <p:cNvPr id="72" name="Text Box 113"/>
            <p:cNvSpPr txBox="1">
              <a:spLocks noChangeArrowheads="1"/>
            </p:cNvSpPr>
            <p:nvPr/>
          </p:nvSpPr>
          <p:spPr bwMode="auto">
            <a:xfrm>
              <a:off x="3361" y="432"/>
              <a:ext cx="532" cy="30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CB</a:t>
              </a:r>
            </a:p>
          </p:txBody>
        </p:sp>
        <p:sp>
          <p:nvSpPr>
            <p:cNvPr id="73" name="Text Box 114"/>
            <p:cNvSpPr txBox="1">
              <a:spLocks noChangeArrowheads="1"/>
            </p:cNvSpPr>
            <p:nvPr/>
          </p:nvSpPr>
          <p:spPr bwMode="auto">
            <a:xfrm>
              <a:off x="1441" y="144"/>
              <a:ext cx="1007" cy="30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zh-CN" altLang="en-US" sz="2000" b="1">
                  <a:latin typeface="+mn-lt"/>
                  <a:ea typeface="黑体" pitchFamily="2" charset="-122"/>
                </a:rPr>
                <a:t>内总线</a:t>
              </a:r>
            </a:p>
          </p:txBody>
        </p:sp>
        <p:sp>
          <p:nvSpPr>
            <p:cNvPr id="74" name="Text Box 115"/>
            <p:cNvSpPr txBox="1">
              <a:spLocks noChangeArrowheads="1"/>
            </p:cNvSpPr>
            <p:nvPr/>
          </p:nvSpPr>
          <p:spPr bwMode="auto">
            <a:xfrm>
              <a:off x="2112" y="2449"/>
              <a:ext cx="624" cy="30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C</a:t>
              </a:r>
            </a:p>
          </p:txBody>
        </p:sp>
        <p:sp>
          <p:nvSpPr>
            <p:cNvPr id="75" name="Text Box 116"/>
            <p:cNvSpPr txBox="1">
              <a:spLocks noChangeArrowheads="1"/>
            </p:cNvSpPr>
            <p:nvPr/>
          </p:nvSpPr>
          <p:spPr bwMode="auto">
            <a:xfrm>
              <a:off x="2112" y="2016"/>
              <a:ext cx="62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R3</a:t>
              </a:r>
            </a:p>
          </p:txBody>
        </p:sp>
        <p:sp>
          <p:nvSpPr>
            <p:cNvPr id="76" name="Text Box 117"/>
            <p:cNvSpPr txBox="1">
              <a:spLocks noChangeArrowheads="1"/>
            </p:cNvSpPr>
            <p:nvPr/>
          </p:nvSpPr>
          <p:spPr bwMode="auto">
            <a:xfrm>
              <a:off x="2112" y="2880"/>
              <a:ext cx="62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D</a:t>
              </a:r>
            </a:p>
          </p:txBody>
        </p:sp>
        <p:sp>
          <p:nvSpPr>
            <p:cNvPr id="77" name="Text Box 118"/>
            <p:cNvSpPr txBox="1">
              <a:spLocks noChangeArrowheads="1"/>
            </p:cNvSpPr>
            <p:nvPr/>
          </p:nvSpPr>
          <p:spPr bwMode="auto">
            <a:xfrm>
              <a:off x="3264" y="769"/>
              <a:ext cx="624" cy="30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MAR</a:t>
              </a:r>
            </a:p>
          </p:txBody>
        </p:sp>
        <p:sp>
          <p:nvSpPr>
            <p:cNvPr id="78" name="Text Box 119"/>
            <p:cNvSpPr txBox="1">
              <a:spLocks noChangeArrowheads="1"/>
            </p:cNvSpPr>
            <p:nvPr/>
          </p:nvSpPr>
          <p:spPr bwMode="auto">
            <a:xfrm>
              <a:off x="3264" y="1200"/>
              <a:ext cx="62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MDR</a:t>
              </a:r>
            </a:p>
          </p:txBody>
        </p:sp>
        <p:sp>
          <p:nvSpPr>
            <p:cNvPr id="79" name="Text Box 120"/>
            <p:cNvSpPr txBox="1">
              <a:spLocks noChangeArrowheads="1"/>
            </p:cNvSpPr>
            <p:nvPr/>
          </p:nvSpPr>
          <p:spPr bwMode="auto">
            <a:xfrm>
              <a:off x="3264" y="1632"/>
              <a:ext cx="62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IR</a:t>
              </a:r>
            </a:p>
          </p:txBody>
        </p:sp>
        <p:sp>
          <p:nvSpPr>
            <p:cNvPr id="80" name="Text Box 121"/>
            <p:cNvSpPr txBox="1">
              <a:spLocks noChangeArrowheads="1"/>
            </p:cNvSpPr>
            <p:nvPr/>
          </p:nvSpPr>
          <p:spPr bwMode="auto">
            <a:xfrm>
              <a:off x="3264" y="2016"/>
              <a:ext cx="62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 PC</a:t>
              </a:r>
            </a:p>
          </p:txBody>
        </p:sp>
        <p:sp>
          <p:nvSpPr>
            <p:cNvPr id="81" name="Text Box 122"/>
            <p:cNvSpPr txBox="1">
              <a:spLocks noChangeArrowheads="1"/>
            </p:cNvSpPr>
            <p:nvPr/>
          </p:nvSpPr>
          <p:spPr bwMode="auto">
            <a:xfrm>
              <a:off x="3264" y="2449"/>
              <a:ext cx="624" cy="30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SP</a:t>
              </a:r>
            </a:p>
          </p:txBody>
        </p:sp>
        <p:sp>
          <p:nvSpPr>
            <p:cNvPr id="82" name="Text Box 123"/>
            <p:cNvSpPr txBox="1">
              <a:spLocks noChangeArrowheads="1"/>
            </p:cNvSpPr>
            <p:nvPr/>
          </p:nvSpPr>
          <p:spPr bwMode="auto">
            <a:xfrm>
              <a:off x="3264" y="2880"/>
              <a:ext cx="62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PSW</a:t>
              </a:r>
            </a:p>
          </p:txBody>
        </p:sp>
        <p:sp>
          <p:nvSpPr>
            <p:cNvPr id="83" name="Line 124"/>
            <p:cNvSpPr>
              <a:spLocks noChangeShapeType="1"/>
            </p:cNvSpPr>
            <p:nvPr/>
          </p:nvSpPr>
          <p:spPr bwMode="auto">
            <a:xfrm rot="-5400000">
              <a:off x="5664" y="912"/>
              <a:ext cx="0" cy="192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84" name="Line 125"/>
            <p:cNvSpPr>
              <a:spLocks noChangeShapeType="1"/>
            </p:cNvSpPr>
            <p:nvPr/>
          </p:nvSpPr>
          <p:spPr bwMode="auto">
            <a:xfrm>
              <a:off x="5281" y="384"/>
              <a:ext cx="0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85" name="Text Box 126"/>
            <p:cNvSpPr txBox="1">
              <a:spLocks noChangeArrowheads="1"/>
            </p:cNvSpPr>
            <p:nvPr/>
          </p:nvSpPr>
          <p:spPr bwMode="auto">
            <a:xfrm>
              <a:off x="3361" y="48"/>
              <a:ext cx="532" cy="30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AB</a:t>
              </a:r>
            </a:p>
          </p:txBody>
        </p:sp>
        <p:sp>
          <p:nvSpPr>
            <p:cNvPr id="86" name="Text Box 127"/>
            <p:cNvSpPr txBox="1">
              <a:spLocks noChangeArrowheads="1"/>
            </p:cNvSpPr>
            <p:nvPr/>
          </p:nvSpPr>
          <p:spPr bwMode="auto">
            <a:xfrm>
              <a:off x="3361" y="240"/>
              <a:ext cx="532" cy="30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DB</a:t>
              </a:r>
            </a:p>
          </p:txBody>
        </p:sp>
        <p:sp>
          <p:nvSpPr>
            <p:cNvPr id="87" name="Line 128"/>
            <p:cNvSpPr>
              <a:spLocks noChangeShapeType="1"/>
            </p:cNvSpPr>
            <p:nvPr/>
          </p:nvSpPr>
          <p:spPr bwMode="auto">
            <a:xfrm>
              <a:off x="4416" y="576"/>
              <a:ext cx="0" cy="1392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 type="stealth" w="lg" len="lg"/>
              <a:tailEnd type="stealth" w="lg" len="lg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88" name="Text Box 129"/>
            <p:cNvSpPr txBox="1">
              <a:spLocks noChangeArrowheads="1"/>
            </p:cNvSpPr>
            <p:nvPr/>
          </p:nvSpPr>
          <p:spPr bwMode="auto">
            <a:xfrm>
              <a:off x="4128" y="1968"/>
              <a:ext cx="589" cy="533"/>
            </a:xfrm>
            <a:prstGeom prst="rect">
              <a:avLst/>
            </a:prstGeom>
            <a:noFill/>
            <a:ln w="38100">
              <a:solidFill>
                <a:srgbClr val="7030A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zh-CN" altLang="en-US" sz="2000" b="1">
                  <a:latin typeface="+mn-lt"/>
                  <a:ea typeface="黑体" pitchFamily="2" charset="-122"/>
                </a:rPr>
                <a:t>控制逻辑 </a:t>
              </a:r>
            </a:p>
          </p:txBody>
        </p:sp>
      </p:grpSp>
      <p:sp>
        <p:nvSpPr>
          <p:cNvPr id="89" name="Text Box 112"/>
          <p:cNvSpPr txBox="1">
            <a:spLocks noChangeArrowheads="1"/>
          </p:cNvSpPr>
          <p:nvPr/>
        </p:nvSpPr>
        <p:spPr bwMode="auto">
          <a:xfrm>
            <a:off x="7905933" y="1196752"/>
            <a:ext cx="626507" cy="399904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altLang="zh-CN" sz="2000" b="1">
                <a:latin typeface="+mn-lt"/>
              </a:rPr>
              <a:t>I/O</a:t>
            </a:r>
          </a:p>
        </p:txBody>
      </p:sp>
      <p:grpSp>
        <p:nvGrpSpPr>
          <p:cNvPr id="90" name="组合 89"/>
          <p:cNvGrpSpPr/>
          <p:nvPr/>
        </p:nvGrpSpPr>
        <p:grpSpPr>
          <a:xfrm>
            <a:off x="5968781" y="559031"/>
            <a:ext cx="2923699" cy="637721"/>
            <a:chOff x="6121181" y="571421"/>
            <a:chExt cx="2923699" cy="637721"/>
          </a:xfrm>
        </p:grpSpPr>
        <p:sp>
          <p:nvSpPr>
            <p:cNvPr id="91" name="Line 97"/>
            <p:cNvSpPr>
              <a:spLocks noChangeShapeType="1"/>
            </p:cNvSpPr>
            <p:nvPr/>
          </p:nvSpPr>
          <p:spPr bwMode="auto">
            <a:xfrm flipH="1">
              <a:off x="6121181" y="571421"/>
              <a:ext cx="2923699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92" name="Line 99"/>
            <p:cNvSpPr>
              <a:spLocks noChangeShapeType="1"/>
            </p:cNvSpPr>
            <p:nvPr/>
          </p:nvSpPr>
          <p:spPr bwMode="auto">
            <a:xfrm>
              <a:off x="8324800" y="571421"/>
              <a:ext cx="0" cy="63772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</p:grpSp>
      <p:grpSp>
        <p:nvGrpSpPr>
          <p:cNvPr id="93" name="组合 92"/>
          <p:cNvGrpSpPr/>
          <p:nvPr/>
        </p:nvGrpSpPr>
        <p:grpSpPr>
          <a:xfrm>
            <a:off x="6168157" y="568053"/>
            <a:ext cx="348059" cy="1276771"/>
            <a:chOff x="6168157" y="404664"/>
            <a:chExt cx="348059" cy="1276771"/>
          </a:xfrm>
        </p:grpSpPr>
        <p:sp>
          <p:nvSpPr>
            <p:cNvPr id="94" name="Line 105"/>
            <p:cNvSpPr>
              <a:spLocks noChangeShapeType="1"/>
            </p:cNvSpPr>
            <p:nvPr/>
          </p:nvSpPr>
          <p:spPr bwMode="auto">
            <a:xfrm flipH="1">
              <a:off x="6168157" y="1680107"/>
              <a:ext cx="348059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95" name="Line 106"/>
            <p:cNvSpPr>
              <a:spLocks noChangeShapeType="1"/>
            </p:cNvSpPr>
            <p:nvPr/>
          </p:nvSpPr>
          <p:spPr bwMode="auto">
            <a:xfrm flipV="1">
              <a:off x="6516216" y="404664"/>
              <a:ext cx="0" cy="12767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</p:grpSp>
      <p:sp>
        <p:nvSpPr>
          <p:cNvPr id="96" name="Text Box 119"/>
          <p:cNvSpPr txBox="1">
            <a:spLocks noChangeArrowheads="1"/>
          </p:cNvSpPr>
          <p:nvPr/>
        </p:nvSpPr>
        <p:spPr bwMode="auto">
          <a:xfrm>
            <a:off x="5292080" y="1628800"/>
            <a:ext cx="904954" cy="399904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altLang="zh-CN" sz="2000" b="1">
                <a:latin typeface="+mn-lt"/>
              </a:rPr>
              <a:t>MDR</a:t>
            </a:r>
          </a:p>
        </p:txBody>
      </p:sp>
      <p:sp>
        <p:nvSpPr>
          <p:cNvPr id="97" name="Text Box 82"/>
          <p:cNvSpPr txBox="1">
            <a:spLocks noChangeArrowheads="1"/>
          </p:cNvSpPr>
          <p:nvPr/>
        </p:nvSpPr>
        <p:spPr bwMode="auto">
          <a:xfrm>
            <a:off x="2051720" y="2348880"/>
            <a:ext cx="974566" cy="399904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altLang="zh-CN" sz="2000" b="1">
                <a:latin typeface="+mn-lt"/>
              </a:rPr>
              <a:t>B</a:t>
            </a:r>
          </a:p>
        </p:txBody>
      </p:sp>
      <p:sp>
        <p:nvSpPr>
          <p:cNvPr id="98" name="Text Box 83"/>
          <p:cNvSpPr txBox="1">
            <a:spLocks noChangeArrowheads="1"/>
          </p:cNvSpPr>
          <p:nvPr/>
        </p:nvSpPr>
        <p:spPr bwMode="auto">
          <a:xfrm>
            <a:off x="1187624" y="1628800"/>
            <a:ext cx="1528561" cy="399904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altLang="zh-CN" sz="2000" b="1">
                <a:latin typeface="+mn-lt"/>
                <a:ea typeface="黑体" pitchFamily="2" charset="-122"/>
              </a:rPr>
              <a:t>  ALU</a:t>
            </a:r>
          </a:p>
        </p:txBody>
      </p:sp>
      <p:sp>
        <p:nvSpPr>
          <p:cNvPr id="99" name="Text Box 80"/>
          <p:cNvSpPr txBox="1">
            <a:spLocks noChangeArrowheads="1"/>
          </p:cNvSpPr>
          <p:nvPr/>
        </p:nvSpPr>
        <p:spPr bwMode="auto">
          <a:xfrm>
            <a:off x="1475656" y="1012872"/>
            <a:ext cx="1184852" cy="399904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zh-CN" altLang="en-US" sz="2000" b="1">
                <a:latin typeface="+mn-lt"/>
              </a:rPr>
              <a:t>移位器</a:t>
            </a:r>
          </a:p>
        </p:txBody>
      </p:sp>
      <p:grpSp>
        <p:nvGrpSpPr>
          <p:cNvPr id="100" name="组合 99"/>
          <p:cNvGrpSpPr/>
          <p:nvPr/>
        </p:nvGrpSpPr>
        <p:grpSpPr>
          <a:xfrm>
            <a:off x="1979712" y="692696"/>
            <a:ext cx="2880320" cy="576064"/>
            <a:chOff x="1979712" y="620688"/>
            <a:chExt cx="2880320" cy="2232248"/>
          </a:xfrm>
        </p:grpSpPr>
        <p:sp>
          <p:nvSpPr>
            <p:cNvPr id="101" name="Line 77"/>
            <p:cNvSpPr>
              <a:spLocks noChangeShapeType="1"/>
            </p:cNvSpPr>
            <p:nvPr/>
          </p:nvSpPr>
          <p:spPr bwMode="auto">
            <a:xfrm flipV="1">
              <a:off x="1979712" y="620688"/>
              <a:ext cx="0" cy="31753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102" name="Line 87"/>
            <p:cNvSpPr>
              <a:spLocks noChangeShapeType="1"/>
            </p:cNvSpPr>
            <p:nvPr/>
          </p:nvSpPr>
          <p:spPr bwMode="auto">
            <a:xfrm>
              <a:off x="1979712" y="620688"/>
              <a:ext cx="2854087" cy="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103" name="Line 87"/>
            <p:cNvSpPr>
              <a:spLocks noChangeShapeType="1"/>
            </p:cNvSpPr>
            <p:nvPr/>
          </p:nvSpPr>
          <p:spPr bwMode="auto">
            <a:xfrm flipV="1">
              <a:off x="4860032" y="620688"/>
              <a:ext cx="0" cy="2232248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104" name="Line 87"/>
            <p:cNvSpPr>
              <a:spLocks noChangeShapeType="1"/>
            </p:cNvSpPr>
            <p:nvPr/>
          </p:nvSpPr>
          <p:spPr bwMode="auto">
            <a:xfrm flipH="1">
              <a:off x="4499992" y="2852936"/>
              <a:ext cx="360040" cy="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 type="triangle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</p:grpSp>
      <p:sp>
        <p:nvSpPr>
          <p:cNvPr id="105" name="Text Box 109"/>
          <p:cNvSpPr txBox="1">
            <a:spLocks noChangeArrowheads="1"/>
          </p:cNvSpPr>
          <p:nvPr/>
        </p:nvSpPr>
        <p:spPr bwMode="auto">
          <a:xfrm>
            <a:off x="3635896" y="1086208"/>
            <a:ext cx="904954" cy="398576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altLang="zh-CN" sz="2000" b="1">
                <a:latin typeface="+mn-lt"/>
              </a:rPr>
              <a:t> R0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500"/>
                            </p:stCondLst>
                            <p:childTnLst>
                              <p:par>
                                <p:cTn id="5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500"/>
                            </p:stCondLst>
                            <p:childTnLst>
                              <p:par>
                                <p:cTn id="7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000"/>
                            </p:stCondLst>
                            <p:childTnLst>
                              <p:par>
                                <p:cTn id="8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8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500"/>
                            </p:stCondLst>
                            <p:childTnLst>
                              <p:par>
                                <p:cTn id="9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utoUpdateAnimBg="0" advAuto="0"/>
      <p:bldP spid="10" grpId="0" autoUpdateAnimBg="0"/>
      <p:bldP spid="11" grpId="0" build="p" autoUpdateAnimBg="0"/>
      <p:bldP spid="12" grpId="0" animBg="1"/>
      <p:bldP spid="13" grpId="0" build="p" autoUpdateAnimBg="0" advAuto="0"/>
      <p:bldP spid="14" grpId="0" animBg="1"/>
      <p:bldP spid="15" grpId="0" build="p" autoUpdateAnimBg="0" advAuto="0"/>
      <p:bldP spid="16" grpId="0" animBg="1"/>
      <p:bldP spid="17" grpId="0" build="p" autoUpdateAnimBg="0" advAuto="0"/>
      <p:bldP spid="18" grpId="0" build="p" autoUpdateAnimBg="0" advAuto="0"/>
      <p:bldP spid="19" grpId="0" animBg="1"/>
      <p:bldP spid="20" grpId="0" animBg="1"/>
      <p:bldP spid="89" grpId="0" animBg="1"/>
      <p:bldP spid="96" grpId="0" animBg="1"/>
      <p:bldP spid="97" grpId="0" animBg="1"/>
      <p:bldP spid="98" grpId="0" animBg="1"/>
      <p:bldP spid="99" grpId="0" animBg="1"/>
      <p:bldP spid="105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9"/>
          <p:cNvGrpSpPr>
            <a:grpSpLocks/>
          </p:cNvGrpSpPr>
          <p:nvPr/>
        </p:nvGrpSpPr>
        <p:grpSpPr bwMode="auto">
          <a:xfrm>
            <a:off x="539055" y="117078"/>
            <a:ext cx="8353425" cy="4464050"/>
            <a:chOff x="0" y="48"/>
            <a:chExt cx="5760" cy="3360"/>
          </a:xfrm>
        </p:grpSpPr>
        <p:sp>
          <p:nvSpPr>
            <p:cNvPr id="3" name="Line 70"/>
            <p:cNvSpPr>
              <a:spLocks noChangeShapeType="1"/>
            </p:cNvSpPr>
            <p:nvPr/>
          </p:nvSpPr>
          <p:spPr bwMode="auto">
            <a:xfrm flipV="1">
              <a:off x="528" y="1536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4" name="Line 71"/>
            <p:cNvSpPr>
              <a:spLocks noChangeShapeType="1"/>
            </p:cNvSpPr>
            <p:nvPr/>
          </p:nvSpPr>
          <p:spPr bwMode="auto">
            <a:xfrm flipV="1">
              <a:off x="1008" y="1007"/>
              <a:ext cx="0" cy="19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5" name="Line 72"/>
            <p:cNvSpPr>
              <a:spLocks noChangeShapeType="1"/>
            </p:cNvSpPr>
            <p:nvPr/>
          </p:nvSpPr>
          <p:spPr bwMode="auto">
            <a:xfrm flipV="1">
              <a:off x="1344" y="1536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6" name="Line 73"/>
            <p:cNvSpPr>
              <a:spLocks noChangeShapeType="1"/>
            </p:cNvSpPr>
            <p:nvPr/>
          </p:nvSpPr>
          <p:spPr bwMode="auto">
            <a:xfrm flipV="1">
              <a:off x="1152" y="2064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7" name="Line 74"/>
            <p:cNvSpPr>
              <a:spLocks noChangeShapeType="1"/>
            </p:cNvSpPr>
            <p:nvPr/>
          </p:nvSpPr>
          <p:spPr bwMode="auto">
            <a:xfrm flipV="1">
              <a:off x="768" y="2064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8" name="Line 75"/>
            <p:cNvSpPr>
              <a:spLocks noChangeShapeType="1"/>
            </p:cNvSpPr>
            <p:nvPr/>
          </p:nvSpPr>
          <p:spPr bwMode="auto">
            <a:xfrm flipV="1">
              <a:off x="288" y="2064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9" name="Line 76"/>
            <p:cNvSpPr>
              <a:spLocks noChangeShapeType="1"/>
            </p:cNvSpPr>
            <p:nvPr/>
          </p:nvSpPr>
          <p:spPr bwMode="auto">
            <a:xfrm flipV="1">
              <a:off x="1632" y="2064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10" name="Line 77"/>
            <p:cNvSpPr>
              <a:spLocks noChangeShapeType="1"/>
            </p:cNvSpPr>
            <p:nvPr/>
          </p:nvSpPr>
          <p:spPr bwMode="auto">
            <a:xfrm flipV="1">
              <a:off x="1008" y="481"/>
              <a:ext cx="0" cy="23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11" name="Text Box 78"/>
            <p:cNvSpPr txBox="1">
              <a:spLocks noChangeArrowheads="1"/>
            </p:cNvSpPr>
            <p:nvPr/>
          </p:nvSpPr>
          <p:spPr bwMode="auto">
            <a:xfrm>
              <a:off x="0" y="2449"/>
              <a:ext cx="2064" cy="71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lnSpc>
                  <a:spcPct val="60000"/>
                </a:lnSpc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  <a:ea typeface="黑体" pitchFamily="2" charset="-122"/>
                </a:rPr>
                <a:t>     R0~R3          </a:t>
              </a:r>
              <a:r>
                <a:rPr lang="en-US" altLang="zh-CN" sz="2000" b="1" err="1">
                  <a:latin typeface="+mn-lt"/>
                  <a:ea typeface="黑体" pitchFamily="2" charset="-122"/>
                </a:rPr>
                <a:t>R0~R3</a:t>
              </a:r>
              <a:endParaRPr lang="en-US" altLang="zh-CN" sz="2000" b="1">
                <a:latin typeface="+mn-lt"/>
                <a:ea typeface="黑体" pitchFamily="2" charset="-122"/>
              </a:endParaRPr>
            </a:p>
            <a:p>
              <a:pPr eaLnBrk="0" hangingPunct="0">
                <a:lnSpc>
                  <a:spcPct val="60000"/>
                </a:lnSpc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  <a:ea typeface="黑体" pitchFamily="2" charset="-122"/>
                </a:rPr>
                <a:t>     C     D           C     D</a:t>
              </a:r>
            </a:p>
            <a:p>
              <a:pPr eaLnBrk="0" hangingPunct="0">
                <a:lnSpc>
                  <a:spcPct val="60000"/>
                </a:lnSpc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  <a:ea typeface="黑体" pitchFamily="2" charset="-122"/>
                </a:rPr>
                <a:t>     SP  PC      PSW  MDR</a:t>
              </a:r>
            </a:p>
          </p:txBody>
        </p:sp>
        <p:sp>
          <p:nvSpPr>
            <p:cNvPr id="12" name="Text Box 79"/>
            <p:cNvSpPr txBox="1">
              <a:spLocks noChangeArrowheads="1"/>
            </p:cNvSpPr>
            <p:nvPr/>
          </p:nvSpPr>
          <p:spPr bwMode="auto">
            <a:xfrm>
              <a:off x="192" y="1728"/>
              <a:ext cx="672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A</a:t>
              </a:r>
            </a:p>
          </p:txBody>
        </p:sp>
        <p:sp>
          <p:nvSpPr>
            <p:cNvPr id="13" name="Text Box 80"/>
            <p:cNvSpPr txBox="1">
              <a:spLocks noChangeArrowheads="1"/>
            </p:cNvSpPr>
            <p:nvPr/>
          </p:nvSpPr>
          <p:spPr bwMode="auto">
            <a:xfrm>
              <a:off x="624" y="720"/>
              <a:ext cx="817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zh-CN" altLang="en-US" sz="2000" b="1">
                  <a:latin typeface="+mn-lt"/>
                </a:rPr>
                <a:t>移位器</a:t>
              </a:r>
            </a:p>
          </p:txBody>
        </p:sp>
        <p:sp>
          <p:nvSpPr>
            <p:cNvPr id="14" name="Line 81"/>
            <p:cNvSpPr>
              <a:spLocks noChangeShapeType="1"/>
            </p:cNvSpPr>
            <p:nvPr/>
          </p:nvSpPr>
          <p:spPr bwMode="auto">
            <a:xfrm>
              <a:off x="624" y="1200"/>
              <a:ext cx="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15" name="Text Box 82"/>
            <p:cNvSpPr txBox="1">
              <a:spLocks noChangeArrowheads="1"/>
            </p:cNvSpPr>
            <p:nvPr/>
          </p:nvSpPr>
          <p:spPr bwMode="auto">
            <a:xfrm>
              <a:off x="1056" y="1728"/>
              <a:ext cx="672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B</a:t>
              </a:r>
            </a:p>
          </p:txBody>
        </p:sp>
        <p:sp>
          <p:nvSpPr>
            <p:cNvPr id="16" name="Text Box 83"/>
            <p:cNvSpPr txBox="1">
              <a:spLocks noChangeArrowheads="1"/>
            </p:cNvSpPr>
            <p:nvPr/>
          </p:nvSpPr>
          <p:spPr bwMode="auto">
            <a:xfrm>
              <a:off x="432" y="1200"/>
              <a:ext cx="105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  <a:ea typeface="黑体" pitchFamily="2" charset="-122"/>
                </a:rPr>
                <a:t>  ALU</a:t>
              </a:r>
            </a:p>
          </p:txBody>
        </p:sp>
        <p:sp>
          <p:nvSpPr>
            <p:cNvPr id="17" name="Line 84"/>
            <p:cNvSpPr>
              <a:spLocks noChangeShapeType="1"/>
            </p:cNvSpPr>
            <p:nvPr/>
          </p:nvSpPr>
          <p:spPr bwMode="auto">
            <a:xfrm>
              <a:off x="384" y="2256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18" name="Line 85"/>
            <p:cNvSpPr>
              <a:spLocks noChangeShapeType="1"/>
            </p:cNvSpPr>
            <p:nvPr/>
          </p:nvSpPr>
          <p:spPr bwMode="auto">
            <a:xfrm>
              <a:off x="1248" y="2256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19" name="Rectangle 86"/>
            <p:cNvSpPr>
              <a:spLocks noChangeArrowheads="1"/>
            </p:cNvSpPr>
            <p:nvPr/>
          </p:nvSpPr>
          <p:spPr bwMode="auto">
            <a:xfrm>
              <a:off x="2112" y="1632"/>
              <a:ext cx="624" cy="288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altLang="zh-CN" sz="2000" b="1">
                  <a:latin typeface="+mn-lt"/>
                </a:rPr>
                <a:t>R2</a:t>
              </a:r>
            </a:p>
          </p:txBody>
        </p:sp>
        <p:sp>
          <p:nvSpPr>
            <p:cNvPr id="20" name="Line 87"/>
            <p:cNvSpPr>
              <a:spLocks noChangeShapeType="1"/>
            </p:cNvSpPr>
            <p:nvPr/>
          </p:nvSpPr>
          <p:spPr bwMode="auto">
            <a:xfrm>
              <a:off x="1008" y="481"/>
              <a:ext cx="1968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21" name="Line 88"/>
            <p:cNvSpPr>
              <a:spLocks noChangeShapeType="1"/>
            </p:cNvSpPr>
            <p:nvPr/>
          </p:nvSpPr>
          <p:spPr bwMode="auto">
            <a:xfrm>
              <a:off x="2976" y="481"/>
              <a:ext cx="0" cy="2927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stealth" w="med" len="lg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22" name="Line 89"/>
            <p:cNvSpPr>
              <a:spLocks noChangeShapeType="1"/>
            </p:cNvSpPr>
            <p:nvPr/>
          </p:nvSpPr>
          <p:spPr bwMode="auto">
            <a:xfrm flipH="1">
              <a:off x="2736" y="912"/>
              <a:ext cx="5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23" name="Line 90"/>
            <p:cNvSpPr>
              <a:spLocks noChangeShapeType="1"/>
            </p:cNvSpPr>
            <p:nvPr/>
          </p:nvSpPr>
          <p:spPr bwMode="auto">
            <a:xfrm flipH="1">
              <a:off x="2736" y="1344"/>
              <a:ext cx="5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24" name="Line 91"/>
            <p:cNvSpPr>
              <a:spLocks noChangeShapeType="1"/>
            </p:cNvSpPr>
            <p:nvPr/>
          </p:nvSpPr>
          <p:spPr bwMode="auto">
            <a:xfrm flipH="1">
              <a:off x="2736" y="1776"/>
              <a:ext cx="24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25" name="Line 92"/>
            <p:cNvSpPr>
              <a:spLocks noChangeShapeType="1"/>
            </p:cNvSpPr>
            <p:nvPr/>
          </p:nvSpPr>
          <p:spPr bwMode="auto">
            <a:xfrm flipH="1">
              <a:off x="2736" y="2161"/>
              <a:ext cx="48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26" name="Line 93"/>
            <p:cNvSpPr>
              <a:spLocks noChangeShapeType="1"/>
            </p:cNvSpPr>
            <p:nvPr/>
          </p:nvSpPr>
          <p:spPr bwMode="auto">
            <a:xfrm flipH="1">
              <a:off x="2736" y="2592"/>
              <a:ext cx="5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27" name="Line 94"/>
            <p:cNvSpPr>
              <a:spLocks noChangeShapeType="1"/>
            </p:cNvSpPr>
            <p:nvPr/>
          </p:nvSpPr>
          <p:spPr bwMode="auto">
            <a:xfrm flipH="1">
              <a:off x="2736" y="3024"/>
              <a:ext cx="48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28" name="Line 95"/>
            <p:cNvSpPr>
              <a:spLocks noChangeShapeType="1"/>
            </p:cNvSpPr>
            <p:nvPr/>
          </p:nvSpPr>
          <p:spPr bwMode="auto">
            <a:xfrm>
              <a:off x="3744" y="193"/>
              <a:ext cx="2016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29" name="Line 96"/>
            <p:cNvSpPr>
              <a:spLocks noChangeShapeType="1"/>
            </p:cNvSpPr>
            <p:nvPr/>
          </p:nvSpPr>
          <p:spPr bwMode="auto">
            <a:xfrm>
              <a:off x="3744" y="576"/>
              <a:ext cx="2016" cy="0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30" name="Line 97"/>
            <p:cNvSpPr>
              <a:spLocks noChangeShapeType="1"/>
            </p:cNvSpPr>
            <p:nvPr/>
          </p:nvSpPr>
          <p:spPr bwMode="auto">
            <a:xfrm flipH="1">
              <a:off x="3744" y="384"/>
              <a:ext cx="201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31" name="Line 98"/>
            <p:cNvSpPr>
              <a:spLocks noChangeShapeType="1"/>
            </p:cNvSpPr>
            <p:nvPr/>
          </p:nvSpPr>
          <p:spPr bwMode="auto">
            <a:xfrm>
              <a:off x="4608" y="193"/>
              <a:ext cx="0" cy="674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oval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32" name="Line 99"/>
            <p:cNvSpPr>
              <a:spLocks noChangeShapeType="1"/>
            </p:cNvSpPr>
            <p:nvPr/>
          </p:nvSpPr>
          <p:spPr bwMode="auto">
            <a:xfrm>
              <a:off x="4752" y="384"/>
              <a:ext cx="0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33" name="Line 100"/>
            <p:cNvSpPr>
              <a:spLocks noChangeShapeType="1"/>
            </p:cNvSpPr>
            <p:nvPr/>
          </p:nvSpPr>
          <p:spPr bwMode="auto">
            <a:xfrm>
              <a:off x="5136" y="193"/>
              <a:ext cx="0" cy="674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34" name="Line 101"/>
            <p:cNvSpPr>
              <a:spLocks noChangeShapeType="1"/>
            </p:cNvSpPr>
            <p:nvPr/>
          </p:nvSpPr>
          <p:spPr bwMode="auto">
            <a:xfrm>
              <a:off x="4896" y="576"/>
              <a:ext cx="0" cy="288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35" name="Line 102"/>
            <p:cNvSpPr>
              <a:spLocks noChangeShapeType="1"/>
            </p:cNvSpPr>
            <p:nvPr/>
          </p:nvSpPr>
          <p:spPr bwMode="auto">
            <a:xfrm>
              <a:off x="5424" y="576"/>
              <a:ext cx="0" cy="288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36" name="Line 103"/>
            <p:cNvSpPr>
              <a:spLocks noChangeShapeType="1"/>
            </p:cNvSpPr>
            <p:nvPr/>
          </p:nvSpPr>
          <p:spPr bwMode="auto">
            <a:xfrm>
              <a:off x="3888" y="912"/>
              <a:ext cx="142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37" name="Line 104"/>
            <p:cNvSpPr>
              <a:spLocks noChangeShapeType="1"/>
            </p:cNvSpPr>
            <p:nvPr/>
          </p:nvSpPr>
          <p:spPr bwMode="auto">
            <a:xfrm flipV="1">
              <a:off x="4032" y="193"/>
              <a:ext cx="0" cy="719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38" name="Line 105"/>
            <p:cNvSpPr>
              <a:spLocks noChangeShapeType="1"/>
            </p:cNvSpPr>
            <p:nvPr/>
          </p:nvSpPr>
          <p:spPr bwMode="auto">
            <a:xfrm flipH="1">
              <a:off x="3888" y="1344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39" name="Line 106"/>
            <p:cNvSpPr>
              <a:spLocks noChangeShapeType="1"/>
            </p:cNvSpPr>
            <p:nvPr/>
          </p:nvSpPr>
          <p:spPr bwMode="auto">
            <a:xfrm flipV="1">
              <a:off x="4128" y="384"/>
              <a:ext cx="0" cy="96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40" name="Line 107"/>
            <p:cNvSpPr>
              <a:spLocks noChangeShapeType="1"/>
            </p:cNvSpPr>
            <p:nvPr/>
          </p:nvSpPr>
          <p:spPr bwMode="auto">
            <a:xfrm>
              <a:off x="4272" y="384"/>
              <a:ext cx="0" cy="13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med" len="med"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41" name="Line 108"/>
            <p:cNvSpPr>
              <a:spLocks noChangeShapeType="1"/>
            </p:cNvSpPr>
            <p:nvPr/>
          </p:nvSpPr>
          <p:spPr bwMode="auto">
            <a:xfrm flipH="1">
              <a:off x="3888" y="1776"/>
              <a:ext cx="3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42" name="Text Box 109"/>
            <p:cNvSpPr txBox="1">
              <a:spLocks noChangeArrowheads="1"/>
            </p:cNvSpPr>
            <p:nvPr/>
          </p:nvSpPr>
          <p:spPr bwMode="auto">
            <a:xfrm>
              <a:off x="2112" y="769"/>
              <a:ext cx="624" cy="30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 R0</a:t>
              </a:r>
            </a:p>
          </p:txBody>
        </p:sp>
        <p:sp>
          <p:nvSpPr>
            <p:cNvPr id="43" name="Text Box 110"/>
            <p:cNvSpPr txBox="1">
              <a:spLocks noChangeArrowheads="1"/>
            </p:cNvSpPr>
            <p:nvPr/>
          </p:nvSpPr>
          <p:spPr bwMode="auto">
            <a:xfrm>
              <a:off x="2112" y="1200"/>
              <a:ext cx="62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 R1</a:t>
              </a:r>
            </a:p>
          </p:txBody>
        </p:sp>
        <p:sp>
          <p:nvSpPr>
            <p:cNvPr id="44" name="Text Box 111"/>
            <p:cNvSpPr txBox="1">
              <a:spLocks noChangeArrowheads="1"/>
            </p:cNvSpPr>
            <p:nvPr/>
          </p:nvSpPr>
          <p:spPr bwMode="auto">
            <a:xfrm>
              <a:off x="4512" y="864"/>
              <a:ext cx="478" cy="301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 M</a:t>
              </a:r>
            </a:p>
          </p:txBody>
        </p:sp>
        <p:sp>
          <p:nvSpPr>
            <p:cNvPr id="45" name="Text Box 112"/>
            <p:cNvSpPr txBox="1">
              <a:spLocks noChangeArrowheads="1"/>
            </p:cNvSpPr>
            <p:nvPr/>
          </p:nvSpPr>
          <p:spPr bwMode="auto">
            <a:xfrm>
              <a:off x="5088" y="864"/>
              <a:ext cx="432" cy="301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I/O</a:t>
              </a:r>
            </a:p>
          </p:txBody>
        </p:sp>
        <p:sp>
          <p:nvSpPr>
            <p:cNvPr id="46" name="Text Box 113"/>
            <p:cNvSpPr txBox="1">
              <a:spLocks noChangeArrowheads="1"/>
            </p:cNvSpPr>
            <p:nvPr/>
          </p:nvSpPr>
          <p:spPr bwMode="auto">
            <a:xfrm>
              <a:off x="3361" y="432"/>
              <a:ext cx="532" cy="30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CB</a:t>
              </a:r>
            </a:p>
          </p:txBody>
        </p:sp>
        <p:sp>
          <p:nvSpPr>
            <p:cNvPr id="47" name="Text Box 114"/>
            <p:cNvSpPr txBox="1">
              <a:spLocks noChangeArrowheads="1"/>
            </p:cNvSpPr>
            <p:nvPr/>
          </p:nvSpPr>
          <p:spPr bwMode="auto">
            <a:xfrm>
              <a:off x="1441" y="144"/>
              <a:ext cx="1007" cy="30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zh-CN" altLang="en-US" sz="2000" b="1">
                  <a:latin typeface="+mn-lt"/>
                  <a:ea typeface="黑体" pitchFamily="2" charset="-122"/>
                </a:rPr>
                <a:t>内总线</a:t>
              </a:r>
            </a:p>
          </p:txBody>
        </p:sp>
        <p:sp>
          <p:nvSpPr>
            <p:cNvPr id="48" name="Text Box 115"/>
            <p:cNvSpPr txBox="1">
              <a:spLocks noChangeArrowheads="1"/>
            </p:cNvSpPr>
            <p:nvPr/>
          </p:nvSpPr>
          <p:spPr bwMode="auto">
            <a:xfrm>
              <a:off x="2112" y="2449"/>
              <a:ext cx="624" cy="30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C</a:t>
              </a:r>
            </a:p>
          </p:txBody>
        </p:sp>
        <p:sp>
          <p:nvSpPr>
            <p:cNvPr id="49" name="Text Box 116"/>
            <p:cNvSpPr txBox="1">
              <a:spLocks noChangeArrowheads="1"/>
            </p:cNvSpPr>
            <p:nvPr/>
          </p:nvSpPr>
          <p:spPr bwMode="auto">
            <a:xfrm>
              <a:off x="2112" y="2016"/>
              <a:ext cx="62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R3</a:t>
              </a:r>
            </a:p>
          </p:txBody>
        </p:sp>
        <p:sp>
          <p:nvSpPr>
            <p:cNvPr id="50" name="Text Box 117"/>
            <p:cNvSpPr txBox="1">
              <a:spLocks noChangeArrowheads="1"/>
            </p:cNvSpPr>
            <p:nvPr/>
          </p:nvSpPr>
          <p:spPr bwMode="auto">
            <a:xfrm>
              <a:off x="2112" y="2880"/>
              <a:ext cx="62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D</a:t>
              </a:r>
            </a:p>
          </p:txBody>
        </p:sp>
        <p:sp>
          <p:nvSpPr>
            <p:cNvPr id="51" name="Text Box 118"/>
            <p:cNvSpPr txBox="1">
              <a:spLocks noChangeArrowheads="1"/>
            </p:cNvSpPr>
            <p:nvPr/>
          </p:nvSpPr>
          <p:spPr bwMode="auto">
            <a:xfrm>
              <a:off x="3264" y="769"/>
              <a:ext cx="624" cy="30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MAR</a:t>
              </a:r>
            </a:p>
          </p:txBody>
        </p:sp>
        <p:sp>
          <p:nvSpPr>
            <p:cNvPr id="52" name="Text Box 119"/>
            <p:cNvSpPr txBox="1">
              <a:spLocks noChangeArrowheads="1"/>
            </p:cNvSpPr>
            <p:nvPr/>
          </p:nvSpPr>
          <p:spPr bwMode="auto">
            <a:xfrm>
              <a:off x="3264" y="1200"/>
              <a:ext cx="62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MDR</a:t>
              </a:r>
            </a:p>
          </p:txBody>
        </p:sp>
        <p:sp>
          <p:nvSpPr>
            <p:cNvPr id="53" name="Text Box 120"/>
            <p:cNvSpPr txBox="1">
              <a:spLocks noChangeArrowheads="1"/>
            </p:cNvSpPr>
            <p:nvPr/>
          </p:nvSpPr>
          <p:spPr bwMode="auto">
            <a:xfrm>
              <a:off x="3264" y="1632"/>
              <a:ext cx="62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IR</a:t>
              </a:r>
            </a:p>
          </p:txBody>
        </p:sp>
        <p:sp>
          <p:nvSpPr>
            <p:cNvPr id="54" name="Text Box 121"/>
            <p:cNvSpPr txBox="1">
              <a:spLocks noChangeArrowheads="1"/>
            </p:cNvSpPr>
            <p:nvPr/>
          </p:nvSpPr>
          <p:spPr bwMode="auto">
            <a:xfrm>
              <a:off x="3264" y="2016"/>
              <a:ext cx="62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 PC</a:t>
              </a:r>
            </a:p>
          </p:txBody>
        </p:sp>
        <p:sp>
          <p:nvSpPr>
            <p:cNvPr id="55" name="Text Box 122"/>
            <p:cNvSpPr txBox="1">
              <a:spLocks noChangeArrowheads="1"/>
            </p:cNvSpPr>
            <p:nvPr/>
          </p:nvSpPr>
          <p:spPr bwMode="auto">
            <a:xfrm>
              <a:off x="3264" y="2449"/>
              <a:ext cx="624" cy="30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SP</a:t>
              </a:r>
            </a:p>
          </p:txBody>
        </p:sp>
        <p:sp>
          <p:nvSpPr>
            <p:cNvPr id="56" name="Text Box 123"/>
            <p:cNvSpPr txBox="1">
              <a:spLocks noChangeArrowheads="1"/>
            </p:cNvSpPr>
            <p:nvPr/>
          </p:nvSpPr>
          <p:spPr bwMode="auto">
            <a:xfrm>
              <a:off x="3264" y="2880"/>
              <a:ext cx="624" cy="30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PSW</a:t>
              </a:r>
            </a:p>
          </p:txBody>
        </p:sp>
        <p:sp>
          <p:nvSpPr>
            <p:cNvPr id="57" name="Line 124"/>
            <p:cNvSpPr>
              <a:spLocks noChangeShapeType="1"/>
            </p:cNvSpPr>
            <p:nvPr/>
          </p:nvSpPr>
          <p:spPr bwMode="auto">
            <a:xfrm rot="-5400000">
              <a:off x="5664" y="912"/>
              <a:ext cx="0" cy="192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58" name="Line 125"/>
            <p:cNvSpPr>
              <a:spLocks noChangeShapeType="1"/>
            </p:cNvSpPr>
            <p:nvPr/>
          </p:nvSpPr>
          <p:spPr bwMode="auto">
            <a:xfrm>
              <a:off x="5281" y="384"/>
              <a:ext cx="0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59" name="Text Box 126"/>
            <p:cNvSpPr txBox="1">
              <a:spLocks noChangeArrowheads="1"/>
            </p:cNvSpPr>
            <p:nvPr/>
          </p:nvSpPr>
          <p:spPr bwMode="auto">
            <a:xfrm>
              <a:off x="3361" y="48"/>
              <a:ext cx="532" cy="30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AB</a:t>
              </a:r>
            </a:p>
          </p:txBody>
        </p:sp>
        <p:sp>
          <p:nvSpPr>
            <p:cNvPr id="60" name="Text Box 127"/>
            <p:cNvSpPr txBox="1">
              <a:spLocks noChangeArrowheads="1"/>
            </p:cNvSpPr>
            <p:nvPr/>
          </p:nvSpPr>
          <p:spPr bwMode="auto">
            <a:xfrm>
              <a:off x="3361" y="240"/>
              <a:ext cx="532" cy="30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zh-CN" sz="2000" b="1">
                  <a:latin typeface="+mn-lt"/>
                </a:rPr>
                <a:t>DB</a:t>
              </a:r>
            </a:p>
          </p:txBody>
        </p:sp>
        <p:sp>
          <p:nvSpPr>
            <p:cNvPr id="61" name="Line 128"/>
            <p:cNvSpPr>
              <a:spLocks noChangeShapeType="1"/>
            </p:cNvSpPr>
            <p:nvPr/>
          </p:nvSpPr>
          <p:spPr bwMode="auto">
            <a:xfrm>
              <a:off x="4416" y="576"/>
              <a:ext cx="0" cy="1392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 type="stealth" w="lg" len="lg"/>
              <a:tailEnd type="stealth" w="lg" len="lg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62" name="Text Box 129"/>
            <p:cNvSpPr txBox="1">
              <a:spLocks noChangeArrowheads="1"/>
            </p:cNvSpPr>
            <p:nvPr/>
          </p:nvSpPr>
          <p:spPr bwMode="auto">
            <a:xfrm>
              <a:off x="4128" y="1968"/>
              <a:ext cx="589" cy="533"/>
            </a:xfrm>
            <a:prstGeom prst="rect">
              <a:avLst/>
            </a:prstGeom>
            <a:noFill/>
            <a:ln w="38100">
              <a:solidFill>
                <a:srgbClr val="7030A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zh-CN" altLang="en-US" sz="2000" b="1">
                  <a:latin typeface="+mn-lt"/>
                  <a:ea typeface="黑体" pitchFamily="2" charset="-122"/>
                </a:rPr>
                <a:t>控制逻辑 </a:t>
              </a:r>
            </a:p>
          </p:txBody>
        </p:sp>
      </p:grpSp>
      <p:sp>
        <p:nvSpPr>
          <p:cNvPr id="63" name="Text Box 101"/>
          <p:cNvSpPr txBox="1">
            <a:spLocks noChangeArrowheads="1"/>
          </p:cNvSpPr>
          <p:nvPr/>
        </p:nvSpPr>
        <p:spPr bwMode="auto">
          <a:xfrm>
            <a:off x="5616352" y="5661248"/>
            <a:ext cx="990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  <a:latin typeface="+mn-lt"/>
                <a:ea typeface="+mn-ea"/>
              </a:rPr>
              <a:t>DB</a:t>
            </a:r>
          </a:p>
        </p:txBody>
      </p:sp>
      <p:sp>
        <p:nvSpPr>
          <p:cNvPr id="64" name="Text Box 113"/>
          <p:cNvSpPr txBox="1">
            <a:spLocks noChangeArrowheads="1"/>
          </p:cNvSpPr>
          <p:nvPr/>
        </p:nvSpPr>
        <p:spPr bwMode="auto">
          <a:xfrm>
            <a:off x="2339752" y="5661248"/>
            <a:ext cx="23622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  <a:latin typeface="+mn-lt"/>
                <a:ea typeface="+mn-ea"/>
              </a:rPr>
              <a:t>DMA</a:t>
            </a:r>
            <a:r>
              <a:rPr lang="zh-CN" altLang="en-US" sz="2800" b="1">
                <a:solidFill>
                  <a:srgbClr val="FF0000"/>
                </a:solidFill>
                <a:latin typeface="+mn-lt"/>
                <a:ea typeface="+mn-ea"/>
              </a:rPr>
              <a:t>方式：</a:t>
            </a:r>
          </a:p>
        </p:txBody>
      </p:sp>
      <p:sp>
        <p:nvSpPr>
          <p:cNvPr id="65" name="Text Box 115"/>
          <p:cNvSpPr txBox="1">
            <a:spLocks noChangeArrowheads="1"/>
          </p:cNvSpPr>
          <p:nvPr/>
        </p:nvSpPr>
        <p:spPr bwMode="auto">
          <a:xfrm>
            <a:off x="4168552" y="5661248"/>
            <a:ext cx="1524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  <a:latin typeface="+mn-lt"/>
                <a:ea typeface="+mn-ea"/>
              </a:rPr>
              <a:t>I/O</a:t>
            </a:r>
          </a:p>
        </p:txBody>
      </p:sp>
      <p:grpSp>
        <p:nvGrpSpPr>
          <p:cNvPr id="66" name="Group 162"/>
          <p:cNvGrpSpPr>
            <a:grpSpLocks/>
          </p:cNvGrpSpPr>
          <p:nvPr/>
        </p:nvGrpSpPr>
        <p:grpSpPr bwMode="auto">
          <a:xfrm>
            <a:off x="243145" y="4701822"/>
            <a:ext cx="2819400" cy="523875"/>
            <a:chOff x="0" y="3648"/>
            <a:chExt cx="1776" cy="330"/>
          </a:xfrm>
        </p:grpSpPr>
        <p:sp>
          <p:nvSpPr>
            <p:cNvPr id="67" name="Text Box 159"/>
            <p:cNvSpPr txBox="1">
              <a:spLocks noChangeArrowheads="1"/>
            </p:cNvSpPr>
            <p:nvPr/>
          </p:nvSpPr>
          <p:spPr bwMode="auto">
            <a:xfrm>
              <a:off x="0" y="3648"/>
              <a:ext cx="1104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+mn-lt"/>
                  <a:ea typeface="+mn-ea"/>
                </a:rPr>
                <a:t>⑦ I/O</a:t>
              </a:r>
            </a:p>
          </p:txBody>
        </p:sp>
        <p:sp>
          <p:nvSpPr>
            <p:cNvPr id="68" name="Text Box 160"/>
            <p:cNvSpPr txBox="1">
              <a:spLocks noChangeArrowheads="1"/>
            </p:cNvSpPr>
            <p:nvPr/>
          </p:nvSpPr>
          <p:spPr bwMode="auto">
            <a:xfrm>
              <a:off x="1200" y="3648"/>
              <a:ext cx="576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+mn-lt"/>
                  <a:ea typeface="+mn-ea"/>
                </a:rPr>
                <a:t>M</a:t>
              </a:r>
            </a:p>
          </p:txBody>
        </p:sp>
        <p:sp>
          <p:nvSpPr>
            <p:cNvPr id="69" name="Line 161"/>
            <p:cNvSpPr>
              <a:spLocks noChangeShapeType="1"/>
            </p:cNvSpPr>
            <p:nvPr/>
          </p:nvSpPr>
          <p:spPr bwMode="auto">
            <a:xfrm>
              <a:off x="787" y="3813"/>
              <a:ext cx="288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 sz="2800">
                <a:latin typeface="+mn-lt"/>
                <a:ea typeface="+mn-ea"/>
              </a:endParaRPr>
            </a:p>
          </p:txBody>
        </p:sp>
      </p:grpSp>
      <p:sp>
        <p:nvSpPr>
          <p:cNvPr id="70" name="Line 163"/>
          <p:cNvSpPr>
            <a:spLocks noChangeShapeType="1"/>
          </p:cNvSpPr>
          <p:nvPr/>
        </p:nvSpPr>
        <p:spPr bwMode="auto">
          <a:xfrm>
            <a:off x="4932040" y="5949280"/>
            <a:ext cx="5334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zh-CN" altLang="en-US" sz="2800">
              <a:latin typeface="+mn-lt"/>
              <a:ea typeface="+mn-ea"/>
            </a:endParaRPr>
          </a:p>
        </p:txBody>
      </p:sp>
      <p:sp>
        <p:nvSpPr>
          <p:cNvPr id="71" name="Line 164"/>
          <p:cNvSpPr>
            <a:spLocks noChangeShapeType="1"/>
          </p:cNvSpPr>
          <p:nvPr/>
        </p:nvSpPr>
        <p:spPr bwMode="auto">
          <a:xfrm>
            <a:off x="6270848" y="5949280"/>
            <a:ext cx="5334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zh-CN" altLang="en-US" sz="2800">
              <a:latin typeface="+mn-lt"/>
              <a:ea typeface="+mn-ea"/>
            </a:endParaRPr>
          </a:p>
        </p:txBody>
      </p:sp>
      <p:sp>
        <p:nvSpPr>
          <p:cNvPr id="72" name="Text Box 165"/>
          <p:cNvSpPr txBox="1">
            <a:spLocks noChangeArrowheads="1"/>
          </p:cNvSpPr>
          <p:nvPr/>
        </p:nvSpPr>
        <p:spPr bwMode="auto">
          <a:xfrm>
            <a:off x="6759352" y="5661248"/>
            <a:ext cx="990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  <a:latin typeface="+mn-lt"/>
                <a:ea typeface="+mn-ea"/>
              </a:rPr>
              <a:t>M</a:t>
            </a:r>
          </a:p>
        </p:txBody>
      </p:sp>
      <p:sp>
        <p:nvSpPr>
          <p:cNvPr id="73" name="Text Box 112"/>
          <p:cNvSpPr txBox="1">
            <a:spLocks noChangeArrowheads="1"/>
          </p:cNvSpPr>
          <p:nvPr/>
        </p:nvSpPr>
        <p:spPr bwMode="auto">
          <a:xfrm>
            <a:off x="7905933" y="1196752"/>
            <a:ext cx="626507" cy="399904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altLang="zh-CN" sz="2000" b="1">
                <a:latin typeface="+mn-lt"/>
              </a:rPr>
              <a:t>I/O</a:t>
            </a:r>
          </a:p>
        </p:txBody>
      </p:sp>
      <p:sp>
        <p:nvSpPr>
          <p:cNvPr id="74" name="Text Box 111"/>
          <p:cNvSpPr txBox="1">
            <a:spLocks noChangeArrowheads="1"/>
          </p:cNvSpPr>
          <p:nvPr/>
        </p:nvSpPr>
        <p:spPr bwMode="auto">
          <a:xfrm>
            <a:off x="7092280" y="1196752"/>
            <a:ext cx="693218" cy="399904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altLang="zh-CN" sz="2000" b="1">
                <a:latin typeface="+mn-lt"/>
              </a:rPr>
              <a:t> M</a:t>
            </a:r>
          </a:p>
        </p:txBody>
      </p:sp>
      <p:grpSp>
        <p:nvGrpSpPr>
          <p:cNvPr id="81" name="组合 80"/>
          <p:cNvGrpSpPr/>
          <p:nvPr/>
        </p:nvGrpSpPr>
        <p:grpSpPr>
          <a:xfrm>
            <a:off x="7452320" y="548680"/>
            <a:ext cx="767180" cy="637721"/>
            <a:chOff x="7583031" y="715883"/>
            <a:chExt cx="767180" cy="637721"/>
          </a:xfrm>
        </p:grpSpPr>
        <p:sp>
          <p:nvSpPr>
            <p:cNvPr id="75" name="Line 125"/>
            <p:cNvSpPr>
              <a:spLocks noChangeShapeType="1"/>
            </p:cNvSpPr>
            <p:nvPr/>
          </p:nvSpPr>
          <p:spPr bwMode="auto">
            <a:xfrm>
              <a:off x="8350211" y="715883"/>
              <a:ext cx="0" cy="63772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sp>
          <p:nvSpPr>
            <p:cNvPr id="76" name="Line 99"/>
            <p:cNvSpPr>
              <a:spLocks noChangeShapeType="1"/>
            </p:cNvSpPr>
            <p:nvPr/>
          </p:nvSpPr>
          <p:spPr bwMode="auto">
            <a:xfrm>
              <a:off x="7583031" y="715883"/>
              <a:ext cx="0" cy="63772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000">
                <a:latin typeface="+mn-lt"/>
              </a:endParaRPr>
            </a:p>
          </p:txBody>
        </p:sp>
        <p:cxnSp>
          <p:nvCxnSpPr>
            <p:cNvPr id="78" name="直接连接符 77"/>
            <p:cNvCxnSpPr/>
            <p:nvPr/>
          </p:nvCxnSpPr>
          <p:spPr bwMode="auto">
            <a:xfrm>
              <a:off x="7583031" y="754430"/>
              <a:ext cx="767180" cy="0"/>
            </a:xfrm>
            <a:prstGeom prst="line">
              <a:avLst/>
            </a:prstGeom>
            <a:solidFill>
              <a:schemeClr val="accent1"/>
            </a:solidFill>
            <a:ln w="38100" cap="sq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3811567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build="p" autoUpdateAnimBg="0" advAuto="0"/>
      <p:bldP spid="64" grpId="0" build="p" autoUpdateAnimBg="0"/>
      <p:bldP spid="65" grpId="0" build="p" autoUpdateAnimBg="0"/>
      <p:bldP spid="70" grpId="0" animBg="1"/>
      <p:bldP spid="71" grpId="0" animBg="1"/>
      <p:bldP spid="72" grpId="0" build="p" autoUpdateAnimBg="0" advAuto="0"/>
      <p:bldP spid="73" grpId="0" animBg="1"/>
      <p:bldP spid="7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6"/>
          <p:cNvSpPr txBox="1">
            <a:spLocks noChangeArrowheads="1"/>
          </p:cNvSpPr>
          <p:nvPr/>
        </p:nvSpPr>
        <p:spPr bwMode="auto">
          <a:xfrm>
            <a:off x="827584" y="127921"/>
            <a:ext cx="223224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+mn-lt"/>
                <a:ea typeface="+mn-ea"/>
              </a:rPr>
              <a:t>2.</a:t>
            </a:r>
            <a:r>
              <a:rPr lang="zh-CN" altLang="en-US" sz="2800" b="1">
                <a:latin typeface="+mn-lt"/>
                <a:ea typeface="+mn-ea"/>
              </a:rPr>
              <a:t>寻址方式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576064" y="2916233"/>
            <a:ext cx="6372200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+mn-lt"/>
                <a:ea typeface="+mn-ea"/>
              </a:rPr>
              <a:t>CPU</a:t>
            </a:r>
            <a:r>
              <a:rPr lang="zh-CN" altLang="en-US" sz="2800" b="1">
                <a:latin typeface="+mn-lt"/>
                <a:ea typeface="+mn-ea"/>
              </a:rPr>
              <a:t>可编程访问的寄存器（</a:t>
            </a:r>
            <a:r>
              <a:rPr lang="en-US" altLang="zh-CN" sz="2800" b="1">
                <a:latin typeface="+mn-lt"/>
                <a:ea typeface="+mn-ea"/>
              </a:rPr>
              <a:t>3</a:t>
            </a:r>
            <a:r>
              <a:rPr lang="zh-CN" altLang="en-US" sz="2800" b="1">
                <a:latin typeface="+mn-lt"/>
                <a:ea typeface="+mn-ea"/>
              </a:rPr>
              <a:t>位编号）</a:t>
            </a:r>
          </a:p>
        </p:txBody>
      </p:sp>
      <p:sp>
        <p:nvSpPr>
          <p:cNvPr id="4" name="Text Box 21"/>
          <p:cNvSpPr txBox="1">
            <a:spLocks noChangeArrowheads="1"/>
          </p:cNvSpPr>
          <p:nvPr/>
        </p:nvSpPr>
        <p:spPr bwMode="auto">
          <a:xfrm>
            <a:off x="1223441" y="3719641"/>
            <a:ext cx="6444903" cy="287771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  <a:spcBef>
                <a:spcPct val="50000"/>
              </a:spcBef>
              <a:defRPr/>
            </a:pPr>
            <a:r>
              <a:rPr lang="zh-CN" altLang="en-US" sz="2800" b="1">
                <a:latin typeface="+mn-lt"/>
                <a:ea typeface="+mn-ea"/>
              </a:rPr>
              <a:t>通用寄存器</a:t>
            </a:r>
            <a:r>
              <a:rPr lang="en-US" altLang="zh-CN" sz="2800" b="1">
                <a:latin typeface="+mn-lt"/>
                <a:ea typeface="+mn-ea"/>
              </a:rPr>
              <a:t>:</a:t>
            </a:r>
          </a:p>
          <a:p>
            <a:pPr>
              <a:lnSpc>
                <a:spcPts val="3000"/>
              </a:lnSpc>
              <a:spcBef>
                <a:spcPct val="50000"/>
              </a:spcBef>
              <a:defRPr/>
            </a:pPr>
            <a:r>
              <a:rPr lang="en-US" altLang="zh-CN" sz="2800" b="1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</a:rPr>
              <a:t> R</a:t>
            </a:r>
            <a:r>
              <a:rPr lang="en-US" altLang="zh-CN" sz="2800" b="1" baseline="-2500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</a:rPr>
              <a:t>0</a:t>
            </a:r>
            <a:r>
              <a:rPr lang="en-US" altLang="zh-CN" sz="2800" b="1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</a:rPr>
              <a:t>(000)</a:t>
            </a:r>
            <a:r>
              <a:rPr lang="zh-CN" altLang="en-US" sz="2800" b="1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</a:rPr>
              <a:t>、</a:t>
            </a:r>
            <a:r>
              <a:rPr lang="en-US" altLang="zh-CN" sz="2800" b="1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</a:rPr>
              <a:t>R</a:t>
            </a:r>
            <a:r>
              <a:rPr lang="en-US" altLang="zh-CN" sz="2800" b="1" baseline="-2500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</a:rPr>
              <a:t>1</a:t>
            </a:r>
            <a:r>
              <a:rPr lang="en-US" altLang="zh-CN" sz="2800" b="1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</a:rPr>
              <a:t>(001)</a:t>
            </a:r>
            <a:r>
              <a:rPr lang="zh-CN" altLang="en-US" sz="2800" b="1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</a:rPr>
              <a:t>、</a:t>
            </a:r>
            <a:r>
              <a:rPr lang="en-US" altLang="zh-CN" sz="2800" b="1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</a:rPr>
              <a:t> R</a:t>
            </a:r>
            <a:r>
              <a:rPr lang="en-US" altLang="zh-CN" sz="2800" b="1" baseline="-2500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</a:rPr>
              <a:t>2</a:t>
            </a:r>
            <a:r>
              <a:rPr lang="en-US" altLang="zh-CN" sz="2800" b="1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</a:rPr>
              <a:t>(010)</a:t>
            </a:r>
            <a:r>
              <a:rPr lang="zh-CN" altLang="en-US" sz="2800" b="1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</a:rPr>
              <a:t>、</a:t>
            </a:r>
            <a:r>
              <a:rPr lang="en-US" altLang="zh-CN" sz="2800" b="1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</a:rPr>
              <a:t> R</a:t>
            </a:r>
            <a:r>
              <a:rPr lang="en-US" altLang="zh-CN" sz="2800" b="1" baseline="-2500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</a:rPr>
              <a:t>3</a:t>
            </a:r>
            <a:r>
              <a:rPr lang="en-US" altLang="zh-CN" sz="2800" b="1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</a:rPr>
              <a:t>(011)</a:t>
            </a:r>
          </a:p>
          <a:p>
            <a:pPr>
              <a:lnSpc>
                <a:spcPts val="3000"/>
              </a:lnSpc>
              <a:spcBef>
                <a:spcPct val="50000"/>
              </a:spcBef>
              <a:defRPr/>
            </a:pPr>
            <a:r>
              <a:rPr lang="zh-CN" altLang="en-US" sz="2800" b="1">
                <a:latin typeface="+mn-lt"/>
                <a:ea typeface="+mn-ea"/>
              </a:rPr>
              <a:t>堆栈指针：</a:t>
            </a:r>
            <a:r>
              <a:rPr lang="en-US" altLang="zh-CN" sz="2800" b="1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</a:rPr>
              <a:t>SP</a:t>
            </a:r>
            <a:r>
              <a:rPr lang="zh-CN" altLang="en-US" sz="2800" b="1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</a:rPr>
              <a:t>（</a:t>
            </a:r>
            <a:r>
              <a:rPr lang="en-US" altLang="zh-CN" sz="2800" b="1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</a:rPr>
              <a:t>100</a:t>
            </a:r>
            <a:r>
              <a:rPr lang="zh-CN" altLang="en-US" sz="2800" b="1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</a:rPr>
              <a:t>）</a:t>
            </a:r>
            <a:endParaRPr lang="en-US" altLang="zh-CN" sz="2800" b="1">
              <a:latin typeface="+mn-lt"/>
              <a:ea typeface="+mn-ea"/>
            </a:endParaRPr>
          </a:p>
          <a:p>
            <a:pPr>
              <a:lnSpc>
                <a:spcPts val="3000"/>
              </a:lnSpc>
              <a:spcBef>
                <a:spcPct val="50000"/>
              </a:spcBef>
              <a:defRPr/>
            </a:pPr>
            <a:r>
              <a:rPr lang="zh-CN" altLang="en-US" sz="2800" b="1">
                <a:latin typeface="+mn-lt"/>
                <a:ea typeface="+mn-ea"/>
              </a:rPr>
              <a:t>程序状态字：</a:t>
            </a:r>
            <a:r>
              <a:rPr lang="en-US" altLang="zh-CN" sz="2800" b="1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</a:rPr>
              <a:t>PSW</a:t>
            </a:r>
            <a:r>
              <a:rPr lang="zh-CN" altLang="en-US" sz="2800" b="1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</a:rPr>
              <a:t>（</a:t>
            </a:r>
            <a:r>
              <a:rPr lang="en-US" altLang="zh-CN" sz="2800" b="1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</a:rPr>
              <a:t>101</a:t>
            </a:r>
            <a:r>
              <a:rPr lang="zh-CN" altLang="en-US" sz="2800" b="1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</a:rPr>
              <a:t>）</a:t>
            </a:r>
            <a:endParaRPr lang="en-US" altLang="zh-CN" sz="2800" b="1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  <a:p>
            <a:pPr>
              <a:lnSpc>
                <a:spcPts val="3000"/>
              </a:lnSpc>
              <a:spcBef>
                <a:spcPct val="50000"/>
              </a:spcBef>
              <a:defRPr/>
            </a:pPr>
            <a:r>
              <a:rPr lang="zh-CN" altLang="en-US" sz="2800" b="1">
                <a:latin typeface="+mn-lt"/>
                <a:ea typeface="+mn-ea"/>
              </a:rPr>
              <a:t>指令计数器：</a:t>
            </a:r>
            <a:r>
              <a:rPr lang="en-US" altLang="zh-CN" sz="2800" b="1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</a:rPr>
              <a:t>PC</a:t>
            </a:r>
            <a:r>
              <a:rPr lang="zh-CN" altLang="en-US" sz="2800" b="1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</a:rPr>
              <a:t>（</a:t>
            </a:r>
            <a:r>
              <a:rPr lang="en-US" altLang="zh-CN" sz="2800" b="1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</a:rPr>
              <a:t>111</a:t>
            </a:r>
            <a:r>
              <a:rPr lang="zh-CN" altLang="en-US" sz="2800" b="1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</a:rPr>
              <a:t>）</a:t>
            </a:r>
            <a:endParaRPr lang="en-US" altLang="zh-CN" sz="2800" b="1">
              <a:latin typeface="+mn-lt"/>
              <a:ea typeface="+mn-ea"/>
            </a:endParaRPr>
          </a:p>
        </p:txBody>
      </p:sp>
      <p:grpSp>
        <p:nvGrpSpPr>
          <p:cNvPr id="8197" name="Group 25"/>
          <p:cNvGrpSpPr>
            <a:grpSpLocks/>
          </p:cNvGrpSpPr>
          <p:nvPr/>
        </p:nvGrpSpPr>
        <p:grpSpPr bwMode="auto">
          <a:xfrm>
            <a:off x="76200" y="1366763"/>
            <a:ext cx="8915400" cy="523875"/>
            <a:chOff x="96" y="720"/>
            <a:chExt cx="5616" cy="330"/>
          </a:xfrm>
        </p:grpSpPr>
        <p:sp>
          <p:nvSpPr>
            <p:cNvPr id="12" name="Text Box 5"/>
            <p:cNvSpPr txBox="1">
              <a:spLocks noChangeArrowheads="1"/>
            </p:cNvSpPr>
            <p:nvPr/>
          </p:nvSpPr>
          <p:spPr bwMode="auto">
            <a:xfrm>
              <a:off x="96" y="720"/>
              <a:ext cx="5616" cy="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sz="2800" b="1">
                  <a:latin typeface="+mn-lt"/>
                  <a:ea typeface="+mn-ea"/>
                </a:rPr>
                <a:t>操作码     </a:t>
              </a:r>
              <a:r>
                <a:rPr lang="zh-CN" altLang="en-US" sz="2800" b="1">
                  <a:solidFill>
                    <a:srgbClr val="FF0000"/>
                  </a:solidFill>
                  <a:latin typeface="+mn-lt"/>
                  <a:ea typeface="+mn-ea"/>
                </a:rPr>
                <a:t>寄存器号</a:t>
              </a:r>
              <a:r>
                <a:rPr lang="zh-CN" altLang="en-US" sz="2800" b="1">
                  <a:latin typeface="+mn-lt"/>
                  <a:ea typeface="+mn-ea"/>
                </a:rPr>
                <a:t>     寻址方式     </a:t>
              </a:r>
              <a:r>
                <a:rPr lang="zh-CN" altLang="en-US" sz="2800" b="1">
                  <a:solidFill>
                    <a:srgbClr val="FF0000"/>
                  </a:solidFill>
                  <a:latin typeface="+mn-lt"/>
                  <a:ea typeface="+mn-ea"/>
                </a:rPr>
                <a:t>寄存器号</a:t>
              </a:r>
              <a:r>
                <a:rPr lang="zh-CN" altLang="en-US" sz="2800" b="1">
                  <a:latin typeface="+mn-lt"/>
                  <a:ea typeface="+mn-ea"/>
                </a:rPr>
                <a:t>     寻址方式</a:t>
              </a:r>
            </a:p>
          </p:txBody>
        </p:sp>
        <p:sp>
          <p:nvSpPr>
            <p:cNvPr id="8199" name="Line 21"/>
            <p:cNvSpPr>
              <a:spLocks noChangeShapeType="1"/>
            </p:cNvSpPr>
            <p:nvPr/>
          </p:nvSpPr>
          <p:spPr bwMode="auto">
            <a:xfrm>
              <a:off x="1008" y="720"/>
              <a:ext cx="0" cy="317"/>
            </a:xfrm>
            <a:prstGeom prst="line">
              <a:avLst/>
            </a:prstGeom>
            <a:noFill/>
            <a:ln w="38100" cap="sq">
              <a:solidFill>
                <a:schemeClr val="accent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800">
                <a:latin typeface="+mn-lt"/>
                <a:ea typeface="+mn-ea"/>
              </a:endParaRPr>
            </a:p>
          </p:txBody>
        </p:sp>
        <p:sp>
          <p:nvSpPr>
            <p:cNvPr id="8200" name="Line 22"/>
            <p:cNvSpPr>
              <a:spLocks noChangeShapeType="1"/>
            </p:cNvSpPr>
            <p:nvPr/>
          </p:nvSpPr>
          <p:spPr bwMode="auto">
            <a:xfrm>
              <a:off x="2160" y="720"/>
              <a:ext cx="0" cy="317"/>
            </a:xfrm>
            <a:prstGeom prst="line">
              <a:avLst/>
            </a:prstGeom>
            <a:noFill/>
            <a:ln w="38100" cap="sq">
              <a:solidFill>
                <a:schemeClr val="accent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800">
                <a:latin typeface="+mn-lt"/>
                <a:ea typeface="+mn-ea"/>
              </a:endParaRPr>
            </a:p>
          </p:txBody>
        </p:sp>
        <p:sp>
          <p:nvSpPr>
            <p:cNvPr id="8201" name="Line 23"/>
            <p:cNvSpPr>
              <a:spLocks noChangeShapeType="1"/>
            </p:cNvSpPr>
            <p:nvPr/>
          </p:nvSpPr>
          <p:spPr bwMode="auto">
            <a:xfrm>
              <a:off x="3312" y="720"/>
              <a:ext cx="0" cy="317"/>
            </a:xfrm>
            <a:prstGeom prst="line">
              <a:avLst/>
            </a:prstGeom>
            <a:noFill/>
            <a:ln w="38100" cap="sq">
              <a:solidFill>
                <a:schemeClr val="accent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800">
                <a:latin typeface="+mn-lt"/>
                <a:ea typeface="+mn-ea"/>
              </a:endParaRPr>
            </a:p>
          </p:txBody>
        </p:sp>
        <p:sp>
          <p:nvSpPr>
            <p:cNvPr id="8202" name="Line 24"/>
            <p:cNvSpPr>
              <a:spLocks noChangeShapeType="1"/>
            </p:cNvSpPr>
            <p:nvPr/>
          </p:nvSpPr>
          <p:spPr bwMode="auto">
            <a:xfrm>
              <a:off x="4464" y="720"/>
              <a:ext cx="0" cy="317"/>
            </a:xfrm>
            <a:prstGeom prst="line">
              <a:avLst/>
            </a:prstGeom>
            <a:noFill/>
            <a:ln w="38100" cap="sq">
              <a:solidFill>
                <a:schemeClr val="accent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800">
                <a:latin typeface="+mn-lt"/>
                <a:ea typeface="+mn-ea"/>
              </a:endParaRPr>
            </a:p>
          </p:txBody>
        </p:sp>
      </p:grpSp>
      <p:sp>
        <p:nvSpPr>
          <p:cNvPr id="11" name="AutoShape 16"/>
          <p:cNvSpPr>
            <a:spLocks/>
          </p:cNvSpPr>
          <p:nvPr/>
        </p:nvSpPr>
        <p:spPr bwMode="auto">
          <a:xfrm rot="-5400000">
            <a:off x="3276600" y="392832"/>
            <a:ext cx="228600" cy="3276600"/>
          </a:xfrm>
          <a:prstGeom prst="leftBrace">
            <a:avLst>
              <a:gd name="adj1" fmla="val 119444"/>
              <a:gd name="adj2" fmla="val 50000"/>
            </a:avLst>
          </a:prstGeom>
          <a:noFill/>
          <a:ln w="28575" cap="sq">
            <a:solidFill>
              <a:srgbClr val="00B05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sz="2800">
              <a:latin typeface="+mn-lt"/>
              <a:ea typeface="+mn-ea"/>
            </a:endParaRPr>
          </a:p>
        </p:txBody>
      </p:sp>
      <p:sp>
        <p:nvSpPr>
          <p:cNvPr id="13" name="AutoShape 27"/>
          <p:cNvSpPr>
            <a:spLocks/>
          </p:cNvSpPr>
          <p:nvPr/>
        </p:nvSpPr>
        <p:spPr bwMode="auto">
          <a:xfrm rot="-5400000">
            <a:off x="6934200" y="392832"/>
            <a:ext cx="228600" cy="3276600"/>
          </a:xfrm>
          <a:prstGeom prst="leftBrace">
            <a:avLst>
              <a:gd name="adj1" fmla="val 119444"/>
              <a:gd name="adj2" fmla="val 50000"/>
            </a:avLst>
          </a:prstGeom>
          <a:noFill/>
          <a:ln w="28575" cap="sq">
            <a:solidFill>
              <a:srgbClr val="00B05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sz="2800">
              <a:latin typeface="+mn-lt"/>
              <a:ea typeface="+mn-e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513703" y="611977"/>
            <a:ext cx="559480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chemeClr val="tx2"/>
                </a:solidFill>
                <a:latin typeface="+mn-lt"/>
                <a:ea typeface="+mn-ea"/>
              </a:rPr>
              <a:t>特点：</a:t>
            </a:r>
            <a:r>
              <a:rPr lang="zh-CN" altLang="zh-CN" sz="2800" b="1">
                <a:solidFill>
                  <a:schemeClr val="tx2"/>
                </a:solidFill>
                <a:latin typeface="+mn-lt"/>
                <a:ea typeface="+mn-ea"/>
              </a:rPr>
              <a:t>指令中直接给出寄存器编号</a:t>
            </a:r>
            <a:endParaRPr lang="zh-CN" altLang="en-US" sz="2800" b="1">
              <a:solidFill>
                <a:schemeClr val="tx2"/>
              </a:solidFill>
              <a:latin typeface="+mn-lt"/>
              <a:ea typeface="+mn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473659" y="2132856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  <a:latin typeface="+mn-lt"/>
                <a:ea typeface="+mn-ea"/>
              </a:rPr>
              <a:t>源地址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584591" y="2132856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  <a:latin typeface="+mn-lt"/>
                <a:ea typeface="+mn-ea"/>
              </a:rPr>
              <a:t>目的地址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11" grpId="0" animBg="1"/>
      <p:bldP spid="13" grpId="0" animBg="1"/>
      <p:bldP spid="14" grpId="0"/>
      <p:bldP spid="16" grpId="0"/>
      <p:bldP spid="17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7"/>
          <p:cNvSpPr txBox="1">
            <a:spLocks noChangeArrowheads="1"/>
          </p:cNvSpPr>
          <p:nvPr/>
        </p:nvSpPr>
        <p:spPr bwMode="auto">
          <a:xfrm>
            <a:off x="2880448" y="1252315"/>
            <a:ext cx="1298575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400" b="1">
                <a:solidFill>
                  <a:srgbClr val="004000"/>
                </a:solidFill>
              </a:rPr>
              <a:t>内总线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7927111" y="1196752"/>
            <a:ext cx="690563" cy="8413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/>
            <a:r>
              <a:rPr lang="en-US" altLang="zh-CN" sz="2400" b="1">
                <a:solidFill>
                  <a:srgbClr val="004000"/>
                </a:solidFill>
              </a:rPr>
              <a:t>AB</a:t>
            </a:r>
          </a:p>
          <a:p>
            <a:pPr algn="l" eaLnBrk="0" hangingPunct="0">
              <a:spcBef>
                <a:spcPct val="5000"/>
              </a:spcBef>
            </a:pPr>
            <a:r>
              <a:rPr lang="en-US" altLang="zh-CN" sz="2400" b="1">
                <a:solidFill>
                  <a:srgbClr val="004000"/>
                </a:solidFill>
              </a:rPr>
              <a:t>DB</a:t>
            </a:r>
          </a:p>
        </p:txBody>
      </p:sp>
      <p:sp>
        <p:nvSpPr>
          <p:cNvPr id="4" name="Line 4"/>
          <p:cNvSpPr>
            <a:spLocks noChangeShapeType="1"/>
          </p:cNvSpPr>
          <p:nvPr/>
        </p:nvSpPr>
        <p:spPr bwMode="auto">
          <a:xfrm flipV="1">
            <a:off x="1546948" y="4068540"/>
            <a:ext cx="0" cy="341313"/>
          </a:xfrm>
          <a:prstGeom prst="line">
            <a:avLst/>
          </a:prstGeom>
          <a:noFill/>
          <a:ln w="25400">
            <a:solidFill>
              <a:srgbClr val="004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 flipV="1">
            <a:off x="2042248" y="2974752"/>
            <a:ext cx="0" cy="431800"/>
          </a:xfrm>
          <a:prstGeom prst="line">
            <a:avLst/>
          </a:prstGeom>
          <a:noFill/>
          <a:ln w="25400">
            <a:solidFill>
              <a:srgbClr val="004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 flipV="1">
            <a:off x="2524848" y="4068540"/>
            <a:ext cx="0" cy="341313"/>
          </a:xfrm>
          <a:prstGeom prst="line">
            <a:avLst/>
          </a:prstGeom>
          <a:noFill/>
          <a:ln w="25400">
            <a:solidFill>
              <a:srgbClr val="004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 flipV="1">
            <a:off x="2159723" y="4811490"/>
            <a:ext cx="0" cy="349250"/>
          </a:xfrm>
          <a:prstGeom prst="line">
            <a:avLst/>
          </a:prstGeom>
          <a:noFill/>
          <a:ln w="22225">
            <a:solidFill>
              <a:srgbClr val="004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 flipV="1">
            <a:off x="1788248" y="4811490"/>
            <a:ext cx="0" cy="349250"/>
          </a:xfrm>
          <a:prstGeom prst="line">
            <a:avLst/>
          </a:prstGeom>
          <a:noFill/>
          <a:ln w="22225">
            <a:solidFill>
              <a:srgbClr val="004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 flipV="1">
            <a:off x="899248" y="4811490"/>
            <a:ext cx="0" cy="349250"/>
          </a:xfrm>
          <a:prstGeom prst="line">
            <a:avLst/>
          </a:prstGeom>
          <a:noFill/>
          <a:ln w="22225">
            <a:solidFill>
              <a:srgbClr val="004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 flipV="1">
            <a:off x="3067773" y="4824190"/>
            <a:ext cx="0" cy="349250"/>
          </a:xfrm>
          <a:prstGeom prst="line">
            <a:avLst/>
          </a:prstGeom>
          <a:noFill/>
          <a:ln w="22225">
            <a:solidFill>
              <a:srgbClr val="004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581748" y="5076603"/>
            <a:ext cx="3092450" cy="11303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lnSpc>
                <a:spcPct val="85000"/>
              </a:lnSpc>
              <a:spcBef>
                <a:spcPct val="0"/>
              </a:spcBef>
            </a:pPr>
            <a:r>
              <a:rPr lang="zh-CN" altLang="en-US" sz="2400" b="1">
                <a:solidFill>
                  <a:srgbClr val="004000"/>
                </a:solidFill>
                <a:ea typeface="黑体" pitchFamily="2" charset="-122"/>
              </a:rPr>
              <a:t>  </a:t>
            </a:r>
            <a:r>
              <a:rPr lang="en-US" altLang="zh-CN" sz="2400" b="1">
                <a:solidFill>
                  <a:srgbClr val="004000"/>
                </a:solidFill>
                <a:ea typeface="黑体" pitchFamily="2" charset="-122"/>
              </a:rPr>
              <a:t>R</a:t>
            </a:r>
            <a:r>
              <a:rPr lang="en-US" altLang="zh-CN" sz="3000" b="1" baseline="-14000">
                <a:solidFill>
                  <a:srgbClr val="004000"/>
                </a:solidFill>
              </a:rPr>
              <a:t>0 </a:t>
            </a:r>
            <a:r>
              <a:rPr lang="en-US" altLang="zh-CN" sz="2400" b="1">
                <a:solidFill>
                  <a:srgbClr val="004000"/>
                </a:solidFill>
                <a:ea typeface="黑体" pitchFamily="2" charset="-122"/>
              </a:rPr>
              <a:t>～ R</a:t>
            </a:r>
            <a:r>
              <a:rPr lang="en-US" altLang="zh-CN" sz="3000" b="1" baseline="-14000">
                <a:solidFill>
                  <a:srgbClr val="004000"/>
                </a:solidFill>
              </a:rPr>
              <a:t>3</a:t>
            </a:r>
            <a:r>
              <a:rPr lang="en-US" altLang="zh-CN" sz="2800" b="1">
                <a:solidFill>
                  <a:srgbClr val="004000"/>
                </a:solidFill>
                <a:ea typeface="黑体" pitchFamily="2" charset="-122"/>
              </a:rPr>
              <a:t> </a:t>
            </a:r>
            <a:r>
              <a:rPr lang="en-US" altLang="zh-CN" sz="2400" b="1">
                <a:solidFill>
                  <a:srgbClr val="004000"/>
                </a:solidFill>
                <a:ea typeface="黑体" pitchFamily="2" charset="-122"/>
              </a:rPr>
              <a:t>R</a:t>
            </a:r>
            <a:r>
              <a:rPr lang="en-US" altLang="zh-CN" sz="3000" b="1" baseline="-14000">
                <a:solidFill>
                  <a:srgbClr val="004000"/>
                </a:solidFill>
              </a:rPr>
              <a:t>0</a:t>
            </a:r>
            <a:r>
              <a:rPr lang="en-US" altLang="zh-CN" sz="3600" b="1" baseline="-18000">
                <a:solidFill>
                  <a:srgbClr val="004000"/>
                </a:solidFill>
              </a:rPr>
              <a:t> </a:t>
            </a:r>
            <a:r>
              <a:rPr lang="en-US" altLang="zh-CN" sz="2800" b="1">
                <a:solidFill>
                  <a:srgbClr val="004000"/>
                </a:solidFill>
                <a:ea typeface="黑体" pitchFamily="2" charset="-122"/>
              </a:rPr>
              <a:t>～ </a:t>
            </a:r>
            <a:r>
              <a:rPr lang="en-US" altLang="zh-CN" sz="2400" b="1">
                <a:solidFill>
                  <a:srgbClr val="004000"/>
                </a:solidFill>
                <a:ea typeface="黑体" pitchFamily="2" charset="-122"/>
              </a:rPr>
              <a:t>R</a:t>
            </a:r>
            <a:r>
              <a:rPr lang="en-US" altLang="zh-CN" sz="3000" b="1" baseline="-14000">
                <a:solidFill>
                  <a:srgbClr val="004000"/>
                </a:solidFill>
              </a:rPr>
              <a:t>3</a:t>
            </a:r>
          </a:p>
          <a:p>
            <a:pPr algn="l" eaLnBrk="0" hangingPunct="0">
              <a:lnSpc>
                <a:spcPct val="85000"/>
              </a:lnSpc>
              <a:spcBef>
                <a:spcPct val="0"/>
              </a:spcBef>
            </a:pPr>
            <a:r>
              <a:rPr lang="en-US" altLang="zh-CN" sz="2800" b="1">
                <a:solidFill>
                  <a:srgbClr val="004000"/>
                </a:solidFill>
                <a:ea typeface="黑体" pitchFamily="2" charset="-122"/>
              </a:rPr>
              <a:t>   </a:t>
            </a:r>
            <a:r>
              <a:rPr lang="en-US" altLang="zh-CN" sz="2400" b="1">
                <a:solidFill>
                  <a:srgbClr val="004000"/>
                </a:solidFill>
                <a:ea typeface="黑体" pitchFamily="2" charset="-122"/>
              </a:rPr>
              <a:t>C     D      C     D</a:t>
            </a:r>
          </a:p>
          <a:p>
            <a:pPr algn="l" eaLnBrk="0" hangingPunct="0">
              <a:lnSpc>
                <a:spcPct val="85000"/>
              </a:lnSpc>
              <a:spcBef>
                <a:spcPct val="0"/>
              </a:spcBef>
            </a:pPr>
            <a:r>
              <a:rPr lang="en-US" altLang="zh-CN" sz="2400" b="1">
                <a:solidFill>
                  <a:srgbClr val="004000"/>
                </a:solidFill>
                <a:ea typeface="黑体" pitchFamily="2" charset="-122"/>
              </a:rPr>
              <a:t>  SP  PC   PSW MDR</a:t>
            </a:r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778598" y="4405090"/>
            <a:ext cx="1169988" cy="422275"/>
          </a:xfrm>
          <a:prstGeom prst="rect">
            <a:avLst/>
          </a:prstGeom>
          <a:solidFill>
            <a:srgbClr val="D9FFFF"/>
          </a:solidFill>
          <a:ln w="25400">
            <a:solidFill>
              <a:srgbClr val="004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000" b="1">
                <a:solidFill>
                  <a:srgbClr val="004000"/>
                </a:solidFill>
              </a:rPr>
              <a:t>选择器</a:t>
            </a:r>
            <a:r>
              <a:rPr lang="en-US" altLang="zh-CN" sz="2000" b="1">
                <a:solidFill>
                  <a:srgbClr val="004000"/>
                </a:solidFill>
              </a:rPr>
              <a:t>A</a:t>
            </a:r>
          </a:p>
        </p:txBody>
      </p: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1470748" y="2490565"/>
            <a:ext cx="1200150" cy="482600"/>
          </a:xfrm>
          <a:prstGeom prst="rect">
            <a:avLst/>
          </a:prstGeom>
          <a:solidFill>
            <a:srgbClr val="D9FFFF"/>
          </a:solidFill>
          <a:ln w="25400">
            <a:solidFill>
              <a:srgbClr val="004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zh-CN" altLang="en-US" sz="2400" b="1">
                <a:solidFill>
                  <a:srgbClr val="004000"/>
                </a:solidFill>
              </a:rPr>
              <a:t>移位器</a:t>
            </a:r>
          </a:p>
        </p:txBody>
      </p: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2042248" y="4405090"/>
            <a:ext cx="1203325" cy="422275"/>
          </a:xfrm>
          <a:prstGeom prst="rect">
            <a:avLst/>
          </a:prstGeom>
          <a:solidFill>
            <a:srgbClr val="D9FFFF"/>
          </a:solidFill>
          <a:ln w="25400">
            <a:solidFill>
              <a:srgbClr val="004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000" b="1">
                <a:solidFill>
                  <a:srgbClr val="004000"/>
                </a:solidFill>
              </a:rPr>
              <a:t>选择器</a:t>
            </a:r>
            <a:r>
              <a:rPr lang="en-US" altLang="zh-CN" sz="2000" b="1">
                <a:solidFill>
                  <a:srgbClr val="004000"/>
                </a:solidFill>
              </a:rPr>
              <a:t>B</a:t>
            </a:r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>
            <a:off x="1127848" y="5027390"/>
            <a:ext cx="533400" cy="0"/>
          </a:xfrm>
          <a:prstGeom prst="line">
            <a:avLst/>
          </a:prstGeom>
          <a:noFill/>
          <a:ln w="25400">
            <a:solidFill>
              <a:srgbClr val="004000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Line 16"/>
          <p:cNvSpPr>
            <a:spLocks noChangeShapeType="1"/>
          </p:cNvSpPr>
          <p:nvPr/>
        </p:nvSpPr>
        <p:spPr bwMode="auto">
          <a:xfrm>
            <a:off x="2370861" y="5052790"/>
            <a:ext cx="533400" cy="0"/>
          </a:xfrm>
          <a:prstGeom prst="line">
            <a:avLst/>
          </a:prstGeom>
          <a:noFill/>
          <a:ln w="25400">
            <a:solidFill>
              <a:srgbClr val="004000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Rectangle 17"/>
          <p:cNvSpPr>
            <a:spLocks noChangeArrowheads="1"/>
          </p:cNvSpPr>
          <p:nvPr/>
        </p:nvSpPr>
        <p:spPr bwMode="auto">
          <a:xfrm>
            <a:off x="4563198" y="3249390"/>
            <a:ext cx="809625" cy="457200"/>
          </a:xfrm>
          <a:prstGeom prst="rect">
            <a:avLst/>
          </a:prstGeom>
          <a:solidFill>
            <a:srgbClr val="D9FFFF"/>
          </a:solidFill>
          <a:ln w="22225">
            <a:solidFill>
              <a:srgbClr val="004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lnSpc>
                <a:spcPct val="95000"/>
              </a:lnSpc>
              <a:spcBef>
                <a:spcPct val="0"/>
              </a:spcBef>
            </a:pPr>
            <a:r>
              <a:rPr lang="en-US" altLang="zh-CN" sz="2800" b="1">
                <a:solidFill>
                  <a:srgbClr val="004000"/>
                </a:solidFill>
              </a:rPr>
              <a:t> R</a:t>
            </a:r>
            <a:r>
              <a:rPr lang="en-US" altLang="zh-CN" sz="3000" b="1" baseline="-14000">
                <a:solidFill>
                  <a:srgbClr val="004000"/>
                </a:solidFill>
              </a:rPr>
              <a:t>2</a:t>
            </a:r>
          </a:p>
        </p:txBody>
      </p:sp>
      <p:sp>
        <p:nvSpPr>
          <p:cNvPr id="18" name="Line 18"/>
          <p:cNvSpPr>
            <a:spLocks noChangeShapeType="1"/>
          </p:cNvSpPr>
          <p:nvPr/>
        </p:nvSpPr>
        <p:spPr bwMode="auto">
          <a:xfrm flipH="1">
            <a:off x="5382348" y="3516090"/>
            <a:ext cx="346075" cy="0"/>
          </a:xfrm>
          <a:prstGeom prst="line">
            <a:avLst/>
          </a:prstGeom>
          <a:noFill/>
          <a:ln w="22225">
            <a:solidFill>
              <a:srgbClr val="004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Line 19"/>
          <p:cNvSpPr>
            <a:spLocks noChangeShapeType="1"/>
          </p:cNvSpPr>
          <p:nvPr/>
        </p:nvSpPr>
        <p:spPr bwMode="auto">
          <a:xfrm>
            <a:off x="7274648" y="1623790"/>
            <a:ext cx="1724025" cy="0"/>
          </a:xfrm>
          <a:prstGeom prst="line">
            <a:avLst/>
          </a:prstGeom>
          <a:noFill/>
          <a:ln w="38100">
            <a:solidFill>
              <a:srgbClr val="004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Line 21"/>
          <p:cNvSpPr>
            <a:spLocks noChangeShapeType="1"/>
          </p:cNvSpPr>
          <p:nvPr/>
        </p:nvSpPr>
        <p:spPr bwMode="auto">
          <a:xfrm flipH="1">
            <a:off x="7274648" y="1966690"/>
            <a:ext cx="1724025" cy="0"/>
          </a:xfrm>
          <a:prstGeom prst="line">
            <a:avLst/>
          </a:prstGeom>
          <a:noFill/>
          <a:ln w="38100">
            <a:solidFill>
              <a:srgbClr val="004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" name="Line 28"/>
          <p:cNvSpPr>
            <a:spLocks noChangeShapeType="1"/>
          </p:cNvSpPr>
          <p:nvPr/>
        </p:nvSpPr>
        <p:spPr bwMode="auto">
          <a:xfrm>
            <a:off x="7127011" y="2252440"/>
            <a:ext cx="642938" cy="0"/>
          </a:xfrm>
          <a:prstGeom prst="line">
            <a:avLst/>
          </a:prstGeom>
          <a:noFill/>
          <a:ln w="31750">
            <a:solidFill>
              <a:srgbClr val="004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Line 29"/>
          <p:cNvSpPr>
            <a:spLocks noChangeShapeType="1"/>
          </p:cNvSpPr>
          <p:nvPr/>
        </p:nvSpPr>
        <p:spPr bwMode="auto">
          <a:xfrm flipH="1" flipV="1">
            <a:off x="7765186" y="1630140"/>
            <a:ext cx="1588" cy="644525"/>
          </a:xfrm>
          <a:prstGeom prst="line">
            <a:avLst/>
          </a:prstGeom>
          <a:noFill/>
          <a:ln w="31750">
            <a:solidFill>
              <a:srgbClr val="004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Line 30"/>
          <p:cNvSpPr>
            <a:spLocks noChangeShapeType="1"/>
          </p:cNvSpPr>
          <p:nvPr/>
        </p:nvSpPr>
        <p:spPr bwMode="auto">
          <a:xfrm flipH="1">
            <a:off x="7128598" y="3052540"/>
            <a:ext cx="904875" cy="0"/>
          </a:xfrm>
          <a:prstGeom prst="line">
            <a:avLst/>
          </a:prstGeom>
          <a:noFill/>
          <a:ln w="31750">
            <a:solidFill>
              <a:srgbClr val="004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" name="Line 31"/>
          <p:cNvSpPr>
            <a:spLocks noChangeShapeType="1"/>
          </p:cNvSpPr>
          <p:nvPr/>
        </p:nvSpPr>
        <p:spPr bwMode="auto">
          <a:xfrm flipV="1">
            <a:off x="8028711" y="1958752"/>
            <a:ext cx="0" cy="1096963"/>
          </a:xfrm>
          <a:prstGeom prst="line">
            <a:avLst/>
          </a:prstGeom>
          <a:noFill/>
          <a:ln w="31750">
            <a:solidFill>
              <a:srgbClr val="004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" name="Text Box 32"/>
          <p:cNvSpPr txBox="1">
            <a:spLocks noChangeArrowheads="1"/>
          </p:cNvSpPr>
          <p:nvPr/>
        </p:nvSpPr>
        <p:spPr bwMode="auto">
          <a:xfrm>
            <a:off x="4572723" y="1953990"/>
            <a:ext cx="809625" cy="498475"/>
          </a:xfrm>
          <a:prstGeom prst="rect">
            <a:avLst/>
          </a:prstGeom>
          <a:solidFill>
            <a:srgbClr val="D9FFFF"/>
          </a:solidFill>
          <a:ln w="22225">
            <a:solidFill>
              <a:srgbClr val="004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lnSpc>
                <a:spcPct val="90000"/>
              </a:lnSpc>
              <a:spcBef>
                <a:spcPct val="0"/>
              </a:spcBef>
            </a:pPr>
            <a:r>
              <a:rPr lang="zh-CN" altLang="en-US" sz="2800" b="1">
                <a:solidFill>
                  <a:srgbClr val="004000"/>
                </a:solidFill>
              </a:rPr>
              <a:t> </a:t>
            </a:r>
            <a:r>
              <a:rPr lang="en-US" altLang="zh-CN" sz="2800" b="1">
                <a:solidFill>
                  <a:srgbClr val="004000"/>
                </a:solidFill>
              </a:rPr>
              <a:t>R</a:t>
            </a:r>
            <a:r>
              <a:rPr lang="en-US" altLang="zh-CN" sz="3000" b="1" baseline="-14000">
                <a:solidFill>
                  <a:srgbClr val="004000"/>
                </a:solidFill>
              </a:rPr>
              <a:t>0</a:t>
            </a:r>
          </a:p>
        </p:txBody>
      </p:sp>
      <p:sp>
        <p:nvSpPr>
          <p:cNvPr id="26" name="Text Box 33"/>
          <p:cNvSpPr txBox="1">
            <a:spLocks noChangeArrowheads="1"/>
          </p:cNvSpPr>
          <p:nvPr/>
        </p:nvSpPr>
        <p:spPr bwMode="auto">
          <a:xfrm>
            <a:off x="4561611" y="2614390"/>
            <a:ext cx="822325" cy="498475"/>
          </a:xfrm>
          <a:prstGeom prst="rect">
            <a:avLst/>
          </a:prstGeom>
          <a:solidFill>
            <a:srgbClr val="D9FFFF"/>
          </a:solidFill>
          <a:ln w="22225">
            <a:solidFill>
              <a:srgbClr val="004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lnSpc>
                <a:spcPct val="90000"/>
              </a:lnSpc>
              <a:spcBef>
                <a:spcPct val="0"/>
              </a:spcBef>
            </a:pPr>
            <a:r>
              <a:rPr lang="zh-CN" altLang="en-US" sz="2800" b="1">
                <a:solidFill>
                  <a:srgbClr val="004000"/>
                </a:solidFill>
              </a:rPr>
              <a:t> </a:t>
            </a:r>
            <a:r>
              <a:rPr lang="en-US" altLang="zh-CN" sz="2800" b="1">
                <a:solidFill>
                  <a:srgbClr val="004000"/>
                </a:solidFill>
              </a:rPr>
              <a:t>R</a:t>
            </a:r>
            <a:r>
              <a:rPr lang="en-US" altLang="zh-CN" sz="3000" b="1" baseline="-14000">
                <a:solidFill>
                  <a:srgbClr val="004000"/>
                </a:solidFill>
              </a:rPr>
              <a:t>1</a:t>
            </a:r>
          </a:p>
        </p:txBody>
      </p:sp>
      <p:sp>
        <p:nvSpPr>
          <p:cNvPr id="27" name="Text Box 38"/>
          <p:cNvSpPr txBox="1">
            <a:spLocks noChangeArrowheads="1"/>
          </p:cNvSpPr>
          <p:nvPr/>
        </p:nvSpPr>
        <p:spPr bwMode="auto">
          <a:xfrm>
            <a:off x="4561611" y="4874990"/>
            <a:ext cx="820738" cy="498475"/>
          </a:xfrm>
          <a:prstGeom prst="rect">
            <a:avLst/>
          </a:prstGeom>
          <a:solidFill>
            <a:srgbClr val="D9FFFF"/>
          </a:solidFill>
          <a:ln w="22225">
            <a:solidFill>
              <a:srgbClr val="004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lnSpc>
                <a:spcPct val="90000"/>
              </a:lnSpc>
              <a:spcBef>
                <a:spcPct val="0"/>
              </a:spcBef>
            </a:pPr>
            <a:r>
              <a:rPr lang="zh-CN" altLang="en-US" sz="2800" b="1">
                <a:solidFill>
                  <a:srgbClr val="004000"/>
                </a:solidFill>
              </a:rPr>
              <a:t>  </a:t>
            </a:r>
            <a:r>
              <a:rPr lang="en-US" altLang="zh-CN" sz="2800" b="1">
                <a:solidFill>
                  <a:srgbClr val="004000"/>
                </a:solidFill>
              </a:rPr>
              <a:t>C</a:t>
            </a:r>
          </a:p>
        </p:txBody>
      </p:sp>
      <p:sp>
        <p:nvSpPr>
          <p:cNvPr id="28" name="Text Box 39"/>
          <p:cNvSpPr txBox="1">
            <a:spLocks noChangeArrowheads="1"/>
          </p:cNvSpPr>
          <p:nvPr/>
        </p:nvSpPr>
        <p:spPr bwMode="auto">
          <a:xfrm>
            <a:off x="4561611" y="3833590"/>
            <a:ext cx="820738" cy="498475"/>
          </a:xfrm>
          <a:prstGeom prst="rect">
            <a:avLst/>
          </a:prstGeom>
          <a:solidFill>
            <a:srgbClr val="D9FFFF"/>
          </a:solidFill>
          <a:ln w="22225">
            <a:solidFill>
              <a:srgbClr val="004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lnSpc>
                <a:spcPct val="90000"/>
              </a:lnSpc>
              <a:spcBef>
                <a:spcPct val="0"/>
              </a:spcBef>
            </a:pPr>
            <a:r>
              <a:rPr lang="zh-CN" altLang="en-US" sz="2800" b="1">
                <a:solidFill>
                  <a:srgbClr val="004000"/>
                </a:solidFill>
              </a:rPr>
              <a:t> </a:t>
            </a:r>
            <a:r>
              <a:rPr lang="en-US" altLang="zh-CN" sz="2800" b="1">
                <a:solidFill>
                  <a:srgbClr val="004000"/>
                </a:solidFill>
              </a:rPr>
              <a:t>R</a:t>
            </a:r>
            <a:r>
              <a:rPr lang="en-US" altLang="zh-CN" sz="3000" b="1" baseline="-14000">
                <a:solidFill>
                  <a:srgbClr val="004000"/>
                </a:solidFill>
              </a:rPr>
              <a:t>3</a:t>
            </a:r>
          </a:p>
        </p:txBody>
      </p:sp>
      <p:sp>
        <p:nvSpPr>
          <p:cNvPr id="29" name="Text Box 40"/>
          <p:cNvSpPr txBox="1">
            <a:spLocks noChangeArrowheads="1"/>
          </p:cNvSpPr>
          <p:nvPr/>
        </p:nvSpPr>
        <p:spPr bwMode="auto">
          <a:xfrm>
            <a:off x="4571136" y="5522690"/>
            <a:ext cx="811213" cy="498475"/>
          </a:xfrm>
          <a:prstGeom prst="rect">
            <a:avLst/>
          </a:prstGeom>
          <a:solidFill>
            <a:srgbClr val="D9FFFF"/>
          </a:solidFill>
          <a:ln w="22225">
            <a:solidFill>
              <a:srgbClr val="004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lnSpc>
                <a:spcPct val="90000"/>
              </a:lnSpc>
              <a:spcBef>
                <a:spcPct val="0"/>
              </a:spcBef>
            </a:pPr>
            <a:r>
              <a:rPr lang="zh-CN" altLang="en-US" sz="2800" b="1">
                <a:solidFill>
                  <a:srgbClr val="004000"/>
                </a:solidFill>
              </a:rPr>
              <a:t>  </a:t>
            </a:r>
            <a:r>
              <a:rPr lang="en-US" altLang="zh-CN" sz="2800" b="1">
                <a:solidFill>
                  <a:srgbClr val="004000"/>
                </a:solidFill>
              </a:rPr>
              <a:t>D</a:t>
            </a:r>
          </a:p>
        </p:txBody>
      </p:sp>
      <p:sp>
        <p:nvSpPr>
          <p:cNvPr id="30" name="Text Box 41"/>
          <p:cNvSpPr txBox="1">
            <a:spLocks noChangeArrowheads="1"/>
          </p:cNvSpPr>
          <p:nvPr/>
        </p:nvSpPr>
        <p:spPr bwMode="auto">
          <a:xfrm>
            <a:off x="6144348" y="2042890"/>
            <a:ext cx="990600" cy="461963"/>
          </a:xfrm>
          <a:prstGeom prst="rect">
            <a:avLst/>
          </a:prstGeom>
          <a:solidFill>
            <a:srgbClr val="D9FFFF"/>
          </a:solidFill>
          <a:ln w="22225">
            <a:solidFill>
              <a:srgbClr val="004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lnSpc>
                <a:spcPct val="95000"/>
              </a:lnSpc>
              <a:spcBef>
                <a:spcPct val="0"/>
              </a:spcBef>
            </a:pPr>
            <a:r>
              <a:rPr lang="en-US" altLang="zh-CN" sz="2400" b="1">
                <a:solidFill>
                  <a:srgbClr val="004000"/>
                </a:solidFill>
              </a:rPr>
              <a:t>MAR</a:t>
            </a:r>
          </a:p>
        </p:txBody>
      </p:sp>
      <p:sp>
        <p:nvSpPr>
          <p:cNvPr id="31" name="Text Box 42"/>
          <p:cNvSpPr txBox="1">
            <a:spLocks noChangeArrowheads="1"/>
          </p:cNvSpPr>
          <p:nvPr/>
        </p:nvSpPr>
        <p:spPr bwMode="auto">
          <a:xfrm>
            <a:off x="6144348" y="2944590"/>
            <a:ext cx="990600" cy="461963"/>
          </a:xfrm>
          <a:prstGeom prst="rect">
            <a:avLst/>
          </a:prstGeom>
          <a:solidFill>
            <a:srgbClr val="D9FFFF"/>
          </a:solidFill>
          <a:ln w="22225">
            <a:solidFill>
              <a:srgbClr val="004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lnSpc>
                <a:spcPct val="95000"/>
              </a:lnSpc>
              <a:spcBef>
                <a:spcPct val="0"/>
              </a:spcBef>
            </a:pPr>
            <a:r>
              <a:rPr lang="en-US" altLang="zh-CN" sz="2400" b="1">
                <a:solidFill>
                  <a:srgbClr val="004000"/>
                </a:solidFill>
              </a:rPr>
              <a:t>MDR</a:t>
            </a:r>
          </a:p>
        </p:txBody>
      </p:sp>
      <p:sp>
        <p:nvSpPr>
          <p:cNvPr id="32" name="Text Box 43"/>
          <p:cNvSpPr txBox="1">
            <a:spLocks noChangeArrowheads="1"/>
          </p:cNvSpPr>
          <p:nvPr/>
        </p:nvSpPr>
        <p:spPr bwMode="auto">
          <a:xfrm>
            <a:off x="6144348" y="4062190"/>
            <a:ext cx="990600" cy="442913"/>
          </a:xfrm>
          <a:prstGeom prst="rect">
            <a:avLst/>
          </a:prstGeom>
          <a:solidFill>
            <a:srgbClr val="D9FFFF"/>
          </a:solidFill>
          <a:ln w="22225">
            <a:solidFill>
              <a:srgbClr val="004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0"/>
              </a:spcBef>
            </a:pPr>
            <a:r>
              <a:rPr lang="zh-CN" altLang="en-US" sz="2400" b="1">
                <a:solidFill>
                  <a:srgbClr val="004000"/>
                </a:solidFill>
              </a:rPr>
              <a:t> </a:t>
            </a:r>
            <a:r>
              <a:rPr lang="en-US" altLang="zh-CN" sz="2400" b="1">
                <a:solidFill>
                  <a:srgbClr val="004000"/>
                </a:solidFill>
              </a:rPr>
              <a:t>IR</a:t>
            </a:r>
          </a:p>
        </p:txBody>
      </p:sp>
      <p:sp>
        <p:nvSpPr>
          <p:cNvPr id="33" name="Text Box 44"/>
          <p:cNvSpPr txBox="1">
            <a:spLocks noChangeArrowheads="1"/>
          </p:cNvSpPr>
          <p:nvPr/>
        </p:nvSpPr>
        <p:spPr bwMode="auto">
          <a:xfrm>
            <a:off x="6144348" y="4633690"/>
            <a:ext cx="990600" cy="461963"/>
          </a:xfrm>
          <a:prstGeom prst="rect">
            <a:avLst/>
          </a:prstGeom>
          <a:solidFill>
            <a:srgbClr val="D9FFFF"/>
          </a:solidFill>
          <a:ln w="22225">
            <a:solidFill>
              <a:srgbClr val="004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lnSpc>
                <a:spcPct val="95000"/>
              </a:lnSpc>
              <a:spcBef>
                <a:spcPct val="0"/>
              </a:spcBef>
            </a:pPr>
            <a:r>
              <a:rPr lang="zh-CN" altLang="en-US" sz="2400" b="1">
                <a:solidFill>
                  <a:srgbClr val="004000"/>
                </a:solidFill>
              </a:rPr>
              <a:t> </a:t>
            </a:r>
            <a:r>
              <a:rPr lang="en-US" altLang="zh-CN" sz="2400" b="1">
                <a:solidFill>
                  <a:srgbClr val="004000"/>
                </a:solidFill>
              </a:rPr>
              <a:t>PC</a:t>
            </a:r>
          </a:p>
        </p:txBody>
      </p:sp>
      <p:sp>
        <p:nvSpPr>
          <p:cNvPr id="34" name="Text Box 45"/>
          <p:cNvSpPr txBox="1">
            <a:spLocks noChangeArrowheads="1"/>
          </p:cNvSpPr>
          <p:nvPr/>
        </p:nvSpPr>
        <p:spPr bwMode="auto">
          <a:xfrm>
            <a:off x="6144348" y="5205190"/>
            <a:ext cx="990600" cy="461963"/>
          </a:xfrm>
          <a:prstGeom prst="rect">
            <a:avLst/>
          </a:prstGeom>
          <a:solidFill>
            <a:srgbClr val="D9FFFF"/>
          </a:solidFill>
          <a:ln w="22225">
            <a:solidFill>
              <a:srgbClr val="004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lnSpc>
                <a:spcPct val="95000"/>
              </a:lnSpc>
              <a:spcBef>
                <a:spcPct val="0"/>
              </a:spcBef>
            </a:pPr>
            <a:r>
              <a:rPr lang="zh-CN" altLang="en-US" sz="2400" b="1">
                <a:solidFill>
                  <a:srgbClr val="004000"/>
                </a:solidFill>
              </a:rPr>
              <a:t> </a:t>
            </a:r>
            <a:r>
              <a:rPr lang="en-US" altLang="zh-CN" sz="2400" b="1">
                <a:solidFill>
                  <a:srgbClr val="004000"/>
                </a:solidFill>
              </a:rPr>
              <a:t>SP</a:t>
            </a:r>
          </a:p>
        </p:txBody>
      </p:sp>
      <p:sp>
        <p:nvSpPr>
          <p:cNvPr id="35" name="Text Box 46"/>
          <p:cNvSpPr txBox="1">
            <a:spLocks noChangeArrowheads="1"/>
          </p:cNvSpPr>
          <p:nvPr/>
        </p:nvSpPr>
        <p:spPr bwMode="auto">
          <a:xfrm>
            <a:off x="6144348" y="5776690"/>
            <a:ext cx="990600" cy="461963"/>
          </a:xfrm>
          <a:prstGeom prst="rect">
            <a:avLst/>
          </a:prstGeom>
          <a:solidFill>
            <a:srgbClr val="D9FFFF"/>
          </a:solidFill>
          <a:ln w="22225">
            <a:solidFill>
              <a:srgbClr val="004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lnSpc>
                <a:spcPct val="95000"/>
              </a:lnSpc>
              <a:spcBef>
                <a:spcPct val="0"/>
              </a:spcBef>
            </a:pPr>
            <a:r>
              <a:rPr lang="en-US" altLang="zh-CN" sz="2400" b="1">
                <a:solidFill>
                  <a:srgbClr val="004000"/>
                </a:solidFill>
              </a:rPr>
              <a:t>PSW</a:t>
            </a:r>
          </a:p>
        </p:txBody>
      </p:sp>
      <p:sp>
        <p:nvSpPr>
          <p:cNvPr id="36" name="Line 53"/>
          <p:cNvSpPr>
            <a:spLocks noChangeShapeType="1"/>
          </p:cNvSpPr>
          <p:nvPr/>
        </p:nvSpPr>
        <p:spPr bwMode="auto">
          <a:xfrm>
            <a:off x="8408123" y="1955577"/>
            <a:ext cx="0" cy="2232025"/>
          </a:xfrm>
          <a:prstGeom prst="line">
            <a:avLst/>
          </a:prstGeom>
          <a:noFill/>
          <a:ln w="31750">
            <a:solidFill>
              <a:srgbClr val="004000"/>
            </a:solidFill>
            <a:round/>
            <a:headEnd type="oval" w="sm" len="sm"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" name="Line 54"/>
          <p:cNvSpPr>
            <a:spLocks noChangeShapeType="1"/>
          </p:cNvSpPr>
          <p:nvPr/>
        </p:nvSpPr>
        <p:spPr bwMode="auto">
          <a:xfrm flipH="1">
            <a:off x="7131773" y="4176490"/>
            <a:ext cx="1281113" cy="0"/>
          </a:xfrm>
          <a:prstGeom prst="line">
            <a:avLst/>
          </a:prstGeom>
          <a:noFill/>
          <a:ln w="31750">
            <a:solidFill>
              <a:srgbClr val="004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" name="Line 56"/>
          <p:cNvSpPr>
            <a:spLocks noChangeShapeType="1"/>
          </p:cNvSpPr>
          <p:nvPr/>
        </p:nvSpPr>
        <p:spPr bwMode="auto">
          <a:xfrm flipH="1">
            <a:off x="5375998" y="2182590"/>
            <a:ext cx="346075" cy="0"/>
          </a:xfrm>
          <a:prstGeom prst="line">
            <a:avLst/>
          </a:prstGeom>
          <a:noFill/>
          <a:ln w="22225">
            <a:solidFill>
              <a:srgbClr val="004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" name="Line 57"/>
          <p:cNvSpPr>
            <a:spLocks noChangeShapeType="1"/>
          </p:cNvSpPr>
          <p:nvPr/>
        </p:nvSpPr>
        <p:spPr bwMode="auto">
          <a:xfrm flipH="1">
            <a:off x="5739536" y="2277840"/>
            <a:ext cx="385763" cy="0"/>
          </a:xfrm>
          <a:prstGeom prst="line">
            <a:avLst/>
          </a:prstGeom>
          <a:noFill/>
          <a:ln w="22225">
            <a:solidFill>
              <a:srgbClr val="004000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" name="Line 58"/>
          <p:cNvSpPr>
            <a:spLocks noChangeShapeType="1"/>
          </p:cNvSpPr>
          <p:nvPr/>
        </p:nvSpPr>
        <p:spPr bwMode="auto">
          <a:xfrm flipH="1">
            <a:off x="5377586" y="2868390"/>
            <a:ext cx="346075" cy="0"/>
          </a:xfrm>
          <a:prstGeom prst="line">
            <a:avLst/>
          </a:prstGeom>
          <a:noFill/>
          <a:ln w="22225">
            <a:solidFill>
              <a:srgbClr val="004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" name="Line 59"/>
          <p:cNvSpPr>
            <a:spLocks noChangeShapeType="1"/>
          </p:cNvSpPr>
          <p:nvPr/>
        </p:nvSpPr>
        <p:spPr bwMode="auto">
          <a:xfrm flipH="1">
            <a:off x="5739536" y="3168427"/>
            <a:ext cx="395288" cy="0"/>
          </a:xfrm>
          <a:prstGeom prst="line">
            <a:avLst/>
          </a:prstGeom>
          <a:noFill/>
          <a:ln w="22225">
            <a:solidFill>
              <a:srgbClr val="004000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" name="Line 60"/>
          <p:cNvSpPr>
            <a:spLocks noChangeShapeType="1"/>
          </p:cNvSpPr>
          <p:nvPr/>
        </p:nvSpPr>
        <p:spPr bwMode="auto">
          <a:xfrm flipH="1">
            <a:off x="5377586" y="4086003"/>
            <a:ext cx="346075" cy="0"/>
          </a:xfrm>
          <a:prstGeom prst="line">
            <a:avLst/>
          </a:prstGeom>
          <a:noFill/>
          <a:ln w="22225">
            <a:solidFill>
              <a:srgbClr val="004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" name="Line 61"/>
          <p:cNvSpPr>
            <a:spLocks noChangeShapeType="1"/>
          </p:cNvSpPr>
          <p:nvPr/>
        </p:nvSpPr>
        <p:spPr bwMode="auto">
          <a:xfrm flipH="1">
            <a:off x="5739536" y="4887690"/>
            <a:ext cx="395288" cy="0"/>
          </a:xfrm>
          <a:prstGeom prst="line">
            <a:avLst/>
          </a:prstGeom>
          <a:noFill/>
          <a:ln w="22225">
            <a:solidFill>
              <a:srgbClr val="004000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" name="Line 62"/>
          <p:cNvSpPr>
            <a:spLocks noChangeShapeType="1"/>
          </p:cNvSpPr>
          <p:nvPr/>
        </p:nvSpPr>
        <p:spPr bwMode="auto">
          <a:xfrm flipH="1">
            <a:off x="5391873" y="5136928"/>
            <a:ext cx="346075" cy="0"/>
          </a:xfrm>
          <a:prstGeom prst="line">
            <a:avLst/>
          </a:prstGeom>
          <a:noFill/>
          <a:ln w="22225">
            <a:solidFill>
              <a:srgbClr val="004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" name="Line 63"/>
          <p:cNvSpPr>
            <a:spLocks noChangeShapeType="1"/>
          </p:cNvSpPr>
          <p:nvPr/>
        </p:nvSpPr>
        <p:spPr bwMode="auto">
          <a:xfrm flipH="1">
            <a:off x="5753823" y="5494115"/>
            <a:ext cx="385763" cy="0"/>
          </a:xfrm>
          <a:prstGeom prst="line">
            <a:avLst/>
          </a:prstGeom>
          <a:noFill/>
          <a:ln w="22225">
            <a:solidFill>
              <a:srgbClr val="004000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" name="Line 64"/>
          <p:cNvSpPr>
            <a:spLocks noChangeShapeType="1"/>
          </p:cNvSpPr>
          <p:nvPr/>
        </p:nvSpPr>
        <p:spPr bwMode="auto">
          <a:xfrm flipH="1">
            <a:off x="5377586" y="5805265"/>
            <a:ext cx="346075" cy="0"/>
          </a:xfrm>
          <a:prstGeom prst="line">
            <a:avLst/>
          </a:prstGeom>
          <a:noFill/>
          <a:ln w="22225">
            <a:solidFill>
              <a:srgbClr val="004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Line 65"/>
          <p:cNvSpPr>
            <a:spLocks noChangeShapeType="1"/>
          </p:cNvSpPr>
          <p:nvPr/>
        </p:nvSpPr>
        <p:spPr bwMode="auto">
          <a:xfrm flipH="1">
            <a:off x="5737948" y="5998940"/>
            <a:ext cx="385763" cy="0"/>
          </a:xfrm>
          <a:prstGeom prst="line">
            <a:avLst/>
          </a:prstGeom>
          <a:noFill/>
          <a:ln w="22225">
            <a:solidFill>
              <a:srgbClr val="004000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Line 66"/>
          <p:cNvSpPr>
            <a:spLocks noChangeShapeType="1"/>
          </p:cNvSpPr>
          <p:nvPr/>
        </p:nvSpPr>
        <p:spPr bwMode="auto">
          <a:xfrm>
            <a:off x="1208811" y="3533552"/>
            <a:ext cx="371475" cy="0"/>
          </a:xfrm>
          <a:prstGeom prst="line">
            <a:avLst/>
          </a:prstGeom>
          <a:noFill/>
          <a:ln w="22225">
            <a:solidFill>
              <a:srgbClr val="004000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9" name="Line 67"/>
          <p:cNvSpPr>
            <a:spLocks noChangeShapeType="1"/>
          </p:cNvSpPr>
          <p:nvPr/>
        </p:nvSpPr>
        <p:spPr bwMode="auto">
          <a:xfrm>
            <a:off x="1096098" y="3914553"/>
            <a:ext cx="298450" cy="0"/>
          </a:xfrm>
          <a:prstGeom prst="line">
            <a:avLst/>
          </a:prstGeom>
          <a:noFill/>
          <a:ln w="22225">
            <a:solidFill>
              <a:srgbClr val="004000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0" name="Line 68"/>
          <p:cNvSpPr>
            <a:spLocks noChangeShapeType="1"/>
          </p:cNvSpPr>
          <p:nvPr/>
        </p:nvSpPr>
        <p:spPr bwMode="auto">
          <a:xfrm flipH="1" flipV="1">
            <a:off x="2488336" y="3584352"/>
            <a:ext cx="349250" cy="9525"/>
          </a:xfrm>
          <a:prstGeom prst="line">
            <a:avLst/>
          </a:prstGeom>
          <a:noFill/>
          <a:ln w="22225">
            <a:solidFill>
              <a:srgbClr val="004000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1" name="Freeform 69"/>
          <p:cNvSpPr>
            <a:spLocks/>
          </p:cNvSpPr>
          <p:nvPr/>
        </p:nvSpPr>
        <p:spPr bwMode="auto">
          <a:xfrm>
            <a:off x="1337398" y="3408140"/>
            <a:ext cx="1389063" cy="671513"/>
          </a:xfrm>
          <a:custGeom>
            <a:avLst/>
            <a:gdLst/>
            <a:ahLst/>
            <a:cxnLst>
              <a:cxn ang="0">
                <a:pos x="292" y="0"/>
              </a:cxn>
              <a:cxn ang="0">
                <a:pos x="0" y="540"/>
              </a:cxn>
              <a:cxn ang="0">
                <a:pos x="411" y="540"/>
              </a:cxn>
              <a:cxn ang="0">
                <a:pos x="676" y="412"/>
              </a:cxn>
              <a:cxn ang="0">
                <a:pos x="941" y="540"/>
              </a:cxn>
              <a:cxn ang="0">
                <a:pos x="1334" y="540"/>
              </a:cxn>
              <a:cxn ang="0">
                <a:pos x="1042" y="0"/>
              </a:cxn>
              <a:cxn ang="0">
                <a:pos x="292" y="0"/>
              </a:cxn>
            </a:cxnLst>
            <a:rect l="0" t="0" r="r" b="b"/>
            <a:pathLst>
              <a:path w="1334" h="540">
                <a:moveTo>
                  <a:pt x="292" y="0"/>
                </a:moveTo>
                <a:lnTo>
                  <a:pt x="0" y="540"/>
                </a:lnTo>
                <a:lnTo>
                  <a:pt x="411" y="540"/>
                </a:lnTo>
                <a:lnTo>
                  <a:pt x="676" y="412"/>
                </a:lnTo>
                <a:lnTo>
                  <a:pt x="941" y="540"/>
                </a:lnTo>
                <a:lnTo>
                  <a:pt x="1334" y="540"/>
                </a:lnTo>
                <a:lnTo>
                  <a:pt x="1042" y="0"/>
                </a:lnTo>
                <a:lnTo>
                  <a:pt x="292" y="0"/>
                </a:lnTo>
                <a:close/>
              </a:path>
            </a:pathLst>
          </a:custGeom>
          <a:solidFill>
            <a:srgbClr val="D9FFFF"/>
          </a:solidFill>
          <a:ln w="25400">
            <a:solidFill>
              <a:srgbClr val="004000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2" name="Text Box 70"/>
          <p:cNvSpPr txBox="1">
            <a:spLocks noChangeArrowheads="1"/>
          </p:cNvSpPr>
          <p:nvPr/>
        </p:nvSpPr>
        <p:spPr bwMode="auto">
          <a:xfrm>
            <a:off x="1631086" y="3441477"/>
            <a:ext cx="8937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2400" b="1">
                <a:solidFill>
                  <a:srgbClr val="004000"/>
                </a:solidFill>
              </a:rPr>
              <a:t>ALU</a:t>
            </a:r>
            <a:endParaRPr lang="zh-CN" altLang="en-US" sz="2400" b="1">
              <a:solidFill>
                <a:srgbClr val="004000"/>
              </a:solidFill>
            </a:endParaRPr>
          </a:p>
        </p:txBody>
      </p:sp>
      <p:sp>
        <p:nvSpPr>
          <p:cNvPr id="53" name="Text Box 71"/>
          <p:cNvSpPr txBox="1">
            <a:spLocks noChangeArrowheads="1"/>
          </p:cNvSpPr>
          <p:nvPr/>
        </p:nvSpPr>
        <p:spPr bwMode="auto">
          <a:xfrm>
            <a:off x="2788373" y="3360515"/>
            <a:ext cx="784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2400" b="1">
                <a:solidFill>
                  <a:srgbClr val="004000"/>
                </a:solidFill>
              </a:rPr>
              <a:t>C</a:t>
            </a:r>
            <a:r>
              <a:rPr lang="en-US" altLang="zh-CN" b="1" baseline="-16000">
                <a:solidFill>
                  <a:srgbClr val="004000"/>
                </a:solidFill>
              </a:rPr>
              <a:t>0</a:t>
            </a:r>
          </a:p>
        </p:txBody>
      </p:sp>
      <p:sp>
        <p:nvSpPr>
          <p:cNvPr id="54" name="Freeform 77"/>
          <p:cNvSpPr>
            <a:spLocks/>
          </p:cNvSpPr>
          <p:nvPr/>
        </p:nvSpPr>
        <p:spPr bwMode="auto">
          <a:xfrm>
            <a:off x="2075586" y="1717452"/>
            <a:ext cx="3654425" cy="4564063"/>
          </a:xfrm>
          <a:custGeom>
            <a:avLst/>
            <a:gdLst/>
            <a:ahLst/>
            <a:cxnLst>
              <a:cxn ang="0">
                <a:pos x="0" y="652"/>
              </a:cxn>
              <a:cxn ang="0">
                <a:pos x="0" y="0"/>
              </a:cxn>
              <a:cxn ang="0">
                <a:pos x="2008" y="0"/>
              </a:cxn>
              <a:cxn ang="0">
                <a:pos x="2008" y="3803"/>
              </a:cxn>
            </a:cxnLst>
            <a:rect l="0" t="0" r="r" b="b"/>
            <a:pathLst>
              <a:path w="2008" h="3803">
                <a:moveTo>
                  <a:pt x="0" y="652"/>
                </a:moveTo>
                <a:lnTo>
                  <a:pt x="0" y="0"/>
                </a:lnTo>
                <a:lnTo>
                  <a:pt x="2008" y="0"/>
                </a:lnTo>
                <a:lnTo>
                  <a:pt x="2008" y="3803"/>
                </a:lnTo>
              </a:path>
            </a:pathLst>
          </a:custGeom>
          <a:noFill/>
          <a:ln w="31750">
            <a:solidFill>
              <a:srgbClr val="004000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5" name="Line 84"/>
          <p:cNvSpPr>
            <a:spLocks noChangeShapeType="1"/>
          </p:cNvSpPr>
          <p:nvPr/>
        </p:nvSpPr>
        <p:spPr bwMode="auto">
          <a:xfrm flipH="1">
            <a:off x="4275861" y="2247677"/>
            <a:ext cx="277813" cy="0"/>
          </a:xfrm>
          <a:prstGeom prst="line">
            <a:avLst/>
          </a:prstGeom>
          <a:noFill/>
          <a:ln w="22225">
            <a:solidFill>
              <a:srgbClr val="004000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" name="Line 86"/>
          <p:cNvSpPr>
            <a:spLocks noChangeShapeType="1"/>
          </p:cNvSpPr>
          <p:nvPr/>
        </p:nvSpPr>
        <p:spPr bwMode="auto">
          <a:xfrm flipH="1">
            <a:off x="4279036" y="2890615"/>
            <a:ext cx="277813" cy="0"/>
          </a:xfrm>
          <a:prstGeom prst="line">
            <a:avLst/>
          </a:prstGeom>
          <a:noFill/>
          <a:ln w="22225">
            <a:solidFill>
              <a:srgbClr val="004000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" name="Line 88"/>
          <p:cNvSpPr>
            <a:spLocks noChangeShapeType="1"/>
          </p:cNvSpPr>
          <p:nvPr/>
        </p:nvSpPr>
        <p:spPr bwMode="auto">
          <a:xfrm flipH="1">
            <a:off x="4264748" y="3468465"/>
            <a:ext cx="277813" cy="0"/>
          </a:xfrm>
          <a:prstGeom prst="line">
            <a:avLst/>
          </a:prstGeom>
          <a:noFill/>
          <a:ln w="22225">
            <a:solidFill>
              <a:srgbClr val="004000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" name="Line 90"/>
          <p:cNvSpPr>
            <a:spLocks noChangeShapeType="1"/>
          </p:cNvSpPr>
          <p:nvPr/>
        </p:nvSpPr>
        <p:spPr bwMode="auto">
          <a:xfrm flipH="1">
            <a:off x="4279036" y="4047903"/>
            <a:ext cx="277813" cy="0"/>
          </a:xfrm>
          <a:prstGeom prst="line">
            <a:avLst/>
          </a:prstGeom>
          <a:noFill/>
          <a:ln w="22225">
            <a:solidFill>
              <a:srgbClr val="004000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" name="Line 91"/>
          <p:cNvSpPr>
            <a:spLocks noChangeShapeType="1"/>
          </p:cNvSpPr>
          <p:nvPr/>
        </p:nvSpPr>
        <p:spPr bwMode="auto">
          <a:xfrm flipH="1">
            <a:off x="4282211" y="5106765"/>
            <a:ext cx="277813" cy="0"/>
          </a:xfrm>
          <a:prstGeom prst="line">
            <a:avLst/>
          </a:prstGeom>
          <a:noFill/>
          <a:ln w="22225">
            <a:solidFill>
              <a:srgbClr val="004000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" name="Line 93"/>
          <p:cNvSpPr>
            <a:spLocks noChangeShapeType="1"/>
          </p:cNvSpPr>
          <p:nvPr/>
        </p:nvSpPr>
        <p:spPr bwMode="auto">
          <a:xfrm flipH="1">
            <a:off x="4283798" y="5781453"/>
            <a:ext cx="277813" cy="0"/>
          </a:xfrm>
          <a:prstGeom prst="line">
            <a:avLst/>
          </a:prstGeom>
          <a:noFill/>
          <a:ln w="22225">
            <a:solidFill>
              <a:srgbClr val="004000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" name="Freeform 94"/>
          <p:cNvSpPr>
            <a:spLocks/>
          </p:cNvSpPr>
          <p:nvPr/>
        </p:nvSpPr>
        <p:spPr bwMode="auto">
          <a:xfrm flipH="1">
            <a:off x="6849198" y="2501677"/>
            <a:ext cx="161925" cy="2413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52"/>
              </a:cxn>
              <a:cxn ang="0">
                <a:pos x="288" y="152"/>
              </a:cxn>
            </a:cxnLst>
            <a:rect l="0" t="0" r="r" b="b"/>
            <a:pathLst>
              <a:path w="288" h="152">
                <a:moveTo>
                  <a:pt x="0" y="0"/>
                </a:moveTo>
                <a:lnTo>
                  <a:pt x="0" y="152"/>
                </a:lnTo>
                <a:lnTo>
                  <a:pt x="288" y="152"/>
                </a:lnTo>
              </a:path>
            </a:pathLst>
          </a:custGeom>
          <a:noFill/>
          <a:ln w="22225">
            <a:solidFill>
              <a:srgbClr val="800000"/>
            </a:solidFill>
            <a:round/>
            <a:headEnd type="triangle" w="med" len="med"/>
            <a:tailEnd type="non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62" name="组合 61"/>
          <p:cNvGrpSpPr/>
          <p:nvPr/>
        </p:nvGrpSpPr>
        <p:grpSpPr>
          <a:xfrm>
            <a:off x="5747473" y="1526952"/>
            <a:ext cx="1203325" cy="504825"/>
            <a:chOff x="5747473" y="1526952"/>
            <a:chExt cx="1203325" cy="504825"/>
          </a:xfrm>
        </p:grpSpPr>
        <p:sp>
          <p:nvSpPr>
            <p:cNvPr id="63" name="Rectangle 96"/>
            <p:cNvSpPr>
              <a:spLocks noChangeArrowheads="1"/>
            </p:cNvSpPr>
            <p:nvPr/>
          </p:nvSpPr>
          <p:spPr bwMode="auto">
            <a:xfrm>
              <a:off x="5747473" y="1526952"/>
              <a:ext cx="1077913" cy="442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altLang="zh-CN" sz="2300" b="1">
                  <a:solidFill>
                    <a:srgbClr val="FF0000"/>
                  </a:solidFill>
                </a:rPr>
                <a:t>EMAR</a:t>
              </a:r>
              <a:endParaRPr lang="zh-CN" altLang="en-US" sz="2300" b="1">
                <a:solidFill>
                  <a:srgbClr val="FF0000"/>
                </a:solidFill>
              </a:endParaRPr>
            </a:p>
          </p:txBody>
        </p:sp>
        <p:sp>
          <p:nvSpPr>
            <p:cNvPr id="64" name="Freeform 97"/>
            <p:cNvSpPr>
              <a:spLocks/>
            </p:cNvSpPr>
            <p:nvPr/>
          </p:nvSpPr>
          <p:spPr bwMode="auto">
            <a:xfrm flipH="1" flipV="1">
              <a:off x="6763473" y="1765077"/>
              <a:ext cx="187325" cy="2667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52"/>
                </a:cxn>
                <a:cxn ang="0">
                  <a:pos x="288" y="152"/>
                </a:cxn>
              </a:cxnLst>
              <a:rect l="0" t="0" r="r" b="b"/>
              <a:pathLst>
                <a:path w="288" h="152">
                  <a:moveTo>
                    <a:pt x="0" y="0"/>
                  </a:moveTo>
                  <a:lnTo>
                    <a:pt x="0" y="152"/>
                  </a:lnTo>
                  <a:lnTo>
                    <a:pt x="288" y="152"/>
                  </a:lnTo>
                </a:path>
              </a:pathLst>
            </a:custGeom>
            <a:noFill/>
            <a:ln w="22225">
              <a:solidFill>
                <a:srgbClr val="800000"/>
              </a:solidFill>
              <a:round/>
              <a:headEnd type="triangl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65" name="Line 100"/>
          <p:cNvSpPr>
            <a:spLocks noChangeShapeType="1"/>
          </p:cNvSpPr>
          <p:nvPr/>
        </p:nvSpPr>
        <p:spPr bwMode="auto">
          <a:xfrm rot="16200000" flipH="1">
            <a:off x="6157048" y="3543077"/>
            <a:ext cx="292100" cy="0"/>
          </a:xfrm>
          <a:prstGeom prst="line">
            <a:avLst/>
          </a:prstGeom>
          <a:noFill/>
          <a:ln w="22225">
            <a:solidFill>
              <a:srgbClr val="800000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6" name="组合 65"/>
          <p:cNvGrpSpPr/>
          <p:nvPr/>
        </p:nvGrpSpPr>
        <p:grpSpPr>
          <a:xfrm>
            <a:off x="7142886" y="3243040"/>
            <a:ext cx="2048308" cy="503609"/>
            <a:chOff x="7142886" y="3243040"/>
            <a:chExt cx="2048308" cy="503609"/>
          </a:xfrm>
        </p:grpSpPr>
        <p:sp>
          <p:nvSpPr>
            <p:cNvPr id="67" name="Freeform 103"/>
            <p:cNvSpPr>
              <a:spLocks/>
            </p:cNvSpPr>
            <p:nvPr/>
          </p:nvSpPr>
          <p:spPr bwMode="auto">
            <a:xfrm>
              <a:off x="7142886" y="3243040"/>
              <a:ext cx="603250" cy="1746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96" y="0"/>
                </a:cxn>
                <a:cxn ang="0">
                  <a:pos x="296" y="110"/>
                </a:cxn>
              </a:cxnLst>
              <a:rect l="0" t="0" r="r" b="b"/>
              <a:pathLst>
                <a:path w="296" h="110">
                  <a:moveTo>
                    <a:pt x="0" y="0"/>
                  </a:moveTo>
                  <a:cubicBezTo>
                    <a:pt x="99" y="0"/>
                    <a:pt x="197" y="0"/>
                    <a:pt x="296" y="0"/>
                  </a:cubicBezTo>
                  <a:lnTo>
                    <a:pt x="296" y="110"/>
                  </a:lnTo>
                </a:path>
              </a:pathLst>
            </a:custGeom>
            <a:noFill/>
            <a:ln w="22225">
              <a:solidFill>
                <a:srgbClr val="800000"/>
              </a:solidFill>
              <a:round/>
              <a:headEnd type="triangl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8" name="Rectangle 104"/>
            <p:cNvSpPr>
              <a:spLocks noChangeArrowheads="1"/>
            </p:cNvSpPr>
            <p:nvPr/>
          </p:nvSpPr>
          <p:spPr bwMode="auto">
            <a:xfrm>
              <a:off x="7209561" y="3284984"/>
              <a:ext cx="1981633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altLang="zh-CN" sz="2400" b="1">
                  <a:solidFill>
                    <a:srgbClr val="FF0000"/>
                  </a:solidFill>
                </a:rPr>
                <a:t>SMDR(Read)</a:t>
              </a:r>
              <a:endParaRPr lang="zh-CN" altLang="en-US" sz="2400" b="1">
                <a:solidFill>
                  <a:srgbClr val="FF0000"/>
                </a:solidFill>
              </a:endParaRPr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7127011" y="4154265"/>
            <a:ext cx="968375" cy="457200"/>
            <a:chOff x="7127011" y="4154265"/>
            <a:chExt cx="968375" cy="457200"/>
          </a:xfrm>
        </p:grpSpPr>
        <p:sp>
          <p:nvSpPr>
            <p:cNvPr id="70" name="Line 105"/>
            <p:cNvSpPr>
              <a:spLocks noChangeShapeType="1"/>
            </p:cNvSpPr>
            <p:nvPr/>
          </p:nvSpPr>
          <p:spPr bwMode="auto">
            <a:xfrm rot="10800000" flipH="1">
              <a:off x="7127011" y="4411440"/>
              <a:ext cx="327025" cy="0"/>
            </a:xfrm>
            <a:prstGeom prst="line">
              <a:avLst/>
            </a:prstGeom>
            <a:noFill/>
            <a:ln w="22225">
              <a:solidFill>
                <a:srgbClr val="800000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" name="Rectangle 106"/>
            <p:cNvSpPr>
              <a:spLocks noChangeArrowheads="1"/>
            </p:cNvSpPr>
            <p:nvPr/>
          </p:nvSpPr>
          <p:spPr bwMode="auto">
            <a:xfrm>
              <a:off x="7401648" y="4154265"/>
              <a:ext cx="693738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altLang="zh-CN" sz="2400" b="1">
                  <a:solidFill>
                    <a:srgbClr val="FF0000"/>
                  </a:solidFill>
                </a:rPr>
                <a:t>SIR</a:t>
              </a:r>
              <a:endParaRPr lang="zh-CN" altLang="en-US" sz="2400" b="1">
                <a:solidFill>
                  <a:srgbClr val="FF0000"/>
                </a:solidFill>
              </a:endParaRPr>
            </a:p>
          </p:txBody>
        </p:sp>
      </p:grpSp>
      <p:sp>
        <p:nvSpPr>
          <p:cNvPr id="72" name="Line 108"/>
          <p:cNvSpPr>
            <a:spLocks noChangeShapeType="1"/>
          </p:cNvSpPr>
          <p:nvPr/>
        </p:nvSpPr>
        <p:spPr bwMode="auto">
          <a:xfrm rot="10800000" flipH="1">
            <a:off x="7133361" y="4867053"/>
            <a:ext cx="327025" cy="0"/>
          </a:xfrm>
          <a:prstGeom prst="line">
            <a:avLst/>
          </a:prstGeom>
          <a:noFill/>
          <a:ln w="22225">
            <a:solidFill>
              <a:srgbClr val="800000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" name="Line 110"/>
          <p:cNvSpPr>
            <a:spLocks noChangeShapeType="1"/>
          </p:cNvSpPr>
          <p:nvPr/>
        </p:nvSpPr>
        <p:spPr bwMode="auto">
          <a:xfrm rot="10800000" flipH="1">
            <a:off x="7136536" y="5430615"/>
            <a:ext cx="327025" cy="0"/>
          </a:xfrm>
          <a:prstGeom prst="line">
            <a:avLst/>
          </a:prstGeom>
          <a:noFill/>
          <a:ln w="22225">
            <a:solidFill>
              <a:srgbClr val="800000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4" name="Line 112"/>
          <p:cNvSpPr>
            <a:spLocks noChangeShapeType="1"/>
          </p:cNvSpPr>
          <p:nvPr/>
        </p:nvSpPr>
        <p:spPr bwMode="auto">
          <a:xfrm rot="10800000" flipH="1">
            <a:off x="7128598" y="6068790"/>
            <a:ext cx="327025" cy="0"/>
          </a:xfrm>
          <a:prstGeom prst="line">
            <a:avLst/>
          </a:prstGeom>
          <a:noFill/>
          <a:ln w="22225">
            <a:solidFill>
              <a:srgbClr val="800000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" name="TextBox 97"/>
          <p:cNvSpPr txBox="1"/>
          <p:nvPr/>
        </p:nvSpPr>
        <p:spPr>
          <a:xfrm>
            <a:off x="933440" y="107921"/>
            <a:ext cx="34291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>
                <a:latin typeface="+mn-lt"/>
              </a:rPr>
              <a:t>4. </a:t>
            </a:r>
            <a:r>
              <a:rPr lang="zh-CN" altLang="en-US" sz="2800" b="1">
                <a:latin typeface="+mn-lt"/>
              </a:rPr>
              <a:t>模型机微命令设置</a:t>
            </a:r>
          </a:p>
        </p:txBody>
      </p:sp>
      <p:grpSp>
        <p:nvGrpSpPr>
          <p:cNvPr id="76" name="组合 75"/>
          <p:cNvGrpSpPr/>
          <p:nvPr/>
        </p:nvGrpSpPr>
        <p:grpSpPr>
          <a:xfrm>
            <a:off x="3351365" y="1985740"/>
            <a:ext cx="5291932" cy="4303712"/>
            <a:chOff x="3352729" y="1982566"/>
            <a:chExt cx="5291932" cy="4303712"/>
          </a:xfrm>
        </p:grpSpPr>
        <p:sp>
          <p:nvSpPr>
            <p:cNvPr id="77" name="Rectangle 81"/>
            <p:cNvSpPr>
              <a:spLocks noChangeArrowheads="1"/>
            </p:cNvSpPr>
            <p:nvPr/>
          </p:nvSpPr>
          <p:spPr bwMode="auto">
            <a:xfrm>
              <a:off x="3499573" y="4849590"/>
              <a:ext cx="811213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altLang="zh-CN" sz="2400" b="1">
                  <a:solidFill>
                    <a:schemeClr val="tx2"/>
                  </a:solidFill>
                </a:rPr>
                <a:t>CPC</a:t>
              </a:r>
              <a:endParaRPr lang="zh-CN" altLang="en-US" b="1" baseline="-14000">
                <a:solidFill>
                  <a:schemeClr val="tx2"/>
                </a:solidFill>
              </a:endParaRPr>
            </a:p>
          </p:txBody>
        </p:sp>
        <p:sp>
          <p:nvSpPr>
            <p:cNvPr id="78" name="Rectangle 82"/>
            <p:cNvSpPr>
              <a:spLocks noChangeArrowheads="1"/>
            </p:cNvSpPr>
            <p:nvPr/>
          </p:nvSpPr>
          <p:spPr bwMode="auto">
            <a:xfrm>
              <a:off x="3486873" y="5563965"/>
              <a:ext cx="811213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altLang="zh-CN" sz="2400" b="1">
                  <a:solidFill>
                    <a:schemeClr val="tx2"/>
                  </a:solidFill>
                </a:rPr>
                <a:t>CPD</a:t>
              </a:r>
              <a:endParaRPr lang="zh-CN" altLang="en-US" b="1" baseline="-14000">
                <a:solidFill>
                  <a:schemeClr val="tx2"/>
                </a:solidFill>
              </a:endParaRPr>
            </a:p>
          </p:txBody>
        </p:sp>
        <p:sp>
          <p:nvSpPr>
            <p:cNvPr id="79" name="Rectangle 87"/>
            <p:cNvSpPr>
              <a:spLocks noChangeArrowheads="1"/>
            </p:cNvSpPr>
            <p:nvPr/>
          </p:nvSpPr>
          <p:spPr bwMode="auto">
            <a:xfrm>
              <a:off x="3390036" y="3203352"/>
              <a:ext cx="938213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altLang="zh-CN" sz="2400" b="1">
                  <a:solidFill>
                    <a:schemeClr val="tx2"/>
                  </a:solidFill>
                </a:rPr>
                <a:t>CPR</a:t>
              </a:r>
              <a:r>
                <a:rPr lang="en-US" altLang="zh-CN" sz="3000" b="1" baseline="-14000">
                  <a:solidFill>
                    <a:schemeClr val="tx2"/>
                  </a:solidFill>
                </a:rPr>
                <a:t>2</a:t>
              </a:r>
              <a:endParaRPr lang="zh-CN" altLang="en-US" sz="3000" b="1" baseline="-14000">
                <a:solidFill>
                  <a:schemeClr val="tx2"/>
                </a:solidFill>
              </a:endParaRPr>
            </a:p>
          </p:txBody>
        </p:sp>
        <p:sp>
          <p:nvSpPr>
            <p:cNvPr id="80" name="Rectangle 89"/>
            <p:cNvSpPr>
              <a:spLocks noChangeArrowheads="1"/>
            </p:cNvSpPr>
            <p:nvPr/>
          </p:nvSpPr>
          <p:spPr bwMode="auto">
            <a:xfrm>
              <a:off x="3391623" y="3782790"/>
              <a:ext cx="938213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altLang="zh-CN" sz="2400" b="1">
                  <a:solidFill>
                    <a:schemeClr val="tx2"/>
                  </a:solidFill>
                </a:rPr>
                <a:t>CPR</a:t>
              </a:r>
              <a:r>
                <a:rPr lang="en-US" altLang="zh-CN" sz="3000" b="1" baseline="-14000">
                  <a:solidFill>
                    <a:schemeClr val="tx2"/>
                  </a:solidFill>
                </a:rPr>
                <a:t>3</a:t>
              </a:r>
              <a:endParaRPr lang="zh-CN" altLang="en-US" sz="3000" b="1" baseline="-14000">
                <a:solidFill>
                  <a:schemeClr val="tx2"/>
                </a:solidFill>
              </a:endParaRPr>
            </a:p>
          </p:txBody>
        </p:sp>
        <p:sp>
          <p:nvSpPr>
            <p:cNvPr id="81" name="Rectangle 95"/>
            <p:cNvSpPr>
              <a:spLocks noChangeArrowheads="1"/>
            </p:cNvSpPr>
            <p:nvPr/>
          </p:nvSpPr>
          <p:spPr bwMode="auto">
            <a:xfrm>
              <a:off x="5691911" y="2495327"/>
              <a:ext cx="1223963" cy="427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altLang="zh-CN" sz="2200" b="1">
                  <a:solidFill>
                    <a:schemeClr val="tx2"/>
                  </a:solidFill>
                </a:rPr>
                <a:t>CPMAR</a:t>
              </a:r>
              <a:endParaRPr lang="zh-CN" altLang="en-US" sz="2200" b="1">
                <a:solidFill>
                  <a:schemeClr val="tx2"/>
                </a:solidFill>
              </a:endParaRPr>
            </a:p>
          </p:txBody>
        </p:sp>
        <p:sp>
          <p:nvSpPr>
            <p:cNvPr id="82" name="Rectangle 98"/>
            <p:cNvSpPr>
              <a:spLocks noChangeArrowheads="1"/>
            </p:cNvSpPr>
            <p:nvPr/>
          </p:nvSpPr>
          <p:spPr bwMode="auto">
            <a:xfrm>
              <a:off x="5723661" y="3601815"/>
              <a:ext cx="1223963" cy="427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altLang="zh-CN" sz="2200" b="1">
                  <a:solidFill>
                    <a:schemeClr val="tx2"/>
                  </a:solidFill>
                </a:rPr>
                <a:t>CPMDR</a:t>
              </a:r>
              <a:endParaRPr lang="zh-CN" altLang="en-US" sz="2200" b="1">
                <a:solidFill>
                  <a:schemeClr val="tx2"/>
                </a:solidFill>
              </a:endParaRPr>
            </a:p>
          </p:txBody>
        </p:sp>
        <p:sp>
          <p:nvSpPr>
            <p:cNvPr id="83" name="Rectangle 107"/>
            <p:cNvSpPr>
              <a:spLocks noChangeArrowheads="1"/>
            </p:cNvSpPr>
            <p:nvPr/>
          </p:nvSpPr>
          <p:spPr bwMode="auto">
            <a:xfrm>
              <a:off x="7393711" y="5829078"/>
              <a:ext cx="125095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altLang="zh-CN" sz="2400" b="1">
                  <a:solidFill>
                    <a:schemeClr val="tx2"/>
                  </a:solidFill>
                </a:rPr>
                <a:t>CPPSW</a:t>
              </a:r>
              <a:endParaRPr lang="zh-CN" altLang="en-US" sz="2400" b="1">
                <a:solidFill>
                  <a:schemeClr val="tx2"/>
                </a:solidFill>
              </a:endParaRPr>
            </a:p>
          </p:txBody>
        </p:sp>
        <p:sp>
          <p:nvSpPr>
            <p:cNvPr id="84" name="Rectangle 109"/>
            <p:cNvSpPr>
              <a:spLocks noChangeArrowheads="1"/>
            </p:cNvSpPr>
            <p:nvPr/>
          </p:nvSpPr>
          <p:spPr bwMode="auto">
            <a:xfrm>
              <a:off x="7422286" y="4614640"/>
              <a:ext cx="99695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altLang="zh-CN" sz="2400" b="1">
                  <a:solidFill>
                    <a:schemeClr val="tx2"/>
                  </a:solidFill>
                </a:rPr>
                <a:t>CPPC</a:t>
              </a:r>
              <a:endParaRPr lang="zh-CN" altLang="en-US" sz="2400" b="1">
                <a:solidFill>
                  <a:schemeClr val="tx2"/>
                </a:solidFill>
              </a:endParaRPr>
            </a:p>
          </p:txBody>
        </p:sp>
        <p:sp>
          <p:nvSpPr>
            <p:cNvPr id="85" name="Rectangle 111"/>
            <p:cNvSpPr>
              <a:spLocks noChangeArrowheads="1"/>
            </p:cNvSpPr>
            <p:nvPr/>
          </p:nvSpPr>
          <p:spPr bwMode="auto">
            <a:xfrm>
              <a:off x="7411173" y="5222653"/>
              <a:ext cx="94615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altLang="zh-CN" sz="2400" b="1">
                  <a:solidFill>
                    <a:schemeClr val="tx2"/>
                  </a:solidFill>
                </a:rPr>
                <a:t>CPSP</a:t>
              </a:r>
              <a:endParaRPr lang="zh-CN" altLang="en-US" sz="2400" b="1">
                <a:solidFill>
                  <a:schemeClr val="tx2"/>
                </a:solidFill>
              </a:endParaRPr>
            </a:p>
          </p:txBody>
        </p:sp>
        <p:sp>
          <p:nvSpPr>
            <p:cNvPr id="86" name="Rectangle 80"/>
            <p:cNvSpPr>
              <a:spLocks noChangeArrowheads="1"/>
            </p:cNvSpPr>
            <p:nvPr/>
          </p:nvSpPr>
          <p:spPr bwMode="auto">
            <a:xfrm>
              <a:off x="3387654" y="1982566"/>
              <a:ext cx="938213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altLang="zh-CN" sz="2400" b="1">
                  <a:solidFill>
                    <a:schemeClr val="tx2"/>
                  </a:solidFill>
                </a:rPr>
                <a:t>CPR</a:t>
              </a:r>
              <a:r>
                <a:rPr lang="en-US" altLang="zh-CN" sz="3000" b="1" baseline="-14000">
                  <a:solidFill>
                    <a:schemeClr val="tx2"/>
                  </a:solidFill>
                </a:rPr>
                <a:t>0</a:t>
              </a:r>
              <a:endParaRPr lang="zh-CN" altLang="en-US" sz="3000" b="1" baseline="-14000">
                <a:solidFill>
                  <a:schemeClr val="tx2"/>
                </a:solidFill>
              </a:endParaRPr>
            </a:p>
          </p:txBody>
        </p:sp>
        <p:sp>
          <p:nvSpPr>
            <p:cNvPr id="87" name="Rectangle 85"/>
            <p:cNvSpPr>
              <a:spLocks noChangeArrowheads="1"/>
            </p:cNvSpPr>
            <p:nvPr/>
          </p:nvSpPr>
          <p:spPr bwMode="auto">
            <a:xfrm>
              <a:off x="3352729" y="2625503"/>
              <a:ext cx="938213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altLang="zh-CN" sz="2400" b="1">
                  <a:solidFill>
                    <a:schemeClr val="tx2"/>
                  </a:solidFill>
                </a:rPr>
                <a:t>CPR</a:t>
              </a:r>
              <a:r>
                <a:rPr lang="en-US" altLang="zh-CN" sz="3000" b="1" baseline="-14000">
                  <a:solidFill>
                    <a:schemeClr val="tx2"/>
                  </a:solidFill>
                </a:rPr>
                <a:t>1</a:t>
              </a:r>
              <a:endParaRPr lang="zh-CN" altLang="en-US" sz="3000" b="1" baseline="-14000">
                <a:solidFill>
                  <a:schemeClr val="tx2"/>
                </a:solidFill>
              </a:endParaRPr>
            </a:p>
          </p:txBody>
        </p:sp>
      </p:grpSp>
      <p:grpSp>
        <p:nvGrpSpPr>
          <p:cNvPr id="88" name="组合 87"/>
          <p:cNvGrpSpPr/>
          <p:nvPr/>
        </p:nvGrpSpPr>
        <p:grpSpPr>
          <a:xfrm>
            <a:off x="27225" y="3240250"/>
            <a:ext cx="1264571" cy="868561"/>
            <a:chOff x="37823" y="3068960"/>
            <a:chExt cx="1264571" cy="868561"/>
          </a:xfrm>
        </p:grpSpPr>
        <p:sp>
          <p:nvSpPr>
            <p:cNvPr id="89" name="Rectangle 89"/>
            <p:cNvSpPr>
              <a:spLocks noChangeArrowheads="1"/>
            </p:cNvSpPr>
            <p:nvPr/>
          </p:nvSpPr>
          <p:spPr bwMode="auto">
            <a:xfrm>
              <a:off x="827584" y="3068960"/>
              <a:ext cx="47481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altLang="zh-CN" sz="2400" b="1">
                  <a:solidFill>
                    <a:srgbClr val="FF33CC"/>
                  </a:solidFill>
                </a:rPr>
                <a:t>M</a:t>
              </a:r>
              <a:endParaRPr lang="zh-CN" altLang="en-US" sz="3000" b="1" baseline="-14000">
                <a:solidFill>
                  <a:srgbClr val="FF33CC"/>
                </a:solidFill>
              </a:endParaRPr>
            </a:p>
          </p:txBody>
        </p:sp>
        <p:sp>
          <p:nvSpPr>
            <p:cNvPr id="90" name="Rectangle 89"/>
            <p:cNvSpPr>
              <a:spLocks noChangeArrowheads="1"/>
            </p:cNvSpPr>
            <p:nvPr/>
          </p:nvSpPr>
          <p:spPr bwMode="auto">
            <a:xfrm>
              <a:off x="37823" y="3475856"/>
              <a:ext cx="1119217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rgbClr val="FF33CC"/>
                  </a:solidFill>
                </a:rPr>
                <a:t>S</a:t>
              </a:r>
              <a:r>
                <a:rPr lang="en-US" altLang="zh-CN" b="1" baseline="-25000">
                  <a:solidFill>
                    <a:srgbClr val="FF33CC"/>
                  </a:solidFill>
                </a:rPr>
                <a:t>3</a:t>
              </a:r>
              <a:r>
                <a:rPr lang="en-US" altLang="zh-CN" b="1">
                  <a:solidFill>
                    <a:srgbClr val="FF33CC"/>
                  </a:solidFill>
                </a:rPr>
                <a:t> </a:t>
              </a:r>
              <a:r>
                <a:rPr lang="zh-CN" altLang="en-US" b="1">
                  <a:solidFill>
                    <a:srgbClr val="FF33CC"/>
                  </a:solidFill>
                </a:rPr>
                <a:t>～</a:t>
              </a:r>
              <a:r>
                <a:rPr lang="en-US" altLang="zh-CN" b="1">
                  <a:solidFill>
                    <a:srgbClr val="FF33CC"/>
                  </a:solidFill>
                </a:rPr>
                <a:t>S</a:t>
              </a:r>
              <a:r>
                <a:rPr lang="en-US" altLang="zh-CN" b="1" baseline="-25000">
                  <a:solidFill>
                    <a:srgbClr val="FF33CC"/>
                  </a:solidFill>
                </a:rPr>
                <a:t>0</a:t>
              </a:r>
              <a:endParaRPr lang="zh-CN" altLang="en-US" sz="3000" b="1" baseline="-25000">
                <a:solidFill>
                  <a:srgbClr val="FF33CC"/>
                </a:solidFill>
              </a:endParaRPr>
            </a:p>
          </p:txBody>
        </p:sp>
      </p:grpSp>
      <p:grpSp>
        <p:nvGrpSpPr>
          <p:cNvPr id="91" name="组合 90"/>
          <p:cNvGrpSpPr/>
          <p:nvPr/>
        </p:nvGrpSpPr>
        <p:grpSpPr>
          <a:xfrm>
            <a:off x="521015" y="1685702"/>
            <a:ext cx="1082348" cy="1152128"/>
            <a:chOff x="249292" y="1556792"/>
            <a:chExt cx="1082348" cy="1152128"/>
          </a:xfrm>
        </p:grpSpPr>
        <p:sp>
          <p:nvSpPr>
            <p:cNvPr id="92" name="TextBox 91"/>
            <p:cNvSpPr txBox="1"/>
            <p:nvPr/>
          </p:nvSpPr>
          <p:spPr>
            <a:xfrm>
              <a:off x="249292" y="1556792"/>
              <a:ext cx="108234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>
                  <a:solidFill>
                    <a:srgbClr val="FF33CC"/>
                  </a:solidFill>
                </a:rPr>
                <a:t>DM →</a:t>
              </a:r>
              <a:endParaRPr lang="zh-CN" altLang="en-US" b="1">
                <a:solidFill>
                  <a:srgbClr val="FF33CC"/>
                </a:solidFill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393308" y="1916832"/>
              <a:ext cx="9291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>
                  <a:solidFill>
                    <a:srgbClr val="FF33CC"/>
                  </a:solidFill>
                </a:rPr>
                <a:t>SL →</a:t>
              </a:r>
              <a:endParaRPr lang="zh-CN" altLang="en-US" b="1">
                <a:solidFill>
                  <a:srgbClr val="FF33CC"/>
                </a:solidFill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393308" y="2247255"/>
              <a:ext cx="88678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>
                  <a:solidFill>
                    <a:srgbClr val="FF33CC"/>
                  </a:solidFill>
                </a:rPr>
                <a:t>SR→</a:t>
              </a:r>
              <a:endParaRPr lang="zh-CN" altLang="en-US" b="1">
                <a:solidFill>
                  <a:srgbClr val="FF33CC"/>
                </a:solidFill>
              </a:endParaRPr>
            </a:p>
          </p:txBody>
        </p:sp>
      </p:grpSp>
      <p:sp>
        <p:nvSpPr>
          <p:cNvPr id="95" name="Rectangle 82"/>
          <p:cNvSpPr>
            <a:spLocks noChangeArrowheads="1"/>
          </p:cNvSpPr>
          <p:nvPr/>
        </p:nvSpPr>
        <p:spPr bwMode="auto">
          <a:xfrm flipH="1">
            <a:off x="109554" y="4358049"/>
            <a:ext cx="80865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FF33CC"/>
                </a:solidFill>
              </a:rPr>
              <a:t>→A</a:t>
            </a:r>
          </a:p>
          <a:p>
            <a:r>
              <a:rPr lang="en-US" altLang="zh-CN" b="1" baseline="-14000" dirty="0">
                <a:solidFill>
                  <a:srgbClr val="FF33CC"/>
                </a:solidFill>
              </a:rPr>
              <a:t> </a:t>
            </a:r>
            <a:endParaRPr lang="zh-CN" altLang="en-US" b="1" baseline="-14000" dirty="0">
              <a:solidFill>
                <a:srgbClr val="FF33CC"/>
              </a:solidFill>
            </a:endParaRPr>
          </a:p>
        </p:txBody>
      </p:sp>
      <p:sp>
        <p:nvSpPr>
          <p:cNvPr id="96" name="Rectangle 82"/>
          <p:cNvSpPr>
            <a:spLocks noChangeArrowheads="1"/>
          </p:cNvSpPr>
          <p:nvPr/>
        </p:nvSpPr>
        <p:spPr bwMode="auto">
          <a:xfrm>
            <a:off x="3245573" y="4365104"/>
            <a:ext cx="69762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F33CC"/>
                </a:solidFill>
              </a:rPr>
              <a:t>B←</a:t>
            </a:r>
          </a:p>
          <a:p>
            <a:r>
              <a:rPr lang="en-US" altLang="zh-CN" b="1" baseline="-14000" dirty="0">
                <a:solidFill>
                  <a:srgbClr val="FF33CC"/>
                </a:solidFill>
              </a:rPr>
              <a:t> </a:t>
            </a:r>
            <a:endParaRPr lang="zh-CN" altLang="en-US" b="1" baseline="-14000" dirty="0">
              <a:solidFill>
                <a:srgbClr val="FF33CC"/>
              </a:solidFill>
            </a:endParaRPr>
          </a:p>
        </p:txBody>
      </p:sp>
      <p:grpSp>
        <p:nvGrpSpPr>
          <p:cNvPr id="97" name="组合 96"/>
          <p:cNvGrpSpPr/>
          <p:nvPr/>
        </p:nvGrpSpPr>
        <p:grpSpPr>
          <a:xfrm>
            <a:off x="6834686" y="3438768"/>
            <a:ext cx="2093073" cy="676363"/>
            <a:chOff x="6844436" y="3387117"/>
            <a:chExt cx="2093073" cy="676363"/>
          </a:xfrm>
        </p:grpSpPr>
        <p:sp>
          <p:nvSpPr>
            <p:cNvPr id="98" name="Rectangle 102"/>
            <p:cNvSpPr>
              <a:spLocks noChangeArrowheads="1"/>
            </p:cNvSpPr>
            <p:nvPr/>
          </p:nvSpPr>
          <p:spPr bwMode="auto">
            <a:xfrm>
              <a:off x="6844436" y="3601815"/>
              <a:ext cx="2093073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altLang="zh-CN" sz="2400" b="1">
                  <a:solidFill>
                    <a:srgbClr val="FF0000"/>
                  </a:solidFill>
                </a:rPr>
                <a:t>EMDR(Write)</a:t>
              </a:r>
              <a:endParaRPr lang="zh-CN" altLang="en-US" sz="2400" b="1">
                <a:solidFill>
                  <a:srgbClr val="FF0000"/>
                </a:solidFill>
              </a:endParaRPr>
            </a:p>
          </p:txBody>
        </p:sp>
        <p:sp>
          <p:nvSpPr>
            <p:cNvPr id="99" name="Line 101"/>
            <p:cNvSpPr>
              <a:spLocks noChangeShapeType="1"/>
            </p:cNvSpPr>
            <p:nvPr/>
          </p:nvSpPr>
          <p:spPr bwMode="auto">
            <a:xfrm rot="16200000" flipH="1">
              <a:off x="6892060" y="3533167"/>
              <a:ext cx="292100" cy="0"/>
            </a:xfrm>
            <a:prstGeom prst="line">
              <a:avLst/>
            </a:prstGeom>
            <a:noFill/>
            <a:ln w="22225">
              <a:solidFill>
                <a:srgbClr val="800000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6845524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/>
      <p:bldP spid="9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0" name="肘形连接符 119"/>
          <p:cNvCxnSpPr>
            <a:stCxn id="98" idx="1"/>
            <a:endCxn id="66" idx="1"/>
          </p:cNvCxnSpPr>
          <p:nvPr/>
        </p:nvCxnSpPr>
        <p:spPr bwMode="auto">
          <a:xfrm rot="10800000" flipV="1">
            <a:off x="6804248" y="4833156"/>
            <a:ext cx="12700" cy="355394"/>
          </a:xfrm>
          <a:prstGeom prst="bentConnector3">
            <a:avLst>
              <a:gd name="adj1" fmla="val 1800000"/>
            </a:avLst>
          </a:prstGeom>
          <a:solidFill>
            <a:schemeClr val="accent1"/>
          </a:solidFill>
          <a:ln w="50800" cap="sq" cmpd="sng" algn="ctr">
            <a:solidFill>
              <a:srgbClr val="00B050"/>
            </a:solidFill>
            <a:prstDash val="solid"/>
            <a:round/>
            <a:headEnd type="none" w="sm" len="sm"/>
            <a:tailEnd type="stealth"/>
          </a:ln>
          <a:effectLst/>
        </p:spPr>
      </p:cxnSp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107950" y="980728"/>
            <a:ext cx="856773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+mn-lt"/>
              </a:rPr>
              <a:t>寻址方式           编码        助记符              定义</a:t>
            </a:r>
          </a:p>
        </p:txBody>
      </p:sp>
      <p:sp>
        <p:nvSpPr>
          <p:cNvPr id="9247" name="Text Box 19"/>
          <p:cNvSpPr txBox="1">
            <a:spLocks noChangeArrowheads="1"/>
          </p:cNvSpPr>
          <p:nvPr/>
        </p:nvSpPr>
        <p:spPr bwMode="auto">
          <a:xfrm>
            <a:off x="107951" y="1692499"/>
            <a:ext cx="1871761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chemeClr val="tx2"/>
                </a:solidFill>
                <a:latin typeface="+mn-lt"/>
              </a:rPr>
              <a:t>寄存器直接寻址</a:t>
            </a:r>
          </a:p>
        </p:txBody>
      </p:sp>
      <p:sp>
        <p:nvSpPr>
          <p:cNvPr id="4" name="Text Box 24"/>
          <p:cNvSpPr txBox="1">
            <a:spLocks noChangeArrowheads="1"/>
          </p:cNvSpPr>
          <p:nvPr/>
        </p:nvSpPr>
        <p:spPr bwMode="auto">
          <a:xfrm>
            <a:off x="2627313" y="1700436"/>
            <a:ext cx="100858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800" b="1">
                <a:solidFill>
                  <a:schemeClr val="tx2">
                    <a:lumMod val="75000"/>
                  </a:schemeClr>
                </a:solidFill>
                <a:latin typeface="+mn-lt"/>
              </a:rPr>
              <a:t>000</a:t>
            </a:r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4140200" y="1700436"/>
            <a:ext cx="72548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800" b="1">
                <a:solidFill>
                  <a:schemeClr val="tx2">
                    <a:lumMod val="75000"/>
                  </a:schemeClr>
                </a:solidFill>
                <a:latin typeface="+mn-lt"/>
              </a:rPr>
              <a:t>R</a:t>
            </a:r>
          </a:p>
        </p:txBody>
      </p:sp>
      <p:sp>
        <p:nvSpPr>
          <p:cNvPr id="9250" name="Text Box 26"/>
          <p:cNvSpPr txBox="1">
            <a:spLocks noChangeArrowheads="1"/>
          </p:cNvSpPr>
          <p:nvPr/>
        </p:nvSpPr>
        <p:spPr bwMode="auto">
          <a:xfrm>
            <a:off x="5291791" y="1700803"/>
            <a:ext cx="3383897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+mn-lt"/>
              </a:rPr>
              <a:t>寄存器号为有效地址，寄存器的内容为操作数</a:t>
            </a:r>
          </a:p>
        </p:txBody>
      </p:sp>
      <p:sp>
        <p:nvSpPr>
          <p:cNvPr id="9220" name="Text Box 19"/>
          <p:cNvSpPr txBox="1">
            <a:spLocks noChangeArrowheads="1"/>
          </p:cNvSpPr>
          <p:nvPr/>
        </p:nvSpPr>
        <p:spPr bwMode="auto">
          <a:xfrm>
            <a:off x="509042" y="116632"/>
            <a:ext cx="471103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+mn-lt"/>
              </a:rPr>
              <a:t>（</a:t>
            </a:r>
            <a:r>
              <a:rPr lang="en-US" altLang="zh-CN" sz="2800" b="1">
                <a:latin typeface="+mn-lt"/>
              </a:rPr>
              <a:t>1</a:t>
            </a:r>
            <a:r>
              <a:rPr lang="zh-CN" altLang="en-US" sz="2800" b="1">
                <a:latin typeface="+mn-lt"/>
              </a:rPr>
              <a:t>）</a:t>
            </a:r>
            <a:r>
              <a:rPr lang="en-US" altLang="zh-CN" sz="2800" b="1">
                <a:latin typeface="+mn-lt"/>
              </a:rPr>
              <a:t>0</a:t>
            </a:r>
            <a:r>
              <a:rPr lang="zh-CN" altLang="en-US" sz="2800" b="1">
                <a:latin typeface="+mn-lt"/>
              </a:rPr>
              <a:t>型：寄存器直接寻址</a:t>
            </a:r>
          </a:p>
        </p:txBody>
      </p:sp>
      <p:sp>
        <p:nvSpPr>
          <p:cNvPr id="16" name="Text Box 26"/>
          <p:cNvSpPr txBox="1">
            <a:spLocks noChangeArrowheads="1"/>
          </p:cNvSpPr>
          <p:nvPr/>
        </p:nvSpPr>
        <p:spPr bwMode="auto">
          <a:xfrm>
            <a:off x="179388" y="3323148"/>
            <a:ext cx="424815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+mn-lt"/>
              </a:rPr>
              <a:t>可指定的寄存器为：</a:t>
            </a:r>
          </a:p>
        </p:txBody>
      </p:sp>
      <p:grpSp>
        <p:nvGrpSpPr>
          <p:cNvPr id="7" name="组合 17"/>
          <p:cNvGrpSpPr>
            <a:grpSpLocks/>
          </p:cNvGrpSpPr>
          <p:nvPr/>
        </p:nvGrpSpPr>
        <p:grpSpPr bwMode="auto">
          <a:xfrm>
            <a:off x="250825" y="3924995"/>
            <a:ext cx="6049963" cy="531920"/>
            <a:chOff x="251520" y="3636313"/>
            <a:chExt cx="6048672" cy="532620"/>
          </a:xfrm>
        </p:grpSpPr>
        <p:sp>
          <p:nvSpPr>
            <p:cNvPr id="15" name="Text Box 19"/>
            <p:cNvSpPr txBox="1">
              <a:spLocks noChangeArrowheads="1"/>
            </p:cNvSpPr>
            <p:nvPr/>
          </p:nvSpPr>
          <p:spPr bwMode="auto">
            <a:xfrm>
              <a:off x="251520" y="3636313"/>
              <a:ext cx="3025129" cy="5239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2800" b="1">
                  <a:solidFill>
                    <a:schemeClr val="tx2"/>
                  </a:solidFill>
                  <a:latin typeface="+mn-lt"/>
                </a:rPr>
                <a:t>R</a:t>
              </a:r>
              <a:r>
                <a:rPr lang="en-US" altLang="zh-CN" sz="2800" b="1" baseline="-25000">
                  <a:solidFill>
                    <a:schemeClr val="tx2"/>
                  </a:solidFill>
                  <a:latin typeface="+mn-lt"/>
                </a:rPr>
                <a:t>0</a:t>
              </a:r>
              <a:r>
                <a:rPr lang="zh-CN" altLang="en-US" sz="2800" b="1">
                  <a:solidFill>
                    <a:schemeClr val="tx2"/>
                  </a:solidFill>
                  <a:latin typeface="+mn-lt"/>
                </a:rPr>
                <a:t>、</a:t>
              </a:r>
              <a:r>
                <a:rPr lang="en-US" altLang="zh-CN" sz="2800" b="1">
                  <a:solidFill>
                    <a:schemeClr val="tx2"/>
                  </a:solidFill>
                  <a:latin typeface="+mn-lt"/>
                </a:rPr>
                <a:t>R</a:t>
              </a:r>
              <a:r>
                <a:rPr lang="en-US" altLang="zh-CN" sz="2800" b="1" baseline="-25000">
                  <a:solidFill>
                    <a:schemeClr val="tx2"/>
                  </a:solidFill>
                  <a:latin typeface="+mn-lt"/>
                </a:rPr>
                <a:t>1</a:t>
              </a:r>
              <a:r>
                <a:rPr lang="zh-CN" altLang="en-US" sz="2800" b="1">
                  <a:solidFill>
                    <a:schemeClr val="tx2"/>
                  </a:solidFill>
                  <a:latin typeface="+mn-lt"/>
                </a:rPr>
                <a:t>、</a:t>
              </a:r>
              <a:r>
                <a:rPr lang="en-US" altLang="zh-CN" sz="2800" b="1">
                  <a:solidFill>
                    <a:schemeClr val="tx2"/>
                  </a:solidFill>
                  <a:latin typeface="+mn-lt"/>
                </a:rPr>
                <a:t>R</a:t>
              </a:r>
              <a:r>
                <a:rPr lang="en-US" altLang="zh-CN" sz="2800" b="1" baseline="-25000">
                  <a:solidFill>
                    <a:schemeClr val="tx2"/>
                  </a:solidFill>
                  <a:latin typeface="+mn-lt"/>
                </a:rPr>
                <a:t>2</a:t>
              </a:r>
              <a:r>
                <a:rPr lang="zh-CN" altLang="en-US" sz="2800" b="1">
                  <a:solidFill>
                    <a:schemeClr val="tx2"/>
                  </a:solidFill>
                  <a:latin typeface="+mn-lt"/>
                </a:rPr>
                <a:t>、</a:t>
              </a:r>
              <a:r>
                <a:rPr lang="en-US" altLang="zh-CN" sz="2800" b="1">
                  <a:solidFill>
                    <a:schemeClr val="tx2"/>
                  </a:solidFill>
                  <a:latin typeface="+mn-lt"/>
                </a:rPr>
                <a:t>R</a:t>
              </a:r>
              <a:r>
                <a:rPr lang="en-US" altLang="zh-CN" sz="2800" b="1" baseline="-25000">
                  <a:solidFill>
                    <a:schemeClr val="tx2"/>
                  </a:solidFill>
                  <a:latin typeface="+mn-lt"/>
                </a:rPr>
                <a:t>3</a:t>
              </a:r>
              <a:endParaRPr lang="zh-CN" altLang="en-US" sz="2800" b="1">
                <a:solidFill>
                  <a:schemeClr val="tx2"/>
                </a:solidFill>
                <a:latin typeface="+mn-lt"/>
              </a:endParaRPr>
            </a:p>
          </p:txBody>
        </p:sp>
        <p:sp>
          <p:nvSpPr>
            <p:cNvPr id="9241" name="Text Box 19"/>
            <p:cNvSpPr txBox="1">
              <a:spLocks noChangeArrowheads="1"/>
            </p:cNvSpPr>
            <p:nvPr/>
          </p:nvSpPr>
          <p:spPr bwMode="auto">
            <a:xfrm>
              <a:off x="3099792" y="3645024"/>
              <a:ext cx="3200400" cy="5239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solidFill>
                    <a:schemeClr val="tx2"/>
                  </a:solidFill>
                  <a:latin typeface="+mn-lt"/>
                </a:rPr>
                <a:t>、</a:t>
              </a:r>
              <a:r>
                <a:rPr lang="en-US" altLang="zh-CN" sz="2800" b="1">
                  <a:solidFill>
                    <a:schemeClr val="tx2"/>
                  </a:solidFill>
                  <a:latin typeface="+mn-lt"/>
                </a:rPr>
                <a:t>SP</a:t>
              </a:r>
              <a:r>
                <a:rPr lang="zh-CN" altLang="en-US" sz="2800" b="1">
                  <a:solidFill>
                    <a:schemeClr val="tx2"/>
                  </a:solidFill>
                  <a:latin typeface="+mn-lt"/>
                </a:rPr>
                <a:t>、</a:t>
              </a:r>
              <a:r>
                <a:rPr lang="en-US" altLang="zh-CN" sz="2800" b="1">
                  <a:solidFill>
                    <a:schemeClr val="tx2"/>
                  </a:solidFill>
                  <a:latin typeface="+mn-lt"/>
                </a:rPr>
                <a:t>PSW</a:t>
              </a:r>
              <a:r>
                <a:rPr lang="zh-CN" altLang="en-US" sz="2800" b="1">
                  <a:solidFill>
                    <a:schemeClr val="tx2"/>
                  </a:solidFill>
                  <a:latin typeface="+mn-lt"/>
                </a:rPr>
                <a:t>、</a:t>
              </a:r>
              <a:r>
                <a:rPr lang="en-US" altLang="zh-CN" sz="2800" b="1">
                  <a:solidFill>
                    <a:schemeClr val="tx2"/>
                  </a:solidFill>
                  <a:latin typeface="+mn-lt"/>
                </a:rPr>
                <a:t>PC</a:t>
              </a:r>
              <a:endParaRPr lang="zh-CN" altLang="en-US" sz="2800" b="1">
                <a:solidFill>
                  <a:schemeClr val="tx2"/>
                </a:solidFill>
                <a:latin typeface="+mn-lt"/>
              </a:endParaRPr>
            </a:p>
          </p:txBody>
        </p:sp>
      </p:grpSp>
      <p:sp>
        <p:nvSpPr>
          <p:cNvPr id="19" name="Text Box 26"/>
          <p:cNvSpPr txBox="1">
            <a:spLocks noChangeArrowheads="1"/>
          </p:cNvSpPr>
          <p:nvPr/>
        </p:nvSpPr>
        <p:spPr bwMode="auto">
          <a:xfrm>
            <a:off x="250825" y="4932978"/>
            <a:ext cx="424973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+mn-lt"/>
              </a:rPr>
              <a:t>例：</a:t>
            </a:r>
            <a:r>
              <a:rPr lang="en-US" altLang="zh-CN" sz="2800" b="1">
                <a:latin typeface="+mn-lt"/>
              </a:rPr>
              <a:t>MOV  R</a:t>
            </a:r>
            <a:r>
              <a:rPr lang="en-US" altLang="zh-CN" sz="2800" b="1" baseline="-25000">
                <a:latin typeface="+mn-lt"/>
              </a:rPr>
              <a:t>1</a:t>
            </a:r>
            <a:r>
              <a:rPr lang="zh-CN" altLang="en-US" sz="2800" b="1">
                <a:latin typeface="+mn-lt"/>
              </a:rPr>
              <a:t>，</a:t>
            </a:r>
            <a:r>
              <a:rPr lang="en-US" altLang="zh-CN" sz="2800" b="1">
                <a:latin typeface="+mn-lt"/>
              </a:rPr>
              <a:t>R</a:t>
            </a:r>
            <a:r>
              <a:rPr lang="en-US" altLang="zh-CN" sz="2800" b="1" baseline="-25000">
                <a:latin typeface="+mn-lt"/>
              </a:rPr>
              <a:t>0</a:t>
            </a:r>
            <a:endParaRPr lang="zh-CN" altLang="en-US" sz="2800" b="1" baseline="-25000">
              <a:latin typeface="+mn-lt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6804248" y="3925505"/>
            <a:ext cx="1728192" cy="2527831"/>
            <a:chOff x="1691680" y="982469"/>
            <a:chExt cx="1728192" cy="2527831"/>
          </a:xfrm>
        </p:grpSpPr>
        <p:grpSp>
          <p:nvGrpSpPr>
            <p:cNvPr id="49" name="组合 1"/>
            <p:cNvGrpSpPr/>
            <p:nvPr/>
          </p:nvGrpSpPr>
          <p:grpSpPr>
            <a:xfrm>
              <a:off x="1691680" y="1700808"/>
              <a:ext cx="1728192" cy="1809492"/>
              <a:chOff x="6096649" y="2051556"/>
              <a:chExt cx="2448272" cy="1809492"/>
            </a:xfrm>
          </p:grpSpPr>
          <p:grpSp>
            <p:nvGrpSpPr>
              <p:cNvPr id="53" name="组合 64"/>
              <p:cNvGrpSpPr/>
              <p:nvPr/>
            </p:nvGrpSpPr>
            <p:grpSpPr>
              <a:xfrm>
                <a:off x="6096649" y="3491716"/>
                <a:ext cx="2448272" cy="369332"/>
                <a:chOff x="2195736" y="4941168"/>
                <a:chExt cx="2304256" cy="369332"/>
              </a:xfrm>
            </p:grpSpPr>
            <p:sp>
              <p:nvSpPr>
                <p:cNvPr id="90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2195736" y="4941168"/>
                  <a:ext cx="2304256" cy="369332"/>
                </a:xfrm>
                <a:prstGeom prst="rect">
                  <a:avLst/>
                </a:prstGeom>
                <a:solidFill>
                  <a:schemeClr val="bg1"/>
                </a:solidFill>
                <a:ln w="381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scene3d>
                  <a:camera prst="legacyObliqueTopRight"/>
                  <a:lightRig rig="legacyFlat3" dir="b"/>
                </a:scene3d>
                <a:sp3d extrusionH="254000" contourW="12700" prstMaterial="legacyMatte">
                  <a:bevelT w="13970" h="13500" prst="angle"/>
                  <a:bevelB w="13500" h="13500" prst="angle"/>
                  <a:extrusionClr>
                    <a:schemeClr val="tx2">
                      <a:lumMod val="20000"/>
                      <a:lumOff val="80000"/>
                    </a:schemeClr>
                  </a:extrusionClr>
                </a:sp3d>
              </p:spPr>
              <p:txBody>
                <a:bodyPr wrap="square">
                  <a:spAutoFit/>
                  <a:flatTx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endParaRPr lang="zh-CN" altLang="en-US" b="1">
                    <a:solidFill>
                      <a:srgbClr val="0000FF"/>
                    </a:solidFill>
                    <a:latin typeface="Times New Roman" pitchFamily="18" charset="0"/>
                    <a:ea typeface="仿宋_GB2312" pitchFamily="49" charset="-122"/>
                  </a:endParaRPr>
                </a:p>
              </p:txBody>
            </p:sp>
            <p:cxnSp>
              <p:nvCxnSpPr>
                <p:cNvPr id="91" name="直接连接符 90"/>
                <p:cNvCxnSpPr/>
                <p:nvPr/>
              </p:nvCxnSpPr>
              <p:spPr>
                <a:xfrm>
                  <a:off x="2483768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直接连接符 91"/>
                <p:cNvCxnSpPr/>
                <p:nvPr/>
              </p:nvCxnSpPr>
              <p:spPr>
                <a:xfrm>
                  <a:off x="2771800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直接连接符 92"/>
                <p:cNvCxnSpPr/>
                <p:nvPr/>
              </p:nvCxnSpPr>
              <p:spPr>
                <a:xfrm>
                  <a:off x="3059832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直接连接符 93"/>
                <p:cNvCxnSpPr/>
                <p:nvPr/>
              </p:nvCxnSpPr>
              <p:spPr>
                <a:xfrm>
                  <a:off x="3347864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直接连接符 94"/>
                <p:cNvCxnSpPr/>
                <p:nvPr/>
              </p:nvCxnSpPr>
              <p:spPr>
                <a:xfrm>
                  <a:off x="3635896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直接连接符 95"/>
                <p:cNvCxnSpPr/>
                <p:nvPr/>
              </p:nvCxnSpPr>
              <p:spPr>
                <a:xfrm>
                  <a:off x="3923928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直接连接符 96"/>
                <p:cNvCxnSpPr/>
                <p:nvPr/>
              </p:nvCxnSpPr>
              <p:spPr>
                <a:xfrm>
                  <a:off x="4211960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4" name="组合 77"/>
              <p:cNvGrpSpPr/>
              <p:nvPr/>
            </p:nvGrpSpPr>
            <p:grpSpPr>
              <a:xfrm>
                <a:off x="6096649" y="3131676"/>
                <a:ext cx="2448272" cy="369332"/>
                <a:chOff x="2195736" y="4941168"/>
                <a:chExt cx="2304256" cy="369332"/>
              </a:xfrm>
            </p:grpSpPr>
            <p:sp>
              <p:nvSpPr>
                <p:cNvPr id="82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2195736" y="4941168"/>
                  <a:ext cx="2304256" cy="369332"/>
                </a:xfrm>
                <a:prstGeom prst="rect">
                  <a:avLst/>
                </a:prstGeom>
                <a:solidFill>
                  <a:schemeClr val="bg1"/>
                </a:solidFill>
                <a:ln w="381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scene3d>
                  <a:camera prst="legacyObliqueTopRight"/>
                  <a:lightRig rig="legacyFlat3" dir="b"/>
                </a:scene3d>
                <a:sp3d extrusionH="254000" contourW="12700" prstMaterial="legacyMatte">
                  <a:bevelT w="13970" h="13500" prst="angle"/>
                  <a:bevelB w="13500" h="13500" prst="angle"/>
                  <a:extrusionClr>
                    <a:schemeClr val="tx2">
                      <a:lumMod val="20000"/>
                      <a:lumOff val="80000"/>
                    </a:schemeClr>
                  </a:extrusionClr>
                </a:sp3d>
              </p:spPr>
              <p:txBody>
                <a:bodyPr wrap="square">
                  <a:spAutoFit/>
                  <a:flatTx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endParaRPr lang="zh-CN" altLang="en-US" b="1">
                    <a:solidFill>
                      <a:srgbClr val="0000FF"/>
                    </a:solidFill>
                    <a:latin typeface="Times New Roman" pitchFamily="18" charset="0"/>
                    <a:ea typeface="仿宋_GB2312" pitchFamily="49" charset="-122"/>
                  </a:endParaRPr>
                </a:p>
              </p:txBody>
            </p:sp>
            <p:cxnSp>
              <p:nvCxnSpPr>
                <p:cNvPr id="83" name="直接连接符 82"/>
                <p:cNvCxnSpPr/>
                <p:nvPr/>
              </p:nvCxnSpPr>
              <p:spPr>
                <a:xfrm>
                  <a:off x="2483768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直接连接符 83"/>
                <p:cNvCxnSpPr/>
                <p:nvPr/>
              </p:nvCxnSpPr>
              <p:spPr>
                <a:xfrm>
                  <a:off x="2771800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直接连接符 84"/>
                <p:cNvCxnSpPr/>
                <p:nvPr/>
              </p:nvCxnSpPr>
              <p:spPr>
                <a:xfrm>
                  <a:off x="3059832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直接连接符 85"/>
                <p:cNvCxnSpPr/>
                <p:nvPr/>
              </p:nvCxnSpPr>
              <p:spPr>
                <a:xfrm>
                  <a:off x="3347864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直接连接符 86"/>
                <p:cNvCxnSpPr/>
                <p:nvPr/>
              </p:nvCxnSpPr>
              <p:spPr>
                <a:xfrm>
                  <a:off x="3635896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直接连接符 87"/>
                <p:cNvCxnSpPr/>
                <p:nvPr/>
              </p:nvCxnSpPr>
              <p:spPr>
                <a:xfrm>
                  <a:off x="3923928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直接连接符 88"/>
                <p:cNvCxnSpPr/>
                <p:nvPr/>
              </p:nvCxnSpPr>
              <p:spPr>
                <a:xfrm>
                  <a:off x="4211960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5" name="组合 86"/>
              <p:cNvGrpSpPr/>
              <p:nvPr/>
            </p:nvGrpSpPr>
            <p:grpSpPr>
              <a:xfrm>
                <a:off x="6096649" y="2771636"/>
                <a:ext cx="2448272" cy="369332"/>
                <a:chOff x="2195736" y="4941168"/>
                <a:chExt cx="2304256" cy="369332"/>
              </a:xfrm>
            </p:grpSpPr>
            <p:sp>
              <p:nvSpPr>
                <p:cNvPr id="74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2195736" y="4941168"/>
                  <a:ext cx="2304256" cy="369332"/>
                </a:xfrm>
                <a:prstGeom prst="rect">
                  <a:avLst/>
                </a:prstGeom>
                <a:solidFill>
                  <a:schemeClr val="bg1"/>
                </a:solidFill>
                <a:ln w="381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scene3d>
                  <a:camera prst="legacyObliqueTopRight"/>
                  <a:lightRig rig="legacyFlat3" dir="b"/>
                </a:scene3d>
                <a:sp3d extrusionH="254000" contourW="12700" prstMaterial="legacyMatte">
                  <a:bevelT w="13970" h="13500" prst="angle"/>
                  <a:bevelB w="13500" h="13500" prst="angle"/>
                  <a:extrusionClr>
                    <a:schemeClr val="tx2">
                      <a:lumMod val="20000"/>
                      <a:lumOff val="80000"/>
                    </a:schemeClr>
                  </a:extrusionClr>
                </a:sp3d>
              </p:spPr>
              <p:txBody>
                <a:bodyPr wrap="square">
                  <a:spAutoFit/>
                  <a:flatTx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endParaRPr lang="zh-CN" altLang="en-US" b="1">
                    <a:solidFill>
                      <a:srgbClr val="0000FF"/>
                    </a:solidFill>
                    <a:latin typeface="Times New Roman" pitchFamily="18" charset="0"/>
                    <a:ea typeface="仿宋_GB2312" pitchFamily="49" charset="-122"/>
                  </a:endParaRPr>
                </a:p>
              </p:txBody>
            </p:sp>
            <p:cxnSp>
              <p:nvCxnSpPr>
                <p:cNvPr id="75" name="直接连接符 74"/>
                <p:cNvCxnSpPr/>
                <p:nvPr/>
              </p:nvCxnSpPr>
              <p:spPr>
                <a:xfrm>
                  <a:off x="2483768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直接连接符 75"/>
                <p:cNvCxnSpPr/>
                <p:nvPr/>
              </p:nvCxnSpPr>
              <p:spPr>
                <a:xfrm>
                  <a:off x="2771800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直接连接符 76"/>
                <p:cNvCxnSpPr/>
                <p:nvPr/>
              </p:nvCxnSpPr>
              <p:spPr>
                <a:xfrm>
                  <a:off x="3059832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直接连接符 77"/>
                <p:cNvCxnSpPr/>
                <p:nvPr/>
              </p:nvCxnSpPr>
              <p:spPr>
                <a:xfrm>
                  <a:off x="3347864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直接连接符 78"/>
                <p:cNvCxnSpPr/>
                <p:nvPr/>
              </p:nvCxnSpPr>
              <p:spPr>
                <a:xfrm>
                  <a:off x="3635896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直接连接符 79"/>
                <p:cNvCxnSpPr/>
                <p:nvPr/>
              </p:nvCxnSpPr>
              <p:spPr>
                <a:xfrm>
                  <a:off x="3923928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直接连接符 80"/>
                <p:cNvCxnSpPr/>
                <p:nvPr/>
              </p:nvCxnSpPr>
              <p:spPr>
                <a:xfrm>
                  <a:off x="4211960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6" name="组合 95"/>
              <p:cNvGrpSpPr/>
              <p:nvPr/>
            </p:nvGrpSpPr>
            <p:grpSpPr>
              <a:xfrm>
                <a:off x="6096649" y="2411596"/>
                <a:ext cx="2448272" cy="369332"/>
                <a:chOff x="2195736" y="4941168"/>
                <a:chExt cx="2304256" cy="369332"/>
              </a:xfrm>
            </p:grpSpPr>
            <p:sp>
              <p:nvSpPr>
                <p:cNvPr id="66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2195736" y="4941168"/>
                  <a:ext cx="2304256" cy="369332"/>
                </a:xfrm>
                <a:prstGeom prst="rect">
                  <a:avLst/>
                </a:prstGeom>
                <a:solidFill>
                  <a:schemeClr val="bg1"/>
                </a:solidFill>
                <a:ln w="381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scene3d>
                  <a:camera prst="legacyObliqueTopRight"/>
                  <a:lightRig rig="legacyFlat3" dir="b"/>
                </a:scene3d>
                <a:sp3d extrusionH="254000" contourW="12700" prstMaterial="legacyMatte">
                  <a:bevelT w="13970" h="13500" prst="angle"/>
                  <a:bevelB w="13500" h="13500" prst="angle"/>
                  <a:extrusionClr>
                    <a:schemeClr val="tx2">
                      <a:lumMod val="20000"/>
                      <a:lumOff val="80000"/>
                    </a:schemeClr>
                  </a:extrusionClr>
                </a:sp3d>
              </p:spPr>
              <p:txBody>
                <a:bodyPr wrap="square">
                  <a:spAutoFit/>
                  <a:flatTx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endParaRPr lang="zh-CN" altLang="en-US" b="1">
                    <a:solidFill>
                      <a:srgbClr val="0000FF"/>
                    </a:solidFill>
                    <a:latin typeface="Times New Roman" pitchFamily="18" charset="0"/>
                    <a:ea typeface="仿宋_GB2312" pitchFamily="49" charset="-122"/>
                  </a:endParaRPr>
                </a:p>
              </p:txBody>
            </p:sp>
            <p:cxnSp>
              <p:nvCxnSpPr>
                <p:cNvPr id="67" name="直接连接符 66"/>
                <p:cNvCxnSpPr/>
                <p:nvPr/>
              </p:nvCxnSpPr>
              <p:spPr>
                <a:xfrm>
                  <a:off x="2483768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直接连接符 67"/>
                <p:cNvCxnSpPr/>
                <p:nvPr/>
              </p:nvCxnSpPr>
              <p:spPr>
                <a:xfrm>
                  <a:off x="2771800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直接连接符 68"/>
                <p:cNvCxnSpPr/>
                <p:nvPr/>
              </p:nvCxnSpPr>
              <p:spPr>
                <a:xfrm>
                  <a:off x="3059832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直接连接符 69"/>
                <p:cNvCxnSpPr/>
                <p:nvPr/>
              </p:nvCxnSpPr>
              <p:spPr>
                <a:xfrm>
                  <a:off x="3347864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直接连接符 70"/>
                <p:cNvCxnSpPr/>
                <p:nvPr/>
              </p:nvCxnSpPr>
              <p:spPr>
                <a:xfrm>
                  <a:off x="3635896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直接连接符 71"/>
                <p:cNvCxnSpPr/>
                <p:nvPr/>
              </p:nvCxnSpPr>
              <p:spPr>
                <a:xfrm>
                  <a:off x="3923928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直接连接符 72"/>
                <p:cNvCxnSpPr/>
                <p:nvPr/>
              </p:nvCxnSpPr>
              <p:spPr>
                <a:xfrm>
                  <a:off x="4211960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7" name="组合 104"/>
              <p:cNvGrpSpPr/>
              <p:nvPr/>
            </p:nvGrpSpPr>
            <p:grpSpPr>
              <a:xfrm>
                <a:off x="6096649" y="2051556"/>
                <a:ext cx="2448272" cy="369332"/>
                <a:chOff x="2195736" y="4941168"/>
                <a:chExt cx="2304256" cy="369332"/>
              </a:xfrm>
            </p:grpSpPr>
            <p:sp>
              <p:nvSpPr>
                <p:cNvPr id="58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2195736" y="4941168"/>
                  <a:ext cx="2304256" cy="369332"/>
                </a:xfrm>
                <a:prstGeom prst="rect">
                  <a:avLst/>
                </a:prstGeom>
                <a:solidFill>
                  <a:schemeClr val="bg1"/>
                </a:solidFill>
                <a:ln w="381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scene3d>
                  <a:camera prst="legacyObliqueTopRight"/>
                  <a:lightRig rig="legacyFlat3" dir="b"/>
                </a:scene3d>
                <a:sp3d extrusionH="254000" contourW="12700" prstMaterial="legacyMatte">
                  <a:bevelT w="13970" h="13500" prst="angle"/>
                  <a:bevelB w="13500" h="13500" prst="angle"/>
                  <a:extrusionClr>
                    <a:schemeClr val="tx2">
                      <a:lumMod val="20000"/>
                      <a:lumOff val="80000"/>
                    </a:schemeClr>
                  </a:extrusionClr>
                </a:sp3d>
              </p:spPr>
              <p:txBody>
                <a:bodyPr wrap="square">
                  <a:spAutoFit/>
                  <a:flatTx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endParaRPr lang="zh-CN" altLang="en-US" b="1">
                    <a:solidFill>
                      <a:srgbClr val="0000FF"/>
                    </a:solidFill>
                    <a:latin typeface="Times New Roman" pitchFamily="18" charset="0"/>
                    <a:ea typeface="仿宋_GB2312" pitchFamily="49" charset="-122"/>
                  </a:endParaRPr>
                </a:p>
              </p:txBody>
            </p:sp>
            <p:cxnSp>
              <p:nvCxnSpPr>
                <p:cNvPr id="59" name="直接连接符 8"/>
                <p:cNvCxnSpPr/>
                <p:nvPr/>
              </p:nvCxnSpPr>
              <p:spPr>
                <a:xfrm>
                  <a:off x="2483768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直接连接符 59"/>
                <p:cNvCxnSpPr/>
                <p:nvPr/>
              </p:nvCxnSpPr>
              <p:spPr>
                <a:xfrm>
                  <a:off x="2771800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直接连接符 60"/>
                <p:cNvCxnSpPr/>
                <p:nvPr/>
              </p:nvCxnSpPr>
              <p:spPr>
                <a:xfrm>
                  <a:off x="3059832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直接连接符 61"/>
                <p:cNvCxnSpPr/>
                <p:nvPr/>
              </p:nvCxnSpPr>
              <p:spPr>
                <a:xfrm>
                  <a:off x="3347864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直接连接符 62"/>
                <p:cNvCxnSpPr/>
                <p:nvPr/>
              </p:nvCxnSpPr>
              <p:spPr>
                <a:xfrm>
                  <a:off x="3635896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直接连接符 63"/>
                <p:cNvCxnSpPr/>
                <p:nvPr/>
              </p:nvCxnSpPr>
              <p:spPr>
                <a:xfrm>
                  <a:off x="3923928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直接连接符 64"/>
                <p:cNvCxnSpPr/>
                <p:nvPr/>
              </p:nvCxnSpPr>
              <p:spPr>
                <a:xfrm>
                  <a:off x="4211960" y="4941168"/>
                  <a:ext cx="0" cy="360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2" name="TextBox 51"/>
            <p:cNvSpPr txBox="1"/>
            <p:nvPr/>
          </p:nvSpPr>
          <p:spPr>
            <a:xfrm>
              <a:off x="2079822" y="982469"/>
              <a:ext cx="112402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800" b="1"/>
                <a:t>CPU</a:t>
              </a:r>
              <a:r>
                <a:rPr lang="zh-CN" altLang="en-US" sz="1800" b="1"/>
                <a:t>内部</a:t>
              </a:r>
              <a:endParaRPr lang="en-US" altLang="zh-CN" sz="1800" b="1"/>
            </a:p>
            <a:p>
              <a:r>
                <a:rPr lang="zh-CN" altLang="en-US" sz="1800" b="1"/>
                <a:t>寄存器组</a:t>
              </a:r>
            </a:p>
          </p:txBody>
        </p:sp>
      </p:grpSp>
      <p:sp>
        <p:nvSpPr>
          <p:cNvPr id="98" name="矩形 97"/>
          <p:cNvSpPr/>
          <p:nvPr/>
        </p:nvSpPr>
        <p:spPr bwMode="auto">
          <a:xfrm>
            <a:off x="6804248" y="4653136"/>
            <a:ext cx="1728192" cy="360040"/>
          </a:xfrm>
          <a:prstGeom prst="rect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b="1"/>
              <a:t>1000H</a:t>
            </a:r>
            <a:endParaRPr kumimoji="1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27" name="矩形 126"/>
          <p:cNvSpPr/>
          <p:nvPr/>
        </p:nvSpPr>
        <p:spPr bwMode="auto">
          <a:xfrm>
            <a:off x="6804248" y="5013176"/>
            <a:ext cx="1728192" cy="360040"/>
          </a:xfrm>
          <a:prstGeom prst="rect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b="1"/>
              <a:t>1000H</a:t>
            </a:r>
            <a:endParaRPr kumimoji="1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grpSp>
        <p:nvGrpSpPr>
          <p:cNvPr id="128" name="组合 127"/>
          <p:cNvGrpSpPr/>
          <p:nvPr/>
        </p:nvGrpSpPr>
        <p:grpSpPr>
          <a:xfrm>
            <a:off x="5580112" y="4509120"/>
            <a:ext cx="1152128" cy="523220"/>
            <a:chOff x="107504" y="1772816"/>
            <a:chExt cx="1152128" cy="523220"/>
          </a:xfrm>
        </p:grpSpPr>
        <p:sp>
          <p:nvSpPr>
            <p:cNvPr id="129" name="TextBox 128"/>
            <p:cNvSpPr txBox="1"/>
            <p:nvPr/>
          </p:nvSpPr>
          <p:spPr>
            <a:xfrm>
              <a:off x="107504" y="1772816"/>
              <a:ext cx="543739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2800"/>
                <a:t>R</a:t>
              </a:r>
              <a:r>
                <a:rPr lang="en-US" altLang="zh-CN" sz="2800" baseline="-25000"/>
                <a:t>0</a:t>
              </a:r>
              <a:endParaRPr lang="zh-CN" altLang="en-US" sz="2800" baseline="-25000"/>
            </a:p>
          </p:txBody>
        </p:sp>
        <p:cxnSp>
          <p:nvCxnSpPr>
            <p:cNvPr id="130" name="直接箭头连接符 129"/>
            <p:cNvCxnSpPr/>
            <p:nvPr/>
          </p:nvCxnSpPr>
          <p:spPr bwMode="auto">
            <a:xfrm>
              <a:off x="683568" y="2060848"/>
              <a:ext cx="576064" cy="0"/>
            </a:xfrm>
            <a:prstGeom prst="straightConnector1">
              <a:avLst/>
            </a:prstGeom>
            <a:solidFill>
              <a:schemeClr val="accent1"/>
            </a:solidFill>
            <a:ln w="508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stealth"/>
            </a:ln>
            <a:effectLst/>
          </p:spPr>
        </p:cxnSp>
      </p:grpSp>
      <p:grpSp>
        <p:nvGrpSpPr>
          <p:cNvPr id="131" name="组合 130"/>
          <p:cNvGrpSpPr/>
          <p:nvPr/>
        </p:nvGrpSpPr>
        <p:grpSpPr>
          <a:xfrm>
            <a:off x="5580112" y="4922004"/>
            <a:ext cx="1152128" cy="523220"/>
            <a:chOff x="107504" y="1772816"/>
            <a:chExt cx="1152128" cy="523220"/>
          </a:xfrm>
        </p:grpSpPr>
        <p:sp>
          <p:nvSpPr>
            <p:cNvPr id="132" name="TextBox 131"/>
            <p:cNvSpPr txBox="1"/>
            <p:nvPr/>
          </p:nvSpPr>
          <p:spPr>
            <a:xfrm>
              <a:off x="107504" y="1772816"/>
              <a:ext cx="543739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2800"/>
                <a:t>R</a:t>
              </a:r>
              <a:r>
                <a:rPr lang="en-US" altLang="zh-CN" sz="2800" baseline="-25000"/>
                <a:t>1</a:t>
              </a:r>
              <a:endParaRPr lang="zh-CN" altLang="en-US" sz="2800" baseline="-25000"/>
            </a:p>
          </p:txBody>
        </p:sp>
        <p:cxnSp>
          <p:nvCxnSpPr>
            <p:cNvPr id="133" name="直接箭头连接符 132"/>
            <p:cNvCxnSpPr/>
            <p:nvPr/>
          </p:nvCxnSpPr>
          <p:spPr bwMode="auto">
            <a:xfrm>
              <a:off x="683568" y="2060848"/>
              <a:ext cx="576064" cy="0"/>
            </a:xfrm>
            <a:prstGeom prst="straightConnector1">
              <a:avLst/>
            </a:prstGeom>
            <a:solidFill>
              <a:schemeClr val="accent1"/>
            </a:solidFill>
            <a:ln w="508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stealth"/>
            </a:ln>
            <a:effectLst/>
          </p:spPr>
        </p:cxnSp>
      </p:grpSp>
      <p:sp>
        <p:nvSpPr>
          <p:cNvPr id="99" name="Text Box 26"/>
          <p:cNvSpPr txBox="1">
            <a:spLocks noChangeArrowheads="1"/>
          </p:cNvSpPr>
          <p:nvPr/>
        </p:nvSpPr>
        <p:spPr bwMode="auto">
          <a:xfrm>
            <a:off x="467259" y="5689900"/>
            <a:ext cx="3672408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  <a:latin typeface="+mn-lt"/>
              </a:rPr>
              <a:t>假设操作码为</a:t>
            </a:r>
            <a:r>
              <a:rPr lang="en-US" altLang="zh-CN" sz="2800" b="1">
                <a:solidFill>
                  <a:srgbClr val="FF0000"/>
                </a:solidFill>
                <a:latin typeface="+mn-lt"/>
              </a:rPr>
              <a:t>0000</a:t>
            </a:r>
            <a:r>
              <a:rPr lang="zh-CN" altLang="en-US" sz="2800" b="1">
                <a:solidFill>
                  <a:srgbClr val="FF0000"/>
                </a:solidFill>
                <a:latin typeface="+mn-lt"/>
              </a:rPr>
              <a:t>，则指令的二进制代码？</a:t>
            </a:r>
            <a:endParaRPr lang="zh-CN" altLang="en-US" sz="2800" b="1" baseline="-25000">
              <a:solidFill>
                <a:srgbClr val="FF0000"/>
              </a:solidFill>
              <a:latin typeface="+mn-l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9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247" grpId="0"/>
      <p:bldP spid="4" grpId="0"/>
      <p:bldP spid="5" grpId="0"/>
      <p:bldP spid="9250" grpId="0"/>
      <p:bldP spid="16" grpId="0"/>
      <p:bldP spid="19" grpId="0"/>
      <p:bldP spid="98" grpId="0" animBg="1"/>
      <p:bldP spid="127" grpId="0" animBg="1"/>
      <p:bldP spid="9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5"/>
          <p:cNvSpPr txBox="1">
            <a:spLocks noChangeArrowheads="1"/>
          </p:cNvSpPr>
          <p:nvPr/>
        </p:nvSpPr>
        <p:spPr bwMode="auto">
          <a:xfrm>
            <a:off x="336376" y="764704"/>
            <a:ext cx="7620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+mn-lt"/>
              </a:rPr>
              <a:t>寻址方式          编码    助记符            定义</a:t>
            </a:r>
          </a:p>
        </p:txBody>
      </p:sp>
      <p:sp>
        <p:nvSpPr>
          <p:cNvPr id="10290" name="Text Box 19"/>
          <p:cNvSpPr txBox="1">
            <a:spLocks noChangeArrowheads="1"/>
          </p:cNvSpPr>
          <p:nvPr/>
        </p:nvSpPr>
        <p:spPr bwMode="auto">
          <a:xfrm>
            <a:off x="107950" y="1431940"/>
            <a:ext cx="337506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chemeClr val="tx2"/>
                </a:solidFill>
                <a:latin typeface="+mn-lt"/>
              </a:rPr>
              <a:t>寄存器间址</a:t>
            </a:r>
          </a:p>
        </p:txBody>
      </p:sp>
      <p:sp>
        <p:nvSpPr>
          <p:cNvPr id="5" name="Text Box 24"/>
          <p:cNvSpPr txBox="1">
            <a:spLocks noChangeArrowheads="1"/>
          </p:cNvSpPr>
          <p:nvPr/>
        </p:nvSpPr>
        <p:spPr bwMode="auto">
          <a:xfrm>
            <a:off x="2765425" y="1439877"/>
            <a:ext cx="176847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800" b="1">
                <a:solidFill>
                  <a:schemeClr val="tx2">
                    <a:lumMod val="75000"/>
                  </a:schemeClr>
                </a:solidFill>
                <a:latin typeface="+mn-lt"/>
              </a:rPr>
              <a:t>001</a:t>
            </a:r>
          </a:p>
        </p:txBody>
      </p:sp>
      <p:sp>
        <p:nvSpPr>
          <p:cNvPr id="6" name="Text Box 25"/>
          <p:cNvSpPr txBox="1">
            <a:spLocks noChangeArrowheads="1"/>
          </p:cNvSpPr>
          <p:nvPr/>
        </p:nvSpPr>
        <p:spPr bwMode="auto">
          <a:xfrm>
            <a:off x="3924300" y="1439877"/>
            <a:ext cx="76517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800" b="1">
                <a:solidFill>
                  <a:schemeClr val="tx2">
                    <a:lumMod val="75000"/>
                  </a:schemeClr>
                </a:solidFill>
                <a:latin typeface="+mn-lt"/>
              </a:rPr>
              <a:t>(R)</a:t>
            </a:r>
          </a:p>
        </p:txBody>
      </p:sp>
      <p:sp>
        <p:nvSpPr>
          <p:cNvPr id="10293" name="Text Box 26"/>
          <p:cNvSpPr txBox="1">
            <a:spLocks noChangeArrowheads="1"/>
          </p:cNvSpPr>
          <p:nvPr/>
        </p:nvSpPr>
        <p:spPr bwMode="auto">
          <a:xfrm>
            <a:off x="5364607" y="1440258"/>
            <a:ext cx="3707956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+mn-lt"/>
              </a:rPr>
              <a:t>寄存器的内容为有效地址</a:t>
            </a:r>
          </a:p>
        </p:txBody>
      </p:sp>
      <p:sp>
        <p:nvSpPr>
          <p:cNvPr id="10244" name="Text Box 19"/>
          <p:cNvSpPr txBox="1">
            <a:spLocks noChangeArrowheads="1"/>
          </p:cNvSpPr>
          <p:nvPr/>
        </p:nvSpPr>
        <p:spPr bwMode="auto">
          <a:xfrm>
            <a:off x="468313" y="44450"/>
            <a:ext cx="583187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+mn-lt"/>
              </a:rPr>
              <a:t>（</a:t>
            </a:r>
            <a:r>
              <a:rPr lang="en-US" altLang="zh-CN" sz="2800" b="1">
                <a:latin typeface="+mn-lt"/>
              </a:rPr>
              <a:t>2</a:t>
            </a:r>
            <a:r>
              <a:rPr lang="zh-CN" altLang="en-US" sz="2800" b="1">
                <a:latin typeface="+mn-lt"/>
              </a:rPr>
              <a:t>）</a:t>
            </a:r>
            <a:r>
              <a:rPr lang="en-US" altLang="zh-CN" sz="2800" b="1">
                <a:latin typeface="+mn-lt"/>
              </a:rPr>
              <a:t>1</a:t>
            </a:r>
            <a:r>
              <a:rPr lang="zh-CN" altLang="en-US" sz="2800" b="1">
                <a:latin typeface="+mn-lt"/>
              </a:rPr>
              <a:t>型：寄存器间接寻址</a:t>
            </a:r>
          </a:p>
        </p:txBody>
      </p:sp>
      <p:sp>
        <p:nvSpPr>
          <p:cNvPr id="15" name="Text Box 26"/>
          <p:cNvSpPr txBox="1">
            <a:spLocks noChangeArrowheads="1"/>
          </p:cNvSpPr>
          <p:nvPr/>
        </p:nvSpPr>
        <p:spPr bwMode="auto">
          <a:xfrm>
            <a:off x="441325" y="2742600"/>
            <a:ext cx="319457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+mn-lt"/>
              </a:rPr>
              <a:t>可指定的寄存器为：</a:t>
            </a:r>
          </a:p>
        </p:txBody>
      </p:sp>
      <p:sp>
        <p:nvSpPr>
          <p:cNvPr id="17" name="Text Box 19"/>
          <p:cNvSpPr txBox="1">
            <a:spLocks noChangeArrowheads="1"/>
          </p:cNvSpPr>
          <p:nvPr/>
        </p:nvSpPr>
        <p:spPr bwMode="auto">
          <a:xfrm>
            <a:off x="3635896" y="2721124"/>
            <a:ext cx="302577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800" b="1">
                <a:solidFill>
                  <a:schemeClr val="accent2">
                    <a:lumMod val="75000"/>
                  </a:schemeClr>
                </a:solidFill>
                <a:latin typeface="+mn-lt"/>
              </a:rPr>
              <a:t>R</a:t>
            </a:r>
            <a:r>
              <a:rPr lang="en-US" altLang="zh-CN" sz="2800" b="1" baseline="-25000">
                <a:solidFill>
                  <a:schemeClr val="accent2">
                    <a:lumMod val="75000"/>
                  </a:schemeClr>
                </a:solidFill>
                <a:latin typeface="+mn-lt"/>
              </a:rPr>
              <a:t>0</a:t>
            </a:r>
            <a:r>
              <a:rPr lang="zh-CN" altLang="en-US" sz="2800" b="1">
                <a:solidFill>
                  <a:schemeClr val="accent2">
                    <a:lumMod val="75000"/>
                  </a:schemeClr>
                </a:solidFill>
                <a:latin typeface="+mn-lt"/>
              </a:rPr>
              <a:t>、</a:t>
            </a:r>
            <a:r>
              <a:rPr lang="en-US" altLang="zh-CN" sz="2800" b="1">
                <a:solidFill>
                  <a:schemeClr val="accent2">
                    <a:lumMod val="75000"/>
                  </a:schemeClr>
                </a:solidFill>
                <a:latin typeface="+mn-lt"/>
              </a:rPr>
              <a:t>R</a:t>
            </a:r>
            <a:r>
              <a:rPr lang="en-US" altLang="zh-CN" sz="2800" b="1" baseline="-25000">
                <a:solidFill>
                  <a:schemeClr val="accent2">
                    <a:lumMod val="75000"/>
                  </a:schemeClr>
                </a:solidFill>
                <a:latin typeface="+mn-lt"/>
              </a:rPr>
              <a:t>1</a:t>
            </a:r>
            <a:r>
              <a:rPr lang="zh-CN" altLang="en-US" sz="2800" b="1">
                <a:solidFill>
                  <a:schemeClr val="accent2">
                    <a:lumMod val="75000"/>
                  </a:schemeClr>
                </a:solidFill>
                <a:latin typeface="+mn-lt"/>
              </a:rPr>
              <a:t>、</a:t>
            </a:r>
            <a:r>
              <a:rPr lang="en-US" altLang="zh-CN" sz="2800" b="1">
                <a:solidFill>
                  <a:schemeClr val="accent2">
                    <a:lumMod val="75000"/>
                  </a:schemeClr>
                </a:solidFill>
                <a:latin typeface="+mn-lt"/>
              </a:rPr>
              <a:t>R</a:t>
            </a:r>
            <a:r>
              <a:rPr lang="en-US" altLang="zh-CN" sz="2800" b="1" baseline="-25000">
                <a:solidFill>
                  <a:schemeClr val="accent2">
                    <a:lumMod val="75000"/>
                  </a:schemeClr>
                </a:solidFill>
                <a:latin typeface="+mn-lt"/>
              </a:rPr>
              <a:t>2</a:t>
            </a:r>
            <a:r>
              <a:rPr lang="zh-CN" altLang="en-US" sz="2800" b="1">
                <a:solidFill>
                  <a:schemeClr val="accent2">
                    <a:lumMod val="75000"/>
                  </a:schemeClr>
                </a:solidFill>
                <a:latin typeface="+mn-lt"/>
              </a:rPr>
              <a:t>、</a:t>
            </a:r>
            <a:r>
              <a:rPr lang="en-US" altLang="zh-CN" sz="2800" b="1">
                <a:solidFill>
                  <a:schemeClr val="accent2">
                    <a:lumMod val="75000"/>
                  </a:schemeClr>
                </a:solidFill>
                <a:latin typeface="+mn-lt"/>
              </a:rPr>
              <a:t>R</a:t>
            </a:r>
            <a:r>
              <a:rPr lang="en-US" altLang="zh-CN" sz="2800" b="1" baseline="-25000">
                <a:solidFill>
                  <a:schemeClr val="accent2">
                    <a:lumMod val="75000"/>
                  </a:schemeClr>
                </a:solidFill>
                <a:latin typeface="+mn-lt"/>
              </a:rPr>
              <a:t>3</a:t>
            </a:r>
            <a:endParaRPr lang="zh-CN" altLang="en-US" sz="2800" b="1">
              <a:solidFill>
                <a:schemeClr val="tx2"/>
              </a:solidFill>
              <a:latin typeface="+mn-lt"/>
            </a:endParaRPr>
          </a:p>
        </p:txBody>
      </p:sp>
      <p:sp>
        <p:nvSpPr>
          <p:cNvPr id="19" name="Text Box 26"/>
          <p:cNvSpPr txBox="1">
            <a:spLocks noChangeArrowheads="1"/>
          </p:cNvSpPr>
          <p:nvPr/>
        </p:nvSpPr>
        <p:spPr bwMode="auto">
          <a:xfrm>
            <a:off x="107504" y="3933056"/>
            <a:ext cx="352839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+mn-lt"/>
              </a:rPr>
              <a:t>例：</a:t>
            </a:r>
            <a:r>
              <a:rPr lang="en-US" altLang="zh-CN" sz="2800" b="1">
                <a:latin typeface="+mn-lt"/>
              </a:rPr>
              <a:t>MOV  R</a:t>
            </a:r>
            <a:r>
              <a:rPr lang="en-US" altLang="zh-CN" sz="2800" b="1" baseline="-25000">
                <a:latin typeface="+mn-lt"/>
              </a:rPr>
              <a:t>1</a:t>
            </a:r>
            <a:r>
              <a:rPr lang="zh-CN" altLang="en-US" sz="2800" b="1">
                <a:latin typeface="+mn-lt"/>
              </a:rPr>
              <a:t>，</a:t>
            </a:r>
            <a:r>
              <a:rPr lang="en-US" altLang="zh-CN" sz="2800" b="1">
                <a:latin typeface="+mn-lt"/>
              </a:rPr>
              <a:t>(R</a:t>
            </a:r>
            <a:r>
              <a:rPr lang="en-US" altLang="zh-CN" sz="2800" b="1" baseline="-25000">
                <a:latin typeface="+mn-lt"/>
              </a:rPr>
              <a:t>0</a:t>
            </a:r>
            <a:r>
              <a:rPr lang="en-US" altLang="zh-CN" sz="2800" b="1">
                <a:latin typeface="+mn-lt"/>
              </a:rPr>
              <a:t>)</a:t>
            </a:r>
            <a:endParaRPr lang="zh-CN" altLang="en-US" sz="2800" b="1">
              <a:latin typeface="+mn-lt"/>
            </a:endParaRPr>
          </a:p>
        </p:txBody>
      </p:sp>
      <p:grpSp>
        <p:nvGrpSpPr>
          <p:cNvPr id="56" name="组合 1"/>
          <p:cNvGrpSpPr/>
          <p:nvPr/>
        </p:nvGrpSpPr>
        <p:grpSpPr>
          <a:xfrm>
            <a:off x="2987824" y="4859868"/>
            <a:ext cx="1152128" cy="1809492"/>
            <a:chOff x="6096649" y="2051556"/>
            <a:chExt cx="2448272" cy="1809492"/>
          </a:xfrm>
        </p:grpSpPr>
        <p:grpSp>
          <p:nvGrpSpPr>
            <p:cNvPr id="70" name="组合 64"/>
            <p:cNvGrpSpPr/>
            <p:nvPr/>
          </p:nvGrpSpPr>
          <p:grpSpPr>
            <a:xfrm>
              <a:off x="6096649" y="3491716"/>
              <a:ext cx="2448272" cy="369332"/>
              <a:chOff x="2195736" y="4941168"/>
              <a:chExt cx="2304256" cy="369332"/>
            </a:xfrm>
          </p:grpSpPr>
          <p:sp>
            <p:nvSpPr>
              <p:cNvPr id="108" name="Text Box 5"/>
              <p:cNvSpPr txBox="1">
                <a:spLocks noChangeArrowheads="1"/>
              </p:cNvSpPr>
              <p:nvPr/>
            </p:nvSpPr>
            <p:spPr bwMode="auto">
              <a:xfrm>
                <a:off x="2195736" y="4941168"/>
                <a:ext cx="2304256" cy="369332"/>
              </a:xfrm>
              <a:prstGeom prst="rect">
                <a:avLst/>
              </a:prstGeom>
              <a:solidFill>
                <a:schemeClr val="bg1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scene3d>
                <a:camera prst="legacyObliqueTopRight"/>
                <a:lightRig rig="legacyFlat3" dir="b"/>
              </a:scene3d>
              <a:sp3d extrusionH="254000" contourW="12700" prstMaterial="legacyMatte">
                <a:bevelT w="13970" h="13500" prst="angle"/>
                <a:bevelB w="13500" h="13500" prst="angle"/>
                <a:extrusionClr>
                  <a:schemeClr val="tx2">
                    <a:lumMod val="20000"/>
                    <a:lumOff val="80000"/>
                  </a:schemeClr>
                </a:extrusionClr>
              </a:sp3d>
            </p:spPr>
            <p:txBody>
              <a:bodyPr wrap="square">
                <a:spAutoFit/>
                <a:flatTx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endParaRPr lang="zh-CN" altLang="en-US" b="1">
                  <a:solidFill>
                    <a:srgbClr val="0000FF"/>
                  </a:solidFill>
                  <a:latin typeface="Times New Roman" pitchFamily="18" charset="0"/>
                  <a:ea typeface="仿宋_GB2312" pitchFamily="49" charset="-122"/>
                </a:endParaRPr>
              </a:p>
            </p:txBody>
          </p:sp>
          <p:cxnSp>
            <p:nvCxnSpPr>
              <p:cNvPr id="109" name="直接连接符 108"/>
              <p:cNvCxnSpPr/>
              <p:nvPr/>
            </p:nvCxnSpPr>
            <p:spPr>
              <a:xfrm>
                <a:off x="2483768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直接连接符 109"/>
              <p:cNvCxnSpPr/>
              <p:nvPr/>
            </p:nvCxnSpPr>
            <p:spPr>
              <a:xfrm>
                <a:off x="2771800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直接连接符 110"/>
              <p:cNvCxnSpPr/>
              <p:nvPr/>
            </p:nvCxnSpPr>
            <p:spPr>
              <a:xfrm>
                <a:off x="3059832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直接连接符 111"/>
              <p:cNvCxnSpPr/>
              <p:nvPr/>
            </p:nvCxnSpPr>
            <p:spPr>
              <a:xfrm>
                <a:off x="3347864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直接连接符 112"/>
              <p:cNvCxnSpPr/>
              <p:nvPr/>
            </p:nvCxnSpPr>
            <p:spPr>
              <a:xfrm>
                <a:off x="3635896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直接连接符 113"/>
              <p:cNvCxnSpPr/>
              <p:nvPr/>
            </p:nvCxnSpPr>
            <p:spPr>
              <a:xfrm>
                <a:off x="3923928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直接连接符 114"/>
              <p:cNvCxnSpPr/>
              <p:nvPr/>
            </p:nvCxnSpPr>
            <p:spPr>
              <a:xfrm>
                <a:off x="4211960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2" name="组合 77"/>
            <p:cNvGrpSpPr/>
            <p:nvPr/>
          </p:nvGrpSpPr>
          <p:grpSpPr>
            <a:xfrm>
              <a:off x="6096649" y="3131676"/>
              <a:ext cx="2448272" cy="369332"/>
              <a:chOff x="2195736" y="4941168"/>
              <a:chExt cx="2304256" cy="369332"/>
            </a:xfrm>
          </p:grpSpPr>
          <p:sp>
            <p:nvSpPr>
              <p:cNvPr id="100" name="Text Box 5"/>
              <p:cNvSpPr txBox="1">
                <a:spLocks noChangeArrowheads="1"/>
              </p:cNvSpPr>
              <p:nvPr/>
            </p:nvSpPr>
            <p:spPr bwMode="auto">
              <a:xfrm>
                <a:off x="2195736" y="4941168"/>
                <a:ext cx="2304256" cy="369332"/>
              </a:xfrm>
              <a:prstGeom prst="rect">
                <a:avLst/>
              </a:prstGeom>
              <a:solidFill>
                <a:schemeClr val="bg1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scene3d>
                <a:camera prst="legacyObliqueTopRight"/>
                <a:lightRig rig="legacyFlat3" dir="b"/>
              </a:scene3d>
              <a:sp3d extrusionH="254000" contourW="12700" prstMaterial="legacyMatte">
                <a:bevelT w="13970" h="13500" prst="angle"/>
                <a:bevelB w="13500" h="13500" prst="angle"/>
                <a:extrusionClr>
                  <a:schemeClr val="tx2">
                    <a:lumMod val="20000"/>
                    <a:lumOff val="80000"/>
                  </a:schemeClr>
                </a:extrusionClr>
              </a:sp3d>
            </p:spPr>
            <p:txBody>
              <a:bodyPr wrap="square">
                <a:spAutoFit/>
                <a:flatTx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endParaRPr lang="zh-CN" altLang="en-US" b="1">
                  <a:solidFill>
                    <a:srgbClr val="0000FF"/>
                  </a:solidFill>
                  <a:latin typeface="Times New Roman" pitchFamily="18" charset="0"/>
                  <a:ea typeface="仿宋_GB2312" pitchFamily="49" charset="-122"/>
                </a:endParaRPr>
              </a:p>
            </p:txBody>
          </p:sp>
          <p:cxnSp>
            <p:nvCxnSpPr>
              <p:cNvPr id="101" name="直接连接符 100"/>
              <p:cNvCxnSpPr/>
              <p:nvPr/>
            </p:nvCxnSpPr>
            <p:spPr>
              <a:xfrm>
                <a:off x="2483768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直接连接符 101"/>
              <p:cNvCxnSpPr/>
              <p:nvPr/>
            </p:nvCxnSpPr>
            <p:spPr>
              <a:xfrm>
                <a:off x="2771800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直接连接符 102"/>
              <p:cNvCxnSpPr/>
              <p:nvPr/>
            </p:nvCxnSpPr>
            <p:spPr>
              <a:xfrm>
                <a:off x="3059832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直接连接符 103"/>
              <p:cNvCxnSpPr/>
              <p:nvPr/>
            </p:nvCxnSpPr>
            <p:spPr>
              <a:xfrm>
                <a:off x="3347864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直接连接符 104"/>
              <p:cNvCxnSpPr/>
              <p:nvPr/>
            </p:nvCxnSpPr>
            <p:spPr>
              <a:xfrm>
                <a:off x="3635896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直接连接符 105"/>
              <p:cNvCxnSpPr/>
              <p:nvPr/>
            </p:nvCxnSpPr>
            <p:spPr>
              <a:xfrm>
                <a:off x="3923928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直接连接符 106"/>
              <p:cNvCxnSpPr/>
              <p:nvPr/>
            </p:nvCxnSpPr>
            <p:spPr>
              <a:xfrm>
                <a:off x="4211960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3" name="组合 86"/>
            <p:cNvGrpSpPr/>
            <p:nvPr/>
          </p:nvGrpSpPr>
          <p:grpSpPr>
            <a:xfrm>
              <a:off x="6096649" y="2771636"/>
              <a:ext cx="2448272" cy="369332"/>
              <a:chOff x="2195736" y="4941168"/>
              <a:chExt cx="2304256" cy="369332"/>
            </a:xfrm>
          </p:grpSpPr>
          <p:sp>
            <p:nvSpPr>
              <p:cNvPr id="92" name="Text Box 5"/>
              <p:cNvSpPr txBox="1">
                <a:spLocks noChangeArrowheads="1"/>
              </p:cNvSpPr>
              <p:nvPr/>
            </p:nvSpPr>
            <p:spPr bwMode="auto">
              <a:xfrm>
                <a:off x="2195736" y="4941168"/>
                <a:ext cx="2304256" cy="369332"/>
              </a:xfrm>
              <a:prstGeom prst="rect">
                <a:avLst/>
              </a:prstGeom>
              <a:solidFill>
                <a:schemeClr val="bg1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scene3d>
                <a:camera prst="legacyObliqueTopRight"/>
                <a:lightRig rig="legacyFlat3" dir="b"/>
              </a:scene3d>
              <a:sp3d extrusionH="254000" contourW="12700" prstMaterial="legacyMatte">
                <a:bevelT w="13970" h="13500" prst="angle"/>
                <a:bevelB w="13500" h="13500" prst="angle"/>
                <a:extrusionClr>
                  <a:schemeClr val="tx2">
                    <a:lumMod val="20000"/>
                    <a:lumOff val="80000"/>
                  </a:schemeClr>
                </a:extrusionClr>
              </a:sp3d>
            </p:spPr>
            <p:txBody>
              <a:bodyPr wrap="square">
                <a:spAutoFit/>
                <a:flatTx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endParaRPr lang="zh-CN" altLang="en-US" b="1">
                  <a:solidFill>
                    <a:srgbClr val="0000FF"/>
                  </a:solidFill>
                  <a:latin typeface="Times New Roman" pitchFamily="18" charset="0"/>
                  <a:ea typeface="仿宋_GB2312" pitchFamily="49" charset="-122"/>
                </a:endParaRPr>
              </a:p>
            </p:txBody>
          </p:sp>
          <p:cxnSp>
            <p:nvCxnSpPr>
              <p:cNvPr id="93" name="直接连接符 92"/>
              <p:cNvCxnSpPr/>
              <p:nvPr/>
            </p:nvCxnSpPr>
            <p:spPr>
              <a:xfrm>
                <a:off x="2483768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直接连接符 93"/>
              <p:cNvCxnSpPr/>
              <p:nvPr/>
            </p:nvCxnSpPr>
            <p:spPr>
              <a:xfrm>
                <a:off x="2771800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直接连接符 94"/>
              <p:cNvCxnSpPr/>
              <p:nvPr/>
            </p:nvCxnSpPr>
            <p:spPr>
              <a:xfrm>
                <a:off x="3059832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直接连接符 95"/>
              <p:cNvCxnSpPr/>
              <p:nvPr/>
            </p:nvCxnSpPr>
            <p:spPr>
              <a:xfrm>
                <a:off x="3347864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直接连接符 96"/>
              <p:cNvCxnSpPr/>
              <p:nvPr/>
            </p:nvCxnSpPr>
            <p:spPr>
              <a:xfrm>
                <a:off x="3635896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直接连接符 97"/>
              <p:cNvCxnSpPr/>
              <p:nvPr/>
            </p:nvCxnSpPr>
            <p:spPr>
              <a:xfrm>
                <a:off x="3923928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直接连接符 98"/>
              <p:cNvCxnSpPr/>
              <p:nvPr/>
            </p:nvCxnSpPr>
            <p:spPr>
              <a:xfrm>
                <a:off x="4211960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4" name="组合 95"/>
            <p:cNvGrpSpPr/>
            <p:nvPr/>
          </p:nvGrpSpPr>
          <p:grpSpPr>
            <a:xfrm>
              <a:off x="6096649" y="2411596"/>
              <a:ext cx="2448272" cy="369332"/>
              <a:chOff x="2195736" y="4941168"/>
              <a:chExt cx="2304256" cy="369332"/>
            </a:xfrm>
          </p:grpSpPr>
          <p:sp>
            <p:nvSpPr>
              <p:cNvPr id="84" name="Text Box 5"/>
              <p:cNvSpPr txBox="1">
                <a:spLocks noChangeArrowheads="1"/>
              </p:cNvSpPr>
              <p:nvPr/>
            </p:nvSpPr>
            <p:spPr bwMode="auto">
              <a:xfrm>
                <a:off x="2195736" y="4941168"/>
                <a:ext cx="2304256" cy="369332"/>
              </a:xfrm>
              <a:prstGeom prst="rect">
                <a:avLst/>
              </a:prstGeom>
              <a:solidFill>
                <a:schemeClr val="bg1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scene3d>
                <a:camera prst="legacyObliqueTopRight"/>
                <a:lightRig rig="legacyFlat3" dir="b"/>
              </a:scene3d>
              <a:sp3d extrusionH="254000" contourW="12700" prstMaterial="legacyMatte">
                <a:bevelT w="13970" h="13500" prst="angle"/>
                <a:bevelB w="13500" h="13500" prst="angle"/>
                <a:extrusionClr>
                  <a:schemeClr val="tx2">
                    <a:lumMod val="20000"/>
                    <a:lumOff val="80000"/>
                  </a:schemeClr>
                </a:extrusionClr>
              </a:sp3d>
            </p:spPr>
            <p:txBody>
              <a:bodyPr wrap="square">
                <a:spAutoFit/>
                <a:flatTx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endParaRPr lang="zh-CN" altLang="en-US" b="1">
                  <a:solidFill>
                    <a:srgbClr val="0000FF"/>
                  </a:solidFill>
                  <a:latin typeface="Times New Roman" pitchFamily="18" charset="0"/>
                  <a:ea typeface="仿宋_GB2312" pitchFamily="49" charset="-122"/>
                </a:endParaRPr>
              </a:p>
            </p:txBody>
          </p:sp>
          <p:cxnSp>
            <p:nvCxnSpPr>
              <p:cNvPr id="85" name="直接连接符 84"/>
              <p:cNvCxnSpPr/>
              <p:nvPr/>
            </p:nvCxnSpPr>
            <p:spPr>
              <a:xfrm>
                <a:off x="2483768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直接连接符 85"/>
              <p:cNvCxnSpPr/>
              <p:nvPr/>
            </p:nvCxnSpPr>
            <p:spPr>
              <a:xfrm>
                <a:off x="2771800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直接连接符 86"/>
              <p:cNvCxnSpPr/>
              <p:nvPr/>
            </p:nvCxnSpPr>
            <p:spPr>
              <a:xfrm>
                <a:off x="3059832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直接连接符 87"/>
              <p:cNvCxnSpPr/>
              <p:nvPr/>
            </p:nvCxnSpPr>
            <p:spPr>
              <a:xfrm>
                <a:off x="3347864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直接连接符 88"/>
              <p:cNvCxnSpPr/>
              <p:nvPr/>
            </p:nvCxnSpPr>
            <p:spPr>
              <a:xfrm>
                <a:off x="3635896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直接连接符 89"/>
              <p:cNvCxnSpPr/>
              <p:nvPr/>
            </p:nvCxnSpPr>
            <p:spPr>
              <a:xfrm>
                <a:off x="3923928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直接连接符 90"/>
              <p:cNvCxnSpPr/>
              <p:nvPr/>
            </p:nvCxnSpPr>
            <p:spPr>
              <a:xfrm>
                <a:off x="4211960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5" name="组合 104"/>
            <p:cNvGrpSpPr/>
            <p:nvPr/>
          </p:nvGrpSpPr>
          <p:grpSpPr>
            <a:xfrm>
              <a:off x="6096649" y="2051556"/>
              <a:ext cx="2448272" cy="369332"/>
              <a:chOff x="2195736" y="4941168"/>
              <a:chExt cx="2304256" cy="369332"/>
            </a:xfrm>
          </p:grpSpPr>
          <p:sp>
            <p:nvSpPr>
              <p:cNvPr id="76" name="Text Box 5"/>
              <p:cNvSpPr txBox="1">
                <a:spLocks noChangeArrowheads="1"/>
              </p:cNvSpPr>
              <p:nvPr/>
            </p:nvSpPr>
            <p:spPr bwMode="auto">
              <a:xfrm>
                <a:off x="2195736" y="4941168"/>
                <a:ext cx="2304256" cy="369332"/>
              </a:xfrm>
              <a:prstGeom prst="rect">
                <a:avLst/>
              </a:prstGeom>
              <a:solidFill>
                <a:schemeClr val="bg1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scene3d>
                <a:camera prst="legacyObliqueTopRight"/>
                <a:lightRig rig="legacyFlat3" dir="b"/>
              </a:scene3d>
              <a:sp3d extrusionH="254000" contourW="12700" prstMaterial="legacyMatte">
                <a:bevelT w="13970" h="13500" prst="angle"/>
                <a:bevelB w="13500" h="13500" prst="angle"/>
                <a:extrusionClr>
                  <a:schemeClr val="tx2">
                    <a:lumMod val="20000"/>
                    <a:lumOff val="80000"/>
                  </a:schemeClr>
                </a:extrusionClr>
              </a:sp3d>
            </p:spPr>
            <p:txBody>
              <a:bodyPr wrap="square">
                <a:spAutoFit/>
                <a:flatTx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endParaRPr lang="zh-CN" altLang="en-US" b="1">
                  <a:solidFill>
                    <a:srgbClr val="0000FF"/>
                  </a:solidFill>
                  <a:latin typeface="Times New Roman" pitchFamily="18" charset="0"/>
                  <a:ea typeface="仿宋_GB2312" pitchFamily="49" charset="-122"/>
                </a:endParaRPr>
              </a:p>
            </p:txBody>
          </p:sp>
          <p:cxnSp>
            <p:nvCxnSpPr>
              <p:cNvPr id="77" name="直接连接符 8"/>
              <p:cNvCxnSpPr/>
              <p:nvPr/>
            </p:nvCxnSpPr>
            <p:spPr>
              <a:xfrm>
                <a:off x="2483768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直接连接符 77"/>
              <p:cNvCxnSpPr/>
              <p:nvPr/>
            </p:nvCxnSpPr>
            <p:spPr>
              <a:xfrm>
                <a:off x="2771800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直接连接符 78"/>
              <p:cNvCxnSpPr/>
              <p:nvPr/>
            </p:nvCxnSpPr>
            <p:spPr>
              <a:xfrm>
                <a:off x="3059832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接连接符 79"/>
              <p:cNvCxnSpPr/>
              <p:nvPr/>
            </p:nvCxnSpPr>
            <p:spPr>
              <a:xfrm>
                <a:off x="3347864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直接连接符 80"/>
              <p:cNvCxnSpPr/>
              <p:nvPr/>
            </p:nvCxnSpPr>
            <p:spPr>
              <a:xfrm>
                <a:off x="3635896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直接连接符 81"/>
              <p:cNvCxnSpPr/>
              <p:nvPr/>
            </p:nvCxnSpPr>
            <p:spPr>
              <a:xfrm>
                <a:off x="3923928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直接连接符 82"/>
              <p:cNvCxnSpPr/>
              <p:nvPr/>
            </p:nvCxnSpPr>
            <p:spPr>
              <a:xfrm>
                <a:off x="4211960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3" name="组合 132"/>
          <p:cNvGrpSpPr/>
          <p:nvPr/>
        </p:nvGrpSpPr>
        <p:grpSpPr>
          <a:xfrm>
            <a:off x="6084168" y="3933056"/>
            <a:ext cx="2668188" cy="2880320"/>
            <a:chOff x="4139952" y="1412776"/>
            <a:chExt cx="2468074" cy="2880320"/>
          </a:xfrm>
        </p:grpSpPr>
        <p:sp>
          <p:nvSpPr>
            <p:cNvPr id="134" name="矩形 133"/>
            <p:cNvSpPr/>
            <p:nvPr/>
          </p:nvSpPr>
          <p:spPr>
            <a:xfrm>
              <a:off x="5738530" y="141277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35" name="矩形 134"/>
            <p:cNvSpPr/>
            <p:nvPr/>
          </p:nvSpPr>
          <p:spPr>
            <a:xfrm>
              <a:off x="5738530" y="177281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>
                  <a:solidFill>
                    <a:schemeClr val="tx1"/>
                  </a:solidFill>
                </a:rPr>
                <a:t>1000H</a:t>
              </a:r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36" name="矩形 135"/>
            <p:cNvSpPr/>
            <p:nvPr/>
          </p:nvSpPr>
          <p:spPr>
            <a:xfrm>
              <a:off x="5738530" y="213285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>
                  <a:solidFill>
                    <a:schemeClr val="tx1"/>
                  </a:solidFill>
                </a:rPr>
                <a:t>1001H</a:t>
              </a:r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37" name="矩形 136"/>
            <p:cNvSpPr/>
            <p:nvPr/>
          </p:nvSpPr>
          <p:spPr>
            <a:xfrm>
              <a:off x="5738530" y="249289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</a:rPr>
                <a:t>1002H</a:t>
              </a:r>
              <a:endParaRPr lang="zh-CN" altLang="en-US" sz="1800">
                <a:solidFill>
                  <a:srgbClr val="0000FF"/>
                </a:solidFill>
              </a:endParaRPr>
            </a:p>
          </p:txBody>
        </p:sp>
        <p:sp>
          <p:nvSpPr>
            <p:cNvPr id="138" name="矩形 137"/>
            <p:cNvSpPr/>
            <p:nvPr/>
          </p:nvSpPr>
          <p:spPr>
            <a:xfrm>
              <a:off x="5738530" y="285293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39" name="矩形 138"/>
            <p:cNvSpPr/>
            <p:nvPr/>
          </p:nvSpPr>
          <p:spPr>
            <a:xfrm>
              <a:off x="5738530" y="321297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40" name="矩形 139"/>
            <p:cNvSpPr/>
            <p:nvPr/>
          </p:nvSpPr>
          <p:spPr>
            <a:xfrm>
              <a:off x="5738530" y="357301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>
                  <a:solidFill>
                    <a:schemeClr val="tx2"/>
                  </a:solidFill>
                </a:rPr>
                <a:t>1020H</a:t>
              </a:r>
              <a:endParaRPr lang="zh-CN" altLang="en-US" sz="1800">
                <a:solidFill>
                  <a:schemeClr val="tx2"/>
                </a:solidFill>
              </a:endParaRPr>
            </a:p>
          </p:txBody>
        </p:sp>
        <p:sp>
          <p:nvSpPr>
            <p:cNvPr id="141" name="矩形 140"/>
            <p:cNvSpPr/>
            <p:nvPr/>
          </p:nvSpPr>
          <p:spPr>
            <a:xfrm>
              <a:off x="5738530" y="393305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>
                  <a:solidFill>
                    <a:schemeClr val="tx1"/>
                  </a:solidFill>
                </a:rPr>
                <a:t>1021H</a:t>
              </a:r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42" name="矩形 141"/>
            <p:cNvSpPr/>
            <p:nvPr/>
          </p:nvSpPr>
          <p:spPr>
            <a:xfrm>
              <a:off x="4139952" y="141277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>
                  <a:solidFill>
                    <a:srgbClr val="0000FF"/>
                  </a:solidFill>
                </a:rPr>
                <a:t>主存储器</a:t>
              </a:r>
            </a:p>
          </p:txBody>
        </p:sp>
        <p:sp>
          <p:nvSpPr>
            <p:cNvPr id="143" name="矩形 142"/>
            <p:cNvSpPr/>
            <p:nvPr/>
          </p:nvSpPr>
          <p:spPr>
            <a:xfrm>
              <a:off x="4139952" y="177281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>
                  <a:solidFill>
                    <a:schemeClr val="tx1"/>
                  </a:solidFill>
                </a:rPr>
                <a:t>数据</a:t>
              </a:r>
              <a:r>
                <a:rPr lang="en-US" altLang="zh-CN" sz="2000" b="1">
                  <a:solidFill>
                    <a:schemeClr val="tx1"/>
                  </a:solidFill>
                </a:rPr>
                <a:t>1</a:t>
              </a:r>
              <a:endParaRPr lang="zh-CN" altLang="en-US" sz="2000" b="1">
                <a:solidFill>
                  <a:schemeClr val="tx1"/>
                </a:solidFill>
              </a:endParaRPr>
            </a:p>
          </p:txBody>
        </p:sp>
        <p:sp>
          <p:nvSpPr>
            <p:cNvPr id="144" name="矩形 143"/>
            <p:cNvSpPr/>
            <p:nvPr/>
          </p:nvSpPr>
          <p:spPr>
            <a:xfrm>
              <a:off x="4139952" y="213285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>
                  <a:solidFill>
                    <a:schemeClr val="tx1"/>
                  </a:solidFill>
                </a:rPr>
                <a:t>数据</a:t>
              </a:r>
              <a:r>
                <a:rPr lang="en-US" altLang="zh-CN" sz="2000" b="1">
                  <a:solidFill>
                    <a:schemeClr val="tx1"/>
                  </a:solidFill>
                </a:rPr>
                <a:t>2</a:t>
              </a:r>
              <a:endParaRPr lang="zh-CN" altLang="en-US" sz="2000" b="1">
                <a:solidFill>
                  <a:schemeClr val="tx1"/>
                </a:solidFill>
              </a:endParaRPr>
            </a:p>
          </p:txBody>
        </p:sp>
        <p:sp>
          <p:nvSpPr>
            <p:cNvPr id="145" name="矩形 144"/>
            <p:cNvSpPr/>
            <p:nvPr/>
          </p:nvSpPr>
          <p:spPr>
            <a:xfrm>
              <a:off x="4139952" y="249289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>
                  <a:solidFill>
                    <a:srgbClr val="FF0000"/>
                  </a:solidFill>
                </a:rPr>
                <a:t>0010H</a:t>
              </a:r>
              <a:endParaRPr lang="zh-CN" altLang="en-US" sz="2000" b="1">
                <a:solidFill>
                  <a:srgbClr val="FF0000"/>
                </a:solidFill>
              </a:endParaRPr>
            </a:p>
          </p:txBody>
        </p:sp>
        <p:sp>
          <p:nvSpPr>
            <p:cNvPr id="146" name="矩形 145"/>
            <p:cNvSpPr/>
            <p:nvPr/>
          </p:nvSpPr>
          <p:spPr>
            <a:xfrm>
              <a:off x="4139952" y="285293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>
                  <a:solidFill>
                    <a:schemeClr val="tx1"/>
                  </a:solidFill>
                </a:rPr>
                <a:t>….</a:t>
              </a:r>
              <a:endParaRPr lang="zh-CN" altLang="en-US" sz="2000" b="1">
                <a:solidFill>
                  <a:schemeClr val="tx1"/>
                </a:solidFill>
              </a:endParaRPr>
            </a:p>
          </p:txBody>
        </p:sp>
        <p:sp>
          <p:nvSpPr>
            <p:cNvPr id="147" name="矩形 146"/>
            <p:cNvSpPr/>
            <p:nvPr/>
          </p:nvSpPr>
          <p:spPr>
            <a:xfrm>
              <a:off x="4139952" y="321297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>
                <a:solidFill>
                  <a:srgbClr val="FF0000"/>
                </a:solidFill>
              </a:endParaRPr>
            </a:p>
          </p:txBody>
        </p:sp>
        <p:sp>
          <p:nvSpPr>
            <p:cNvPr id="148" name="矩形 147"/>
            <p:cNvSpPr/>
            <p:nvPr/>
          </p:nvSpPr>
          <p:spPr>
            <a:xfrm>
              <a:off x="4139952" y="357301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>
                <a:solidFill>
                  <a:schemeClr val="tx2"/>
                </a:solidFill>
              </a:endParaRPr>
            </a:p>
          </p:txBody>
        </p:sp>
        <p:sp>
          <p:nvSpPr>
            <p:cNvPr id="149" name="矩形 148"/>
            <p:cNvSpPr/>
            <p:nvPr/>
          </p:nvSpPr>
          <p:spPr>
            <a:xfrm>
              <a:off x="4139952" y="393305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>
                <a:solidFill>
                  <a:schemeClr val="tx1"/>
                </a:solidFill>
              </a:endParaRPr>
            </a:p>
          </p:txBody>
        </p:sp>
      </p:grpSp>
      <p:grpSp>
        <p:nvGrpSpPr>
          <p:cNvPr id="150" name="组合 149"/>
          <p:cNvGrpSpPr/>
          <p:nvPr/>
        </p:nvGrpSpPr>
        <p:grpSpPr>
          <a:xfrm>
            <a:off x="1835696" y="4725144"/>
            <a:ext cx="1152128" cy="523220"/>
            <a:chOff x="107504" y="1772816"/>
            <a:chExt cx="1152128" cy="523220"/>
          </a:xfrm>
        </p:grpSpPr>
        <p:sp>
          <p:nvSpPr>
            <p:cNvPr id="151" name="TextBox 150"/>
            <p:cNvSpPr txBox="1"/>
            <p:nvPr/>
          </p:nvSpPr>
          <p:spPr>
            <a:xfrm>
              <a:off x="107504" y="1772816"/>
              <a:ext cx="543739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2800"/>
                <a:t>R</a:t>
              </a:r>
              <a:r>
                <a:rPr lang="en-US" altLang="zh-CN" sz="2800" baseline="-25000"/>
                <a:t>0</a:t>
              </a:r>
              <a:endParaRPr lang="zh-CN" altLang="en-US" sz="2800" baseline="-25000"/>
            </a:p>
          </p:txBody>
        </p:sp>
        <p:cxnSp>
          <p:nvCxnSpPr>
            <p:cNvPr id="152" name="直接箭头连接符 151"/>
            <p:cNvCxnSpPr/>
            <p:nvPr/>
          </p:nvCxnSpPr>
          <p:spPr bwMode="auto">
            <a:xfrm>
              <a:off x="683568" y="2060848"/>
              <a:ext cx="576064" cy="0"/>
            </a:xfrm>
            <a:prstGeom prst="straightConnector1">
              <a:avLst/>
            </a:prstGeom>
            <a:solidFill>
              <a:schemeClr val="accent1"/>
            </a:solidFill>
            <a:ln w="508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stealth"/>
            </a:ln>
            <a:effectLst/>
          </p:spPr>
        </p:cxnSp>
      </p:grpSp>
      <p:cxnSp>
        <p:nvCxnSpPr>
          <p:cNvPr id="154" name="肘形连接符 153"/>
          <p:cNvCxnSpPr>
            <a:stCxn id="76" idx="3"/>
          </p:cNvCxnSpPr>
          <p:nvPr/>
        </p:nvCxnSpPr>
        <p:spPr bwMode="auto">
          <a:xfrm>
            <a:off x="4139952" y="5044534"/>
            <a:ext cx="1944216" cy="184666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50800" cap="sq" cmpd="sng" algn="ctr">
            <a:solidFill>
              <a:schemeClr val="tx1"/>
            </a:solidFill>
            <a:prstDash val="solid"/>
            <a:round/>
            <a:headEnd type="none" w="sm" len="sm"/>
            <a:tailEnd type="stealth"/>
          </a:ln>
          <a:effectLst/>
        </p:spPr>
      </p:cxnSp>
      <p:sp>
        <p:nvSpPr>
          <p:cNvPr id="159" name="矩形 158"/>
          <p:cNvSpPr/>
          <p:nvPr/>
        </p:nvSpPr>
        <p:spPr bwMode="auto">
          <a:xfrm>
            <a:off x="2987824" y="4869160"/>
            <a:ext cx="1152128" cy="360040"/>
          </a:xfrm>
          <a:prstGeom prst="rect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b="1"/>
              <a:t>1002H</a:t>
            </a:r>
            <a:endParaRPr kumimoji="1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grpSp>
        <p:nvGrpSpPr>
          <p:cNvPr id="160" name="组合 159"/>
          <p:cNvGrpSpPr/>
          <p:nvPr/>
        </p:nvGrpSpPr>
        <p:grpSpPr>
          <a:xfrm>
            <a:off x="1835696" y="5138028"/>
            <a:ext cx="1152128" cy="523220"/>
            <a:chOff x="107504" y="1772816"/>
            <a:chExt cx="1152128" cy="523220"/>
          </a:xfrm>
        </p:grpSpPr>
        <p:sp>
          <p:nvSpPr>
            <p:cNvPr id="161" name="TextBox 160"/>
            <p:cNvSpPr txBox="1"/>
            <p:nvPr/>
          </p:nvSpPr>
          <p:spPr>
            <a:xfrm>
              <a:off x="107504" y="1772816"/>
              <a:ext cx="543739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2800"/>
                <a:t>R</a:t>
              </a:r>
              <a:r>
                <a:rPr lang="en-US" altLang="zh-CN" sz="2800" baseline="-25000"/>
                <a:t>1</a:t>
              </a:r>
              <a:endParaRPr lang="zh-CN" altLang="en-US" sz="2800" baseline="-25000"/>
            </a:p>
          </p:txBody>
        </p:sp>
        <p:cxnSp>
          <p:nvCxnSpPr>
            <p:cNvPr id="162" name="直接箭头连接符 161"/>
            <p:cNvCxnSpPr/>
            <p:nvPr/>
          </p:nvCxnSpPr>
          <p:spPr bwMode="auto">
            <a:xfrm>
              <a:off x="683568" y="2060848"/>
              <a:ext cx="576064" cy="0"/>
            </a:xfrm>
            <a:prstGeom prst="straightConnector1">
              <a:avLst/>
            </a:prstGeom>
            <a:solidFill>
              <a:schemeClr val="accent1"/>
            </a:solidFill>
            <a:ln w="508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stealth"/>
            </a:ln>
            <a:effectLst/>
          </p:spPr>
        </p:cxnSp>
      </p:grpSp>
      <p:sp>
        <p:nvSpPr>
          <p:cNvPr id="163" name="矩形 162"/>
          <p:cNvSpPr/>
          <p:nvPr/>
        </p:nvSpPr>
        <p:spPr bwMode="auto">
          <a:xfrm>
            <a:off x="2987824" y="5229200"/>
            <a:ext cx="1152128" cy="360040"/>
          </a:xfrm>
          <a:prstGeom prst="rect">
            <a:avLst/>
          </a:prstGeom>
          <a:solidFill>
            <a:srgbClr val="FF0000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b="1"/>
              <a:t>0010H</a:t>
            </a:r>
            <a:endParaRPr kumimoji="1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0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5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" grpId="0"/>
      <p:bldP spid="10290" grpId="0"/>
      <p:bldP spid="5" grpId="0"/>
      <p:bldP spid="6" grpId="0"/>
      <p:bldP spid="10293" grpId="0"/>
      <p:bldP spid="15" grpId="0"/>
      <p:bldP spid="17" grpId="0"/>
      <p:bldP spid="19" grpId="0"/>
      <p:bldP spid="159" grpId="0" animBg="1"/>
      <p:bldP spid="16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6"/>
          <p:cNvSpPr txBox="1">
            <a:spLocks noChangeArrowheads="1"/>
          </p:cNvSpPr>
          <p:nvPr/>
        </p:nvSpPr>
        <p:spPr bwMode="auto">
          <a:xfrm>
            <a:off x="827906" y="1331045"/>
            <a:ext cx="424815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+mn-lt"/>
              </a:rPr>
              <a:t>例：</a:t>
            </a:r>
            <a:r>
              <a:rPr lang="en-US" altLang="zh-CN" sz="2800" b="1">
                <a:latin typeface="+mn-lt"/>
              </a:rPr>
              <a:t>MOV  (R</a:t>
            </a:r>
            <a:r>
              <a:rPr lang="en-US" altLang="zh-CN" sz="2800" b="1" baseline="-25000">
                <a:latin typeface="+mn-lt"/>
              </a:rPr>
              <a:t>0</a:t>
            </a:r>
            <a:r>
              <a:rPr lang="en-US" altLang="zh-CN" sz="2800" b="1">
                <a:latin typeface="+mn-lt"/>
              </a:rPr>
              <a:t>)</a:t>
            </a:r>
            <a:r>
              <a:rPr lang="zh-CN" altLang="en-US" sz="2800" b="1">
                <a:latin typeface="+mn-lt"/>
              </a:rPr>
              <a:t>，</a:t>
            </a:r>
            <a:r>
              <a:rPr lang="en-US" altLang="zh-CN" sz="2800" b="1">
                <a:latin typeface="+mn-lt"/>
              </a:rPr>
              <a:t> R</a:t>
            </a:r>
            <a:r>
              <a:rPr lang="en-US" altLang="zh-CN" sz="2800" b="1" baseline="-25000">
                <a:latin typeface="+mn-lt"/>
              </a:rPr>
              <a:t>1</a:t>
            </a:r>
            <a:endParaRPr lang="zh-CN" altLang="en-US" sz="2800" b="1">
              <a:latin typeface="+mn-lt"/>
            </a:endParaRPr>
          </a:p>
        </p:txBody>
      </p:sp>
      <p:grpSp>
        <p:nvGrpSpPr>
          <p:cNvPr id="46" name="组合 1"/>
          <p:cNvGrpSpPr/>
          <p:nvPr/>
        </p:nvGrpSpPr>
        <p:grpSpPr>
          <a:xfrm>
            <a:off x="2267744" y="3347700"/>
            <a:ext cx="1152128" cy="1809492"/>
            <a:chOff x="6096649" y="2051556"/>
            <a:chExt cx="2448272" cy="1809492"/>
          </a:xfrm>
        </p:grpSpPr>
        <p:grpSp>
          <p:nvGrpSpPr>
            <p:cNvPr id="47" name="组合 64"/>
            <p:cNvGrpSpPr/>
            <p:nvPr/>
          </p:nvGrpSpPr>
          <p:grpSpPr>
            <a:xfrm>
              <a:off x="6096649" y="3491716"/>
              <a:ext cx="2448272" cy="369332"/>
              <a:chOff x="2195736" y="4941168"/>
              <a:chExt cx="2304256" cy="369332"/>
            </a:xfrm>
          </p:grpSpPr>
          <p:sp>
            <p:nvSpPr>
              <p:cNvPr id="84" name="Text Box 5"/>
              <p:cNvSpPr txBox="1">
                <a:spLocks noChangeArrowheads="1"/>
              </p:cNvSpPr>
              <p:nvPr/>
            </p:nvSpPr>
            <p:spPr bwMode="auto">
              <a:xfrm>
                <a:off x="2195736" y="4941168"/>
                <a:ext cx="2304256" cy="369332"/>
              </a:xfrm>
              <a:prstGeom prst="rect">
                <a:avLst/>
              </a:prstGeom>
              <a:solidFill>
                <a:schemeClr val="bg1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scene3d>
                <a:camera prst="legacyObliqueTopRight"/>
                <a:lightRig rig="legacyFlat3" dir="b"/>
              </a:scene3d>
              <a:sp3d extrusionH="254000" contourW="12700" prstMaterial="legacyMatte">
                <a:bevelT w="13970" h="13500" prst="angle"/>
                <a:bevelB w="13500" h="13500" prst="angle"/>
                <a:extrusionClr>
                  <a:schemeClr val="tx2">
                    <a:lumMod val="20000"/>
                    <a:lumOff val="80000"/>
                  </a:schemeClr>
                </a:extrusionClr>
              </a:sp3d>
            </p:spPr>
            <p:txBody>
              <a:bodyPr wrap="square">
                <a:spAutoFit/>
                <a:flatTx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endParaRPr lang="zh-CN" altLang="en-US" b="1">
                  <a:solidFill>
                    <a:srgbClr val="0000FF"/>
                  </a:solidFill>
                  <a:latin typeface="Times New Roman" pitchFamily="18" charset="0"/>
                  <a:ea typeface="仿宋_GB2312" pitchFamily="49" charset="-122"/>
                </a:endParaRPr>
              </a:p>
            </p:txBody>
          </p:sp>
          <p:cxnSp>
            <p:nvCxnSpPr>
              <p:cNvPr id="85" name="直接连接符 84"/>
              <p:cNvCxnSpPr/>
              <p:nvPr/>
            </p:nvCxnSpPr>
            <p:spPr>
              <a:xfrm>
                <a:off x="2483768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直接连接符 85"/>
              <p:cNvCxnSpPr/>
              <p:nvPr/>
            </p:nvCxnSpPr>
            <p:spPr>
              <a:xfrm>
                <a:off x="2771800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直接连接符 86"/>
              <p:cNvCxnSpPr/>
              <p:nvPr/>
            </p:nvCxnSpPr>
            <p:spPr>
              <a:xfrm>
                <a:off x="3059832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直接连接符 87"/>
              <p:cNvCxnSpPr/>
              <p:nvPr/>
            </p:nvCxnSpPr>
            <p:spPr>
              <a:xfrm>
                <a:off x="3347864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直接连接符 88"/>
              <p:cNvCxnSpPr/>
              <p:nvPr/>
            </p:nvCxnSpPr>
            <p:spPr>
              <a:xfrm>
                <a:off x="3635896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直接连接符 89"/>
              <p:cNvCxnSpPr/>
              <p:nvPr/>
            </p:nvCxnSpPr>
            <p:spPr>
              <a:xfrm>
                <a:off x="3923928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直接连接符 90"/>
              <p:cNvCxnSpPr/>
              <p:nvPr/>
            </p:nvCxnSpPr>
            <p:spPr>
              <a:xfrm>
                <a:off x="4211960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" name="组合 77"/>
            <p:cNvGrpSpPr/>
            <p:nvPr/>
          </p:nvGrpSpPr>
          <p:grpSpPr>
            <a:xfrm>
              <a:off x="6096649" y="3131676"/>
              <a:ext cx="2448272" cy="369332"/>
              <a:chOff x="2195736" y="4941168"/>
              <a:chExt cx="2304256" cy="369332"/>
            </a:xfrm>
          </p:grpSpPr>
          <p:sp>
            <p:nvSpPr>
              <p:cNvPr id="76" name="Text Box 5"/>
              <p:cNvSpPr txBox="1">
                <a:spLocks noChangeArrowheads="1"/>
              </p:cNvSpPr>
              <p:nvPr/>
            </p:nvSpPr>
            <p:spPr bwMode="auto">
              <a:xfrm>
                <a:off x="2195736" y="4941168"/>
                <a:ext cx="2304256" cy="369332"/>
              </a:xfrm>
              <a:prstGeom prst="rect">
                <a:avLst/>
              </a:prstGeom>
              <a:solidFill>
                <a:schemeClr val="bg1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scene3d>
                <a:camera prst="legacyObliqueTopRight"/>
                <a:lightRig rig="legacyFlat3" dir="b"/>
              </a:scene3d>
              <a:sp3d extrusionH="254000" contourW="12700" prstMaterial="legacyMatte">
                <a:bevelT w="13970" h="13500" prst="angle"/>
                <a:bevelB w="13500" h="13500" prst="angle"/>
                <a:extrusionClr>
                  <a:schemeClr val="tx2">
                    <a:lumMod val="20000"/>
                    <a:lumOff val="80000"/>
                  </a:schemeClr>
                </a:extrusionClr>
              </a:sp3d>
            </p:spPr>
            <p:txBody>
              <a:bodyPr wrap="square">
                <a:spAutoFit/>
                <a:flatTx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endParaRPr lang="zh-CN" altLang="en-US" b="1">
                  <a:solidFill>
                    <a:srgbClr val="0000FF"/>
                  </a:solidFill>
                  <a:latin typeface="Times New Roman" pitchFamily="18" charset="0"/>
                  <a:ea typeface="仿宋_GB2312" pitchFamily="49" charset="-122"/>
                </a:endParaRPr>
              </a:p>
            </p:txBody>
          </p:sp>
          <p:cxnSp>
            <p:nvCxnSpPr>
              <p:cNvPr id="77" name="直接连接符 76"/>
              <p:cNvCxnSpPr/>
              <p:nvPr/>
            </p:nvCxnSpPr>
            <p:spPr>
              <a:xfrm>
                <a:off x="2483768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直接连接符 77"/>
              <p:cNvCxnSpPr/>
              <p:nvPr/>
            </p:nvCxnSpPr>
            <p:spPr>
              <a:xfrm>
                <a:off x="2771800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直接连接符 78"/>
              <p:cNvCxnSpPr/>
              <p:nvPr/>
            </p:nvCxnSpPr>
            <p:spPr>
              <a:xfrm>
                <a:off x="3059832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接连接符 79"/>
              <p:cNvCxnSpPr/>
              <p:nvPr/>
            </p:nvCxnSpPr>
            <p:spPr>
              <a:xfrm>
                <a:off x="3347864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直接连接符 80"/>
              <p:cNvCxnSpPr/>
              <p:nvPr/>
            </p:nvCxnSpPr>
            <p:spPr>
              <a:xfrm>
                <a:off x="3635896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直接连接符 81"/>
              <p:cNvCxnSpPr/>
              <p:nvPr/>
            </p:nvCxnSpPr>
            <p:spPr>
              <a:xfrm>
                <a:off x="3923928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直接连接符 82"/>
              <p:cNvCxnSpPr/>
              <p:nvPr/>
            </p:nvCxnSpPr>
            <p:spPr>
              <a:xfrm>
                <a:off x="4211960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组合 86"/>
            <p:cNvGrpSpPr/>
            <p:nvPr/>
          </p:nvGrpSpPr>
          <p:grpSpPr>
            <a:xfrm>
              <a:off x="6096649" y="2771636"/>
              <a:ext cx="2448272" cy="369332"/>
              <a:chOff x="2195736" y="4941168"/>
              <a:chExt cx="2304256" cy="369332"/>
            </a:xfrm>
          </p:grpSpPr>
          <p:sp>
            <p:nvSpPr>
              <p:cNvPr id="68" name="Text Box 5"/>
              <p:cNvSpPr txBox="1">
                <a:spLocks noChangeArrowheads="1"/>
              </p:cNvSpPr>
              <p:nvPr/>
            </p:nvSpPr>
            <p:spPr bwMode="auto">
              <a:xfrm>
                <a:off x="2195736" y="4941168"/>
                <a:ext cx="2304256" cy="369332"/>
              </a:xfrm>
              <a:prstGeom prst="rect">
                <a:avLst/>
              </a:prstGeom>
              <a:solidFill>
                <a:schemeClr val="bg1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scene3d>
                <a:camera prst="legacyObliqueTopRight"/>
                <a:lightRig rig="legacyFlat3" dir="b"/>
              </a:scene3d>
              <a:sp3d extrusionH="254000" contourW="12700" prstMaterial="legacyMatte">
                <a:bevelT w="13970" h="13500" prst="angle"/>
                <a:bevelB w="13500" h="13500" prst="angle"/>
                <a:extrusionClr>
                  <a:schemeClr val="tx2">
                    <a:lumMod val="20000"/>
                    <a:lumOff val="80000"/>
                  </a:schemeClr>
                </a:extrusionClr>
              </a:sp3d>
            </p:spPr>
            <p:txBody>
              <a:bodyPr wrap="square">
                <a:spAutoFit/>
                <a:flatTx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endParaRPr lang="zh-CN" altLang="en-US" b="1">
                  <a:solidFill>
                    <a:srgbClr val="0000FF"/>
                  </a:solidFill>
                  <a:latin typeface="Times New Roman" pitchFamily="18" charset="0"/>
                  <a:ea typeface="仿宋_GB2312" pitchFamily="49" charset="-122"/>
                </a:endParaRPr>
              </a:p>
            </p:txBody>
          </p:sp>
          <p:cxnSp>
            <p:nvCxnSpPr>
              <p:cNvPr id="69" name="直接连接符 68"/>
              <p:cNvCxnSpPr/>
              <p:nvPr/>
            </p:nvCxnSpPr>
            <p:spPr>
              <a:xfrm>
                <a:off x="2483768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直接连接符 69"/>
              <p:cNvCxnSpPr/>
              <p:nvPr/>
            </p:nvCxnSpPr>
            <p:spPr>
              <a:xfrm>
                <a:off x="2771800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直接连接符 70"/>
              <p:cNvCxnSpPr/>
              <p:nvPr/>
            </p:nvCxnSpPr>
            <p:spPr>
              <a:xfrm>
                <a:off x="3059832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直接连接符 71"/>
              <p:cNvCxnSpPr/>
              <p:nvPr/>
            </p:nvCxnSpPr>
            <p:spPr>
              <a:xfrm>
                <a:off x="3347864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直接连接符 72"/>
              <p:cNvCxnSpPr/>
              <p:nvPr/>
            </p:nvCxnSpPr>
            <p:spPr>
              <a:xfrm>
                <a:off x="3635896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直接连接符 73"/>
              <p:cNvCxnSpPr/>
              <p:nvPr/>
            </p:nvCxnSpPr>
            <p:spPr>
              <a:xfrm>
                <a:off x="3923928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直接连接符 74"/>
              <p:cNvCxnSpPr/>
              <p:nvPr/>
            </p:nvCxnSpPr>
            <p:spPr>
              <a:xfrm>
                <a:off x="4211960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组合 95"/>
            <p:cNvGrpSpPr/>
            <p:nvPr/>
          </p:nvGrpSpPr>
          <p:grpSpPr>
            <a:xfrm>
              <a:off x="6096649" y="2411596"/>
              <a:ext cx="2448272" cy="369332"/>
              <a:chOff x="2195736" y="4941168"/>
              <a:chExt cx="2304256" cy="369332"/>
            </a:xfrm>
          </p:grpSpPr>
          <p:sp>
            <p:nvSpPr>
              <p:cNvPr id="60" name="Text Box 5"/>
              <p:cNvSpPr txBox="1">
                <a:spLocks noChangeArrowheads="1"/>
              </p:cNvSpPr>
              <p:nvPr/>
            </p:nvSpPr>
            <p:spPr bwMode="auto">
              <a:xfrm>
                <a:off x="2195736" y="4941168"/>
                <a:ext cx="2304256" cy="369332"/>
              </a:xfrm>
              <a:prstGeom prst="rect">
                <a:avLst/>
              </a:prstGeom>
              <a:solidFill>
                <a:schemeClr val="bg1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scene3d>
                <a:camera prst="legacyObliqueTopRight"/>
                <a:lightRig rig="legacyFlat3" dir="b"/>
              </a:scene3d>
              <a:sp3d extrusionH="254000" contourW="12700" prstMaterial="legacyMatte">
                <a:bevelT w="13970" h="13500" prst="angle"/>
                <a:bevelB w="13500" h="13500" prst="angle"/>
                <a:extrusionClr>
                  <a:schemeClr val="tx2">
                    <a:lumMod val="20000"/>
                    <a:lumOff val="80000"/>
                  </a:schemeClr>
                </a:extrusionClr>
              </a:sp3d>
            </p:spPr>
            <p:txBody>
              <a:bodyPr wrap="square">
                <a:spAutoFit/>
                <a:flatTx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endParaRPr lang="zh-CN" altLang="en-US" b="1">
                  <a:solidFill>
                    <a:srgbClr val="0000FF"/>
                  </a:solidFill>
                  <a:latin typeface="Times New Roman" pitchFamily="18" charset="0"/>
                  <a:ea typeface="仿宋_GB2312" pitchFamily="49" charset="-122"/>
                </a:endParaRPr>
              </a:p>
            </p:txBody>
          </p:sp>
          <p:cxnSp>
            <p:nvCxnSpPr>
              <p:cNvPr id="61" name="直接连接符 60"/>
              <p:cNvCxnSpPr/>
              <p:nvPr/>
            </p:nvCxnSpPr>
            <p:spPr>
              <a:xfrm>
                <a:off x="2483768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直接连接符 61"/>
              <p:cNvCxnSpPr/>
              <p:nvPr/>
            </p:nvCxnSpPr>
            <p:spPr>
              <a:xfrm>
                <a:off x="2771800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直接连接符 62"/>
              <p:cNvCxnSpPr/>
              <p:nvPr/>
            </p:nvCxnSpPr>
            <p:spPr>
              <a:xfrm>
                <a:off x="3059832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直接连接符 63"/>
              <p:cNvCxnSpPr/>
              <p:nvPr/>
            </p:nvCxnSpPr>
            <p:spPr>
              <a:xfrm>
                <a:off x="3347864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直接连接符 64"/>
              <p:cNvCxnSpPr/>
              <p:nvPr/>
            </p:nvCxnSpPr>
            <p:spPr>
              <a:xfrm>
                <a:off x="3635896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直接连接符 65"/>
              <p:cNvCxnSpPr/>
              <p:nvPr/>
            </p:nvCxnSpPr>
            <p:spPr>
              <a:xfrm>
                <a:off x="3923928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接连接符 66"/>
              <p:cNvCxnSpPr/>
              <p:nvPr/>
            </p:nvCxnSpPr>
            <p:spPr>
              <a:xfrm>
                <a:off x="4211960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1" name="组合 104"/>
            <p:cNvGrpSpPr/>
            <p:nvPr/>
          </p:nvGrpSpPr>
          <p:grpSpPr>
            <a:xfrm>
              <a:off x="6096649" y="2051556"/>
              <a:ext cx="2448272" cy="369332"/>
              <a:chOff x="2195736" y="4941168"/>
              <a:chExt cx="2304256" cy="369332"/>
            </a:xfrm>
          </p:grpSpPr>
          <p:sp>
            <p:nvSpPr>
              <p:cNvPr id="52" name="Text Box 5"/>
              <p:cNvSpPr txBox="1">
                <a:spLocks noChangeArrowheads="1"/>
              </p:cNvSpPr>
              <p:nvPr/>
            </p:nvSpPr>
            <p:spPr bwMode="auto">
              <a:xfrm>
                <a:off x="2195736" y="4941168"/>
                <a:ext cx="2304256" cy="369332"/>
              </a:xfrm>
              <a:prstGeom prst="rect">
                <a:avLst/>
              </a:prstGeom>
              <a:solidFill>
                <a:schemeClr val="bg1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scene3d>
                <a:camera prst="legacyObliqueTopRight"/>
                <a:lightRig rig="legacyFlat3" dir="b"/>
              </a:scene3d>
              <a:sp3d extrusionH="254000" contourW="12700" prstMaterial="legacyMatte">
                <a:bevelT w="13970" h="13500" prst="angle"/>
                <a:bevelB w="13500" h="13500" prst="angle"/>
                <a:extrusionClr>
                  <a:schemeClr val="tx2">
                    <a:lumMod val="20000"/>
                    <a:lumOff val="80000"/>
                  </a:schemeClr>
                </a:extrusionClr>
              </a:sp3d>
            </p:spPr>
            <p:txBody>
              <a:bodyPr wrap="square">
                <a:spAutoFit/>
                <a:flatTx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endParaRPr lang="zh-CN" altLang="en-US" b="1">
                  <a:solidFill>
                    <a:srgbClr val="0000FF"/>
                  </a:solidFill>
                  <a:latin typeface="Times New Roman" pitchFamily="18" charset="0"/>
                  <a:ea typeface="仿宋_GB2312" pitchFamily="49" charset="-122"/>
                </a:endParaRPr>
              </a:p>
            </p:txBody>
          </p:sp>
          <p:cxnSp>
            <p:nvCxnSpPr>
              <p:cNvPr id="53" name="直接连接符 8"/>
              <p:cNvCxnSpPr/>
              <p:nvPr/>
            </p:nvCxnSpPr>
            <p:spPr>
              <a:xfrm>
                <a:off x="2483768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接连接符 53"/>
              <p:cNvCxnSpPr/>
              <p:nvPr/>
            </p:nvCxnSpPr>
            <p:spPr>
              <a:xfrm>
                <a:off x="2771800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接连接符 54"/>
              <p:cNvCxnSpPr/>
              <p:nvPr/>
            </p:nvCxnSpPr>
            <p:spPr>
              <a:xfrm>
                <a:off x="3059832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接连接符 55"/>
              <p:cNvCxnSpPr/>
              <p:nvPr/>
            </p:nvCxnSpPr>
            <p:spPr>
              <a:xfrm>
                <a:off x="3347864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接连接符 56"/>
              <p:cNvCxnSpPr/>
              <p:nvPr/>
            </p:nvCxnSpPr>
            <p:spPr>
              <a:xfrm>
                <a:off x="3635896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接连接符 57"/>
              <p:cNvCxnSpPr/>
              <p:nvPr/>
            </p:nvCxnSpPr>
            <p:spPr>
              <a:xfrm>
                <a:off x="3923928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接连接符 58"/>
              <p:cNvCxnSpPr/>
              <p:nvPr/>
            </p:nvCxnSpPr>
            <p:spPr>
              <a:xfrm>
                <a:off x="4211960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2" name="组合 91"/>
          <p:cNvGrpSpPr/>
          <p:nvPr/>
        </p:nvGrpSpPr>
        <p:grpSpPr>
          <a:xfrm>
            <a:off x="5364088" y="2420888"/>
            <a:ext cx="2668188" cy="2880320"/>
            <a:chOff x="4139952" y="1412776"/>
            <a:chExt cx="2468074" cy="2880320"/>
          </a:xfrm>
        </p:grpSpPr>
        <p:sp>
          <p:nvSpPr>
            <p:cNvPr id="93" name="矩形 92"/>
            <p:cNvSpPr/>
            <p:nvPr/>
          </p:nvSpPr>
          <p:spPr>
            <a:xfrm>
              <a:off x="5738530" y="141277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94" name="矩形 93"/>
            <p:cNvSpPr/>
            <p:nvPr/>
          </p:nvSpPr>
          <p:spPr>
            <a:xfrm>
              <a:off x="5738530" y="177281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>
                  <a:solidFill>
                    <a:schemeClr val="tx1"/>
                  </a:solidFill>
                </a:rPr>
                <a:t>1000H</a:t>
              </a:r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95" name="矩形 94"/>
            <p:cNvSpPr/>
            <p:nvPr/>
          </p:nvSpPr>
          <p:spPr>
            <a:xfrm>
              <a:off x="5738530" y="213285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>
                  <a:solidFill>
                    <a:schemeClr val="tx1"/>
                  </a:solidFill>
                </a:rPr>
                <a:t>1001H</a:t>
              </a:r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96" name="矩形 95"/>
            <p:cNvSpPr/>
            <p:nvPr/>
          </p:nvSpPr>
          <p:spPr>
            <a:xfrm>
              <a:off x="5738530" y="249289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</a:rPr>
                <a:t>1002H</a:t>
              </a:r>
              <a:endParaRPr lang="zh-CN" altLang="en-US" sz="1800">
                <a:solidFill>
                  <a:srgbClr val="0000FF"/>
                </a:solidFill>
              </a:endParaRPr>
            </a:p>
          </p:txBody>
        </p:sp>
        <p:sp>
          <p:nvSpPr>
            <p:cNvPr id="97" name="矩形 96"/>
            <p:cNvSpPr/>
            <p:nvPr/>
          </p:nvSpPr>
          <p:spPr>
            <a:xfrm>
              <a:off x="5738530" y="285293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98" name="矩形 97"/>
            <p:cNvSpPr/>
            <p:nvPr/>
          </p:nvSpPr>
          <p:spPr>
            <a:xfrm>
              <a:off x="5738530" y="321297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99" name="矩形 98"/>
            <p:cNvSpPr/>
            <p:nvPr/>
          </p:nvSpPr>
          <p:spPr>
            <a:xfrm>
              <a:off x="5738530" y="357301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>
                  <a:solidFill>
                    <a:schemeClr val="tx2"/>
                  </a:solidFill>
                </a:rPr>
                <a:t>1020H</a:t>
              </a:r>
              <a:endParaRPr lang="zh-CN" altLang="en-US" sz="1800">
                <a:solidFill>
                  <a:schemeClr val="tx2"/>
                </a:solidFill>
              </a:endParaRPr>
            </a:p>
          </p:txBody>
        </p:sp>
        <p:sp>
          <p:nvSpPr>
            <p:cNvPr id="100" name="矩形 99"/>
            <p:cNvSpPr/>
            <p:nvPr/>
          </p:nvSpPr>
          <p:spPr>
            <a:xfrm>
              <a:off x="5738530" y="393305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>
                  <a:solidFill>
                    <a:schemeClr val="tx1"/>
                  </a:solidFill>
                </a:rPr>
                <a:t>1021H</a:t>
              </a:r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01" name="矩形 100"/>
            <p:cNvSpPr/>
            <p:nvPr/>
          </p:nvSpPr>
          <p:spPr>
            <a:xfrm>
              <a:off x="4139952" y="141277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>
                  <a:solidFill>
                    <a:srgbClr val="0000FF"/>
                  </a:solidFill>
                </a:rPr>
                <a:t>主存储器</a:t>
              </a:r>
            </a:p>
          </p:txBody>
        </p:sp>
        <p:sp>
          <p:nvSpPr>
            <p:cNvPr id="102" name="矩形 101"/>
            <p:cNvSpPr/>
            <p:nvPr/>
          </p:nvSpPr>
          <p:spPr>
            <a:xfrm>
              <a:off x="4139952" y="177281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>
                  <a:solidFill>
                    <a:schemeClr val="tx1"/>
                  </a:solidFill>
                </a:rPr>
                <a:t>数据</a:t>
              </a:r>
              <a:r>
                <a:rPr lang="en-US" altLang="zh-CN" sz="2000" b="1">
                  <a:solidFill>
                    <a:schemeClr val="tx1"/>
                  </a:solidFill>
                </a:rPr>
                <a:t>1</a:t>
              </a:r>
              <a:endParaRPr lang="zh-CN" altLang="en-US" sz="2000" b="1">
                <a:solidFill>
                  <a:schemeClr val="tx1"/>
                </a:solidFill>
              </a:endParaRPr>
            </a:p>
          </p:txBody>
        </p:sp>
        <p:sp>
          <p:nvSpPr>
            <p:cNvPr id="103" name="矩形 102"/>
            <p:cNvSpPr/>
            <p:nvPr/>
          </p:nvSpPr>
          <p:spPr>
            <a:xfrm>
              <a:off x="4139952" y="213285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>
                  <a:solidFill>
                    <a:schemeClr val="tx1"/>
                  </a:solidFill>
                </a:rPr>
                <a:t>数据</a:t>
              </a:r>
              <a:r>
                <a:rPr lang="en-US" altLang="zh-CN" sz="2000" b="1">
                  <a:solidFill>
                    <a:schemeClr val="tx1"/>
                  </a:solidFill>
                </a:rPr>
                <a:t>2</a:t>
              </a:r>
              <a:endParaRPr lang="zh-CN" altLang="en-US" sz="2000" b="1">
                <a:solidFill>
                  <a:schemeClr val="tx1"/>
                </a:solidFill>
              </a:endParaRPr>
            </a:p>
          </p:txBody>
        </p:sp>
        <p:sp>
          <p:nvSpPr>
            <p:cNvPr id="104" name="矩形 103"/>
            <p:cNvSpPr/>
            <p:nvPr/>
          </p:nvSpPr>
          <p:spPr>
            <a:xfrm>
              <a:off x="4139952" y="249289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>
                <a:solidFill>
                  <a:srgbClr val="FF0000"/>
                </a:solidFill>
              </a:endParaRPr>
            </a:p>
          </p:txBody>
        </p:sp>
        <p:sp>
          <p:nvSpPr>
            <p:cNvPr id="105" name="矩形 104"/>
            <p:cNvSpPr/>
            <p:nvPr/>
          </p:nvSpPr>
          <p:spPr>
            <a:xfrm>
              <a:off x="4139952" y="285293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>
                  <a:solidFill>
                    <a:schemeClr val="tx1"/>
                  </a:solidFill>
                </a:rPr>
                <a:t>….</a:t>
              </a:r>
              <a:endParaRPr lang="zh-CN" altLang="en-US" sz="2000" b="1">
                <a:solidFill>
                  <a:schemeClr val="tx1"/>
                </a:solidFill>
              </a:endParaRPr>
            </a:p>
          </p:txBody>
        </p:sp>
        <p:sp>
          <p:nvSpPr>
            <p:cNvPr id="106" name="矩形 105"/>
            <p:cNvSpPr/>
            <p:nvPr/>
          </p:nvSpPr>
          <p:spPr>
            <a:xfrm>
              <a:off x="4139952" y="321297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>
                <a:solidFill>
                  <a:srgbClr val="FF0000"/>
                </a:solidFill>
              </a:endParaRPr>
            </a:p>
          </p:txBody>
        </p:sp>
        <p:sp>
          <p:nvSpPr>
            <p:cNvPr id="107" name="矩形 106"/>
            <p:cNvSpPr/>
            <p:nvPr/>
          </p:nvSpPr>
          <p:spPr>
            <a:xfrm>
              <a:off x="4139952" y="357301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>
                <a:solidFill>
                  <a:schemeClr val="tx2"/>
                </a:solidFill>
              </a:endParaRPr>
            </a:p>
          </p:txBody>
        </p:sp>
        <p:sp>
          <p:nvSpPr>
            <p:cNvPr id="108" name="矩形 107"/>
            <p:cNvSpPr/>
            <p:nvPr/>
          </p:nvSpPr>
          <p:spPr>
            <a:xfrm>
              <a:off x="4139952" y="393305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>
                <a:solidFill>
                  <a:schemeClr val="tx1"/>
                </a:solidFill>
              </a:endParaRPr>
            </a:p>
          </p:txBody>
        </p:sp>
      </p:grpSp>
      <p:grpSp>
        <p:nvGrpSpPr>
          <p:cNvPr id="109" name="组合 108"/>
          <p:cNvGrpSpPr/>
          <p:nvPr/>
        </p:nvGrpSpPr>
        <p:grpSpPr>
          <a:xfrm>
            <a:off x="1115616" y="3212976"/>
            <a:ext cx="1152128" cy="523220"/>
            <a:chOff x="107504" y="1772816"/>
            <a:chExt cx="1152128" cy="523220"/>
          </a:xfrm>
        </p:grpSpPr>
        <p:sp>
          <p:nvSpPr>
            <p:cNvPr id="110" name="TextBox 109"/>
            <p:cNvSpPr txBox="1"/>
            <p:nvPr/>
          </p:nvSpPr>
          <p:spPr>
            <a:xfrm>
              <a:off x="107504" y="1772816"/>
              <a:ext cx="543739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2800"/>
                <a:t>R</a:t>
              </a:r>
              <a:r>
                <a:rPr lang="en-US" altLang="zh-CN" sz="2800" baseline="-25000"/>
                <a:t>0</a:t>
              </a:r>
              <a:endParaRPr lang="zh-CN" altLang="en-US" sz="2800" baseline="-25000"/>
            </a:p>
          </p:txBody>
        </p:sp>
        <p:cxnSp>
          <p:nvCxnSpPr>
            <p:cNvPr id="111" name="直接箭头连接符 110"/>
            <p:cNvCxnSpPr/>
            <p:nvPr/>
          </p:nvCxnSpPr>
          <p:spPr bwMode="auto">
            <a:xfrm>
              <a:off x="683568" y="2060848"/>
              <a:ext cx="576064" cy="0"/>
            </a:xfrm>
            <a:prstGeom prst="straightConnector1">
              <a:avLst/>
            </a:prstGeom>
            <a:solidFill>
              <a:schemeClr val="accent1"/>
            </a:solidFill>
            <a:ln w="508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stealth"/>
            </a:ln>
            <a:effectLst/>
          </p:spPr>
        </p:cxnSp>
      </p:grpSp>
      <p:cxnSp>
        <p:nvCxnSpPr>
          <p:cNvPr id="112" name="肘形连接符 111"/>
          <p:cNvCxnSpPr>
            <a:stCxn id="52" idx="3"/>
          </p:cNvCxnSpPr>
          <p:nvPr/>
        </p:nvCxnSpPr>
        <p:spPr bwMode="auto">
          <a:xfrm>
            <a:off x="3419872" y="3532366"/>
            <a:ext cx="1944216" cy="184666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50800" cap="sq" cmpd="sng" algn="ctr">
            <a:solidFill>
              <a:schemeClr val="tx1"/>
            </a:solidFill>
            <a:prstDash val="solid"/>
            <a:round/>
            <a:headEnd type="none" w="sm" len="sm"/>
            <a:tailEnd type="stealth"/>
          </a:ln>
          <a:effectLst/>
        </p:spPr>
      </p:cxnSp>
      <p:sp>
        <p:nvSpPr>
          <p:cNvPr id="113" name="矩形 112"/>
          <p:cNvSpPr/>
          <p:nvPr/>
        </p:nvSpPr>
        <p:spPr bwMode="auto">
          <a:xfrm>
            <a:off x="2267744" y="3356992"/>
            <a:ext cx="1152128" cy="360040"/>
          </a:xfrm>
          <a:prstGeom prst="rect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b="1"/>
              <a:t>1002H</a:t>
            </a:r>
            <a:endParaRPr kumimoji="1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grpSp>
        <p:nvGrpSpPr>
          <p:cNvPr id="114" name="组合 113"/>
          <p:cNvGrpSpPr/>
          <p:nvPr/>
        </p:nvGrpSpPr>
        <p:grpSpPr>
          <a:xfrm>
            <a:off x="1115616" y="3625860"/>
            <a:ext cx="1152128" cy="523220"/>
            <a:chOff x="107504" y="1772816"/>
            <a:chExt cx="1152128" cy="523220"/>
          </a:xfrm>
        </p:grpSpPr>
        <p:sp>
          <p:nvSpPr>
            <p:cNvPr id="115" name="TextBox 114"/>
            <p:cNvSpPr txBox="1"/>
            <p:nvPr/>
          </p:nvSpPr>
          <p:spPr>
            <a:xfrm>
              <a:off x="107504" y="1772816"/>
              <a:ext cx="543739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2800"/>
                <a:t>R</a:t>
              </a:r>
              <a:r>
                <a:rPr lang="en-US" altLang="zh-CN" sz="2800" baseline="-25000"/>
                <a:t>1</a:t>
              </a:r>
              <a:endParaRPr lang="zh-CN" altLang="en-US" sz="2800" baseline="-25000"/>
            </a:p>
          </p:txBody>
        </p:sp>
        <p:cxnSp>
          <p:nvCxnSpPr>
            <p:cNvPr id="116" name="直接箭头连接符 115"/>
            <p:cNvCxnSpPr/>
            <p:nvPr/>
          </p:nvCxnSpPr>
          <p:spPr bwMode="auto">
            <a:xfrm>
              <a:off x="683568" y="2060848"/>
              <a:ext cx="576064" cy="0"/>
            </a:xfrm>
            <a:prstGeom prst="straightConnector1">
              <a:avLst/>
            </a:prstGeom>
            <a:solidFill>
              <a:schemeClr val="accent1"/>
            </a:solidFill>
            <a:ln w="508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stealth"/>
            </a:ln>
            <a:effectLst/>
          </p:spPr>
        </p:cxnSp>
      </p:grpSp>
      <p:sp>
        <p:nvSpPr>
          <p:cNvPr id="117" name="矩形 116"/>
          <p:cNvSpPr/>
          <p:nvPr/>
        </p:nvSpPr>
        <p:spPr bwMode="auto">
          <a:xfrm>
            <a:off x="2267744" y="3717032"/>
            <a:ext cx="1152128" cy="360040"/>
          </a:xfrm>
          <a:prstGeom prst="rect">
            <a:avLst/>
          </a:prstGeom>
          <a:solidFill>
            <a:srgbClr val="FF0000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b="1"/>
              <a:t>0010H</a:t>
            </a:r>
            <a:endParaRPr kumimoji="1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18" name="矩形 117"/>
          <p:cNvSpPr/>
          <p:nvPr/>
        </p:nvSpPr>
        <p:spPr>
          <a:xfrm>
            <a:off x="5364088" y="3501008"/>
            <a:ext cx="1790469" cy="36004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>
                <a:solidFill>
                  <a:srgbClr val="FF0000"/>
                </a:solidFill>
              </a:rPr>
              <a:t>0010H</a:t>
            </a:r>
            <a:endParaRPr lang="zh-CN" altLang="en-US" sz="2000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5"/>
          <p:cNvSpPr txBox="1">
            <a:spLocks noChangeArrowheads="1"/>
          </p:cNvSpPr>
          <p:nvPr/>
        </p:nvSpPr>
        <p:spPr bwMode="auto">
          <a:xfrm>
            <a:off x="192360" y="745540"/>
            <a:ext cx="7620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+mn-lt"/>
                <a:ea typeface="+mn-ea"/>
              </a:rPr>
              <a:t>寻址方式          编码      助记符            定义</a:t>
            </a:r>
          </a:p>
        </p:txBody>
      </p:sp>
      <p:sp>
        <p:nvSpPr>
          <p:cNvPr id="12291" name="Text Box 19"/>
          <p:cNvSpPr txBox="1">
            <a:spLocks noChangeArrowheads="1"/>
          </p:cNvSpPr>
          <p:nvPr/>
        </p:nvSpPr>
        <p:spPr bwMode="auto">
          <a:xfrm>
            <a:off x="468313" y="44450"/>
            <a:ext cx="770408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+mn-lt"/>
                <a:ea typeface="+mn-ea"/>
              </a:rPr>
              <a:t>（</a:t>
            </a:r>
            <a:r>
              <a:rPr lang="en-US" altLang="zh-CN" sz="2800" b="1">
                <a:latin typeface="+mn-lt"/>
                <a:ea typeface="+mn-ea"/>
              </a:rPr>
              <a:t>3</a:t>
            </a:r>
            <a:r>
              <a:rPr lang="zh-CN" altLang="en-US" sz="2800" b="1">
                <a:latin typeface="+mn-lt"/>
                <a:ea typeface="+mn-ea"/>
              </a:rPr>
              <a:t>）</a:t>
            </a:r>
            <a:r>
              <a:rPr lang="en-US" altLang="zh-CN" sz="2800" b="1">
                <a:latin typeface="+mn-lt"/>
                <a:ea typeface="+mn-ea"/>
              </a:rPr>
              <a:t>2</a:t>
            </a:r>
            <a:r>
              <a:rPr lang="zh-CN" altLang="en-US" sz="2800" b="1">
                <a:latin typeface="+mn-lt"/>
                <a:ea typeface="+mn-ea"/>
              </a:rPr>
              <a:t>型：自减型寄存器间址</a:t>
            </a:r>
          </a:p>
        </p:txBody>
      </p:sp>
      <p:grpSp>
        <p:nvGrpSpPr>
          <p:cNvPr id="12292" name="组合 56"/>
          <p:cNvGrpSpPr>
            <a:grpSpLocks/>
          </p:cNvGrpSpPr>
          <p:nvPr/>
        </p:nvGrpSpPr>
        <p:grpSpPr bwMode="auto">
          <a:xfrm>
            <a:off x="468014" y="2708920"/>
            <a:ext cx="6552307" cy="524376"/>
            <a:chOff x="107950" y="1556182"/>
            <a:chExt cx="6552331" cy="524376"/>
          </a:xfrm>
        </p:grpSpPr>
        <p:sp>
          <p:nvSpPr>
            <p:cNvPr id="12331" name="Text Box 26"/>
            <p:cNvSpPr txBox="1">
              <a:spLocks noChangeArrowheads="1"/>
            </p:cNvSpPr>
            <p:nvPr/>
          </p:nvSpPr>
          <p:spPr bwMode="auto">
            <a:xfrm>
              <a:off x="107950" y="1557338"/>
              <a:ext cx="424815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latin typeface="+mn-lt"/>
                  <a:ea typeface="+mn-ea"/>
                </a:rPr>
                <a:t>可指定的寄存器：</a:t>
              </a:r>
            </a:p>
          </p:txBody>
        </p:sp>
        <p:sp>
          <p:nvSpPr>
            <p:cNvPr id="59" name="Text Box 19"/>
            <p:cNvSpPr txBox="1">
              <a:spLocks noChangeArrowheads="1"/>
            </p:cNvSpPr>
            <p:nvPr/>
          </p:nvSpPr>
          <p:spPr bwMode="auto">
            <a:xfrm>
              <a:off x="3059819" y="1556182"/>
              <a:ext cx="3600462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2800" b="1">
                  <a:solidFill>
                    <a:schemeClr val="accent2">
                      <a:lumMod val="75000"/>
                    </a:schemeClr>
                  </a:solidFill>
                  <a:latin typeface="+mn-lt"/>
                  <a:ea typeface="+mn-ea"/>
                </a:rPr>
                <a:t>R</a:t>
              </a:r>
              <a:r>
                <a:rPr lang="en-US" altLang="zh-CN" sz="2800" b="1" baseline="-25000">
                  <a:solidFill>
                    <a:schemeClr val="accent2">
                      <a:lumMod val="75000"/>
                    </a:schemeClr>
                  </a:solidFill>
                  <a:latin typeface="+mn-lt"/>
                  <a:ea typeface="+mn-ea"/>
                </a:rPr>
                <a:t>0</a:t>
              </a:r>
              <a:r>
                <a:rPr lang="zh-CN" altLang="en-US" sz="2800" b="1">
                  <a:solidFill>
                    <a:schemeClr val="accent2">
                      <a:lumMod val="75000"/>
                    </a:schemeClr>
                  </a:solidFill>
                  <a:latin typeface="+mn-lt"/>
                  <a:ea typeface="+mn-ea"/>
                </a:rPr>
                <a:t>、</a:t>
              </a:r>
              <a:r>
                <a:rPr lang="en-US" altLang="zh-CN" sz="2800" b="1">
                  <a:solidFill>
                    <a:schemeClr val="accent2">
                      <a:lumMod val="75000"/>
                    </a:schemeClr>
                  </a:solidFill>
                  <a:latin typeface="+mn-lt"/>
                  <a:ea typeface="+mn-ea"/>
                </a:rPr>
                <a:t>R</a:t>
              </a:r>
              <a:r>
                <a:rPr lang="en-US" altLang="zh-CN" sz="2800" b="1" baseline="-25000">
                  <a:solidFill>
                    <a:schemeClr val="accent2">
                      <a:lumMod val="75000"/>
                    </a:schemeClr>
                  </a:solidFill>
                  <a:latin typeface="+mn-lt"/>
                  <a:ea typeface="+mn-ea"/>
                </a:rPr>
                <a:t>1</a:t>
              </a:r>
              <a:r>
                <a:rPr lang="zh-CN" altLang="en-US" sz="2800" b="1">
                  <a:solidFill>
                    <a:schemeClr val="accent2">
                      <a:lumMod val="75000"/>
                    </a:schemeClr>
                  </a:solidFill>
                  <a:latin typeface="+mn-lt"/>
                  <a:ea typeface="+mn-ea"/>
                </a:rPr>
                <a:t>、</a:t>
              </a:r>
              <a:r>
                <a:rPr lang="en-US" altLang="zh-CN" sz="2800" b="1">
                  <a:solidFill>
                    <a:schemeClr val="accent2">
                      <a:lumMod val="75000"/>
                    </a:schemeClr>
                  </a:solidFill>
                  <a:latin typeface="+mn-lt"/>
                  <a:ea typeface="+mn-ea"/>
                </a:rPr>
                <a:t>R</a:t>
              </a:r>
              <a:r>
                <a:rPr lang="en-US" altLang="zh-CN" sz="2800" b="1" baseline="-25000">
                  <a:solidFill>
                    <a:schemeClr val="accent2">
                      <a:lumMod val="75000"/>
                    </a:schemeClr>
                  </a:solidFill>
                  <a:latin typeface="+mn-lt"/>
                  <a:ea typeface="+mn-ea"/>
                </a:rPr>
                <a:t>2</a:t>
              </a:r>
              <a:r>
                <a:rPr lang="zh-CN" altLang="en-US" sz="2800" b="1">
                  <a:solidFill>
                    <a:schemeClr val="accent2">
                      <a:lumMod val="75000"/>
                    </a:schemeClr>
                  </a:solidFill>
                  <a:latin typeface="+mn-lt"/>
                  <a:ea typeface="+mn-ea"/>
                </a:rPr>
                <a:t>、</a:t>
              </a:r>
              <a:r>
                <a:rPr lang="en-US" altLang="zh-CN" sz="2800" b="1">
                  <a:solidFill>
                    <a:schemeClr val="accent2">
                      <a:lumMod val="75000"/>
                    </a:schemeClr>
                  </a:solidFill>
                  <a:latin typeface="+mn-lt"/>
                  <a:ea typeface="+mn-ea"/>
                </a:rPr>
                <a:t>R</a:t>
              </a:r>
              <a:r>
                <a:rPr lang="en-US" altLang="zh-CN" sz="2800" b="1" baseline="-25000">
                  <a:solidFill>
                    <a:schemeClr val="accent2">
                      <a:lumMod val="75000"/>
                    </a:schemeClr>
                  </a:solidFill>
                  <a:latin typeface="+mn-lt"/>
                  <a:ea typeface="+mn-ea"/>
                </a:rPr>
                <a:t>3</a:t>
              </a:r>
              <a:r>
                <a:rPr lang="zh-CN" altLang="en-US" sz="2800" b="1">
                  <a:solidFill>
                    <a:schemeClr val="accent2">
                      <a:lumMod val="75000"/>
                    </a:schemeClr>
                  </a:solidFill>
                  <a:latin typeface="+mn-lt"/>
                  <a:ea typeface="+mn-ea"/>
                </a:rPr>
                <a:t>、</a:t>
              </a:r>
              <a:r>
                <a:rPr lang="en-US" altLang="zh-CN" sz="2800" b="1">
                  <a:solidFill>
                    <a:schemeClr val="accent2">
                      <a:lumMod val="75000"/>
                    </a:schemeClr>
                  </a:solidFill>
                  <a:latin typeface="+mn-lt"/>
                  <a:ea typeface="+mn-ea"/>
                </a:rPr>
                <a:t>SP</a:t>
              </a:r>
              <a:endParaRPr lang="zh-CN" altLang="en-US" sz="2800" b="1">
                <a:solidFill>
                  <a:schemeClr val="tx2"/>
                </a:solidFill>
                <a:latin typeface="+mn-lt"/>
                <a:ea typeface="+mn-ea"/>
              </a:endParaRPr>
            </a:p>
          </p:txBody>
        </p:sp>
      </p:grpSp>
      <p:sp>
        <p:nvSpPr>
          <p:cNvPr id="12296" name="Text Box 26"/>
          <p:cNvSpPr txBox="1">
            <a:spLocks noChangeArrowheads="1"/>
          </p:cNvSpPr>
          <p:nvPr/>
        </p:nvSpPr>
        <p:spPr bwMode="auto">
          <a:xfrm>
            <a:off x="466278" y="3356992"/>
            <a:ext cx="424973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+mn-lt"/>
                <a:ea typeface="+mn-ea"/>
              </a:rPr>
              <a:t>例：</a:t>
            </a:r>
            <a:r>
              <a:rPr lang="en-US" altLang="zh-CN" sz="2800" b="1">
                <a:latin typeface="+mn-lt"/>
                <a:ea typeface="+mn-ea"/>
              </a:rPr>
              <a:t>MOV  R</a:t>
            </a:r>
            <a:r>
              <a:rPr lang="en-US" altLang="zh-CN" sz="2800" b="1" baseline="-25000">
                <a:latin typeface="+mn-lt"/>
                <a:ea typeface="+mn-ea"/>
              </a:rPr>
              <a:t>1</a:t>
            </a:r>
            <a:r>
              <a:rPr lang="zh-CN" altLang="en-US" sz="2800" b="1">
                <a:latin typeface="+mn-lt"/>
                <a:ea typeface="+mn-ea"/>
              </a:rPr>
              <a:t>，</a:t>
            </a:r>
            <a:r>
              <a:rPr lang="en-US" altLang="zh-CN" sz="2800" b="1">
                <a:latin typeface="+mn-lt"/>
                <a:ea typeface="+mn-ea"/>
              </a:rPr>
              <a:t>-(R</a:t>
            </a:r>
            <a:r>
              <a:rPr lang="en-US" altLang="zh-CN" sz="2800" b="1" baseline="-25000">
                <a:latin typeface="+mn-lt"/>
                <a:ea typeface="+mn-ea"/>
              </a:rPr>
              <a:t>0</a:t>
            </a:r>
            <a:r>
              <a:rPr lang="en-US" altLang="zh-CN" sz="2800" b="1">
                <a:latin typeface="+mn-lt"/>
                <a:ea typeface="+mn-ea"/>
              </a:rPr>
              <a:t>)</a:t>
            </a:r>
            <a:endParaRPr lang="zh-CN" altLang="en-US" sz="2800" b="1">
              <a:latin typeface="+mn-lt"/>
              <a:ea typeface="+mn-ea"/>
            </a:endParaRPr>
          </a:p>
        </p:txBody>
      </p:sp>
      <p:grpSp>
        <p:nvGrpSpPr>
          <p:cNvPr id="8" name="组合 60"/>
          <p:cNvGrpSpPr>
            <a:grpSpLocks/>
          </p:cNvGrpSpPr>
          <p:nvPr/>
        </p:nvGrpSpPr>
        <p:grpSpPr bwMode="auto">
          <a:xfrm>
            <a:off x="107950" y="1404465"/>
            <a:ext cx="8567738" cy="1026459"/>
            <a:chOff x="107950" y="2844799"/>
            <a:chExt cx="8567738" cy="1026276"/>
          </a:xfrm>
        </p:grpSpPr>
        <p:grpSp>
          <p:nvGrpSpPr>
            <p:cNvPr id="12302" name="组合 44"/>
            <p:cNvGrpSpPr>
              <a:grpSpLocks/>
            </p:cNvGrpSpPr>
            <p:nvPr/>
          </p:nvGrpSpPr>
          <p:grpSpPr bwMode="auto">
            <a:xfrm>
              <a:off x="107950" y="2844799"/>
              <a:ext cx="8567738" cy="962248"/>
              <a:chOff x="107504" y="2268563"/>
              <a:chExt cx="8568952" cy="961962"/>
            </a:xfrm>
          </p:grpSpPr>
          <p:sp>
            <p:nvSpPr>
              <p:cNvPr id="12304" name="Text Box 19"/>
              <p:cNvSpPr txBox="1">
                <a:spLocks noChangeArrowheads="1"/>
              </p:cNvSpPr>
              <p:nvPr/>
            </p:nvSpPr>
            <p:spPr bwMode="auto">
              <a:xfrm>
                <a:off x="107504" y="2268563"/>
                <a:ext cx="2088081" cy="9536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800" b="1">
                    <a:solidFill>
                      <a:schemeClr val="tx2"/>
                    </a:solidFill>
                    <a:latin typeface="+mn-lt"/>
                    <a:ea typeface="+mn-ea"/>
                  </a:rPr>
                  <a:t>自减型寄存器间址</a:t>
                </a:r>
              </a:p>
            </p:txBody>
          </p:sp>
          <p:sp>
            <p:nvSpPr>
              <p:cNvPr id="47" name="Text Box 24"/>
              <p:cNvSpPr txBox="1">
                <a:spLocks noChangeArrowheads="1"/>
              </p:cNvSpPr>
              <p:nvPr/>
            </p:nvSpPr>
            <p:spPr bwMode="auto">
              <a:xfrm>
                <a:off x="2627224" y="2276497"/>
                <a:ext cx="1676638" cy="5229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altLang="zh-CN" sz="2800" b="1">
                    <a:solidFill>
                      <a:schemeClr val="tx2">
                        <a:lumMod val="75000"/>
                      </a:schemeClr>
                    </a:solidFill>
                    <a:latin typeface="+mn-lt"/>
                    <a:ea typeface="+mn-ea"/>
                  </a:rPr>
                  <a:t>010</a:t>
                </a:r>
              </a:p>
            </p:txBody>
          </p:sp>
          <p:sp>
            <p:nvSpPr>
              <p:cNvPr id="48" name="Text Box 25"/>
              <p:cNvSpPr txBox="1">
                <a:spLocks noChangeArrowheads="1"/>
              </p:cNvSpPr>
              <p:nvPr/>
            </p:nvSpPr>
            <p:spPr bwMode="auto">
              <a:xfrm>
                <a:off x="3924395" y="2276497"/>
                <a:ext cx="941521" cy="5229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altLang="zh-CN" sz="2800" b="1">
                    <a:solidFill>
                      <a:schemeClr val="tx2">
                        <a:lumMod val="75000"/>
                      </a:schemeClr>
                    </a:solidFill>
                    <a:latin typeface="+mn-lt"/>
                    <a:ea typeface="+mn-ea"/>
                  </a:rPr>
                  <a:t>-(R)</a:t>
                </a:r>
              </a:p>
            </p:txBody>
          </p:sp>
          <p:sp>
            <p:nvSpPr>
              <p:cNvPr id="12307" name="Text Box 26"/>
              <p:cNvSpPr txBox="1">
                <a:spLocks noChangeArrowheads="1"/>
              </p:cNvSpPr>
              <p:nvPr/>
            </p:nvSpPr>
            <p:spPr bwMode="auto">
              <a:xfrm>
                <a:off x="5292080" y="2276872"/>
                <a:ext cx="3384376" cy="9536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800" b="1">
                    <a:latin typeface="+mn-lt"/>
                    <a:ea typeface="+mn-ea"/>
                  </a:rPr>
                  <a:t>寄存器的内容减</a:t>
                </a:r>
                <a:r>
                  <a:rPr lang="en-US" altLang="zh-CN" sz="2800" b="1">
                    <a:latin typeface="+mn-lt"/>
                    <a:ea typeface="+mn-ea"/>
                  </a:rPr>
                  <a:t>1</a:t>
                </a:r>
                <a:r>
                  <a:rPr lang="zh-CN" altLang="en-US" sz="2800" b="1">
                    <a:latin typeface="+mn-lt"/>
                    <a:ea typeface="+mn-ea"/>
                  </a:rPr>
                  <a:t>后作为有效地址</a:t>
                </a:r>
              </a:p>
            </p:txBody>
          </p:sp>
        </p:grpSp>
        <p:sp>
          <p:nvSpPr>
            <p:cNvPr id="60" name="Text Box 25"/>
            <p:cNvSpPr txBox="1">
              <a:spLocks noChangeArrowheads="1"/>
            </p:cNvSpPr>
            <p:nvPr/>
          </p:nvSpPr>
          <p:spPr bwMode="auto">
            <a:xfrm>
              <a:off x="3924300" y="3347948"/>
              <a:ext cx="1223963" cy="5231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2800" b="1">
                  <a:solidFill>
                    <a:schemeClr val="tx2">
                      <a:lumMod val="75000"/>
                    </a:schemeClr>
                  </a:solidFill>
                  <a:latin typeface="+mn-lt"/>
                  <a:ea typeface="+mn-ea"/>
                </a:rPr>
                <a:t>-(SP)</a:t>
              </a:r>
            </a:p>
          </p:txBody>
        </p:sp>
      </p:grpSp>
      <p:grpSp>
        <p:nvGrpSpPr>
          <p:cNvPr id="61" name="组合 1"/>
          <p:cNvGrpSpPr/>
          <p:nvPr/>
        </p:nvGrpSpPr>
        <p:grpSpPr>
          <a:xfrm>
            <a:off x="2267744" y="4643844"/>
            <a:ext cx="1152128" cy="1809492"/>
            <a:chOff x="6096649" y="2051556"/>
            <a:chExt cx="2448272" cy="1809492"/>
          </a:xfrm>
        </p:grpSpPr>
        <p:grpSp>
          <p:nvGrpSpPr>
            <p:cNvPr id="63" name="组合 64"/>
            <p:cNvGrpSpPr/>
            <p:nvPr/>
          </p:nvGrpSpPr>
          <p:grpSpPr>
            <a:xfrm>
              <a:off x="6096649" y="3491716"/>
              <a:ext cx="2448272" cy="369332"/>
              <a:chOff x="2195736" y="4941168"/>
              <a:chExt cx="2304256" cy="369332"/>
            </a:xfrm>
          </p:grpSpPr>
          <p:sp>
            <p:nvSpPr>
              <p:cNvPr id="100" name="Text Box 5"/>
              <p:cNvSpPr txBox="1">
                <a:spLocks noChangeArrowheads="1"/>
              </p:cNvSpPr>
              <p:nvPr/>
            </p:nvSpPr>
            <p:spPr bwMode="auto">
              <a:xfrm>
                <a:off x="2195736" y="4941168"/>
                <a:ext cx="2304256" cy="369332"/>
              </a:xfrm>
              <a:prstGeom prst="rect">
                <a:avLst/>
              </a:prstGeom>
              <a:solidFill>
                <a:schemeClr val="bg1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scene3d>
                <a:camera prst="legacyObliqueTopRight"/>
                <a:lightRig rig="legacyFlat3" dir="b"/>
              </a:scene3d>
              <a:sp3d extrusionH="254000" contourW="12700" prstMaterial="legacyMatte">
                <a:bevelT w="13970" h="13500" prst="angle"/>
                <a:bevelB w="13500" h="13500" prst="angle"/>
                <a:extrusionClr>
                  <a:schemeClr val="tx2">
                    <a:lumMod val="20000"/>
                    <a:lumOff val="80000"/>
                  </a:schemeClr>
                </a:extrusionClr>
              </a:sp3d>
            </p:spPr>
            <p:txBody>
              <a:bodyPr wrap="square">
                <a:spAutoFit/>
                <a:flatTx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endParaRPr lang="zh-CN" altLang="en-US" b="1">
                  <a:solidFill>
                    <a:srgbClr val="0000FF"/>
                  </a:solidFill>
                  <a:latin typeface="Times New Roman" pitchFamily="18" charset="0"/>
                  <a:ea typeface="仿宋_GB2312" pitchFamily="49" charset="-122"/>
                </a:endParaRPr>
              </a:p>
            </p:txBody>
          </p:sp>
          <p:cxnSp>
            <p:nvCxnSpPr>
              <p:cNvPr id="101" name="直接连接符 100"/>
              <p:cNvCxnSpPr/>
              <p:nvPr/>
            </p:nvCxnSpPr>
            <p:spPr>
              <a:xfrm>
                <a:off x="2483768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直接连接符 101"/>
              <p:cNvCxnSpPr/>
              <p:nvPr/>
            </p:nvCxnSpPr>
            <p:spPr>
              <a:xfrm>
                <a:off x="2771800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直接连接符 102"/>
              <p:cNvCxnSpPr/>
              <p:nvPr/>
            </p:nvCxnSpPr>
            <p:spPr>
              <a:xfrm>
                <a:off x="3059832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直接连接符 103"/>
              <p:cNvCxnSpPr/>
              <p:nvPr/>
            </p:nvCxnSpPr>
            <p:spPr>
              <a:xfrm>
                <a:off x="3347864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直接连接符 104"/>
              <p:cNvCxnSpPr/>
              <p:nvPr/>
            </p:nvCxnSpPr>
            <p:spPr>
              <a:xfrm>
                <a:off x="3635896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直接连接符 105"/>
              <p:cNvCxnSpPr/>
              <p:nvPr/>
            </p:nvCxnSpPr>
            <p:spPr>
              <a:xfrm>
                <a:off x="3923928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直接连接符 106"/>
              <p:cNvCxnSpPr/>
              <p:nvPr/>
            </p:nvCxnSpPr>
            <p:spPr>
              <a:xfrm>
                <a:off x="4211960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4" name="组合 77"/>
            <p:cNvGrpSpPr/>
            <p:nvPr/>
          </p:nvGrpSpPr>
          <p:grpSpPr>
            <a:xfrm>
              <a:off x="6096649" y="3131676"/>
              <a:ext cx="2448272" cy="369332"/>
              <a:chOff x="2195736" y="4941168"/>
              <a:chExt cx="2304256" cy="369332"/>
            </a:xfrm>
          </p:grpSpPr>
          <p:sp>
            <p:nvSpPr>
              <p:cNvPr id="92" name="Text Box 5"/>
              <p:cNvSpPr txBox="1">
                <a:spLocks noChangeArrowheads="1"/>
              </p:cNvSpPr>
              <p:nvPr/>
            </p:nvSpPr>
            <p:spPr bwMode="auto">
              <a:xfrm>
                <a:off x="2195736" y="4941168"/>
                <a:ext cx="2304256" cy="369332"/>
              </a:xfrm>
              <a:prstGeom prst="rect">
                <a:avLst/>
              </a:prstGeom>
              <a:solidFill>
                <a:schemeClr val="bg1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scene3d>
                <a:camera prst="legacyObliqueTopRight"/>
                <a:lightRig rig="legacyFlat3" dir="b"/>
              </a:scene3d>
              <a:sp3d extrusionH="254000" contourW="12700" prstMaterial="legacyMatte">
                <a:bevelT w="13970" h="13500" prst="angle"/>
                <a:bevelB w="13500" h="13500" prst="angle"/>
                <a:extrusionClr>
                  <a:schemeClr val="tx2">
                    <a:lumMod val="20000"/>
                    <a:lumOff val="80000"/>
                  </a:schemeClr>
                </a:extrusionClr>
              </a:sp3d>
            </p:spPr>
            <p:txBody>
              <a:bodyPr wrap="square">
                <a:spAutoFit/>
                <a:flatTx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endParaRPr lang="zh-CN" altLang="en-US" b="1">
                  <a:solidFill>
                    <a:srgbClr val="0000FF"/>
                  </a:solidFill>
                  <a:latin typeface="Times New Roman" pitchFamily="18" charset="0"/>
                  <a:ea typeface="仿宋_GB2312" pitchFamily="49" charset="-122"/>
                </a:endParaRPr>
              </a:p>
            </p:txBody>
          </p:sp>
          <p:cxnSp>
            <p:nvCxnSpPr>
              <p:cNvPr id="93" name="直接连接符 92"/>
              <p:cNvCxnSpPr/>
              <p:nvPr/>
            </p:nvCxnSpPr>
            <p:spPr>
              <a:xfrm>
                <a:off x="2483768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直接连接符 93"/>
              <p:cNvCxnSpPr/>
              <p:nvPr/>
            </p:nvCxnSpPr>
            <p:spPr>
              <a:xfrm>
                <a:off x="2771800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直接连接符 94"/>
              <p:cNvCxnSpPr/>
              <p:nvPr/>
            </p:nvCxnSpPr>
            <p:spPr>
              <a:xfrm>
                <a:off x="3059832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直接连接符 95"/>
              <p:cNvCxnSpPr/>
              <p:nvPr/>
            </p:nvCxnSpPr>
            <p:spPr>
              <a:xfrm>
                <a:off x="3347864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直接连接符 96"/>
              <p:cNvCxnSpPr/>
              <p:nvPr/>
            </p:nvCxnSpPr>
            <p:spPr>
              <a:xfrm>
                <a:off x="3635896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直接连接符 97"/>
              <p:cNvCxnSpPr/>
              <p:nvPr/>
            </p:nvCxnSpPr>
            <p:spPr>
              <a:xfrm>
                <a:off x="3923928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直接连接符 98"/>
              <p:cNvCxnSpPr/>
              <p:nvPr/>
            </p:nvCxnSpPr>
            <p:spPr>
              <a:xfrm>
                <a:off x="4211960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5" name="组合 86"/>
            <p:cNvGrpSpPr/>
            <p:nvPr/>
          </p:nvGrpSpPr>
          <p:grpSpPr>
            <a:xfrm>
              <a:off x="6096649" y="2771636"/>
              <a:ext cx="2448272" cy="369332"/>
              <a:chOff x="2195736" y="4941168"/>
              <a:chExt cx="2304256" cy="369332"/>
            </a:xfrm>
          </p:grpSpPr>
          <p:sp>
            <p:nvSpPr>
              <p:cNvPr id="84" name="Text Box 5"/>
              <p:cNvSpPr txBox="1">
                <a:spLocks noChangeArrowheads="1"/>
              </p:cNvSpPr>
              <p:nvPr/>
            </p:nvSpPr>
            <p:spPr bwMode="auto">
              <a:xfrm>
                <a:off x="2195736" y="4941168"/>
                <a:ext cx="2304256" cy="369332"/>
              </a:xfrm>
              <a:prstGeom prst="rect">
                <a:avLst/>
              </a:prstGeom>
              <a:solidFill>
                <a:schemeClr val="bg1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scene3d>
                <a:camera prst="legacyObliqueTopRight"/>
                <a:lightRig rig="legacyFlat3" dir="b"/>
              </a:scene3d>
              <a:sp3d extrusionH="254000" contourW="12700" prstMaterial="legacyMatte">
                <a:bevelT w="13970" h="13500" prst="angle"/>
                <a:bevelB w="13500" h="13500" prst="angle"/>
                <a:extrusionClr>
                  <a:schemeClr val="tx2">
                    <a:lumMod val="20000"/>
                    <a:lumOff val="80000"/>
                  </a:schemeClr>
                </a:extrusionClr>
              </a:sp3d>
            </p:spPr>
            <p:txBody>
              <a:bodyPr wrap="square">
                <a:spAutoFit/>
                <a:flatTx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endParaRPr lang="zh-CN" altLang="en-US" b="1">
                  <a:solidFill>
                    <a:srgbClr val="0000FF"/>
                  </a:solidFill>
                  <a:latin typeface="Times New Roman" pitchFamily="18" charset="0"/>
                  <a:ea typeface="仿宋_GB2312" pitchFamily="49" charset="-122"/>
                </a:endParaRPr>
              </a:p>
            </p:txBody>
          </p:sp>
          <p:cxnSp>
            <p:nvCxnSpPr>
              <p:cNvPr id="85" name="直接连接符 84"/>
              <p:cNvCxnSpPr/>
              <p:nvPr/>
            </p:nvCxnSpPr>
            <p:spPr>
              <a:xfrm>
                <a:off x="2483768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直接连接符 85"/>
              <p:cNvCxnSpPr/>
              <p:nvPr/>
            </p:nvCxnSpPr>
            <p:spPr>
              <a:xfrm>
                <a:off x="2771800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直接连接符 86"/>
              <p:cNvCxnSpPr/>
              <p:nvPr/>
            </p:nvCxnSpPr>
            <p:spPr>
              <a:xfrm>
                <a:off x="3059832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直接连接符 87"/>
              <p:cNvCxnSpPr/>
              <p:nvPr/>
            </p:nvCxnSpPr>
            <p:spPr>
              <a:xfrm>
                <a:off x="3347864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直接连接符 88"/>
              <p:cNvCxnSpPr/>
              <p:nvPr/>
            </p:nvCxnSpPr>
            <p:spPr>
              <a:xfrm>
                <a:off x="3635896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直接连接符 89"/>
              <p:cNvCxnSpPr/>
              <p:nvPr/>
            </p:nvCxnSpPr>
            <p:spPr>
              <a:xfrm>
                <a:off x="3923928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直接连接符 90"/>
              <p:cNvCxnSpPr/>
              <p:nvPr/>
            </p:nvCxnSpPr>
            <p:spPr>
              <a:xfrm>
                <a:off x="4211960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6" name="组合 95"/>
            <p:cNvGrpSpPr/>
            <p:nvPr/>
          </p:nvGrpSpPr>
          <p:grpSpPr>
            <a:xfrm>
              <a:off x="6096649" y="2411596"/>
              <a:ext cx="2448272" cy="369332"/>
              <a:chOff x="2195736" y="4941168"/>
              <a:chExt cx="2304256" cy="369332"/>
            </a:xfrm>
          </p:grpSpPr>
          <p:sp>
            <p:nvSpPr>
              <p:cNvPr id="76" name="Text Box 5"/>
              <p:cNvSpPr txBox="1">
                <a:spLocks noChangeArrowheads="1"/>
              </p:cNvSpPr>
              <p:nvPr/>
            </p:nvSpPr>
            <p:spPr bwMode="auto">
              <a:xfrm>
                <a:off x="2195736" y="4941168"/>
                <a:ext cx="2304256" cy="369332"/>
              </a:xfrm>
              <a:prstGeom prst="rect">
                <a:avLst/>
              </a:prstGeom>
              <a:solidFill>
                <a:schemeClr val="bg1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scene3d>
                <a:camera prst="legacyObliqueTopRight"/>
                <a:lightRig rig="legacyFlat3" dir="b"/>
              </a:scene3d>
              <a:sp3d extrusionH="254000" contourW="12700" prstMaterial="legacyMatte">
                <a:bevelT w="13970" h="13500" prst="angle"/>
                <a:bevelB w="13500" h="13500" prst="angle"/>
                <a:extrusionClr>
                  <a:schemeClr val="tx2">
                    <a:lumMod val="20000"/>
                    <a:lumOff val="80000"/>
                  </a:schemeClr>
                </a:extrusionClr>
              </a:sp3d>
            </p:spPr>
            <p:txBody>
              <a:bodyPr wrap="square">
                <a:spAutoFit/>
                <a:flatTx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endParaRPr lang="zh-CN" altLang="en-US" b="1">
                  <a:solidFill>
                    <a:srgbClr val="0000FF"/>
                  </a:solidFill>
                  <a:latin typeface="Times New Roman" pitchFamily="18" charset="0"/>
                  <a:ea typeface="仿宋_GB2312" pitchFamily="49" charset="-122"/>
                </a:endParaRPr>
              </a:p>
            </p:txBody>
          </p:sp>
          <p:cxnSp>
            <p:nvCxnSpPr>
              <p:cNvPr id="77" name="直接连接符 76"/>
              <p:cNvCxnSpPr/>
              <p:nvPr/>
            </p:nvCxnSpPr>
            <p:spPr>
              <a:xfrm>
                <a:off x="2483768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直接连接符 77"/>
              <p:cNvCxnSpPr/>
              <p:nvPr/>
            </p:nvCxnSpPr>
            <p:spPr>
              <a:xfrm>
                <a:off x="2771800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直接连接符 78"/>
              <p:cNvCxnSpPr/>
              <p:nvPr/>
            </p:nvCxnSpPr>
            <p:spPr>
              <a:xfrm>
                <a:off x="3059832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接连接符 79"/>
              <p:cNvCxnSpPr/>
              <p:nvPr/>
            </p:nvCxnSpPr>
            <p:spPr>
              <a:xfrm>
                <a:off x="3347864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直接连接符 80"/>
              <p:cNvCxnSpPr/>
              <p:nvPr/>
            </p:nvCxnSpPr>
            <p:spPr>
              <a:xfrm>
                <a:off x="3635896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直接连接符 81"/>
              <p:cNvCxnSpPr/>
              <p:nvPr/>
            </p:nvCxnSpPr>
            <p:spPr>
              <a:xfrm>
                <a:off x="3923928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直接连接符 82"/>
              <p:cNvCxnSpPr/>
              <p:nvPr/>
            </p:nvCxnSpPr>
            <p:spPr>
              <a:xfrm>
                <a:off x="4211960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7" name="组合 104"/>
            <p:cNvGrpSpPr/>
            <p:nvPr/>
          </p:nvGrpSpPr>
          <p:grpSpPr>
            <a:xfrm>
              <a:off x="6096649" y="2051556"/>
              <a:ext cx="2448272" cy="369332"/>
              <a:chOff x="2195736" y="4941168"/>
              <a:chExt cx="2304256" cy="369332"/>
            </a:xfrm>
          </p:grpSpPr>
          <p:sp>
            <p:nvSpPr>
              <p:cNvPr id="68" name="Text Box 5"/>
              <p:cNvSpPr txBox="1">
                <a:spLocks noChangeArrowheads="1"/>
              </p:cNvSpPr>
              <p:nvPr/>
            </p:nvSpPr>
            <p:spPr bwMode="auto">
              <a:xfrm>
                <a:off x="2195736" y="4941168"/>
                <a:ext cx="2304256" cy="369332"/>
              </a:xfrm>
              <a:prstGeom prst="rect">
                <a:avLst/>
              </a:prstGeom>
              <a:solidFill>
                <a:schemeClr val="bg1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scene3d>
                <a:camera prst="legacyObliqueTopRight"/>
                <a:lightRig rig="legacyFlat3" dir="b"/>
              </a:scene3d>
              <a:sp3d extrusionH="254000" contourW="12700" prstMaterial="legacyMatte">
                <a:bevelT w="13970" h="13500" prst="angle"/>
                <a:bevelB w="13500" h="13500" prst="angle"/>
                <a:extrusionClr>
                  <a:schemeClr val="tx2">
                    <a:lumMod val="20000"/>
                    <a:lumOff val="80000"/>
                  </a:schemeClr>
                </a:extrusionClr>
              </a:sp3d>
            </p:spPr>
            <p:txBody>
              <a:bodyPr wrap="square">
                <a:spAutoFit/>
                <a:flatTx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endParaRPr lang="zh-CN" altLang="en-US" b="1">
                  <a:solidFill>
                    <a:srgbClr val="0000FF"/>
                  </a:solidFill>
                  <a:latin typeface="Times New Roman" pitchFamily="18" charset="0"/>
                  <a:ea typeface="仿宋_GB2312" pitchFamily="49" charset="-122"/>
                </a:endParaRPr>
              </a:p>
            </p:txBody>
          </p:sp>
          <p:cxnSp>
            <p:nvCxnSpPr>
              <p:cNvPr id="69" name="直接连接符 8"/>
              <p:cNvCxnSpPr/>
              <p:nvPr/>
            </p:nvCxnSpPr>
            <p:spPr>
              <a:xfrm>
                <a:off x="2483768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直接连接符 69"/>
              <p:cNvCxnSpPr/>
              <p:nvPr/>
            </p:nvCxnSpPr>
            <p:spPr>
              <a:xfrm>
                <a:off x="2771800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直接连接符 70"/>
              <p:cNvCxnSpPr/>
              <p:nvPr/>
            </p:nvCxnSpPr>
            <p:spPr>
              <a:xfrm>
                <a:off x="3059832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直接连接符 71"/>
              <p:cNvCxnSpPr/>
              <p:nvPr/>
            </p:nvCxnSpPr>
            <p:spPr>
              <a:xfrm>
                <a:off x="3347864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直接连接符 72"/>
              <p:cNvCxnSpPr/>
              <p:nvPr/>
            </p:nvCxnSpPr>
            <p:spPr>
              <a:xfrm>
                <a:off x="3635896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直接连接符 73"/>
              <p:cNvCxnSpPr/>
              <p:nvPr/>
            </p:nvCxnSpPr>
            <p:spPr>
              <a:xfrm>
                <a:off x="3923928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直接连接符 74"/>
              <p:cNvCxnSpPr/>
              <p:nvPr/>
            </p:nvCxnSpPr>
            <p:spPr>
              <a:xfrm>
                <a:off x="4211960" y="4941168"/>
                <a:ext cx="0" cy="36004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8" name="组合 107"/>
          <p:cNvGrpSpPr/>
          <p:nvPr/>
        </p:nvGrpSpPr>
        <p:grpSpPr>
          <a:xfrm>
            <a:off x="5364088" y="3717032"/>
            <a:ext cx="2668188" cy="2880320"/>
            <a:chOff x="4139952" y="1412776"/>
            <a:chExt cx="2468074" cy="2880320"/>
          </a:xfrm>
        </p:grpSpPr>
        <p:sp>
          <p:nvSpPr>
            <p:cNvPr id="109" name="矩形 108"/>
            <p:cNvSpPr/>
            <p:nvPr/>
          </p:nvSpPr>
          <p:spPr>
            <a:xfrm>
              <a:off x="5738530" y="141277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10" name="矩形 109"/>
            <p:cNvSpPr/>
            <p:nvPr/>
          </p:nvSpPr>
          <p:spPr>
            <a:xfrm>
              <a:off x="5738530" y="177281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>
                  <a:solidFill>
                    <a:schemeClr val="tx1"/>
                  </a:solidFill>
                </a:rPr>
                <a:t>1000H</a:t>
              </a:r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11" name="矩形 110"/>
            <p:cNvSpPr/>
            <p:nvPr/>
          </p:nvSpPr>
          <p:spPr>
            <a:xfrm>
              <a:off x="5738530" y="213285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>
                  <a:solidFill>
                    <a:schemeClr val="tx1"/>
                  </a:solidFill>
                </a:rPr>
                <a:t>1001H</a:t>
              </a:r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12" name="矩形 111"/>
            <p:cNvSpPr/>
            <p:nvPr/>
          </p:nvSpPr>
          <p:spPr>
            <a:xfrm>
              <a:off x="5738530" y="249289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</a:rPr>
                <a:t>1002H</a:t>
              </a:r>
              <a:endParaRPr lang="zh-CN" altLang="en-US" sz="1800">
                <a:solidFill>
                  <a:srgbClr val="0000FF"/>
                </a:solidFill>
              </a:endParaRPr>
            </a:p>
          </p:txBody>
        </p:sp>
        <p:sp>
          <p:nvSpPr>
            <p:cNvPr id="113" name="矩形 112"/>
            <p:cNvSpPr/>
            <p:nvPr/>
          </p:nvSpPr>
          <p:spPr>
            <a:xfrm>
              <a:off x="5738530" y="285293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14" name="矩形 113"/>
            <p:cNvSpPr/>
            <p:nvPr/>
          </p:nvSpPr>
          <p:spPr>
            <a:xfrm>
              <a:off x="5738530" y="321297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15" name="矩形 114"/>
            <p:cNvSpPr/>
            <p:nvPr/>
          </p:nvSpPr>
          <p:spPr>
            <a:xfrm>
              <a:off x="5738530" y="357301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>
                  <a:solidFill>
                    <a:schemeClr val="tx2"/>
                  </a:solidFill>
                </a:rPr>
                <a:t>1020H</a:t>
              </a:r>
              <a:endParaRPr lang="zh-CN" altLang="en-US" sz="1800">
                <a:solidFill>
                  <a:schemeClr val="tx2"/>
                </a:solidFill>
              </a:endParaRPr>
            </a:p>
          </p:txBody>
        </p:sp>
        <p:sp>
          <p:nvSpPr>
            <p:cNvPr id="116" name="矩形 115"/>
            <p:cNvSpPr/>
            <p:nvPr/>
          </p:nvSpPr>
          <p:spPr>
            <a:xfrm>
              <a:off x="5738530" y="3933056"/>
              <a:ext cx="86949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>
                  <a:solidFill>
                    <a:schemeClr val="tx1"/>
                  </a:solidFill>
                </a:rPr>
                <a:t>1021H</a:t>
              </a:r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17" name="矩形 116"/>
            <p:cNvSpPr/>
            <p:nvPr/>
          </p:nvSpPr>
          <p:spPr>
            <a:xfrm>
              <a:off x="4139952" y="141277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>
                  <a:solidFill>
                    <a:srgbClr val="0000FF"/>
                  </a:solidFill>
                </a:rPr>
                <a:t>主存储器</a:t>
              </a:r>
            </a:p>
          </p:txBody>
        </p:sp>
        <p:sp>
          <p:nvSpPr>
            <p:cNvPr id="118" name="矩形 117"/>
            <p:cNvSpPr/>
            <p:nvPr/>
          </p:nvSpPr>
          <p:spPr>
            <a:xfrm>
              <a:off x="4139952" y="177281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>
                  <a:solidFill>
                    <a:schemeClr val="tx1"/>
                  </a:solidFill>
                </a:rPr>
                <a:t>数据</a:t>
              </a:r>
              <a:r>
                <a:rPr lang="en-US" altLang="zh-CN" sz="2000" b="1">
                  <a:solidFill>
                    <a:schemeClr val="tx1"/>
                  </a:solidFill>
                </a:rPr>
                <a:t>1</a:t>
              </a:r>
              <a:endParaRPr lang="zh-CN" altLang="en-US" sz="2000" b="1">
                <a:solidFill>
                  <a:schemeClr val="tx1"/>
                </a:solidFill>
              </a:endParaRPr>
            </a:p>
          </p:txBody>
        </p:sp>
        <p:sp>
          <p:nvSpPr>
            <p:cNvPr id="119" name="矩形 118"/>
            <p:cNvSpPr/>
            <p:nvPr/>
          </p:nvSpPr>
          <p:spPr>
            <a:xfrm>
              <a:off x="4139952" y="213285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>
                  <a:solidFill>
                    <a:schemeClr val="tx1"/>
                  </a:solidFill>
                </a:rPr>
                <a:t>数据</a:t>
              </a:r>
              <a:r>
                <a:rPr lang="en-US" altLang="zh-CN" sz="2000" b="1">
                  <a:solidFill>
                    <a:schemeClr val="tx1"/>
                  </a:solidFill>
                </a:rPr>
                <a:t>2</a:t>
              </a:r>
              <a:endParaRPr lang="zh-CN" altLang="en-US" sz="2000" b="1">
                <a:solidFill>
                  <a:schemeClr val="tx1"/>
                </a:solidFill>
              </a:endParaRPr>
            </a:p>
          </p:txBody>
        </p:sp>
        <p:sp>
          <p:nvSpPr>
            <p:cNvPr id="120" name="矩形 119"/>
            <p:cNvSpPr/>
            <p:nvPr/>
          </p:nvSpPr>
          <p:spPr>
            <a:xfrm>
              <a:off x="4139952" y="249289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>
                <a:solidFill>
                  <a:srgbClr val="FF0000"/>
                </a:solidFill>
              </a:endParaRPr>
            </a:p>
          </p:txBody>
        </p:sp>
        <p:sp>
          <p:nvSpPr>
            <p:cNvPr id="121" name="矩形 120"/>
            <p:cNvSpPr/>
            <p:nvPr/>
          </p:nvSpPr>
          <p:spPr>
            <a:xfrm>
              <a:off x="4139952" y="285293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>
                  <a:solidFill>
                    <a:schemeClr val="tx1"/>
                  </a:solidFill>
                </a:rPr>
                <a:t>….</a:t>
              </a:r>
              <a:endParaRPr lang="zh-CN" altLang="en-US" sz="2000" b="1">
                <a:solidFill>
                  <a:schemeClr val="tx1"/>
                </a:solidFill>
              </a:endParaRPr>
            </a:p>
          </p:txBody>
        </p:sp>
        <p:sp>
          <p:nvSpPr>
            <p:cNvPr id="122" name="矩形 121"/>
            <p:cNvSpPr/>
            <p:nvPr/>
          </p:nvSpPr>
          <p:spPr>
            <a:xfrm>
              <a:off x="4139952" y="321297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>
                <a:solidFill>
                  <a:srgbClr val="FF0000"/>
                </a:solidFill>
              </a:endParaRPr>
            </a:p>
          </p:txBody>
        </p:sp>
        <p:sp>
          <p:nvSpPr>
            <p:cNvPr id="123" name="矩形 122"/>
            <p:cNvSpPr/>
            <p:nvPr/>
          </p:nvSpPr>
          <p:spPr>
            <a:xfrm>
              <a:off x="4139952" y="357301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>
                <a:solidFill>
                  <a:schemeClr val="tx2"/>
                </a:solidFill>
              </a:endParaRPr>
            </a:p>
          </p:txBody>
        </p:sp>
        <p:sp>
          <p:nvSpPr>
            <p:cNvPr id="124" name="矩形 123"/>
            <p:cNvSpPr/>
            <p:nvPr/>
          </p:nvSpPr>
          <p:spPr>
            <a:xfrm>
              <a:off x="4139952" y="3933056"/>
              <a:ext cx="165618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>
                <a:solidFill>
                  <a:schemeClr val="tx1"/>
                </a:solidFill>
              </a:endParaRPr>
            </a:p>
          </p:txBody>
        </p:sp>
      </p:grpSp>
      <p:grpSp>
        <p:nvGrpSpPr>
          <p:cNvPr id="125" name="组合 124"/>
          <p:cNvGrpSpPr/>
          <p:nvPr/>
        </p:nvGrpSpPr>
        <p:grpSpPr>
          <a:xfrm>
            <a:off x="1115616" y="4509120"/>
            <a:ext cx="1152128" cy="523220"/>
            <a:chOff x="107504" y="1772816"/>
            <a:chExt cx="1152128" cy="523220"/>
          </a:xfrm>
        </p:grpSpPr>
        <p:sp>
          <p:nvSpPr>
            <p:cNvPr id="126" name="TextBox 125"/>
            <p:cNvSpPr txBox="1"/>
            <p:nvPr/>
          </p:nvSpPr>
          <p:spPr>
            <a:xfrm>
              <a:off x="107504" y="1772816"/>
              <a:ext cx="543739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2800"/>
                <a:t>R</a:t>
              </a:r>
              <a:r>
                <a:rPr lang="en-US" altLang="zh-CN" sz="2800" baseline="-25000"/>
                <a:t>0</a:t>
              </a:r>
              <a:endParaRPr lang="zh-CN" altLang="en-US" sz="2800" baseline="-25000"/>
            </a:p>
          </p:txBody>
        </p:sp>
        <p:cxnSp>
          <p:nvCxnSpPr>
            <p:cNvPr id="127" name="直接箭头连接符 126"/>
            <p:cNvCxnSpPr/>
            <p:nvPr/>
          </p:nvCxnSpPr>
          <p:spPr bwMode="auto">
            <a:xfrm>
              <a:off x="683568" y="2060848"/>
              <a:ext cx="576064" cy="0"/>
            </a:xfrm>
            <a:prstGeom prst="straightConnector1">
              <a:avLst/>
            </a:prstGeom>
            <a:solidFill>
              <a:schemeClr val="accent1"/>
            </a:solidFill>
            <a:ln w="508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stealth"/>
            </a:ln>
            <a:effectLst/>
          </p:spPr>
        </p:cxnSp>
      </p:grpSp>
      <p:cxnSp>
        <p:nvCxnSpPr>
          <p:cNvPr id="128" name="肘形连接符 127"/>
          <p:cNvCxnSpPr/>
          <p:nvPr/>
        </p:nvCxnSpPr>
        <p:spPr bwMode="auto">
          <a:xfrm>
            <a:off x="3419872" y="4828510"/>
            <a:ext cx="1944216" cy="184666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50800" cap="sq" cmpd="sng" algn="ctr">
            <a:solidFill>
              <a:schemeClr val="tx1"/>
            </a:solidFill>
            <a:prstDash val="solid"/>
            <a:round/>
            <a:headEnd type="none" w="sm" len="sm"/>
            <a:tailEnd type="stealth"/>
          </a:ln>
          <a:effectLst/>
        </p:spPr>
      </p:cxnSp>
      <p:sp>
        <p:nvSpPr>
          <p:cNvPr id="129" name="矩形 128"/>
          <p:cNvSpPr/>
          <p:nvPr/>
        </p:nvSpPr>
        <p:spPr bwMode="auto">
          <a:xfrm>
            <a:off x="2267744" y="4653136"/>
            <a:ext cx="1152128" cy="360040"/>
          </a:xfrm>
          <a:prstGeom prst="rect">
            <a:avLst/>
          </a:prstGeom>
          <a:solidFill>
            <a:srgbClr val="00B050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b="1"/>
              <a:t>1003H</a:t>
            </a:r>
            <a:endParaRPr kumimoji="1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grpSp>
        <p:nvGrpSpPr>
          <p:cNvPr id="130" name="组合 129"/>
          <p:cNvGrpSpPr/>
          <p:nvPr/>
        </p:nvGrpSpPr>
        <p:grpSpPr>
          <a:xfrm>
            <a:off x="1115616" y="4922004"/>
            <a:ext cx="1152128" cy="523220"/>
            <a:chOff x="107504" y="1772816"/>
            <a:chExt cx="1152128" cy="523220"/>
          </a:xfrm>
        </p:grpSpPr>
        <p:sp>
          <p:nvSpPr>
            <p:cNvPr id="131" name="TextBox 130"/>
            <p:cNvSpPr txBox="1"/>
            <p:nvPr/>
          </p:nvSpPr>
          <p:spPr>
            <a:xfrm>
              <a:off x="107504" y="1772816"/>
              <a:ext cx="543739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2800"/>
                <a:t>R</a:t>
              </a:r>
              <a:r>
                <a:rPr lang="en-US" altLang="zh-CN" sz="2800" baseline="-25000"/>
                <a:t>1</a:t>
              </a:r>
              <a:endParaRPr lang="zh-CN" altLang="en-US" sz="2800" baseline="-25000"/>
            </a:p>
          </p:txBody>
        </p:sp>
        <p:cxnSp>
          <p:nvCxnSpPr>
            <p:cNvPr id="132" name="直接箭头连接符 131"/>
            <p:cNvCxnSpPr/>
            <p:nvPr/>
          </p:nvCxnSpPr>
          <p:spPr bwMode="auto">
            <a:xfrm>
              <a:off x="683568" y="2060848"/>
              <a:ext cx="576064" cy="0"/>
            </a:xfrm>
            <a:prstGeom prst="straightConnector1">
              <a:avLst/>
            </a:prstGeom>
            <a:solidFill>
              <a:schemeClr val="accent1"/>
            </a:solidFill>
            <a:ln w="508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stealth"/>
            </a:ln>
            <a:effectLst/>
          </p:spPr>
        </p:cxnSp>
      </p:grpSp>
      <p:sp>
        <p:nvSpPr>
          <p:cNvPr id="133" name="矩形 132"/>
          <p:cNvSpPr/>
          <p:nvPr/>
        </p:nvSpPr>
        <p:spPr bwMode="auto">
          <a:xfrm>
            <a:off x="2267744" y="5013176"/>
            <a:ext cx="1152128" cy="360040"/>
          </a:xfrm>
          <a:prstGeom prst="rect">
            <a:avLst/>
          </a:prstGeom>
          <a:solidFill>
            <a:srgbClr val="FF0000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b="1"/>
              <a:t>0010H</a:t>
            </a:r>
            <a:endParaRPr kumimoji="1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34" name="矩形 133"/>
          <p:cNvSpPr/>
          <p:nvPr/>
        </p:nvSpPr>
        <p:spPr>
          <a:xfrm>
            <a:off x="5364088" y="4797152"/>
            <a:ext cx="1790469" cy="36004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>
                <a:solidFill>
                  <a:srgbClr val="FF0000"/>
                </a:solidFill>
              </a:rPr>
              <a:t>0010H</a:t>
            </a:r>
            <a:endParaRPr lang="zh-CN" altLang="en-US" sz="2000" b="1">
              <a:solidFill>
                <a:srgbClr val="FF0000"/>
              </a:solidFill>
            </a:endParaRPr>
          </a:p>
        </p:txBody>
      </p:sp>
      <p:sp>
        <p:nvSpPr>
          <p:cNvPr id="135" name="矩形 134"/>
          <p:cNvSpPr/>
          <p:nvPr/>
        </p:nvSpPr>
        <p:spPr bwMode="auto">
          <a:xfrm>
            <a:off x="2267744" y="4653136"/>
            <a:ext cx="1152128" cy="360040"/>
          </a:xfrm>
          <a:prstGeom prst="rect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b="1"/>
              <a:t>1002H</a:t>
            </a:r>
            <a:endParaRPr kumimoji="1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36" name="椭圆 135"/>
          <p:cNvSpPr/>
          <p:nvPr/>
        </p:nvSpPr>
        <p:spPr bwMode="auto">
          <a:xfrm>
            <a:off x="3910128" y="1421904"/>
            <a:ext cx="877896" cy="494928"/>
          </a:xfrm>
          <a:prstGeom prst="ellipse">
            <a:avLst/>
          </a:prstGeom>
          <a:noFill/>
          <a:ln w="38100" cap="sq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  <a:ea typeface="+mn-ea"/>
            </a:endParaRPr>
          </a:p>
        </p:txBody>
      </p:sp>
      <p:sp>
        <p:nvSpPr>
          <p:cNvPr id="137" name="椭圆 136"/>
          <p:cNvSpPr/>
          <p:nvPr/>
        </p:nvSpPr>
        <p:spPr bwMode="auto">
          <a:xfrm>
            <a:off x="3851920" y="2020416"/>
            <a:ext cx="1013768" cy="544488"/>
          </a:xfrm>
          <a:prstGeom prst="ellipse">
            <a:avLst/>
          </a:prstGeom>
          <a:noFill/>
          <a:ln w="38100" cap="sq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  <a:ea typeface="+mn-ea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E2F8BEE-F8EA-4AC2-8382-0645D66374F2}"/>
              </a:ext>
            </a:extLst>
          </p:cNvPr>
          <p:cNvSpPr/>
          <p:nvPr/>
        </p:nvSpPr>
        <p:spPr>
          <a:xfrm>
            <a:off x="1241364" y="3956861"/>
            <a:ext cx="17443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/>
              <a:t>(R</a:t>
            </a:r>
            <a:r>
              <a:rPr lang="en-US" altLang="zh-CN" b="1" baseline="-25000"/>
              <a:t>0</a:t>
            </a:r>
            <a:r>
              <a:rPr lang="en-US" altLang="zh-CN" b="1"/>
              <a:t>)=1003H</a:t>
            </a:r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  <p:bldP spid="12296" grpId="0"/>
      <p:bldP spid="129" grpId="0" animBg="1"/>
      <p:bldP spid="133" grpId="0" animBg="1"/>
      <p:bldP spid="134" grpId="0" animBg="1"/>
      <p:bldP spid="135" grpId="0" animBg="1"/>
      <p:bldP spid="136" grpId="0" animBg="1"/>
      <p:bldP spid="136" grpId="1" animBg="1"/>
      <p:bldP spid="137" grpId="0" animBg="1"/>
      <p:bldP spid="2" grpId="0"/>
    </p:bldLst>
  </p:timing>
</p:sld>
</file>

<file path=ppt/theme/theme1.xml><?xml version="1.0" encoding="utf-8"?>
<a:theme xmlns:a="http://schemas.openxmlformats.org/drawingml/2006/main" name="Soaring">
  <a:themeElements>
    <a:clrScheme name="Soaring 1">
      <a:dk1>
        <a:srgbClr val="000000"/>
      </a:dk1>
      <a:lt1>
        <a:srgbClr val="FFFFFF"/>
      </a:lt1>
      <a:dk2>
        <a:srgbClr val="0000FF"/>
      </a:dk2>
      <a:lt2>
        <a:srgbClr val="FFCC66"/>
      </a:lt2>
      <a:accent1>
        <a:srgbClr val="00FFFF"/>
      </a:accent1>
      <a:accent2>
        <a:srgbClr val="3366FF"/>
      </a:accent2>
      <a:accent3>
        <a:srgbClr val="AAAAFF"/>
      </a:accent3>
      <a:accent4>
        <a:srgbClr val="DADADA"/>
      </a:accent4>
      <a:accent5>
        <a:srgbClr val="AAFFFF"/>
      </a:accent5>
      <a:accent6>
        <a:srgbClr val="2D5CE7"/>
      </a:accent6>
      <a:hlink>
        <a:srgbClr val="FF0033"/>
      </a:hlink>
      <a:folHlink>
        <a:srgbClr val="FFFF00"/>
      </a:folHlink>
    </a:clrScheme>
    <a:fontScheme name="Soaring">
      <a:majorFont>
        <a:latin typeface="Arial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Soaring 1">
        <a:dk1>
          <a:srgbClr val="000000"/>
        </a:dk1>
        <a:lt1>
          <a:srgbClr val="FFFFFF"/>
        </a:lt1>
        <a:dk2>
          <a:srgbClr val="0000FF"/>
        </a:dk2>
        <a:lt2>
          <a:srgbClr val="FFCC66"/>
        </a:lt2>
        <a:accent1>
          <a:srgbClr val="00FFFF"/>
        </a:accent1>
        <a:accent2>
          <a:srgbClr val="3366FF"/>
        </a:accent2>
        <a:accent3>
          <a:srgbClr val="AAAAFF"/>
        </a:accent3>
        <a:accent4>
          <a:srgbClr val="DADADA"/>
        </a:accent4>
        <a:accent5>
          <a:srgbClr val="AAFFFF"/>
        </a:accent5>
        <a:accent6>
          <a:srgbClr val="2D5CE7"/>
        </a:accent6>
        <a:hlink>
          <a:srgbClr val="FF0033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2">
        <a:dk1>
          <a:srgbClr val="000000"/>
        </a:dk1>
        <a:lt1>
          <a:srgbClr val="FFFFFF"/>
        </a:lt1>
        <a:dk2>
          <a:srgbClr val="000000"/>
        </a:dk2>
        <a:lt2>
          <a:srgbClr val="CCECFF"/>
        </a:lt2>
        <a:accent1>
          <a:srgbClr val="6699FF"/>
        </a:accent1>
        <a:accent2>
          <a:srgbClr val="66CCFF"/>
        </a:accent2>
        <a:accent3>
          <a:srgbClr val="FFFFFF"/>
        </a:accent3>
        <a:accent4>
          <a:srgbClr val="000000"/>
        </a:accent4>
        <a:accent5>
          <a:srgbClr val="B8CAFF"/>
        </a:accent5>
        <a:accent6>
          <a:srgbClr val="5CB9E7"/>
        </a:accent6>
        <a:hlink>
          <a:srgbClr val="CC99FF"/>
        </a:hlink>
        <a:folHlink>
          <a:srgbClr val="00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D4D4D4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4">
        <a:dk1>
          <a:srgbClr val="000000"/>
        </a:dk1>
        <a:lt1>
          <a:srgbClr val="FFFFFF"/>
        </a:lt1>
        <a:dk2>
          <a:srgbClr val="008080"/>
        </a:dk2>
        <a:lt2>
          <a:srgbClr val="FFCC66"/>
        </a:lt2>
        <a:accent1>
          <a:srgbClr val="0099CC"/>
        </a:accent1>
        <a:accent2>
          <a:srgbClr val="009999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8A8A"/>
        </a:accent6>
        <a:hlink>
          <a:srgbClr val="6600CC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5">
        <a:dk1>
          <a:srgbClr val="000000"/>
        </a:dk1>
        <a:lt1>
          <a:srgbClr val="FFFFFF"/>
        </a:lt1>
        <a:dk2>
          <a:srgbClr val="993300"/>
        </a:dk2>
        <a:lt2>
          <a:srgbClr val="FFCC66"/>
        </a:lt2>
        <a:accent1>
          <a:srgbClr val="FF6633"/>
        </a:accent1>
        <a:accent2>
          <a:srgbClr val="CC6600"/>
        </a:accent2>
        <a:accent3>
          <a:srgbClr val="CAADAA"/>
        </a:accent3>
        <a:accent4>
          <a:srgbClr val="DADADA"/>
        </a:accent4>
        <a:accent5>
          <a:srgbClr val="FFB8AD"/>
        </a:accent5>
        <a:accent6>
          <a:srgbClr val="B95C00"/>
        </a:accent6>
        <a:hlink>
          <a:srgbClr val="CC0000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Soaring 1">
    <a:dk1>
      <a:srgbClr val="000000"/>
    </a:dk1>
    <a:lt1>
      <a:srgbClr val="FFFFFF"/>
    </a:lt1>
    <a:dk2>
      <a:srgbClr val="0000FF"/>
    </a:dk2>
    <a:lt2>
      <a:srgbClr val="FFCC66"/>
    </a:lt2>
    <a:accent1>
      <a:srgbClr val="00FFFF"/>
    </a:accent1>
    <a:accent2>
      <a:srgbClr val="3366FF"/>
    </a:accent2>
    <a:accent3>
      <a:srgbClr val="AAAAFF"/>
    </a:accent3>
    <a:accent4>
      <a:srgbClr val="DADADA"/>
    </a:accent4>
    <a:accent5>
      <a:srgbClr val="AAFFFF"/>
    </a:accent5>
    <a:accent6>
      <a:srgbClr val="2D5CE7"/>
    </a:accent6>
    <a:hlink>
      <a:srgbClr val="FF0033"/>
    </a:hlink>
    <a:folHlink>
      <a:srgbClr val="FFFF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Designs\Soaring.pot</Template>
  <TotalTime>14273</TotalTime>
  <Words>3282</Words>
  <Application>Microsoft Office PowerPoint</Application>
  <PresentationFormat>全屏显示(4:3)</PresentationFormat>
  <Paragraphs>1338</Paragraphs>
  <Slides>50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50</vt:i4>
      </vt:variant>
    </vt:vector>
  </HeadingPairs>
  <TitlesOfParts>
    <vt:vector size="58" baseType="lpstr">
      <vt:lpstr>仿宋_GB2312</vt:lpstr>
      <vt:lpstr>黑体</vt:lpstr>
      <vt:lpstr>宋体</vt:lpstr>
      <vt:lpstr>微软雅黑</vt:lpstr>
      <vt:lpstr>Arial</vt:lpstr>
      <vt:lpstr>Times New Roman</vt:lpstr>
      <vt:lpstr>Wingdings</vt:lpstr>
      <vt:lpstr>Soaring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001</dc:creator>
  <cp:lastModifiedBy>FMP</cp:lastModifiedBy>
  <cp:revision>1151</cp:revision>
  <dcterms:created xsi:type="dcterms:W3CDTF">2000-11-05T19:40:02Z</dcterms:created>
  <dcterms:modified xsi:type="dcterms:W3CDTF">2022-10-13T15:44:29Z</dcterms:modified>
</cp:coreProperties>
</file>