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77" r:id="rId3"/>
    <p:sldId id="300" r:id="rId4"/>
    <p:sldId id="307" r:id="rId5"/>
    <p:sldId id="278" r:id="rId6"/>
    <p:sldId id="280" r:id="rId7"/>
    <p:sldId id="281" r:id="rId8"/>
    <p:sldId id="302" r:id="rId9"/>
    <p:sldId id="308" r:id="rId10"/>
    <p:sldId id="285" r:id="rId11"/>
    <p:sldId id="286" r:id="rId12"/>
    <p:sldId id="304" r:id="rId13"/>
    <p:sldId id="287" r:id="rId14"/>
    <p:sldId id="305" r:id="rId15"/>
    <p:sldId id="288" r:id="rId16"/>
    <p:sldId id="289" r:id="rId17"/>
    <p:sldId id="290" r:id="rId18"/>
    <p:sldId id="291" r:id="rId19"/>
    <p:sldId id="292" r:id="rId20"/>
    <p:sldId id="293" r:id="rId21"/>
    <p:sldId id="301" r:id="rId22"/>
    <p:sldId id="296" r:id="rId23"/>
    <p:sldId id="298" r:id="rId24"/>
    <p:sldId id="29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75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86">
            <a:extLst>
              <a:ext uri="{FF2B5EF4-FFF2-40B4-BE49-F238E27FC236}">
                <a16:creationId xmlns:a16="http://schemas.microsoft.com/office/drawing/2014/main" id="{F6C63480-9955-4304-81F0-545EDF6ED8CE}"/>
              </a:ext>
            </a:extLst>
          </p:cNvPr>
          <p:cNvSpPr/>
          <p:nvPr/>
        </p:nvSpPr>
        <p:spPr>
          <a:xfrm>
            <a:off x="2031644" y="3645024"/>
            <a:ext cx="5492684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87">
            <a:extLst>
              <a:ext uri="{FF2B5EF4-FFF2-40B4-BE49-F238E27FC236}">
                <a16:creationId xmlns:a16="http://schemas.microsoft.com/office/drawing/2014/main" id="{46503F93-CA10-4B2B-A837-58B816DBA99A}"/>
              </a:ext>
            </a:extLst>
          </p:cNvPr>
          <p:cNvSpPr txBox="1"/>
          <p:nvPr/>
        </p:nvSpPr>
        <p:spPr>
          <a:xfrm>
            <a:off x="2518609" y="3738457"/>
            <a:ext cx="4714805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输入输出系统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967E16-20CD-46F5-83BA-815F7CDE5858}"/>
              </a:ext>
            </a:extLst>
          </p:cNvPr>
          <p:cNvGrpSpPr/>
          <p:nvPr/>
        </p:nvGrpSpPr>
        <p:grpSpPr>
          <a:xfrm>
            <a:off x="1958769" y="3645024"/>
            <a:ext cx="2960374" cy="3097047"/>
            <a:chOff x="1956944" y="3743727"/>
            <a:chExt cx="2960374" cy="309704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055DB93-23FC-40BB-93EA-A9D53B7FF498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圆角矩形 189">
                <a:extLst>
                  <a:ext uri="{FF2B5EF4-FFF2-40B4-BE49-F238E27FC236}">
                    <a16:creationId xmlns:a16="http://schemas.microsoft.com/office/drawing/2014/main" id="{01BABB17-3D19-4AC2-A38B-049FF0AF9985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圆角矩形 190">
                <a:extLst>
                  <a:ext uri="{FF2B5EF4-FFF2-40B4-BE49-F238E27FC236}">
                    <a16:creationId xmlns:a16="http://schemas.microsoft.com/office/drawing/2014/main" id="{94EF882F-2B3F-4D20-9AB1-C925FF4A7F7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16" name="Picture 2" descr="C:\Users\Administrator\Desktop\手.png">
              <a:extLst>
                <a:ext uri="{FF2B5EF4-FFF2-40B4-BE49-F238E27FC236}">
                  <a16:creationId xmlns:a16="http://schemas.microsoft.com/office/drawing/2014/main" id="{FD308574-165C-4B63-9E36-D2BEECAF6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E72A88-DC1D-4D2C-A416-B17CFDC6731F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33">
              <a:extLst>
                <a:ext uri="{FF2B5EF4-FFF2-40B4-BE49-F238E27FC236}">
                  <a16:creationId xmlns:a16="http://schemas.microsoft.com/office/drawing/2014/main" id="{898A2F61-260F-4E4B-8AEF-8CB031FA6BA7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1" name="圆角矩形 34">
              <a:extLst>
                <a:ext uri="{FF2B5EF4-FFF2-40B4-BE49-F238E27FC236}">
                  <a16:creationId xmlns:a16="http://schemas.microsoft.com/office/drawing/2014/main" id="{E276B5DC-32E7-4A94-9B8A-21ACFADE4A4A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 计算机组成原理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39 L 0.52066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8588" y="298450"/>
            <a:ext cx="84248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常见的总线标准 </a:t>
            </a:r>
          </a:p>
        </p:txBody>
      </p:sp>
      <p:graphicFrame>
        <p:nvGraphicFramePr>
          <p:cNvPr id="3" name="Group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960625"/>
              </p:ext>
            </p:extLst>
          </p:nvPr>
        </p:nvGraphicFramePr>
        <p:xfrm>
          <a:off x="35496" y="1258888"/>
          <a:ext cx="9036050" cy="4943476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总线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开发者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宽度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频率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传输率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IBM </a:t>
                      </a: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1984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8/16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8.33/16.66MB/s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Compaq</a:t>
                      </a: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等</a:t>
                      </a: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1988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33.3MB/s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AGP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Intel</a:t>
                      </a: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1996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66.6M</a:t>
                      </a: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×</a:t>
                      </a: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1/2/4/8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266.4MB/s…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PCI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Intel</a:t>
                      </a: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1991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32/64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33/66/133M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132MB/s…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USB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Intel</a:t>
                      </a: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IBM</a:t>
                      </a: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等，</a:t>
                      </a: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1994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1.5/12/480/4000M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0.2/1.5/60/500MB/s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9138" y="2105893"/>
            <a:ext cx="75168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下列选项中的英文缩写均为总线标准的是:</a:t>
            </a:r>
          </a:p>
          <a:p>
            <a:pPr>
              <a:spcBef>
                <a:spcPct val="25000"/>
              </a:spcBef>
            </a:pPr>
            <a:r>
              <a:rPr lang="en-US" altLang="zh-CN" sz="2800" b="1"/>
              <a:t>  A.  PCI、CRT、USB、EISA                  </a:t>
            </a:r>
          </a:p>
          <a:p>
            <a:pPr>
              <a:spcBef>
                <a:spcPct val="25000"/>
              </a:spcBef>
            </a:pPr>
            <a:r>
              <a:rPr lang="en-US" altLang="zh-CN" sz="2800" b="1"/>
              <a:t>  B.  ISA、CPI、VESA、EISA</a:t>
            </a:r>
          </a:p>
          <a:p>
            <a:pPr>
              <a:spcBef>
                <a:spcPct val="25000"/>
              </a:spcBef>
            </a:pPr>
            <a:r>
              <a:rPr lang="en-US" altLang="zh-CN" sz="2800" b="1"/>
              <a:t>  C.  ISA、SCSI、RAM、MIPS     </a:t>
            </a:r>
          </a:p>
          <a:p>
            <a:pPr>
              <a:spcBef>
                <a:spcPct val="25000"/>
              </a:spcBef>
            </a:pPr>
            <a:r>
              <a:rPr lang="en-US" altLang="zh-CN" sz="2800" b="1"/>
              <a:t>  D.  ISA、EISA、PCI、PCI-Express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88" y="1052736"/>
            <a:ext cx="1239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例题:</a:t>
            </a:r>
          </a:p>
        </p:txBody>
      </p:sp>
    </p:spTree>
    <p:extLst>
      <p:ext uri="{BB962C8B-B14F-4D97-AF65-F5344CB8AC3E}">
        <p14:creationId xmlns:p14="http://schemas.microsoft.com/office/powerpoint/2010/main" val="24090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98330" y="2823319"/>
            <a:ext cx="1443782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</a:rPr>
              <a:t>  I/O</a:t>
            </a:r>
            <a:r>
              <a:rPr lang="zh-CN" altLang="en-US" sz="2400" b="1">
                <a:solidFill>
                  <a:schemeClr val="bg1"/>
                </a:solidFill>
              </a:rPr>
              <a:t>接口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358037" y="2469456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2037" y="2469456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32711" y="2621856"/>
            <a:ext cx="615553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外设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486646" y="2252464"/>
            <a:ext cx="615553" cy="175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系统总线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072037" y="3079056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900837" y="3079056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54000" y="1556792"/>
            <a:ext cx="797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外设与系统总线之间的逻辑电路称为输入输出接口，简称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接口。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06400" y="980728"/>
            <a:ext cx="797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输入输出设备也称外部设备，简称</a:t>
            </a:r>
            <a:r>
              <a:rPr lang="zh-CN" altLang="en-US" sz="2800" b="1">
                <a:solidFill>
                  <a:srgbClr val="0000FF"/>
                </a:solidFill>
              </a:rPr>
              <a:t>外设。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39584" y="4016013"/>
            <a:ext cx="3941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为什么需要</a:t>
            </a:r>
            <a:r>
              <a:rPr lang="en-US" altLang="zh-CN" sz="2800" b="1"/>
              <a:t>I/O</a:t>
            </a:r>
            <a:r>
              <a:rPr lang="zh-CN" altLang="en-US" sz="2800" b="1"/>
              <a:t>接口？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67544" y="4581128"/>
            <a:ext cx="207645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工作速度</a:t>
            </a:r>
            <a:endParaRPr lang="zh-CN" altLang="en-US" sz="2800" b="1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411760" y="4581128"/>
            <a:ext cx="5760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，不同速度外设与</a:t>
            </a:r>
            <a:r>
              <a:rPr lang="en-US" altLang="zh-CN" sz="2800" b="1">
                <a:solidFill>
                  <a:srgbClr val="0000FF"/>
                </a:solidFill>
              </a:rPr>
              <a:t>CPU</a:t>
            </a:r>
            <a:r>
              <a:rPr lang="zh-CN" altLang="en-US" sz="2800" b="1">
                <a:solidFill>
                  <a:srgbClr val="0000FF"/>
                </a:solidFill>
              </a:rPr>
              <a:t>连接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477069" y="5078016"/>
            <a:ext cx="336232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</a:t>
            </a:r>
            <a:r>
              <a:rPr lang="zh-CN" altLang="en-US" sz="2800" b="1"/>
              <a:t>数据格式的转换</a:t>
            </a:r>
            <a:endParaRPr lang="en-US" altLang="zh-CN" sz="2800" b="1"/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3491880" y="5085184"/>
            <a:ext cx="55935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，外设与</a:t>
            </a:r>
            <a:r>
              <a:rPr lang="en-US" altLang="zh-CN" sz="2800" b="1">
                <a:solidFill>
                  <a:srgbClr val="0000FF"/>
                </a:solidFill>
              </a:rPr>
              <a:t>CPU</a:t>
            </a:r>
            <a:r>
              <a:rPr lang="zh-CN" altLang="en-US" sz="2800" b="1">
                <a:solidFill>
                  <a:srgbClr val="0000FF"/>
                </a:solidFill>
              </a:rPr>
              <a:t>的数据格式可能不同</a:t>
            </a: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473894" y="5619353"/>
            <a:ext cx="45513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一次数据传送量的控制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510406" y="6135291"/>
            <a:ext cx="436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其它因素(如电平转换</a:t>
            </a:r>
            <a:r>
              <a:rPr lang="en-US" altLang="zh-CN" sz="2800" b="1"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8751E58-4CDF-48DD-9ACA-4C6EB0300A32}"/>
              </a:ext>
            </a:extLst>
          </p:cNvPr>
          <p:cNvGrpSpPr/>
          <p:nvPr/>
        </p:nvGrpSpPr>
        <p:grpSpPr>
          <a:xfrm>
            <a:off x="827584" y="0"/>
            <a:ext cx="3384376" cy="839639"/>
            <a:chOff x="827584" y="0"/>
            <a:chExt cx="3384376" cy="839639"/>
          </a:xfrm>
        </p:grpSpPr>
        <p:sp>
          <p:nvSpPr>
            <p:cNvPr id="23" name="六边形 22">
              <a:extLst>
                <a:ext uri="{FF2B5EF4-FFF2-40B4-BE49-F238E27FC236}">
                  <a16:creationId xmlns:a16="http://schemas.microsoft.com/office/drawing/2014/main" id="{2794BECE-2445-4841-9C9F-60301495416A}"/>
                </a:ext>
              </a:extLst>
            </p:cNvPr>
            <p:cNvSpPr/>
            <p:nvPr/>
          </p:nvSpPr>
          <p:spPr>
            <a:xfrm>
              <a:off x="1119858" y="93956"/>
              <a:ext cx="309210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DE7D68-692A-4628-918E-65EBA6D7DDA2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15">
                <a:extLst>
                  <a:ext uri="{FF2B5EF4-FFF2-40B4-BE49-F238E27FC236}">
                    <a16:creationId xmlns:a16="http://schemas.microsoft.com/office/drawing/2014/main" id="{A428B680-6424-48BC-A100-5BE6EC508CA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B2E1378-606D-4F47-B06F-73D551D3D95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E4E843D-4830-478A-B79D-7F5C304E2A6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20">
                <a:extLst>
                  <a:ext uri="{FF2B5EF4-FFF2-40B4-BE49-F238E27FC236}">
                    <a16:creationId xmlns:a16="http://schemas.microsoft.com/office/drawing/2014/main" id="{04722BF6-080C-4305-B082-8A11438C753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8013E32-B079-41C7-B4E8-BC06975CF89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/>
      <p:bldP spid="7" grpId="0" build="p" autoUpdateAnimBg="0" advAuto="0"/>
      <p:bldP spid="8" grpId="0" build="p" autoUpdateAnimBg="0" advAuto="0"/>
      <p:bldP spid="9" grpId="0" animBg="1"/>
      <p:bldP spid="10" grpId="0" animBg="1"/>
      <p:bldP spid="12" grpId="0"/>
      <p:bldP spid="13" grpId="0"/>
      <p:bldP spid="14" grpId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99511" y="1370776"/>
            <a:ext cx="179785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接口模型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551363" y="2924646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411413" y="229758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551363" y="2419821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859338" y="2546821"/>
            <a:ext cx="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11413" y="1916584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地址线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30600" y="2240434"/>
            <a:ext cx="989013" cy="830997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控制逻辑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11550" y="3539009"/>
            <a:ext cx="1828800" cy="4616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命令寄存器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11550" y="4367684"/>
            <a:ext cx="1830388" cy="4616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状态寄存器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44750" y="3351684"/>
            <a:ext cx="1676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数据线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44750" y="4216871"/>
            <a:ext cx="1676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数据线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444750" y="3767609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444750" y="459628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5340350" y="3767609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416550" y="3392165"/>
            <a:ext cx="1295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命令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340350" y="4596284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416550" y="4216871"/>
            <a:ext cx="1295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状态</a:t>
            </a:r>
          </a:p>
        </p:txBody>
      </p: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444750" y="5045548"/>
            <a:ext cx="4267200" cy="614363"/>
            <a:chOff x="2879" y="1488"/>
            <a:chExt cx="2688" cy="387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551" y="1584"/>
              <a:ext cx="1152" cy="2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数据寄存器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879" y="1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879" y="1488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703" y="17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751" y="1488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数据</a:t>
              </a:r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100888" y="3461221"/>
            <a:ext cx="639762" cy="1219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外设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835150" y="3462809"/>
            <a:ext cx="611188" cy="1905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系统总线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411413" y="1660996"/>
            <a:ext cx="0" cy="443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2411413" y="269287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411413" y="2311871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IOR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411413" y="3053234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411413" y="2672234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IOW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227763" y="1660996"/>
            <a:ext cx="0" cy="443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6300788" y="4037484"/>
            <a:ext cx="79216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0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379984" y="113259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I/O</a:t>
            </a:r>
            <a:r>
              <a:rPr lang="zh-CN" altLang="en-US" sz="2800" b="1">
                <a:ea typeface="宋体" panose="02010600030101010101" pitchFamily="2" charset="-122"/>
              </a:rPr>
              <a:t>接口主要功能</a:t>
            </a: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1455117" y="1929567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接收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送来的地址码，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915367" y="1273929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(1)</a:t>
            </a:r>
            <a:r>
              <a:rPr lang="zh-CN" altLang="en-US" sz="2800" b="1">
                <a:ea typeface="宋体" panose="02010600030101010101" pitchFamily="2" charset="-122"/>
              </a:rPr>
              <a:t>寻址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426542" y="2553454"/>
            <a:ext cx="6673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选择接口中的寄存器供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访问。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99492" y="3434517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(2)</a:t>
            </a:r>
            <a:r>
              <a:rPr lang="zh-CN" altLang="en-US" sz="2800" b="1">
                <a:ea typeface="宋体" panose="02010600030101010101" pitchFamily="2" charset="-122"/>
              </a:rPr>
              <a:t>数据缓冲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444005" y="4237792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实现主机与外设的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速度匹配</a:t>
            </a:r>
            <a:r>
              <a:rPr lang="zh-CN" altLang="en-US" sz="2800" b="1"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431305" y="4922004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缓冲深度</a:t>
            </a:r>
            <a:r>
              <a:rPr lang="zh-CN" altLang="en-US" sz="2800" b="1">
                <a:ea typeface="宋体" panose="02010600030101010101" pitchFamily="2" charset="-122"/>
              </a:rPr>
              <a:t>与传送的数据量有关。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583342A-F2F4-4BDC-8CD8-74AAFD250378}"/>
              </a:ext>
            </a:extLst>
          </p:cNvPr>
          <p:cNvGrpSpPr/>
          <p:nvPr/>
        </p:nvGrpSpPr>
        <p:grpSpPr>
          <a:xfrm>
            <a:off x="827584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234">
              <a:extLst>
                <a:ext uri="{FF2B5EF4-FFF2-40B4-BE49-F238E27FC236}">
                  <a16:creationId xmlns:a16="http://schemas.microsoft.com/office/drawing/2014/main" id="{A1906496-3048-4934-BBFA-1746351FB9C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23B5D84-16DD-48B9-89CD-33E6221D8E0F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0180" y="1788319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串</a:t>
            </a:r>
            <a:r>
              <a:rPr lang="en-US" altLang="zh-CN" sz="2800" b="1">
                <a:ea typeface="宋体" panose="02010600030101010101" pitchFamily="2" charset="-122"/>
              </a:rPr>
              <a:t>-</a:t>
            </a:r>
            <a:r>
              <a:rPr lang="zh-CN" altLang="en-US" sz="2800" b="1">
                <a:ea typeface="宋体" panose="02010600030101010101" pitchFamily="2" charset="-122"/>
              </a:rPr>
              <a:t>并格式转换（串口）；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02642" y="1124744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ea typeface="宋体" panose="02010600030101010101" pitchFamily="2" charset="-122"/>
              </a:rPr>
              <a:t>预处理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40805" y="4644425"/>
            <a:ext cx="737966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传送控制命令与状态信息，实现</a:t>
            </a:r>
            <a:r>
              <a:rPr lang="en-US" altLang="zh-CN" sz="2800" b="1">
                <a:ea typeface="宋体" panose="02010600030101010101" pitchFamily="2" charset="-122"/>
              </a:rPr>
              <a:t>I/O</a:t>
            </a:r>
            <a:r>
              <a:rPr lang="zh-CN" altLang="en-US" sz="2800" b="1">
                <a:ea typeface="宋体" panose="02010600030101010101" pitchFamily="2" charset="-122"/>
              </a:rPr>
              <a:t>传送控制。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0180" y="2388394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数据通路宽度转换（并口）；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20180" y="2956719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电平转换。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02642" y="3901475"/>
            <a:ext cx="3048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(4)</a:t>
            </a:r>
            <a:r>
              <a:rPr lang="zh-CN" altLang="en-US" sz="2800" b="1">
                <a:ea typeface="宋体" panose="02010600030101010101" pitchFamily="2" charset="-122"/>
              </a:rPr>
              <a:t>控制功能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03649" y="108496"/>
            <a:ext cx="1728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接口编址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7563" y="2768774"/>
            <a:ext cx="71326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单独编址：编址到设备端口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38200" y="1300336"/>
            <a:ext cx="73231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统一编址：为每个端口分配总线地址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43213" y="3481844"/>
            <a:ext cx="53181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有专门的</a:t>
            </a:r>
            <a:r>
              <a:rPr lang="en-US" altLang="zh-CN" sz="2800" b="1"/>
              <a:t>I/O</a:t>
            </a:r>
            <a:r>
              <a:rPr lang="zh-CN" altLang="en-US" sz="2800" b="1"/>
              <a:t>指令</a:t>
            </a:r>
            <a:r>
              <a:rPr lang="en-US" altLang="zh-CN" sz="2800" b="1"/>
              <a:t>,</a:t>
            </a:r>
            <a:r>
              <a:rPr lang="zh-CN" altLang="en-US" sz="2800" b="1"/>
              <a:t>例如：</a:t>
            </a:r>
          </a:p>
        </p:txBody>
      </p:sp>
      <p:sp>
        <p:nvSpPr>
          <p:cNvPr id="6" name="左大括号 5"/>
          <p:cNvSpPr>
            <a:spLocks/>
          </p:cNvSpPr>
          <p:nvPr/>
        </p:nvSpPr>
        <p:spPr bwMode="auto">
          <a:xfrm>
            <a:off x="539304" y="1594024"/>
            <a:ext cx="288280" cy="1466850"/>
          </a:xfrm>
          <a:prstGeom prst="leftBrace">
            <a:avLst>
              <a:gd name="adj1" fmla="val 5627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941638" y="1844824"/>
            <a:ext cx="4851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通用的传送类指令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46388" y="4027661"/>
            <a:ext cx="4205287" cy="1307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IN   AL, 61H</a:t>
            </a:r>
          </a:p>
          <a:p>
            <a:pPr>
              <a:lnSpc>
                <a:spcPct val="150000"/>
              </a:lnSpc>
            </a:pPr>
            <a:r>
              <a:rPr lang="en-US" altLang="zh-CN" sz="2800" b="1"/>
              <a:t>OUT  62H, AL</a:t>
            </a:r>
            <a:endParaRPr lang="zh-CN" altLang="en-US" sz="2800" b="1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D86C48E-62AA-4CE9-A2CB-40C411A09DCF}"/>
              </a:ext>
            </a:extLst>
          </p:cNvPr>
          <p:cNvGrpSpPr/>
          <p:nvPr/>
        </p:nvGrpSpPr>
        <p:grpSpPr>
          <a:xfrm>
            <a:off x="827584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234">
              <a:extLst>
                <a:ext uri="{FF2B5EF4-FFF2-40B4-BE49-F238E27FC236}">
                  <a16:creationId xmlns:a16="http://schemas.microsoft.com/office/drawing/2014/main" id="{EA1282D9-8D37-402A-B6CA-0C2BC4441B9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9FC6FA-01BB-44F9-987B-815EFF3B267D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03648" y="116632"/>
            <a:ext cx="17281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接口分类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0960" y="1537628"/>
            <a:ext cx="46390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）按数据传送格式划分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4975" y="2781632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并行接口</a:t>
            </a:r>
            <a:r>
              <a:rPr lang="en-US" altLang="zh-CN" sz="2800" b="1"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159375" y="428142"/>
            <a:ext cx="3587749" cy="1752600"/>
            <a:chOff x="3117" y="3120"/>
            <a:chExt cx="2260" cy="1104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792" y="3408"/>
              <a:ext cx="864" cy="330"/>
            </a:xfrm>
            <a:prstGeom prst="rect">
              <a:avLst/>
            </a:prstGeom>
            <a:solidFill>
              <a:srgbClr val="00CC99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FFFF00"/>
                  </a:solidFill>
                  <a:ea typeface="黑体" pitchFamily="2" charset="-122"/>
                </a:rPr>
                <a:t>  </a:t>
              </a:r>
              <a:r>
                <a:rPr lang="zh-CN" altLang="en-US" sz="2800">
                  <a:solidFill>
                    <a:srgbClr val="990033"/>
                  </a:solidFill>
                  <a:ea typeface="黑体" pitchFamily="2" charset="-122"/>
                </a:rPr>
                <a:t>接口</a:t>
              </a:r>
              <a:endParaRPr lang="zh-CN" altLang="en-US" sz="2800">
                <a:solidFill>
                  <a:srgbClr val="FFFF00"/>
                </a:solidFill>
                <a:ea typeface="黑体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944" y="3216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504" y="3216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989" y="3312"/>
              <a:ext cx="388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117" y="3120"/>
              <a:ext cx="388" cy="11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系统总线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360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56" y="360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362200" y="2784807"/>
            <a:ext cx="5838825" cy="1114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接口与系统总线、接口与外设均按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并行方式</a:t>
            </a:r>
            <a:r>
              <a:rPr lang="zh-CN" altLang="en-US" sz="2800" b="1">
                <a:ea typeface="宋体" panose="02010600030101010101" pitchFamily="2" charset="-122"/>
              </a:rPr>
              <a:t>传送数据；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7753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279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88938" y="5044926"/>
            <a:ext cx="2971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串行接口</a:t>
            </a:r>
            <a:r>
              <a:rPr lang="en-US" altLang="zh-CN" sz="2800" b="1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527925" y="733425"/>
            <a:ext cx="1066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并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527925" y="733425"/>
            <a:ext cx="1219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串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393950" y="5013176"/>
            <a:ext cx="6386513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接口与系统总线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并行</a:t>
            </a:r>
            <a:r>
              <a:rPr lang="zh-CN" altLang="en-US" sz="2800" b="1">
                <a:ea typeface="宋体" panose="02010600030101010101" pitchFamily="2" charset="-122"/>
              </a:rPr>
              <a:t>传送，接口与外设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串行</a:t>
            </a:r>
            <a:r>
              <a:rPr lang="zh-CN" altLang="en-US" sz="2800" b="1">
                <a:ea typeface="宋体" panose="02010600030101010101" pitchFamily="2" charset="-122"/>
              </a:rPr>
              <a:t>传送；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508104" y="3376251"/>
            <a:ext cx="343785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数据各位同时传送。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899592" y="4149080"/>
            <a:ext cx="730143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适合设备本身并行工作，距主机较近的场合。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094569" y="5589240"/>
            <a:ext cx="41068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数据逐位分时传送。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1ABA5D-07F0-4C9B-A924-24BEEB1C39A1}"/>
              </a:ext>
            </a:extLst>
          </p:cNvPr>
          <p:cNvGrpSpPr/>
          <p:nvPr/>
        </p:nvGrpSpPr>
        <p:grpSpPr>
          <a:xfrm>
            <a:off x="827584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4">
              <a:extLst>
                <a:ext uri="{FF2B5EF4-FFF2-40B4-BE49-F238E27FC236}">
                  <a16:creationId xmlns:a16="http://schemas.microsoft.com/office/drawing/2014/main" id="{EA9F6BA8-35E1-4AB8-9F4A-97ABF53E1C3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6E81E32-3448-49B3-9AAF-7BFBF1EE8F18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3" grpId="0"/>
      <p:bldP spid="14" grpId="0" build="p" autoUpdateAnimBg="0"/>
      <p:bldP spid="15" grpId="0" build="p" autoUpdateAnimBg="0"/>
      <p:bldP spid="16" grpId="0" autoUpdateAnimBg="0"/>
      <p:bldP spid="17" grpId="0" build="p" autoUpdateAnimBg="0"/>
      <p:bldP spid="18" grpId="0" build="p" autoUpdateAnimBg="0" advAuto="0"/>
      <p:bldP spid="19" grpId="0" autoUpdateAnimBg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4638" y="3394124"/>
            <a:ext cx="24590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异步接口</a:t>
            </a:r>
            <a:r>
              <a:rPr lang="zh-CN" altLang="en-US" sz="2800" b="1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384425" y="3284984"/>
            <a:ext cx="6445250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连接异步总线，接口与系统总线的信息传送采用异步应答方式。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784448" y="169476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(2)</a:t>
            </a:r>
            <a:r>
              <a:rPr lang="zh-CN" altLang="en-US" sz="2800" b="1">
                <a:ea typeface="宋体" panose="02010600030101010101" pitchFamily="2" charset="-122"/>
              </a:rPr>
              <a:t>按时序控制方式划分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07975" y="1772816"/>
            <a:ext cx="25860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同步接口</a:t>
            </a:r>
            <a:r>
              <a:rPr lang="zh-CN" altLang="en-US" sz="2800" b="1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444750" y="1628800"/>
            <a:ext cx="6335713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连接同步总线，接口与系统总线的信息传送由统一时序信号控制。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5" grpId="0" autoUpdateAnimBg="0"/>
      <p:bldP spid="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538163" y="1124744"/>
            <a:ext cx="3917950" cy="5760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直接程序传送：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712440" y="169476"/>
            <a:ext cx="6019800" cy="5760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ea typeface="宋体" panose="02010600030101010101" pitchFamily="2" charset="-122"/>
              </a:rPr>
              <a:t>按主机与外设的信息交换控制方式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463550" y="3014082"/>
            <a:ext cx="4267200" cy="5760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中断方式：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00063" y="5102314"/>
            <a:ext cx="4267200" cy="5760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DMA</a:t>
            </a:r>
            <a:r>
              <a:rPr lang="zh-CN" altLang="en-US" sz="2800" b="1" dirty="0">
                <a:ea typeface="宋体" panose="02010600030101010101" pitchFamily="2" charset="-122"/>
              </a:rPr>
              <a:t>方式：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115616" y="1795463"/>
            <a:ext cx="7704856" cy="1114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依靠</a:t>
            </a:r>
            <a:r>
              <a:rPr lang="en-US" altLang="zh-CN" sz="2800" b="1" dirty="0"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ea typeface="宋体" panose="02010600030101010101" pitchFamily="2" charset="-122"/>
              </a:rPr>
              <a:t>直接执行相关的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程序来实现数据的输入和输出控制。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062682" y="3699609"/>
            <a:ext cx="7685782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设备提出中断请求，主机响应后与设备交换信息，接口中包含中断控制逻辑。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043608" y="5822394"/>
            <a:ext cx="7864425" cy="6309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支持高速外设与主存之间进行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方式交换数据。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07218"/>
              </p:ext>
            </p:extLst>
          </p:nvPr>
        </p:nvGraphicFramePr>
        <p:xfrm>
          <a:off x="211783" y="3270912"/>
          <a:ext cx="864076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Visio" r:id="rId3" imgW="4171820" imgH="1524139" progId="Visio.Drawing.11">
                  <p:embed/>
                </p:oleObj>
              </mc:Choice>
              <mc:Fallback>
                <p:oleObj name="Visio" r:id="rId3" imgW="4171820" imgH="1524139" progId="Visio.Drawing.11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3" y="3270912"/>
                        <a:ext cx="8640762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288" y="1151462"/>
            <a:ext cx="8466137" cy="18158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总线：一组为多个部件</a:t>
            </a:r>
            <a:r>
              <a:rPr lang="zh-CN" altLang="en-US" sz="2800" b="1">
                <a:solidFill>
                  <a:schemeClr val="folHlink"/>
                </a:solidFill>
              </a:rPr>
              <a:t>分时共享</a:t>
            </a:r>
            <a:r>
              <a:rPr lang="zh-CN" altLang="en-US" sz="2800" b="1"/>
              <a:t>的信息</a:t>
            </a:r>
            <a:r>
              <a:rPr lang="zh-CN" altLang="en-US" sz="2800" b="1">
                <a:solidFill>
                  <a:schemeClr val="folHlink"/>
                </a:solidFill>
              </a:rPr>
              <a:t>传送线路</a:t>
            </a:r>
            <a:endParaRPr lang="en-US" altLang="zh-CN" sz="2800" b="1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b="1"/>
              <a:t>特点：分时共享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             </a:t>
            </a:r>
            <a:r>
              <a:rPr lang="zh-CN" altLang="en-US" sz="2800" b="1"/>
              <a:t>特定时刻只允许一个部件送出数据到总线上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444727-0DC1-4218-B1BF-6CF051A95251}"/>
              </a:ext>
            </a:extLst>
          </p:cNvPr>
          <p:cNvGrpSpPr/>
          <p:nvPr/>
        </p:nvGrpSpPr>
        <p:grpSpPr>
          <a:xfrm>
            <a:off x="827584" y="0"/>
            <a:ext cx="3384376" cy="839639"/>
            <a:chOff x="827584" y="0"/>
            <a:chExt cx="3384376" cy="839639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8DC63FC-CA3D-41E0-9CD1-3C9BE0965391}"/>
                </a:ext>
              </a:extLst>
            </p:cNvPr>
            <p:cNvSpPr/>
            <p:nvPr/>
          </p:nvSpPr>
          <p:spPr>
            <a:xfrm>
              <a:off x="1119858" y="93956"/>
              <a:ext cx="309210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B4C3B2F-E678-4DD5-ABA3-795300C248E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215">
                <a:extLst>
                  <a:ext uri="{FF2B5EF4-FFF2-40B4-BE49-F238E27FC236}">
                    <a16:creationId xmlns:a16="http://schemas.microsoft.com/office/drawing/2014/main" id="{A1A70631-73FE-45E3-8250-24866D6E5D2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51CED54-669B-4DEA-9F85-E97424B8C4B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A28B4C-F454-41D0-B664-D2E4DF72530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20">
                <a:extLst>
                  <a:ext uri="{FF2B5EF4-FFF2-40B4-BE49-F238E27FC236}">
                    <a16:creationId xmlns:a16="http://schemas.microsoft.com/office/drawing/2014/main" id="{6F2B7ED7-2FBC-49FB-B4A7-D4C91A4D7BA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C4AEFE6-A11B-4FC7-889C-6324FC9A176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55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08285" y="980728"/>
            <a:ext cx="8068171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+mn-lt"/>
              </a:rPr>
              <a:t>执行</a:t>
            </a:r>
            <a:r>
              <a:rPr lang="en-US" altLang="zh-CN" sz="2800" b="1">
                <a:latin typeface="+mn-lt"/>
              </a:rPr>
              <a:t>I/O</a:t>
            </a:r>
            <a:r>
              <a:rPr lang="zh-CN" altLang="en-US" sz="2800" b="1">
                <a:latin typeface="+mn-lt"/>
              </a:rPr>
              <a:t>操作时，</a:t>
            </a:r>
            <a:r>
              <a:rPr lang="en-US" altLang="zh-CN" sz="2800" b="1">
                <a:latin typeface="+mn-lt"/>
              </a:rPr>
              <a:t>CPU</a:t>
            </a:r>
            <a:r>
              <a:rPr lang="zh-CN" altLang="en-US" sz="2800" b="1">
                <a:latin typeface="+mn-lt"/>
              </a:rPr>
              <a:t>直接访问</a:t>
            </a:r>
            <a:r>
              <a:rPr lang="en-US" altLang="zh-CN" sz="2800" b="1">
                <a:latin typeface="+mn-lt"/>
              </a:rPr>
              <a:t>I/O</a:t>
            </a:r>
            <a:r>
              <a:rPr lang="zh-CN" altLang="en-US" sz="2800" b="1">
                <a:latin typeface="+mn-lt"/>
              </a:rPr>
              <a:t>接口，输入或输出数据。</a:t>
            </a:r>
            <a:endParaRPr lang="en-US" altLang="zh-CN" sz="2800" b="1">
              <a:latin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41313" y="2636912"/>
            <a:ext cx="8577262" cy="3698875"/>
            <a:chOff x="341313" y="2790825"/>
            <a:chExt cx="8577262" cy="3698875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246313" y="3432175"/>
              <a:ext cx="1533525" cy="119856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端口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译码器</a:t>
              </a: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41313" y="3630613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AB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04813" y="4183063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M/IO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506538" y="3813175"/>
              <a:ext cx="7223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474788" y="4306060"/>
              <a:ext cx="674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147888" y="4278313"/>
              <a:ext cx="76200" cy="71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022975" y="2790825"/>
              <a:ext cx="1533525" cy="119856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输入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缓冲器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5056188" y="3346450"/>
              <a:ext cx="465137" cy="7381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&amp;</a:t>
              </a: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538788" y="3602038"/>
              <a:ext cx="76200" cy="7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600700" y="3635375"/>
              <a:ext cx="401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5146675" y="3722688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446588" y="357187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591050" y="3843338"/>
              <a:ext cx="465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5060950" y="5256213"/>
              <a:ext cx="465138" cy="738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&amp;</a:t>
              </a: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5543550" y="5511800"/>
              <a:ext cx="76200" cy="714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5605463" y="5545138"/>
              <a:ext cx="401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151438" y="5632450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451350" y="549751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4595813" y="5753100"/>
              <a:ext cx="465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6011863" y="4716463"/>
              <a:ext cx="1533525" cy="11985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输出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寄存器</a:t>
              </a: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 rot="5400000">
              <a:off x="2174875" y="5122863"/>
              <a:ext cx="496888" cy="35401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2609850" y="5267325"/>
              <a:ext cx="76200" cy="714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484313" y="5257800"/>
              <a:ext cx="754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430713" y="3551238"/>
              <a:ext cx="0" cy="1941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4606925" y="3840163"/>
              <a:ext cx="0" cy="144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2698750" y="5284788"/>
              <a:ext cx="1908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AutoShape 36"/>
            <p:cNvSpPr>
              <a:spLocks noChangeArrowheads="1"/>
            </p:cNvSpPr>
            <p:nvPr/>
          </p:nvSpPr>
          <p:spPr bwMode="auto">
            <a:xfrm rot="5400000">
              <a:off x="2163763" y="6064250"/>
              <a:ext cx="496887" cy="3540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2598738" y="6208713"/>
              <a:ext cx="76200" cy="71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1473200" y="6199188"/>
              <a:ext cx="754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2687638" y="6226175"/>
              <a:ext cx="1908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4606925" y="5764213"/>
              <a:ext cx="0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3771900" y="4016375"/>
              <a:ext cx="658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462088" y="3005138"/>
              <a:ext cx="45402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4173538" y="2989263"/>
              <a:ext cx="0" cy="18938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4173538" y="4883150"/>
              <a:ext cx="18129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361950" y="2847975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DB</a:t>
              </a:r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984995" y="4221088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393700" y="5045075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RD</a:t>
              </a: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98463" y="5986463"/>
              <a:ext cx="1171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WR</a:t>
              </a:r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 flipH="1">
              <a:off x="7573963" y="3376613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8020050" y="3009900"/>
              <a:ext cx="8985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输入设备</a:t>
              </a:r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 flipH="1">
              <a:off x="7578725" y="536575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8008938" y="4999038"/>
              <a:ext cx="8985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/>
                <a:t>输出设备</a:t>
              </a: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827584" y="5085184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842168" y="6029325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5593507" y="3789040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5593507" y="5661248"/>
              <a:ext cx="274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389C243-A12C-4CEA-9CD6-8C19A414CD43}"/>
              </a:ext>
            </a:extLst>
          </p:cNvPr>
          <p:cNvGrpSpPr/>
          <p:nvPr/>
        </p:nvGrpSpPr>
        <p:grpSpPr>
          <a:xfrm>
            <a:off x="827584" y="0"/>
            <a:ext cx="6120680" cy="839639"/>
            <a:chOff x="827584" y="0"/>
            <a:chExt cx="6120680" cy="839639"/>
          </a:xfrm>
        </p:grpSpPr>
        <p:sp>
          <p:nvSpPr>
            <p:cNvPr id="57" name="六边形 56">
              <a:extLst>
                <a:ext uri="{FF2B5EF4-FFF2-40B4-BE49-F238E27FC236}">
                  <a16:creationId xmlns:a16="http://schemas.microsoft.com/office/drawing/2014/main" id="{44E77797-0CAD-4D60-9A3F-7E4AC99D1034}"/>
                </a:ext>
              </a:extLst>
            </p:cNvPr>
            <p:cNvSpPr/>
            <p:nvPr/>
          </p:nvSpPr>
          <p:spPr>
            <a:xfrm>
              <a:off x="1119858" y="93956"/>
              <a:ext cx="582840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程序直接传送及接口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B3533DA-96F4-40EF-81E9-4F32085AB4B5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215">
                <a:extLst>
                  <a:ext uri="{FF2B5EF4-FFF2-40B4-BE49-F238E27FC236}">
                    <a16:creationId xmlns:a16="http://schemas.microsoft.com/office/drawing/2014/main" id="{76F5EBDB-20C3-44CB-A7D6-152918C439E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8872A737-260A-4AF5-961F-B9DDB20E62D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80F2C41-19E0-41A3-AD86-2012E3BA6F0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0" name="同心圆 220">
                <a:extLst>
                  <a:ext uri="{FF2B5EF4-FFF2-40B4-BE49-F238E27FC236}">
                    <a16:creationId xmlns:a16="http://schemas.microsoft.com/office/drawing/2014/main" id="{5A14B6E7-459F-43ED-916E-3BBFAB30E30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08905155-5F71-4E13-A205-F34A788D2DC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54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114550" y="3671888"/>
            <a:ext cx="1584325" cy="1008062"/>
            <a:chOff x="1392" y="1968"/>
            <a:chExt cx="1296" cy="81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632" y="2159"/>
              <a:ext cx="105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</a:rPr>
                <a:t>空闲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354638" y="3748088"/>
            <a:ext cx="1954193" cy="860425"/>
            <a:chOff x="1392" y="1968"/>
            <a:chExt cx="1352" cy="816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688" y="2143"/>
              <a:ext cx="105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</a:rPr>
                <a:t>工作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559175" y="5329238"/>
            <a:ext cx="2093618" cy="874712"/>
            <a:chOff x="1392" y="1968"/>
            <a:chExt cx="1349" cy="816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392" y="1968"/>
              <a:ext cx="1152" cy="8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685" y="2143"/>
              <a:ext cx="1056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bg2"/>
                  </a:solidFill>
                </a:rPr>
                <a:t>结束</a:t>
              </a:r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491879" y="4124599"/>
            <a:ext cx="1851645" cy="112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873946" y="3590032"/>
            <a:ext cx="1130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启动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387975" y="4649643"/>
            <a:ext cx="1066800" cy="11083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944073" y="5085184"/>
            <a:ext cx="21961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完成一次操作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3138488" y="4670425"/>
            <a:ext cx="560387" cy="803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06663" y="4929188"/>
            <a:ext cx="1325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清除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5097463" y="4578639"/>
            <a:ext cx="762000" cy="8312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319588" y="4623519"/>
            <a:ext cx="1323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再请求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867525" y="3567113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01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051175" y="5654675"/>
            <a:ext cx="647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10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682750" y="3638550"/>
            <a:ext cx="649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00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7152977" y="4017963"/>
            <a:ext cx="587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忙</a:t>
            </a: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5038501" y="5949280"/>
            <a:ext cx="1909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完成</a:t>
            </a:r>
          </a:p>
        </p:txBody>
      </p: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665931" y="548680"/>
            <a:ext cx="80105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执行</a:t>
            </a:r>
            <a:r>
              <a:rPr lang="en-US" altLang="zh-CN" sz="2800" b="1"/>
              <a:t>I/O</a:t>
            </a:r>
            <a:r>
              <a:rPr lang="zh-CN" altLang="en-US" sz="2800" b="1"/>
              <a:t>指令之前，先</a:t>
            </a:r>
            <a:r>
              <a:rPr lang="zh-CN" altLang="en-US" sz="2800" b="1">
                <a:solidFill>
                  <a:schemeClr val="folHlink"/>
                </a:solidFill>
              </a:rPr>
              <a:t>查询设备状态</a:t>
            </a:r>
            <a:r>
              <a:rPr lang="zh-CN" altLang="en-US" sz="2800" b="1"/>
              <a:t>，等待外设</a:t>
            </a:r>
            <a:r>
              <a:rPr lang="zh-CN" altLang="en-US" sz="2800" b="1">
                <a:solidFill>
                  <a:schemeClr val="folHlink"/>
                </a:solidFill>
              </a:rPr>
              <a:t>准备好</a:t>
            </a:r>
            <a:r>
              <a:rPr lang="zh-CN" altLang="en-US" sz="2800" b="1"/>
              <a:t>、或</a:t>
            </a:r>
            <a:r>
              <a:rPr lang="zh-CN" altLang="en-US" sz="2800" b="1">
                <a:solidFill>
                  <a:schemeClr val="folHlink"/>
                </a:solidFill>
              </a:rPr>
              <a:t>完成一次操作</a:t>
            </a:r>
            <a:r>
              <a:rPr lang="zh-CN" altLang="en-US" sz="2800" b="1"/>
              <a:t>，</a:t>
            </a:r>
            <a:r>
              <a:rPr lang="en-US" altLang="zh-CN" sz="2800" b="1"/>
              <a:t>CPU</a:t>
            </a:r>
            <a:r>
              <a:rPr lang="zh-CN" altLang="en-US" sz="2800" b="1"/>
              <a:t>再执行</a:t>
            </a:r>
            <a:r>
              <a:rPr lang="en-US" altLang="zh-CN" sz="2800" b="1"/>
              <a:t>I/O</a:t>
            </a:r>
            <a:r>
              <a:rPr lang="zh-CN" altLang="en-US" sz="2800" b="1"/>
              <a:t>指令与外设交换信息。</a:t>
            </a:r>
          </a:p>
        </p:txBody>
      </p: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215900" y="2530475"/>
            <a:ext cx="25669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、设备状态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utoUpdateAnimBg="0"/>
      <p:bldP spid="20" grpId="0" animBg="1"/>
      <p:bldP spid="21" grpId="0" autoUpdateAnimBg="0"/>
      <p:bldP spid="22" grpId="0" animBg="1"/>
      <p:bldP spid="23" grpId="0" autoUpdateAnimBg="0"/>
      <p:bldP spid="24" grpId="0" animBg="1"/>
      <p:bldP spid="25" grpId="0" autoUpdateAnimBg="0"/>
      <p:bldP spid="26" grpId="0" build="p" autoUpdateAnimBg="0"/>
      <p:bldP spid="27" grpId="0" build="p" autoUpdateAnimBg="0"/>
      <p:bldP spid="28" grpId="0" build="p" autoUpdateAnimBg="0"/>
      <p:bldP spid="30" grpId="0" build="p" autoUpdateAnimBg="0"/>
      <p:bldP spid="31" grpId="0" build="p" autoUpdateAnimBg="0"/>
      <p:bldP spid="32" grpId="0" autoUpdateAnimBg="0"/>
      <p:bldP spid="3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6456" y="116632"/>
            <a:ext cx="601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、查询方式的程序流程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6814865" y="231032"/>
            <a:ext cx="273" cy="5232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40152" y="755412"/>
            <a:ext cx="1855788" cy="369332"/>
          </a:xfrm>
          <a:prstGeom prst="rect">
            <a:avLst/>
          </a:prstGeom>
          <a:solidFill>
            <a:srgbClr val="75EEFB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启动外设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05613" y="11461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29188" y="1658938"/>
            <a:ext cx="3733800" cy="1143000"/>
            <a:chOff x="2400" y="1344"/>
            <a:chExt cx="2352" cy="720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640" y="1578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外设工作完成？</a:t>
              </a:r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562475" y="2235200"/>
            <a:ext cx="341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562475" y="1400172"/>
            <a:ext cx="0" cy="8349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562475" y="1412776"/>
            <a:ext cx="2095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568825" y="1658938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94550" y="2663825"/>
            <a:ext cx="68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05613" y="28225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510213" y="3355975"/>
            <a:ext cx="2514600" cy="461665"/>
          </a:xfrm>
          <a:prstGeom prst="rect">
            <a:avLst/>
          </a:prstGeom>
          <a:solidFill>
            <a:srgbClr val="75EEFB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  </a:t>
            </a:r>
            <a:r>
              <a:rPr lang="zh-CN" altLang="en-US" sz="2400" b="1"/>
              <a:t>读</a:t>
            </a:r>
            <a:r>
              <a:rPr lang="en-US" altLang="zh-CN" sz="2400" b="1"/>
              <a:t>/</a:t>
            </a:r>
            <a:r>
              <a:rPr lang="zh-CN" altLang="en-US" sz="2400" b="1"/>
              <a:t>写数据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794500" y="3833515"/>
            <a:ext cx="9252" cy="7448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990028" y="4579938"/>
            <a:ext cx="3594100" cy="935037"/>
            <a:chOff x="2400" y="1344"/>
            <a:chExt cx="2352" cy="720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400" y="1344"/>
              <a:ext cx="2352" cy="720"/>
            </a:xfrm>
            <a:prstGeom prst="flowChartDecision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40" y="1544"/>
              <a:ext cx="2016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全部完成？</a:t>
              </a: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6796088" y="1338263"/>
            <a:ext cx="2232025" cy="3743325"/>
            <a:chOff x="4332" y="709"/>
            <a:chExt cx="1406" cy="2358"/>
          </a:xfrm>
        </p:grpSpPr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5391" y="3055"/>
              <a:ext cx="3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5215" y="2657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V="1">
              <a:off x="5738" y="709"/>
              <a:ext cx="0" cy="2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>
              <a:off x="4332" y="709"/>
              <a:ext cx="1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899592" y="746125"/>
            <a:ext cx="43561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输出指令设置启动信号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971600" y="1881188"/>
            <a:ext cx="28003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输入指令读取状态信息并判断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971600" y="3362325"/>
            <a:ext cx="34750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I/O</a:t>
            </a:r>
            <a:r>
              <a:rPr lang="zh-CN" altLang="en-US" sz="2800" b="1"/>
              <a:t>指令读</a:t>
            </a:r>
            <a:r>
              <a:rPr lang="en-US" altLang="zh-CN" sz="2800" b="1"/>
              <a:t>/</a:t>
            </a:r>
            <a:r>
              <a:rPr lang="zh-CN" altLang="en-US" sz="2800" b="1"/>
              <a:t>写数据</a:t>
            </a:r>
          </a:p>
        </p:txBody>
      </p: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5230813" y="5399920"/>
            <a:ext cx="3024187" cy="1363663"/>
            <a:chOff x="3379" y="3317"/>
            <a:chExt cx="1905" cy="859"/>
          </a:xfrm>
        </p:grpSpPr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377" y="3317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H="1">
              <a:off x="4368" y="3417"/>
              <a:ext cx="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379" y="3657"/>
              <a:ext cx="1905" cy="291"/>
            </a:xfrm>
            <a:prstGeom prst="rect">
              <a:avLst/>
            </a:prstGeom>
            <a:solidFill>
              <a:srgbClr val="75EE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CPU</a:t>
              </a:r>
              <a:r>
                <a:rPr lang="zh-CN" altLang="en-US" sz="2400" b="1"/>
                <a:t>清除外设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>
              <a:off x="4368" y="3993"/>
              <a:ext cx="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/>
      <p:bldP spid="9" grpId="0" animBg="1"/>
      <p:bldP spid="10" grpId="0" animBg="1"/>
      <p:bldP spid="11" grpId="0" animBg="1"/>
      <p:bldP spid="12" grpId="0" build="p" autoUpdateAnimBg="0"/>
      <p:bldP spid="13" grpId="0" build="p" autoUpdateAnimBg="0"/>
      <p:bldP spid="14" grpId="0" animBg="1"/>
      <p:bldP spid="15" grpId="0" animBg="1" autoUpdateAnimBg="0"/>
      <p:bldP spid="16" grpId="0" animBg="1"/>
      <p:bldP spid="25" grpId="0" autoUpdateAnimBg="0"/>
      <p:bldP spid="26" grpId="0" autoUpdateAnimBg="0"/>
      <p:bldP spid="2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7582" y="765969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3</a:t>
            </a:r>
            <a:r>
              <a:rPr lang="zh-CN" altLang="en-US" sz="2800" b="1">
                <a:ea typeface="宋体" panose="02010600030101010101" pitchFamily="2" charset="-122"/>
              </a:rPr>
              <a:t>、优缺点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3057" y="1543844"/>
            <a:ext cx="3367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硬件开销小；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75432" y="2272506"/>
            <a:ext cx="5502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并行程度低，实时性差。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29332" y="3269456"/>
            <a:ext cx="2808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4</a:t>
            </a:r>
            <a:r>
              <a:rPr lang="zh-CN" altLang="en-US" sz="2800" b="1">
                <a:ea typeface="宋体" panose="02010600030101010101" pitchFamily="2" charset="-122"/>
              </a:rPr>
              <a:t>、应用场合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42107" y="4267994"/>
            <a:ext cx="69183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对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效率要求不高的场合；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或诊断、调试过程。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AB1E3E-E041-401B-A1CB-770D64CA3B85}"/>
              </a:ext>
            </a:extLst>
          </p:cNvPr>
          <p:cNvSpPr txBox="1"/>
          <p:nvPr/>
        </p:nvSpPr>
        <p:spPr>
          <a:xfrm>
            <a:off x="723821" y="700213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如何实现分时共享？</a:t>
            </a:r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B36A5F37-283C-43B2-8389-288700B8AF2A}"/>
              </a:ext>
            </a:extLst>
          </p:cNvPr>
          <p:cNvGrpSpPr/>
          <p:nvPr/>
        </p:nvGrpSpPr>
        <p:grpSpPr>
          <a:xfrm>
            <a:off x="395536" y="1499088"/>
            <a:ext cx="8352927" cy="4678667"/>
            <a:chOff x="395536" y="1499088"/>
            <a:chExt cx="8352927" cy="4678667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1050BF2-58CD-43D5-B79F-4DFB3E9F572F}"/>
                </a:ext>
              </a:extLst>
            </p:cNvPr>
            <p:cNvSpPr/>
            <p:nvPr/>
          </p:nvSpPr>
          <p:spPr>
            <a:xfrm>
              <a:off x="395536" y="2515654"/>
              <a:ext cx="8352927" cy="366210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7213D9F-19DF-4D00-947B-B82D31B210D4}"/>
                </a:ext>
              </a:extLst>
            </p:cNvPr>
            <p:cNvCxnSpPr>
              <a:cxnSpLocks/>
            </p:cNvCxnSpPr>
            <p:nvPr/>
          </p:nvCxnSpPr>
          <p:spPr>
            <a:xfrm>
              <a:off x="1909287" y="2079563"/>
              <a:ext cx="6019869" cy="0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round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C914A82-7B7D-4884-9E39-038DE04613BF}"/>
                </a:ext>
              </a:extLst>
            </p:cNvPr>
            <p:cNvSpPr txBox="1"/>
            <p:nvPr/>
          </p:nvSpPr>
          <p:spPr>
            <a:xfrm>
              <a:off x="4717989" y="3225435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…..</a:t>
              </a:r>
              <a:endParaRPr lang="zh-CN" altLang="en-US" sz="2800" b="1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D1889A2-1225-4AB9-9A73-8A1AD6CAC873}"/>
                </a:ext>
              </a:extLst>
            </p:cNvPr>
            <p:cNvGrpSpPr/>
            <p:nvPr/>
          </p:nvGrpSpPr>
          <p:grpSpPr>
            <a:xfrm>
              <a:off x="568630" y="2648367"/>
              <a:ext cx="2457032" cy="1431997"/>
              <a:chOff x="64574" y="3348480"/>
              <a:chExt cx="2457032" cy="1431997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BB0FBD60-19DF-426D-B83A-53B9BD4C8BEE}"/>
                  </a:ext>
                </a:extLst>
              </p:cNvPr>
              <p:cNvGrpSpPr/>
              <p:nvPr/>
            </p:nvGrpSpPr>
            <p:grpSpPr>
              <a:xfrm>
                <a:off x="736113" y="3527430"/>
                <a:ext cx="1785493" cy="523220"/>
                <a:chOff x="135852" y="3360093"/>
                <a:chExt cx="1785493" cy="523220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C4609E0A-2F19-4112-A0E4-32BC3A15810D}"/>
                    </a:ext>
                  </a:extLst>
                </p:cNvPr>
                <p:cNvSpPr/>
                <p:nvPr/>
              </p:nvSpPr>
              <p:spPr>
                <a:xfrm>
                  <a:off x="1489297" y="3360093"/>
                  <a:ext cx="43204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451E7A82-7B6C-49AC-9FFC-76AF9CF15B47}"/>
                    </a:ext>
                  </a:extLst>
                </p:cNvPr>
                <p:cNvCxnSpPr/>
                <p:nvPr/>
              </p:nvCxnSpPr>
              <p:spPr>
                <a:xfrm>
                  <a:off x="135852" y="3501008"/>
                  <a:ext cx="136729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56593CBB-E6AB-40B3-91E7-C9FF01DAE70A}"/>
                    </a:ext>
                  </a:extLst>
                </p:cNvPr>
                <p:cNvCxnSpPr/>
                <p:nvPr/>
              </p:nvCxnSpPr>
              <p:spPr>
                <a:xfrm>
                  <a:off x="135852" y="3717032"/>
                  <a:ext cx="136729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C43F2029-1DE2-4A6A-B7F2-72086B6AF08E}"/>
                  </a:ext>
                </a:extLst>
              </p:cNvPr>
              <p:cNvGrpSpPr/>
              <p:nvPr/>
            </p:nvGrpSpPr>
            <p:grpSpPr>
              <a:xfrm>
                <a:off x="1236018" y="4257257"/>
                <a:ext cx="1281800" cy="523220"/>
                <a:chOff x="639545" y="4149080"/>
                <a:chExt cx="1281800" cy="523220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A665668E-C54A-41C4-8011-CE39E060925B}"/>
                    </a:ext>
                  </a:extLst>
                </p:cNvPr>
                <p:cNvGrpSpPr/>
                <p:nvPr/>
              </p:nvGrpSpPr>
              <p:grpSpPr>
                <a:xfrm>
                  <a:off x="1367656" y="4149080"/>
                  <a:ext cx="553689" cy="523220"/>
                  <a:chOff x="1367656" y="4149080"/>
                  <a:chExt cx="553689" cy="52322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DA8348D7-455C-4958-9BFF-F2261C38FAD6}"/>
                      </a:ext>
                    </a:extLst>
                  </p:cNvPr>
                  <p:cNvSpPr/>
                  <p:nvPr/>
                </p:nvSpPr>
                <p:spPr>
                  <a:xfrm>
                    <a:off x="1489297" y="4149080"/>
                    <a:ext cx="432048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187AE457-36AA-47E3-8018-584992BCF484}"/>
                      </a:ext>
                    </a:extLst>
                  </p:cNvPr>
                  <p:cNvSpPr/>
                  <p:nvPr/>
                </p:nvSpPr>
                <p:spPr>
                  <a:xfrm>
                    <a:off x="1367656" y="4257104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74033C32-47A8-4D19-975B-73B989A1DD34}"/>
                    </a:ext>
                  </a:extLst>
                </p:cNvPr>
                <p:cNvCxnSpPr/>
                <p:nvPr/>
              </p:nvCxnSpPr>
              <p:spPr>
                <a:xfrm>
                  <a:off x="971600" y="4313416"/>
                  <a:ext cx="396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C971C56C-3339-4890-B6C1-82B57081D800}"/>
                    </a:ext>
                  </a:extLst>
                </p:cNvPr>
                <p:cNvCxnSpPr/>
                <p:nvPr/>
              </p:nvCxnSpPr>
              <p:spPr>
                <a:xfrm>
                  <a:off x="639545" y="4509120"/>
                  <a:ext cx="84898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7CD1FDC5-A45D-4996-9FBF-261FA3456EB2}"/>
                  </a:ext>
                </a:extLst>
              </p:cNvPr>
              <p:cNvCxnSpPr/>
              <p:nvPr/>
            </p:nvCxnSpPr>
            <p:spPr>
              <a:xfrm>
                <a:off x="1568073" y="3886997"/>
                <a:ext cx="0" cy="5354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422D542F-7126-43DD-981C-3702CD5007FB}"/>
                  </a:ext>
                </a:extLst>
              </p:cNvPr>
              <p:cNvCxnSpPr/>
              <p:nvPr/>
            </p:nvCxnSpPr>
            <p:spPr>
              <a:xfrm>
                <a:off x="1236018" y="3668345"/>
                <a:ext cx="0" cy="9489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F4D7A6E2-5677-464E-83ED-4ABB20040046}"/>
                  </a:ext>
                </a:extLst>
              </p:cNvPr>
              <p:cNvSpPr txBox="1"/>
              <p:nvPr/>
            </p:nvSpPr>
            <p:spPr>
              <a:xfrm>
                <a:off x="72296" y="3348480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/>
                  <a:t>EN</a:t>
                </a:r>
                <a:endParaRPr lang="zh-CN" altLang="en-US" sz="2400" b="1"/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7094C08-4B1C-4DEA-B295-85FD92AF0AE3}"/>
                  </a:ext>
                </a:extLst>
              </p:cNvPr>
              <p:cNvSpPr txBox="1"/>
              <p:nvPr/>
            </p:nvSpPr>
            <p:spPr>
              <a:xfrm>
                <a:off x="64574" y="3724536"/>
                <a:ext cx="84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DIR</a:t>
                </a:r>
                <a:endParaRPr lang="zh-CN" altLang="en-US" sz="2400" b="1"/>
              </a:p>
            </p:txBody>
          </p:sp>
        </p:grp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9EDFCAD-4837-4BB1-8A00-ECB4C1BAFE80}"/>
                </a:ext>
              </a:extLst>
            </p:cNvPr>
            <p:cNvCxnSpPr>
              <a:stCxn id="91" idx="3"/>
            </p:cNvCxnSpPr>
            <p:nvPr/>
          </p:nvCxnSpPr>
          <p:spPr>
            <a:xfrm>
              <a:off x="3025662" y="3088927"/>
              <a:ext cx="4333353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8BCFDAD-71A0-48D2-8EF5-320DC41445FE}"/>
                </a:ext>
              </a:extLst>
            </p:cNvPr>
            <p:cNvCxnSpPr/>
            <p:nvPr/>
          </p:nvCxnSpPr>
          <p:spPr>
            <a:xfrm>
              <a:off x="3038535" y="3873507"/>
              <a:ext cx="4333353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84E3FD7-A554-435D-8992-8B1C97AE4CF5}"/>
                </a:ext>
              </a:extLst>
            </p:cNvPr>
            <p:cNvGrpSpPr/>
            <p:nvPr/>
          </p:nvGrpSpPr>
          <p:grpSpPr>
            <a:xfrm>
              <a:off x="3563888" y="2126023"/>
              <a:ext cx="1121648" cy="2492258"/>
              <a:chOff x="3923928" y="2041556"/>
              <a:chExt cx="1121648" cy="2492258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1232EDD-CAA4-4B72-9F12-EE9C879889BC}"/>
                  </a:ext>
                </a:extLst>
              </p:cNvPr>
              <p:cNvGrpSpPr/>
              <p:nvPr/>
            </p:nvGrpSpPr>
            <p:grpSpPr>
              <a:xfrm rot="10800000">
                <a:off x="4050424" y="2041556"/>
                <a:ext cx="827128" cy="2492258"/>
                <a:chOff x="3402352" y="2540210"/>
                <a:chExt cx="827128" cy="2492258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8C4AE91E-8000-4E27-A496-2B5D804CE609}"/>
                    </a:ext>
                  </a:extLst>
                </p:cNvPr>
                <p:cNvGrpSpPr/>
                <p:nvPr/>
              </p:nvGrpSpPr>
              <p:grpSpPr>
                <a:xfrm>
                  <a:off x="3402352" y="2996953"/>
                  <a:ext cx="449567" cy="1427250"/>
                  <a:chOff x="3707903" y="2423990"/>
                  <a:chExt cx="449567" cy="1427250"/>
                </a:xfrm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F68123A3-7E0A-4FEA-8E83-0FEE39F6FF97}"/>
                      </a:ext>
                    </a:extLst>
                  </p:cNvPr>
                  <p:cNvGrpSpPr/>
                  <p:nvPr/>
                </p:nvGrpSpPr>
                <p:grpSpPr>
                  <a:xfrm>
                    <a:off x="3707903" y="3068960"/>
                    <a:ext cx="449567" cy="357127"/>
                    <a:chOff x="3096767" y="2511688"/>
                    <a:chExt cx="1060704" cy="914400"/>
                  </a:xfrm>
                </p:grpSpPr>
                <p:sp>
                  <p:nvSpPr>
                    <p:cNvPr id="20" name="等腰三角形 19">
                      <a:extLst>
                        <a:ext uri="{FF2B5EF4-FFF2-40B4-BE49-F238E27FC236}">
                          <a16:creationId xmlns:a16="http://schemas.microsoft.com/office/drawing/2014/main" id="{C42B9DCD-FC8F-4243-9F09-3CF42E1BF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6767" y="2511688"/>
                      <a:ext cx="1060704" cy="9144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4" name="直接连接符 23">
                      <a:extLst>
                        <a:ext uri="{FF2B5EF4-FFF2-40B4-BE49-F238E27FC236}">
                          <a16:creationId xmlns:a16="http://schemas.microsoft.com/office/drawing/2014/main" id="{17DA299C-C9E0-4326-9CBE-9E102B6FDA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19872" y="2888371"/>
                      <a:ext cx="0" cy="32460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连接符 25">
                      <a:extLst>
                        <a:ext uri="{FF2B5EF4-FFF2-40B4-BE49-F238E27FC236}">
                          <a16:creationId xmlns:a16="http://schemas.microsoft.com/office/drawing/2014/main" id="{71D2F569-786B-4254-836F-58B5482AB8E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31393" y="3206904"/>
                      <a:ext cx="34851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接连接符 27">
                      <a:extLst>
                        <a:ext uri="{FF2B5EF4-FFF2-40B4-BE49-F238E27FC236}">
                          <a16:creationId xmlns:a16="http://schemas.microsoft.com/office/drawing/2014/main" id="{EB5D34A4-9E0C-4F4E-B7EE-FCCB91DB7B4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19872" y="3076023"/>
                      <a:ext cx="34851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F10983D6-E855-40C3-AFEC-3478360F8B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79912" y="3068959"/>
                      <a:ext cx="0" cy="342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5976DD17-341F-47DA-98F9-22CDE40697B7}"/>
                      </a:ext>
                    </a:extLst>
                  </p:cNvPr>
                  <p:cNvCxnSpPr/>
                  <p:nvPr/>
                </p:nvCxnSpPr>
                <p:spPr>
                  <a:xfrm>
                    <a:off x="3923928" y="3432102"/>
                    <a:ext cx="0" cy="4191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CDC1C873-9521-4172-ACFC-4DFA35F905B5}"/>
                      </a:ext>
                    </a:extLst>
                  </p:cNvPr>
                  <p:cNvCxnSpPr/>
                  <p:nvPr/>
                </p:nvCxnSpPr>
                <p:spPr>
                  <a:xfrm>
                    <a:off x="3934088" y="2423990"/>
                    <a:ext cx="0" cy="6750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D984C35F-AF3A-4AD3-88A6-740E16D794FB}"/>
                    </a:ext>
                  </a:extLst>
                </p:cNvPr>
                <p:cNvGrpSpPr/>
                <p:nvPr/>
              </p:nvGrpSpPr>
              <p:grpSpPr>
                <a:xfrm rot="10800000">
                  <a:off x="3779913" y="2540210"/>
                  <a:ext cx="449567" cy="2492258"/>
                  <a:chOff x="3707903" y="1756625"/>
                  <a:chExt cx="449567" cy="2492258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B640C70D-2919-47E7-8D94-A63092CCAA16}"/>
                      </a:ext>
                    </a:extLst>
                  </p:cNvPr>
                  <p:cNvGrpSpPr/>
                  <p:nvPr/>
                </p:nvGrpSpPr>
                <p:grpSpPr>
                  <a:xfrm>
                    <a:off x="3707903" y="3068960"/>
                    <a:ext cx="449567" cy="357127"/>
                    <a:chOff x="3096767" y="2511688"/>
                    <a:chExt cx="1060704" cy="914400"/>
                  </a:xfrm>
                </p:grpSpPr>
                <p:sp>
                  <p:nvSpPr>
                    <p:cNvPr id="64" name="等腰三角形 63">
                      <a:extLst>
                        <a:ext uri="{FF2B5EF4-FFF2-40B4-BE49-F238E27FC236}">
                          <a16:creationId xmlns:a16="http://schemas.microsoft.com/office/drawing/2014/main" id="{8BAB7891-099F-4599-85A4-79E7B9B41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6767" y="2511688"/>
                      <a:ext cx="1060704" cy="9144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825C0993-1C8F-4E79-8AD8-4DAA2B0637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19872" y="2888371"/>
                      <a:ext cx="0" cy="32460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65">
                      <a:extLst>
                        <a:ext uri="{FF2B5EF4-FFF2-40B4-BE49-F238E27FC236}">
                          <a16:creationId xmlns:a16="http://schemas.microsoft.com/office/drawing/2014/main" id="{4BBE4F62-7BE9-4063-97D0-F25CBD8E1E5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31393" y="3206904"/>
                      <a:ext cx="34851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接连接符 66">
                      <a:extLst>
                        <a:ext uri="{FF2B5EF4-FFF2-40B4-BE49-F238E27FC236}">
                          <a16:creationId xmlns:a16="http://schemas.microsoft.com/office/drawing/2014/main" id="{954EC737-82B7-48A5-8480-34745C66ADC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19872" y="3076023"/>
                      <a:ext cx="34851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连接符 67">
                      <a:extLst>
                        <a:ext uri="{FF2B5EF4-FFF2-40B4-BE49-F238E27FC236}">
                          <a16:creationId xmlns:a16="http://schemas.microsoft.com/office/drawing/2014/main" id="{87211088-618F-40B6-ACC4-72AF71A754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79912" y="3068959"/>
                      <a:ext cx="0" cy="342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BC4E1456-E5F3-49BF-969B-1E7E0E20069A}"/>
                      </a:ext>
                    </a:extLst>
                  </p:cNvPr>
                  <p:cNvCxnSpPr/>
                  <p:nvPr/>
                </p:nvCxnSpPr>
                <p:spPr>
                  <a:xfrm>
                    <a:off x="3923928" y="3432101"/>
                    <a:ext cx="0" cy="81678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D9857DD1-EB84-4A1F-8062-31F3779DFD48}"/>
                      </a:ext>
                    </a:extLst>
                  </p:cNvPr>
                  <p:cNvCxnSpPr/>
                  <p:nvPr/>
                </p:nvCxnSpPr>
                <p:spPr>
                  <a:xfrm>
                    <a:off x="3934088" y="1756625"/>
                    <a:ext cx="0" cy="13154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D8A68EA9-A80A-400A-BFC4-593B9B75FAF0}"/>
                    </a:ext>
                  </a:extLst>
                </p:cNvPr>
                <p:cNvCxnSpPr/>
                <p:nvPr/>
              </p:nvCxnSpPr>
              <p:spPr>
                <a:xfrm>
                  <a:off x="3627135" y="2996953"/>
                  <a:ext cx="38631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1AC57573-433B-406E-B649-899DF8E8A8B7}"/>
                    </a:ext>
                  </a:extLst>
                </p:cNvPr>
                <p:cNvCxnSpPr/>
                <p:nvPr/>
              </p:nvCxnSpPr>
              <p:spPr>
                <a:xfrm flipH="1">
                  <a:off x="3613154" y="4426953"/>
                  <a:ext cx="38278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56A03F8-F67C-46B5-A864-C3D67523721F}"/>
                  </a:ext>
                </a:extLst>
              </p:cNvPr>
              <p:cNvCxnSpPr/>
              <p:nvPr/>
            </p:nvCxnSpPr>
            <p:spPr>
              <a:xfrm>
                <a:off x="3923928" y="3501008"/>
                <a:ext cx="261389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858BA787-1F24-4608-B7D4-49BDEED032B5}"/>
                  </a:ext>
                </a:extLst>
              </p:cNvPr>
              <p:cNvCxnSpPr/>
              <p:nvPr/>
            </p:nvCxnSpPr>
            <p:spPr>
              <a:xfrm>
                <a:off x="3923928" y="3501008"/>
                <a:ext cx="0" cy="28803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23C234F4-17A4-4283-B4C8-B42BB6033605}"/>
                  </a:ext>
                </a:extLst>
              </p:cNvPr>
              <p:cNvCxnSpPr/>
              <p:nvPr/>
            </p:nvCxnSpPr>
            <p:spPr>
              <a:xfrm>
                <a:off x="4757544" y="3294695"/>
                <a:ext cx="28803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EE27289E-F175-4913-B889-6EC8B5D41D88}"/>
                  </a:ext>
                </a:extLst>
              </p:cNvPr>
              <p:cNvCxnSpPr/>
              <p:nvPr/>
            </p:nvCxnSpPr>
            <p:spPr>
              <a:xfrm flipV="1">
                <a:off x="5045576" y="2996198"/>
                <a:ext cx="0" cy="288786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78C021D7-588E-4974-B605-E62A53E90BE1}"/>
                </a:ext>
              </a:extLst>
            </p:cNvPr>
            <p:cNvGrpSpPr/>
            <p:nvPr/>
          </p:nvGrpSpPr>
          <p:grpSpPr>
            <a:xfrm>
              <a:off x="5508104" y="2124995"/>
              <a:ext cx="1121648" cy="2492258"/>
              <a:chOff x="3923928" y="2041556"/>
              <a:chExt cx="1121648" cy="2492258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93A8E67F-29E6-454A-8037-943BFA9C489D}"/>
                  </a:ext>
                </a:extLst>
              </p:cNvPr>
              <p:cNvGrpSpPr/>
              <p:nvPr/>
            </p:nvGrpSpPr>
            <p:grpSpPr>
              <a:xfrm rot="10800000">
                <a:off x="4050424" y="2041556"/>
                <a:ext cx="827128" cy="2492258"/>
                <a:chOff x="3402352" y="2540210"/>
                <a:chExt cx="827128" cy="2492258"/>
              </a:xfrm>
            </p:grpSpPr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EB57F32E-CAA8-48E8-8880-190879DD5699}"/>
                    </a:ext>
                  </a:extLst>
                </p:cNvPr>
                <p:cNvGrpSpPr/>
                <p:nvPr/>
              </p:nvGrpSpPr>
              <p:grpSpPr>
                <a:xfrm>
                  <a:off x="3402352" y="2996953"/>
                  <a:ext cx="449567" cy="1427250"/>
                  <a:chOff x="3707903" y="2423990"/>
                  <a:chExt cx="449567" cy="1427250"/>
                </a:xfrm>
              </p:grpSpPr>
              <p:grpSp>
                <p:nvGrpSpPr>
                  <p:cNvPr id="148" name="组合 147">
                    <a:extLst>
                      <a:ext uri="{FF2B5EF4-FFF2-40B4-BE49-F238E27FC236}">
                        <a16:creationId xmlns:a16="http://schemas.microsoft.com/office/drawing/2014/main" id="{E02A207D-3C28-4C6E-B6E0-3D9CF741D15C}"/>
                      </a:ext>
                    </a:extLst>
                  </p:cNvPr>
                  <p:cNvGrpSpPr/>
                  <p:nvPr/>
                </p:nvGrpSpPr>
                <p:grpSpPr>
                  <a:xfrm>
                    <a:off x="3707903" y="3068960"/>
                    <a:ext cx="449567" cy="357127"/>
                    <a:chOff x="3096767" y="2511688"/>
                    <a:chExt cx="1060704" cy="914400"/>
                  </a:xfrm>
                </p:grpSpPr>
                <p:sp>
                  <p:nvSpPr>
                    <p:cNvPr id="151" name="等腰三角形 150">
                      <a:extLst>
                        <a:ext uri="{FF2B5EF4-FFF2-40B4-BE49-F238E27FC236}">
                          <a16:creationId xmlns:a16="http://schemas.microsoft.com/office/drawing/2014/main" id="{89512081-B10C-467D-8FD5-75BA0BEAC0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6767" y="2511688"/>
                      <a:ext cx="1060704" cy="9144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52" name="直接连接符 151">
                      <a:extLst>
                        <a:ext uri="{FF2B5EF4-FFF2-40B4-BE49-F238E27FC236}">
                          <a16:creationId xmlns:a16="http://schemas.microsoft.com/office/drawing/2014/main" id="{3D0054C6-5A9D-4E89-A24B-ED94B490882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19872" y="2888371"/>
                      <a:ext cx="0" cy="32460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直接连接符 152">
                      <a:extLst>
                        <a:ext uri="{FF2B5EF4-FFF2-40B4-BE49-F238E27FC236}">
                          <a16:creationId xmlns:a16="http://schemas.microsoft.com/office/drawing/2014/main" id="{95B21917-E364-41A0-819A-41732105F3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31393" y="3206904"/>
                      <a:ext cx="34851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直接连接符 153">
                      <a:extLst>
                        <a:ext uri="{FF2B5EF4-FFF2-40B4-BE49-F238E27FC236}">
                          <a16:creationId xmlns:a16="http://schemas.microsoft.com/office/drawing/2014/main" id="{59AD4020-DDA9-41BB-BD74-E187438693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19872" y="3076023"/>
                      <a:ext cx="34851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直接连接符 154">
                      <a:extLst>
                        <a:ext uri="{FF2B5EF4-FFF2-40B4-BE49-F238E27FC236}">
                          <a16:creationId xmlns:a16="http://schemas.microsoft.com/office/drawing/2014/main" id="{04B1A9C7-EC1C-4FC9-B2A2-46B5EFD96D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79912" y="3068959"/>
                      <a:ext cx="0" cy="342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9" name="直接连接符 148">
                    <a:extLst>
                      <a:ext uri="{FF2B5EF4-FFF2-40B4-BE49-F238E27FC236}">
                        <a16:creationId xmlns:a16="http://schemas.microsoft.com/office/drawing/2014/main" id="{47F24BF2-7D6D-4D82-8CA6-2FB54F1CF457}"/>
                      </a:ext>
                    </a:extLst>
                  </p:cNvPr>
                  <p:cNvCxnSpPr/>
                  <p:nvPr/>
                </p:nvCxnSpPr>
                <p:spPr>
                  <a:xfrm>
                    <a:off x="3923928" y="3432102"/>
                    <a:ext cx="0" cy="41913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>
                    <a:extLst>
                      <a:ext uri="{FF2B5EF4-FFF2-40B4-BE49-F238E27FC236}">
                        <a16:creationId xmlns:a16="http://schemas.microsoft.com/office/drawing/2014/main" id="{0065A585-B157-48A1-A01E-323ECEB0F747}"/>
                      </a:ext>
                    </a:extLst>
                  </p:cNvPr>
                  <p:cNvCxnSpPr/>
                  <p:nvPr/>
                </p:nvCxnSpPr>
                <p:spPr>
                  <a:xfrm>
                    <a:off x="3934088" y="2423990"/>
                    <a:ext cx="0" cy="6750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B7BE691D-2198-4CA7-9FA4-936819D9C086}"/>
                    </a:ext>
                  </a:extLst>
                </p:cNvPr>
                <p:cNvGrpSpPr/>
                <p:nvPr/>
              </p:nvGrpSpPr>
              <p:grpSpPr>
                <a:xfrm rot="10800000">
                  <a:off x="3779913" y="2540210"/>
                  <a:ext cx="449567" cy="2492258"/>
                  <a:chOff x="3707903" y="1756625"/>
                  <a:chExt cx="449567" cy="2492258"/>
                </a:xfrm>
              </p:grpSpPr>
              <p:grpSp>
                <p:nvGrpSpPr>
                  <p:cNvPr id="140" name="组合 139">
                    <a:extLst>
                      <a:ext uri="{FF2B5EF4-FFF2-40B4-BE49-F238E27FC236}">
                        <a16:creationId xmlns:a16="http://schemas.microsoft.com/office/drawing/2014/main" id="{4AE6D446-E4C9-4E9A-A6CA-F684730EBC99}"/>
                      </a:ext>
                    </a:extLst>
                  </p:cNvPr>
                  <p:cNvGrpSpPr/>
                  <p:nvPr/>
                </p:nvGrpSpPr>
                <p:grpSpPr>
                  <a:xfrm>
                    <a:off x="3707903" y="3068960"/>
                    <a:ext cx="449567" cy="357127"/>
                    <a:chOff x="3096767" y="2511688"/>
                    <a:chExt cx="1060704" cy="914400"/>
                  </a:xfrm>
                </p:grpSpPr>
                <p:sp>
                  <p:nvSpPr>
                    <p:cNvPr id="143" name="等腰三角形 142">
                      <a:extLst>
                        <a:ext uri="{FF2B5EF4-FFF2-40B4-BE49-F238E27FC236}">
                          <a16:creationId xmlns:a16="http://schemas.microsoft.com/office/drawing/2014/main" id="{BDAD62D1-D920-46A0-9DFB-400D11F60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6767" y="2511688"/>
                      <a:ext cx="1060704" cy="9144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44" name="直接连接符 143">
                      <a:extLst>
                        <a:ext uri="{FF2B5EF4-FFF2-40B4-BE49-F238E27FC236}">
                          <a16:creationId xmlns:a16="http://schemas.microsoft.com/office/drawing/2014/main" id="{90362363-6959-4165-A669-0CAF514CCE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19872" y="2888371"/>
                      <a:ext cx="0" cy="32460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>
                      <a:extLst>
                        <a:ext uri="{FF2B5EF4-FFF2-40B4-BE49-F238E27FC236}">
                          <a16:creationId xmlns:a16="http://schemas.microsoft.com/office/drawing/2014/main" id="{1D5F5B49-43E0-4CA8-825D-137175BC911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31393" y="3206904"/>
                      <a:ext cx="34851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>
                      <a:extLst>
                        <a:ext uri="{FF2B5EF4-FFF2-40B4-BE49-F238E27FC236}">
                          <a16:creationId xmlns:a16="http://schemas.microsoft.com/office/drawing/2014/main" id="{76AB442E-C2FF-445C-9B6A-4D771C6742F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19872" y="3076023"/>
                      <a:ext cx="34851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直接连接符 146">
                      <a:extLst>
                        <a:ext uri="{FF2B5EF4-FFF2-40B4-BE49-F238E27FC236}">
                          <a16:creationId xmlns:a16="http://schemas.microsoft.com/office/drawing/2014/main" id="{EB7A2C1B-5A66-49A9-9FE3-B3362C9A9C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79912" y="3068959"/>
                      <a:ext cx="0" cy="342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1" name="直接连接符 140">
                    <a:extLst>
                      <a:ext uri="{FF2B5EF4-FFF2-40B4-BE49-F238E27FC236}">
                        <a16:creationId xmlns:a16="http://schemas.microsoft.com/office/drawing/2014/main" id="{EEEFA6B8-E220-4BC1-A9F1-F5AED0958F49}"/>
                      </a:ext>
                    </a:extLst>
                  </p:cNvPr>
                  <p:cNvCxnSpPr/>
                  <p:nvPr/>
                </p:nvCxnSpPr>
                <p:spPr>
                  <a:xfrm>
                    <a:off x="3923928" y="3432101"/>
                    <a:ext cx="0" cy="81678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B7EF2F22-0FC7-450C-944B-C272F3459FB2}"/>
                      </a:ext>
                    </a:extLst>
                  </p:cNvPr>
                  <p:cNvCxnSpPr/>
                  <p:nvPr/>
                </p:nvCxnSpPr>
                <p:spPr>
                  <a:xfrm>
                    <a:off x="3934088" y="1756625"/>
                    <a:ext cx="0" cy="13154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7AB2434E-B538-4B2C-ADCC-B78C6F614A64}"/>
                    </a:ext>
                  </a:extLst>
                </p:cNvPr>
                <p:cNvCxnSpPr/>
                <p:nvPr/>
              </p:nvCxnSpPr>
              <p:spPr>
                <a:xfrm>
                  <a:off x="3627135" y="2996953"/>
                  <a:ext cx="38631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6DF47198-BFA1-4357-B9CB-A59271554138}"/>
                    </a:ext>
                  </a:extLst>
                </p:cNvPr>
                <p:cNvCxnSpPr/>
                <p:nvPr/>
              </p:nvCxnSpPr>
              <p:spPr>
                <a:xfrm flipH="1">
                  <a:off x="3613154" y="4426953"/>
                  <a:ext cx="38278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EDA85622-1660-429A-BA9E-0AA97C52237D}"/>
                  </a:ext>
                </a:extLst>
              </p:cNvPr>
              <p:cNvCxnSpPr/>
              <p:nvPr/>
            </p:nvCxnSpPr>
            <p:spPr>
              <a:xfrm>
                <a:off x="3923928" y="3501008"/>
                <a:ext cx="261389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50728146-6872-40EC-84B8-5FF8EEB7C2A8}"/>
                  </a:ext>
                </a:extLst>
              </p:cNvPr>
              <p:cNvCxnSpPr/>
              <p:nvPr/>
            </p:nvCxnSpPr>
            <p:spPr>
              <a:xfrm>
                <a:off x="3923928" y="3501008"/>
                <a:ext cx="0" cy="28803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D619F34A-1847-47B6-ACBD-9606275FBD41}"/>
                  </a:ext>
                </a:extLst>
              </p:cNvPr>
              <p:cNvCxnSpPr/>
              <p:nvPr/>
            </p:nvCxnSpPr>
            <p:spPr>
              <a:xfrm>
                <a:off x="4757544" y="3294695"/>
                <a:ext cx="28803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E72BD686-A1EE-4AEC-87D4-5FAAC6BA5CEF}"/>
                  </a:ext>
                </a:extLst>
              </p:cNvPr>
              <p:cNvCxnSpPr/>
              <p:nvPr/>
            </p:nvCxnSpPr>
            <p:spPr>
              <a:xfrm flipV="1">
                <a:off x="5045576" y="2996198"/>
                <a:ext cx="0" cy="288786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750A18E7-2CF0-477A-823E-3E8DC2DB53AA}"/>
                </a:ext>
              </a:extLst>
            </p:cNvPr>
            <p:cNvSpPr txBox="1"/>
            <p:nvPr/>
          </p:nvSpPr>
          <p:spPr>
            <a:xfrm>
              <a:off x="3707904" y="4508622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A0</a:t>
              </a:r>
              <a:endParaRPr lang="zh-CN" altLang="en-US" sz="2800" b="1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D16010B7-2A84-4611-BE62-9652BB7C6E5F}"/>
                </a:ext>
              </a:extLst>
            </p:cNvPr>
            <p:cNvSpPr txBox="1"/>
            <p:nvPr/>
          </p:nvSpPr>
          <p:spPr>
            <a:xfrm>
              <a:off x="5604295" y="4521579"/>
              <a:ext cx="644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An</a:t>
              </a:r>
              <a:endParaRPr lang="zh-CN" altLang="en-US" sz="2800" b="1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546184D7-C1E4-4468-9303-EF63359B0E1E}"/>
                </a:ext>
              </a:extLst>
            </p:cNvPr>
            <p:cNvSpPr txBox="1"/>
            <p:nvPr/>
          </p:nvSpPr>
          <p:spPr>
            <a:xfrm>
              <a:off x="3860304" y="2054143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B0</a:t>
              </a:r>
              <a:endParaRPr lang="zh-CN" altLang="en-US" sz="2800" b="1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18047A7-D3D2-428B-996F-1C7D01F467E7}"/>
                </a:ext>
              </a:extLst>
            </p:cNvPr>
            <p:cNvSpPr txBox="1"/>
            <p:nvPr/>
          </p:nvSpPr>
          <p:spPr>
            <a:xfrm>
              <a:off x="5820319" y="2054143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Bn</a:t>
              </a:r>
              <a:endParaRPr lang="zh-CN" altLang="en-US" sz="2800" b="1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6622704B-1209-47B6-B0A8-C7DBE0BA61A7}"/>
                </a:ext>
              </a:extLst>
            </p:cNvPr>
            <p:cNvSpPr txBox="1"/>
            <p:nvPr/>
          </p:nvSpPr>
          <p:spPr>
            <a:xfrm>
              <a:off x="4397504" y="1499088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总线</a:t>
              </a: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9F4887A3-B777-458F-AC46-7E65E103351B}"/>
                </a:ext>
              </a:extLst>
            </p:cNvPr>
            <p:cNvSpPr txBox="1"/>
            <p:nvPr/>
          </p:nvSpPr>
          <p:spPr>
            <a:xfrm>
              <a:off x="4558093" y="5510527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接口</a:t>
              </a: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74AD986E-82A8-497E-A00A-AA70A4648566}"/>
                </a:ext>
              </a:extLst>
            </p:cNvPr>
            <p:cNvSpPr txBox="1"/>
            <p:nvPr/>
          </p:nvSpPr>
          <p:spPr>
            <a:xfrm>
              <a:off x="4541520" y="2863096"/>
              <a:ext cx="328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•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995A1FED-4421-4749-9913-63D3F4333C89}"/>
                </a:ext>
              </a:extLst>
            </p:cNvPr>
            <p:cNvSpPr txBox="1"/>
            <p:nvPr/>
          </p:nvSpPr>
          <p:spPr>
            <a:xfrm>
              <a:off x="6486179" y="2863096"/>
              <a:ext cx="328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•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7D56829E-393C-4377-920D-F93956C4F2BA}"/>
                </a:ext>
              </a:extLst>
            </p:cNvPr>
            <p:cNvSpPr txBox="1"/>
            <p:nvPr/>
          </p:nvSpPr>
          <p:spPr>
            <a:xfrm>
              <a:off x="5364088" y="3644136"/>
              <a:ext cx="328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•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B9D623C8-D959-4267-BD89-453F4EE42EBA}"/>
                </a:ext>
              </a:extLst>
            </p:cNvPr>
            <p:cNvSpPr txBox="1"/>
            <p:nvPr/>
          </p:nvSpPr>
          <p:spPr>
            <a:xfrm>
              <a:off x="3421203" y="3643268"/>
              <a:ext cx="328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•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0625EB04-661A-4A18-9BC0-8C0755F78847}"/>
                </a:ext>
              </a:extLst>
            </p:cNvPr>
            <p:cNvSpPr txBox="1"/>
            <p:nvPr/>
          </p:nvSpPr>
          <p:spPr>
            <a:xfrm>
              <a:off x="5713968" y="2463572"/>
              <a:ext cx="328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•</a:t>
              </a:r>
              <a:endParaRPr lang="zh-CN" altLang="en-US" sz="280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AFE0BF2-A8D6-4918-B0D0-279D76AE8DC7}"/>
                </a:ext>
              </a:extLst>
            </p:cNvPr>
            <p:cNvSpPr txBox="1"/>
            <p:nvPr/>
          </p:nvSpPr>
          <p:spPr>
            <a:xfrm>
              <a:off x="5704251" y="3883412"/>
              <a:ext cx="328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•</a:t>
              </a:r>
              <a:endParaRPr lang="zh-CN" altLang="en-US" sz="280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6E246C35-BECA-4B47-997F-5D39B3CC86E8}"/>
                </a:ext>
              </a:extLst>
            </p:cNvPr>
            <p:cNvSpPr txBox="1"/>
            <p:nvPr/>
          </p:nvSpPr>
          <p:spPr>
            <a:xfrm>
              <a:off x="3758704" y="3893572"/>
              <a:ext cx="328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•</a:t>
              </a:r>
              <a:endParaRPr lang="zh-CN" altLang="en-US" sz="280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FC95489-1B83-4B5E-AE07-F4C1A2EBE56B}"/>
                </a:ext>
              </a:extLst>
            </p:cNvPr>
            <p:cNvSpPr txBox="1"/>
            <p:nvPr/>
          </p:nvSpPr>
          <p:spPr>
            <a:xfrm>
              <a:off x="3760035" y="2462416"/>
              <a:ext cx="328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•</a:t>
              </a:r>
              <a:endParaRPr lang="zh-CN" altLang="en-US" sz="280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A784291-D0E3-4ABB-8A72-A5140F6800EF}"/>
              </a:ext>
            </a:extLst>
          </p:cNvPr>
          <p:cNvSpPr/>
          <p:nvPr/>
        </p:nvSpPr>
        <p:spPr>
          <a:xfrm>
            <a:off x="1422926" y="2582108"/>
            <a:ext cx="7152444" cy="1854740"/>
          </a:xfrm>
          <a:prstGeom prst="rect">
            <a:avLst/>
          </a:prstGeom>
          <a:solidFill>
            <a:schemeClr val="accent5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531E28-9FA4-4834-94C3-160424FA92FB}"/>
              </a:ext>
            </a:extLst>
          </p:cNvPr>
          <p:cNvSpPr txBox="1"/>
          <p:nvPr/>
        </p:nvSpPr>
        <p:spPr>
          <a:xfrm>
            <a:off x="7055667" y="3938986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CC00FF"/>
                </a:solidFill>
              </a:rPr>
              <a:t>74LS245</a:t>
            </a:r>
            <a:endParaRPr lang="zh-CN" altLang="en-US" sz="2400" b="1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73524" y="116632"/>
            <a:ext cx="21607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总线的分类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512" y="836712"/>
            <a:ext cx="7315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）按传输信号的类型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9612" y="2392388"/>
            <a:ext cx="75406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地址总线</a:t>
            </a:r>
            <a:r>
              <a:rPr lang="zh-CN" altLang="en-US" sz="2800" b="1">
                <a:ea typeface="宋体" panose="02010600030101010101" pitchFamily="2" charset="-122"/>
              </a:rPr>
              <a:t>：传输地址信息，决定寻址能力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79612" y="1628800"/>
            <a:ext cx="798487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数据总线</a:t>
            </a:r>
            <a:r>
              <a:rPr lang="zh-CN" altLang="en-US" sz="2800" b="1">
                <a:ea typeface="宋体" panose="02010600030101010101" pitchFamily="2" charset="-122"/>
              </a:rPr>
              <a:t>：传输数据信息，决定总线宽度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1837" y="3105175"/>
            <a:ext cx="7518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控制总线</a:t>
            </a:r>
            <a:r>
              <a:rPr lang="zh-CN" altLang="en-US" sz="2800" b="1">
                <a:ea typeface="宋体" panose="02010600030101010101" pitchFamily="2" charset="-122"/>
              </a:rPr>
              <a:t>：传输控制信息和状态信息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5237" y="4063132"/>
            <a:ext cx="5257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）按数据传送格式划分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FDA167-5296-412C-962E-23E1A571CAD8}"/>
              </a:ext>
            </a:extLst>
          </p:cNvPr>
          <p:cNvGrpSpPr/>
          <p:nvPr/>
        </p:nvGrpSpPr>
        <p:grpSpPr>
          <a:xfrm>
            <a:off x="981199" y="4855294"/>
            <a:ext cx="7120410" cy="540683"/>
            <a:chOff x="981199" y="4855294"/>
            <a:chExt cx="7120410" cy="540683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981199" y="4855294"/>
              <a:ext cx="43434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宋体" panose="02010600030101010101" pitchFamily="2" charset="-122"/>
                </a:rPr>
                <a:t>并行总线：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843809" y="4872757"/>
              <a:ext cx="52578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多条数据线，并行传送各位信息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F37C771-8917-4553-8F20-3029BAD0A7A6}"/>
              </a:ext>
            </a:extLst>
          </p:cNvPr>
          <p:cNvGrpSpPr/>
          <p:nvPr/>
        </p:nvGrpSpPr>
        <p:grpSpPr>
          <a:xfrm>
            <a:off x="954212" y="5539914"/>
            <a:ext cx="7861771" cy="553382"/>
            <a:chOff x="954212" y="5539914"/>
            <a:chExt cx="7861771" cy="553382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954212" y="5539914"/>
              <a:ext cx="43434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宋体" panose="02010600030101010101" pitchFamily="2" charset="-122"/>
                </a:rPr>
                <a:t>串行总线：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843808" y="5570076"/>
              <a:ext cx="5972175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一条数据线，分时逐位传送各位信息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5FE665-98F6-4432-925E-9AA9776A4545}"/>
              </a:ext>
            </a:extLst>
          </p:cNvPr>
          <p:cNvGrpSpPr/>
          <p:nvPr/>
        </p:nvGrpSpPr>
        <p:grpSpPr>
          <a:xfrm>
            <a:off x="827584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234">
              <a:extLst>
                <a:ext uri="{FF2B5EF4-FFF2-40B4-BE49-F238E27FC236}">
                  <a16:creationId xmlns:a16="http://schemas.microsoft.com/office/drawing/2014/main" id="{60CBBF49-5148-4B73-ABB5-4D6A0743324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CEB99C2-38C0-4A95-8C99-684ACF860776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26368" y="169476"/>
            <a:ext cx="5257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）按时序控制方式划分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1062261"/>
            <a:ext cx="4343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①同步总线</a:t>
            </a:r>
            <a:r>
              <a:rPr lang="en-US" altLang="zh-CN" sz="2800" b="1"/>
              <a:t>:</a:t>
            </a:r>
            <a:endParaRPr lang="zh-CN" altLang="en-US" sz="2800" b="1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483768" y="1052736"/>
            <a:ext cx="627062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由统一时序信号控制总线传送操作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12105" y="1628800"/>
            <a:ext cx="7597775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在固定时钟周期内（一个或多个）完成数据传送，由同步脉冲定时打入。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0680" y="3250540"/>
            <a:ext cx="3321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例： </a:t>
            </a:r>
            <a:r>
              <a:rPr lang="en-US" altLang="zh-CN" sz="2800" b="1"/>
              <a:t>CPU</a:t>
            </a:r>
            <a:r>
              <a:rPr lang="zh-CN" altLang="en-US" sz="2800" b="1"/>
              <a:t>读数据</a:t>
            </a:r>
            <a:endParaRPr lang="en-US" altLang="zh-CN" sz="2800" b="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419280" y="3936340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152080" y="3936340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685480" y="4850740"/>
            <a:ext cx="0" cy="1447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075880" y="6146140"/>
            <a:ext cx="190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打入地址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209480" y="6165304"/>
            <a:ext cx="190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打入数据</a:t>
            </a: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399480" y="3936340"/>
            <a:ext cx="6553200" cy="2271713"/>
            <a:chOff x="336" y="0"/>
            <a:chExt cx="4128" cy="1431"/>
          </a:xfrm>
        </p:grpSpPr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632" y="672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440" y="336"/>
              <a:ext cx="3024" cy="288"/>
              <a:chOff x="624" y="3552"/>
              <a:chExt cx="3024" cy="288"/>
            </a:xfrm>
          </p:grpSpPr>
          <p:grpSp>
            <p:nvGrpSpPr>
              <p:cNvPr id="40" name="Group 19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57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1" name="Group 24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5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2" name="Group 29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4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3" name="Group 34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4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768" y="336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时钟</a:t>
              </a:r>
            </a:p>
          </p:txBody>
        </p:sp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1584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T1</a:t>
              </a:r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297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T3</a:t>
              </a:r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225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T2</a:t>
              </a: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3648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T4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768" y="720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地址</a:t>
              </a: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440" y="76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1440" y="100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1680" y="100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1680" y="76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 flipH="1"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H="1"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3936" y="100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3936" y="76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336" y="1104"/>
              <a:ext cx="12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读出数据</a:t>
              </a:r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379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2928" y="139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" name="Line 59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 flipH="1">
              <a:off x="283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283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3888" y="12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 flipV="1">
              <a:off x="1474" y="1287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 flipH="1">
              <a:off x="379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5817402" y="5003140"/>
            <a:ext cx="0" cy="1295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5" grpId="0" autoUpdateAnimBg="0"/>
      <p:bldP spid="6" grpId="0" autoUpdateAnimBg="0"/>
      <p:bldP spid="7" grpId="0" animBg="1"/>
      <p:bldP spid="8" grpId="0" animBg="1"/>
      <p:bldP spid="9" grpId="0" animBg="1"/>
      <p:bldP spid="10" grpId="0" build="p" autoUpdateAnimBg="0" advAuto="0"/>
      <p:bldP spid="11" grpId="0" build="p" autoUpdateAnimBg="0" advAuto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771525" y="158229"/>
            <a:ext cx="4343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②异步总线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996847" y="902264"/>
            <a:ext cx="79914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无固定时钟周期划分，以异步应答方式控制传送。</a:t>
            </a: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511175" y="1821236"/>
            <a:ext cx="318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800"/>
                </a:solidFill>
              </a:rPr>
              <a:t>例. </a:t>
            </a:r>
            <a:r>
              <a:rPr lang="en-US" altLang="zh-CN" sz="2800" b="1">
                <a:solidFill>
                  <a:srgbClr val="003800"/>
                </a:solidFill>
              </a:rPr>
              <a:t>CPU</a:t>
            </a:r>
            <a:r>
              <a:rPr lang="zh-CN" altLang="en-US" sz="2800" b="1">
                <a:solidFill>
                  <a:srgbClr val="003800"/>
                </a:solidFill>
              </a:rPr>
              <a:t>读数据</a:t>
            </a:r>
          </a:p>
        </p:txBody>
      </p:sp>
      <p:sp>
        <p:nvSpPr>
          <p:cNvPr id="48" name="Line 76"/>
          <p:cNvSpPr>
            <a:spLocks noChangeShapeType="1"/>
          </p:cNvSpPr>
          <p:nvPr/>
        </p:nvSpPr>
        <p:spPr bwMode="auto">
          <a:xfrm>
            <a:off x="4859338" y="2905150"/>
            <a:ext cx="0" cy="198755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49" name="Group 77"/>
          <p:cNvGrpSpPr>
            <a:grpSpLocks/>
          </p:cNvGrpSpPr>
          <p:nvPr/>
        </p:nvGrpSpPr>
        <p:grpSpPr bwMode="auto">
          <a:xfrm>
            <a:off x="2397125" y="3249637"/>
            <a:ext cx="3851275" cy="392113"/>
            <a:chOff x="1048" y="777"/>
            <a:chExt cx="2426" cy="201"/>
          </a:xfrm>
        </p:grpSpPr>
        <p:grpSp>
          <p:nvGrpSpPr>
            <p:cNvPr id="50" name="Group 78"/>
            <p:cNvGrpSpPr>
              <a:grpSpLocks/>
            </p:cNvGrpSpPr>
            <p:nvPr/>
          </p:nvGrpSpPr>
          <p:grpSpPr bwMode="auto">
            <a:xfrm>
              <a:off x="1048" y="786"/>
              <a:ext cx="1924" cy="188"/>
              <a:chOff x="1048" y="786"/>
              <a:chExt cx="1997" cy="188"/>
            </a:xfrm>
          </p:grpSpPr>
          <p:sp>
            <p:nvSpPr>
              <p:cNvPr id="53" name="Freeform 79"/>
              <p:cNvSpPr>
                <a:spLocks/>
              </p:cNvSpPr>
              <p:nvPr/>
            </p:nvSpPr>
            <p:spPr bwMode="auto">
              <a:xfrm>
                <a:off x="1051" y="786"/>
                <a:ext cx="1994" cy="92"/>
              </a:xfrm>
              <a:custGeom>
                <a:avLst/>
                <a:gdLst>
                  <a:gd name="T0" fmla="*/ 0 w 1994"/>
                  <a:gd name="T1" fmla="*/ 110 h 110"/>
                  <a:gd name="T2" fmla="*/ 293 w 1994"/>
                  <a:gd name="T3" fmla="*/ 110 h 110"/>
                  <a:gd name="T4" fmla="*/ 384 w 1994"/>
                  <a:gd name="T5" fmla="*/ 0 h 110"/>
                  <a:gd name="T6" fmla="*/ 1994 w 1994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4" h="110">
                    <a:moveTo>
                      <a:pt x="0" y="110"/>
                    </a:moveTo>
                    <a:lnTo>
                      <a:pt x="293" y="110"/>
                    </a:lnTo>
                    <a:lnTo>
                      <a:pt x="384" y="0"/>
                    </a:lnTo>
                    <a:lnTo>
                      <a:pt x="1994" y="0"/>
                    </a:lnTo>
                  </a:path>
                </a:pathLst>
              </a:custGeom>
              <a:noFill/>
              <a:ln w="25400" cmpd="sng">
                <a:solidFill>
                  <a:srgbClr val="003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54" name="Freeform 80"/>
              <p:cNvSpPr>
                <a:spLocks/>
              </p:cNvSpPr>
              <p:nvPr/>
            </p:nvSpPr>
            <p:spPr bwMode="auto">
              <a:xfrm flipV="1">
                <a:off x="1048" y="882"/>
                <a:ext cx="1994" cy="92"/>
              </a:xfrm>
              <a:custGeom>
                <a:avLst/>
                <a:gdLst>
                  <a:gd name="T0" fmla="*/ 0 w 1994"/>
                  <a:gd name="T1" fmla="*/ 110 h 110"/>
                  <a:gd name="T2" fmla="*/ 293 w 1994"/>
                  <a:gd name="T3" fmla="*/ 110 h 110"/>
                  <a:gd name="T4" fmla="*/ 384 w 1994"/>
                  <a:gd name="T5" fmla="*/ 0 h 110"/>
                  <a:gd name="T6" fmla="*/ 1994 w 1994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4" h="110">
                    <a:moveTo>
                      <a:pt x="0" y="110"/>
                    </a:moveTo>
                    <a:lnTo>
                      <a:pt x="293" y="110"/>
                    </a:lnTo>
                    <a:lnTo>
                      <a:pt x="384" y="0"/>
                    </a:lnTo>
                    <a:lnTo>
                      <a:pt x="1994" y="0"/>
                    </a:lnTo>
                  </a:path>
                </a:pathLst>
              </a:custGeom>
              <a:noFill/>
              <a:ln w="25400" cmpd="sng">
                <a:solidFill>
                  <a:srgbClr val="0038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2953" y="777"/>
              <a:ext cx="128" cy="201"/>
            </a:xfrm>
            <a:custGeom>
              <a:avLst/>
              <a:gdLst>
                <a:gd name="T0" fmla="*/ 9 w 101"/>
                <a:gd name="T1" fmla="*/ 0 h 201"/>
                <a:gd name="T2" fmla="*/ 101 w 101"/>
                <a:gd name="T3" fmla="*/ 101 h 201"/>
                <a:gd name="T4" fmla="*/ 0 w 101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201">
                  <a:moveTo>
                    <a:pt x="9" y="0"/>
                  </a:moveTo>
                  <a:lnTo>
                    <a:pt x="101" y="101"/>
                  </a:lnTo>
                  <a:lnTo>
                    <a:pt x="0" y="201"/>
                  </a:lnTo>
                </a:path>
              </a:pathLst>
            </a:custGeom>
            <a:noFill/>
            <a:ln w="25400" cmpd="sng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2" name="Line 82"/>
            <p:cNvSpPr>
              <a:spLocks noChangeShapeType="1"/>
            </p:cNvSpPr>
            <p:nvPr/>
          </p:nvSpPr>
          <p:spPr bwMode="auto">
            <a:xfrm>
              <a:off x="3081" y="878"/>
              <a:ext cx="393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4127500" y="3786212"/>
            <a:ext cx="2308225" cy="361950"/>
            <a:chOff x="1929" y="2249"/>
            <a:chExt cx="1417" cy="192"/>
          </a:xfrm>
        </p:grpSpPr>
        <p:sp>
          <p:nvSpPr>
            <p:cNvPr id="56" name="Freeform 84"/>
            <p:cNvSpPr>
              <a:spLocks/>
            </p:cNvSpPr>
            <p:nvPr/>
          </p:nvSpPr>
          <p:spPr bwMode="auto">
            <a:xfrm>
              <a:off x="1929" y="2249"/>
              <a:ext cx="1161" cy="192"/>
            </a:xfrm>
            <a:custGeom>
              <a:avLst/>
              <a:gdLst>
                <a:gd name="T0" fmla="*/ 0 w 1161"/>
                <a:gd name="T1" fmla="*/ 100 h 192"/>
                <a:gd name="T2" fmla="*/ 265 w 1161"/>
                <a:gd name="T3" fmla="*/ 100 h 192"/>
                <a:gd name="T4" fmla="*/ 374 w 1161"/>
                <a:gd name="T5" fmla="*/ 0 h 192"/>
                <a:gd name="T6" fmla="*/ 1060 w 1161"/>
                <a:gd name="T7" fmla="*/ 0 h 192"/>
                <a:gd name="T8" fmla="*/ 1161 w 1161"/>
                <a:gd name="T9" fmla="*/ 100 h 192"/>
                <a:gd name="T10" fmla="*/ 1060 w 1161"/>
                <a:gd name="T11" fmla="*/ 192 h 192"/>
                <a:gd name="T12" fmla="*/ 356 w 1161"/>
                <a:gd name="T13" fmla="*/ 192 h 192"/>
                <a:gd name="T14" fmla="*/ 265 w 1161"/>
                <a:gd name="T15" fmla="*/ 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1" h="192">
                  <a:moveTo>
                    <a:pt x="0" y="100"/>
                  </a:moveTo>
                  <a:lnTo>
                    <a:pt x="265" y="100"/>
                  </a:lnTo>
                  <a:lnTo>
                    <a:pt x="374" y="0"/>
                  </a:lnTo>
                  <a:lnTo>
                    <a:pt x="1060" y="0"/>
                  </a:lnTo>
                  <a:lnTo>
                    <a:pt x="1161" y="100"/>
                  </a:lnTo>
                  <a:lnTo>
                    <a:pt x="1060" y="192"/>
                  </a:lnTo>
                  <a:lnTo>
                    <a:pt x="356" y="192"/>
                  </a:lnTo>
                  <a:lnTo>
                    <a:pt x="265" y="91"/>
                  </a:lnTo>
                </a:path>
              </a:pathLst>
            </a:custGeom>
            <a:noFill/>
            <a:ln w="25400" cmpd="sng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7" name="Line 85"/>
            <p:cNvSpPr>
              <a:spLocks noChangeShapeType="1"/>
            </p:cNvSpPr>
            <p:nvPr/>
          </p:nvSpPr>
          <p:spPr bwMode="auto">
            <a:xfrm>
              <a:off x="3090" y="2350"/>
              <a:ext cx="256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58" name="Text Box 87"/>
          <p:cNvSpPr txBox="1">
            <a:spLocks noChangeArrowheads="1"/>
          </p:cNvSpPr>
          <p:nvPr/>
        </p:nvSpPr>
        <p:spPr bwMode="auto">
          <a:xfrm>
            <a:off x="6434138" y="3694137"/>
            <a:ext cx="104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800"/>
                </a:solidFill>
              </a:rPr>
              <a:t>Data</a:t>
            </a:r>
          </a:p>
        </p:txBody>
      </p:sp>
      <p:sp>
        <p:nvSpPr>
          <p:cNvPr id="61" name="Line 88"/>
          <p:cNvSpPr>
            <a:spLocks noChangeShapeType="1"/>
          </p:cNvSpPr>
          <p:nvPr/>
        </p:nvSpPr>
        <p:spPr bwMode="auto">
          <a:xfrm>
            <a:off x="1619672" y="3645024"/>
            <a:ext cx="495300" cy="0"/>
          </a:xfrm>
          <a:prstGeom prst="line">
            <a:avLst/>
          </a:prstGeom>
          <a:noFill/>
          <a:ln w="22225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63" name="Line 89"/>
          <p:cNvSpPr>
            <a:spLocks noChangeShapeType="1"/>
          </p:cNvSpPr>
          <p:nvPr/>
        </p:nvSpPr>
        <p:spPr bwMode="auto">
          <a:xfrm>
            <a:off x="2932113" y="2911500"/>
            <a:ext cx="0" cy="198755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65" name="Group 118"/>
          <p:cNvGrpSpPr>
            <a:grpSpLocks/>
          </p:cNvGrpSpPr>
          <p:nvPr/>
        </p:nvGrpSpPr>
        <p:grpSpPr bwMode="auto">
          <a:xfrm>
            <a:off x="2932113" y="2747987"/>
            <a:ext cx="1925637" cy="519113"/>
            <a:chOff x="1847" y="1390"/>
            <a:chExt cx="1213" cy="327"/>
          </a:xfrm>
        </p:grpSpPr>
        <p:sp>
          <p:nvSpPr>
            <p:cNvPr id="67" name="Text Box 91"/>
            <p:cNvSpPr txBox="1">
              <a:spLocks noChangeArrowheads="1"/>
            </p:cNvSpPr>
            <p:nvPr/>
          </p:nvSpPr>
          <p:spPr bwMode="auto">
            <a:xfrm>
              <a:off x="2162" y="1390"/>
              <a:ext cx="6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时延</a:t>
              </a:r>
            </a:p>
          </p:txBody>
        </p:sp>
        <p:sp>
          <p:nvSpPr>
            <p:cNvPr id="69" name="Line 92"/>
            <p:cNvSpPr>
              <a:spLocks noChangeShapeType="1"/>
            </p:cNvSpPr>
            <p:nvPr/>
          </p:nvSpPr>
          <p:spPr bwMode="auto">
            <a:xfrm>
              <a:off x="2703" y="1580"/>
              <a:ext cx="357" cy="0"/>
            </a:xfrm>
            <a:prstGeom prst="line">
              <a:avLst/>
            </a:prstGeom>
            <a:noFill/>
            <a:ln w="1778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 rot="10800000" flipV="1">
              <a:off x="1847" y="1576"/>
              <a:ext cx="320" cy="0"/>
            </a:xfrm>
            <a:prstGeom prst="line">
              <a:avLst/>
            </a:prstGeom>
            <a:noFill/>
            <a:ln w="1778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solidFill>
                  <a:srgbClr val="0000FF"/>
                </a:solidFill>
              </a:endParaRPr>
            </a:p>
          </p:txBody>
        </p:sp>
      </p:grpSp>
      <p:sp>
        <p:nvSpPr>
          <p:cNvPr id="83" name="Line 94"/>
          <p:cNvSpPr>
            <a:spLocks noChangeShapeType="1"/>
          </p:cNvSpPr>
          <p:nvPr/>
        </p:nvSpPr>
        <p:spPr bwMode="auto">
          <a:xfrm flipH="1">
            <a:off x="7604075" y="3973537"/>
            <a:ext cx="568325" cy="0"/>
          </a:xfrm>
          <a:prstGeom prst="line">
            <a:avLst/>
          </a:prstGeom>
          <a:noFill/>
          <a:ln w="22225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4" name="Freeform 95"/>
          <p:cNvSpPr>
            <a:spLocks/>
          </p:cNvSpPr>
          <p:nvPr/>
        </p:nvSpPr>
        <p:spPr bwMode="auto">
          <a:xfrm>
            <a:off x="4216400" y="4303737"/>
            <a:ext cx="2460625" cy="234950"/>
          </a:xfrm>
          <a:custGeom>
            <a:avLst/>
            <a:gdLst>
              <a:gd name="T0" fmla="*/ 0 w 1609"/>
              <a:gd name="T1" fmla="*/ 164 h 173"/>
              <a:gd name="T2" fmla="*/ 384 w 1609"/>
              <a:gd name="T3" fmla="*/ 164 h 173"/>
              <a:gd name="T4" fmla="*/ 502 w 1609"/>
              <a:gd name="T5" fmla="*/ 0 h 173"/>
              <a:gd name="T6" fmla="*/ 1133 w 1609"/>
              <a:gd name="T7" fmla="*/ 0 h 173"/>
              <a:gd name="T8" fmla="*/ 1270 w 1609"/>
              <a:gd name="T9" fmla="*/ 173 h 173"/>
              <a:gd name="T10" fmla="*/ 1609 w 1609"/>
              <a:gd name="T11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9" h="173">
                <a:moveTo>
                  <a:pt x="0" y="164"/>
                </a:moveTo>
                <a:lnTo>
                  <a:pt x="384" y="164"/>
                </a:lnTo>
                <a:lnTo>
                  <a:pt x="502" y="0"/>
                </a:lnTo>
                <a:lnTo>
                  <a:pt x="1133" y="0"/>
                </a:lnTo>
                <a:lnTo>
                  <a:pt x="1270" y="173"/>
                </a:lnTo>
                <a:lnTo>
                  <a:pt x="1609" y="173"/>
                </a:lnTo>
              </a:path>
            </a:pathLst>
          </a:custGeom>
          <a:noFill/>
          <a:ln w="25400" cmpd="sng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5" name="Line 96"/>
          <p:cNvSpPr>
            <a:spLocks noChangeShapeType="1"/>
          </p:cNvSpPr>
          <p:nvPr/>
        </p:nvSpPr>
        <p:spPr bwMode="auto">
          <a:xfrm>
            <a:off x="5114925" y="2911500"/>
            <a:ext cx="0" cy="1987550"/>
          </a:xfrm>
          <a:prstGeom prst="line">
            <a:avLst/>
          </a:prstGeom>
          <a:noFill/>
          <a:ln w="158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6" name="Line 97"/>
          <p:cNvSpPr>
            <a:spLocks noChangeShapeType="1"/>
          </p:cNvSpPr>
          <p:nvPr/>
        </p:nvSpPr>
        <p:spPr bwMode="auto">
          <a:xfrm flipH="1">
            <a:off x="7746950" y="4549800"/>
            <a:ext cx="425450" cy="0"/>
          </a:xfrm>
          <a:prstGeom prst="line">
            <a:avLst/>
          </a:prstGeom>
          <a:noFill/>
          <a:ln w="22225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8" name="Text Box 98"/>
          <p:cNvSpPr txBox="1">
            <a:spLocks noChangeArrowheads="1"/>
          </p:cNvSpPr>
          <p:nvPr/>
        </p:nvSpPr>
        <p:spPr bwMode="auto">
          <a:xfrm>
            <a:off x="6588224" y="4245000"/>
            <a:ext cx="106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800"/>
                </a:solidFill>
              </a:rPr>
              <a:t>ACK</a:t>
            </a:r>
          </a:p>
        </p:txBody>
      </p:sp>
      <p:sp>
        <p:nvSpPr>
          <p:cNvPr id="89" name="Line 99"/>
          <p:cNvSpPr>
            <a:spLocks noChangeShapeType="1"/>
          </p:cNvSpPr>
          <p:nvPr/>
        </p:nvSpPr>
        <p:spPr bwMode="auto">
          <a:xfrm flipH="1">
            <a:off x="4075113" y="4624412"/>
            <a:ext cx="1012825" cy="75565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0" name="Text Box 100"/>
          <p:cNvSpPr txBox="1">
            <a:spLocks noChangeArrowheads="1"/>
          </p:cNvSpPr>
          <p:nvPr/>
        </p:nvSpPr>
        <p:spPr bwMode="auto">
          <a:xfrm>
            <a:off x="977776" y="5363170"/>
            <a:ext cx="337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800"/>
                </a:solidFill>
              </a:rPr>
              <a:t>主设备检测到</a:t>
            </a:r>
            <a:r>
              <a:rPr lang="en-US" altLang="zh-CN" sz="2800" b="1">
                <a:solidFill>
                  <a:srgbClr val="003800"/>
                </a:solidFill>
              </a:rPr>
              <a:t>ACK, </a:t>
            </a:r>
            <a:r>
              <a:rPr lang="zh-CN" altLang="en-US" sz="2800" b="1">
                <a:solidFill>
                  <a:srgbClr val="003800"/>
                </a:solidFill>
              </a:rPr>
              <a:t>采样数据总线</a:t>
            </a:r>
          </a:p>
        </p:txBody>
      </p:sp>
      <p:sp>
        <p:nvSpPr>
          <p:cNvPr id="91" name="Line 101"/>
          <p:cNvSpPr>
            <a:spLocks noChangeShapeType="1"/>
          </p:cNvSpPr>
          <p:nvPr/>
        </p:nvSpPr>
        <p:spPr bwMode="auto">
          <a:xfrm flipH="1">
            <a:off x="1765300" y="3495700"/>
            <a:ext cx="674688" cy="118903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2" name="Text Box 102"/>
          <p:cNvSpPr txBox="1">
            <a:spLocks noChangeArrowheads="1"/>
          </p:cNvSpPr>
          <p:nvPr/>
        </p:nvSpPr>
        <p:spPr bwMode="auto">
          <a:xfrm>
            <a:off x="609600" y="4646637"/>
            <a:ext cx="245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800"/>
                </a:solidFill>
              </a:rPr>
              <a:t>地址/读命令</a:t>
            </a:r>
          </a:p>
        </p:txBody>
      </p:sp>
      <p:sp>
        <p:nvSpPr>
          <p:cNvPr id="94" name="Line 103"/>
          <p:cNvSpPr>
            <a:spLocks noChangeShapeType="1"/>
          </p:cNvSpPr>
          <p:nvPr/>
        </p:nvSpPr>
        <p:spPr bwMode="auto">
          <a:xfrm flipV="1">
            <a:off x="5541963" y="2681312"/>
            <a:ext cx="360362" cy="582613"/>
          </a:xfrm>
          <a:prstGeom prst="line">
            <a:avLst/>
          </a:prstGeom>
          <a:noFill/>
          <a:ln w="1778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auto">
          <a:xfrm>
            <a:off x="3852863" y="2213000"/>
            <a:ext cx="4881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800"/>
                </a:solidFill>
              </a:rPr>
              <a:t>CPU</a:t>
            </a:r>
            <a:r>
              <a:rPr lang="zh-CN" altLang="en-US" sz="2800" b="1">
                <a:solidFill>
                  <a:srgbClr val="003800"/>
                </a:solidFill>
              </a:rPr>
              <a:t>将地址/读命令变为无效</a:t>
            </a:r>
          </a:p>
        </p:txBody>
      </p:sp>
      <p:sp>
        <p:nvSpPr>
          <p:cNvPr id="96" name="Line 105"/>
          <p:cNvSpPr>
            <a:spLocks noChangeShapeType="1"/>
          </p:cNvSpPr>
          <p:nvPr/>
        </p:nvSpPr>
        <p:spPr bwMode="auto">
          <a:xfrm>
            <a:off x="5964238" y="4071961"/>
            <a:ext cx="1209520" cy="114915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97" name="Rectangle 106"/>
          <p:cNvSpPr>
            <a:spLocks noChangeArrowheads="1"/>
          </p:cNvSpPr>
          <p:nvPr/>
        </p:nvSpPr>
        <p:spPr bwMode="auto">
          <a:xfrm>
            <a:off x="5856288" y="5147146"/>
            <a:ext cx="2333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3800"/>
                </a:solidFill>
              </a:rPr>
              <a:t>从设备停止驱动数据总线</a:t>
            </a:r>
          </a:p>
        </p:txBody>
      </p:sp>
      <p:sp>
        <p:nvSpPr>
          <p:cNvPr id="98" name="Rectangle 107"/>
          <p:cNvSpPr>
            <a:spLocks noChangeArrowheads="1"/>
          </p:cNvSpPr>
          <p:nvPr/>
        </p:nvSpPr>
        <p:spPr bwMode="auto">
          <a:xfrm>
            <a:off x="4040188" y="6218148"/>
            <a:ext cx="2786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800"/>
                </a:solidFill>
              </a:rPr>
              <a:t>将</a:t>
            </a:r>
            <a:r>
              <a:rPr lang="en-US" altLang="zh-CN" sz="2800" b="1">
                <a:solidFill>
                  <a:srgbClr val="003800"/>
                </a:solidFill>
              </a:rPr>
              <a:t>ACK</a:t>
            </a:r>
            <a:r>
              <a:rPr lang="zh-CN" altLang="en-US" sz="2800" b="1">
                <a:solidFill>
                  <a:srgbClr val="003800"/>
                </a:solidFill>
              </a:rPr>
              <a:t>变为无效</a:t>
            </a:r>
          </a:p>
        </p:txBody>
      </p:sp>
      <p:sp>
        <p:nvSpPr>
          <p:cNvPr id="99" name="Line 108"/>
          <p:cNvSpPr>
            <a:spLocks noChangeShapeType="1"/>
          </p:cNvSpPr>
          <p:nvPr/>
        </p:nvSpPr>
        <p:spPr bwMode="auto">
          <a:xfrm flipH="1">
            <a:off x="4989511" y="4481537"/>
            <a:ext cx="1027113" cy="1736611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0" name="Text Box 115"/>
          <p:cNvSpPr txBox="1">
            <a:spLocks noChangeArrowheads="1"/>
          </p:cNvSpPr>
          <p:nvPr/>
        </p:nvSpPr>
        <p:spPr bwMode="auto">
          <a:xfrm>
            <a:off x="8145407" y="3613446"/>
            <a:ext cx="701731" cy="1255714"/>
          </a:xfrm>
          <a:prstGeom prst="rect">
            <a:avLst/>
          </a:prstGeom>
          <a:solidFill>
            <a:srgbClr val="D5FFFF"/>
          </a:solidFill>
          <a:ln w="28575">
            <a:solidFill>
              <a:srgbClr val="0038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rgbClr val="003800"/>
                </a:solidFill>
              </a:rPr>
              <a:t> 从设备</a:t>
            </a:r>
          </a:p>
        </p:txBody>
      </p:sp>
      <p:sp>
        <p:nvSpPr>
          <p:cNvPr id="101" name="Rectangle 116"/>
          <p:cNvSpPr>
            <a:spLocks noChangeArrowheads="1"/>
          </p:cNvSpPr>
          <p:nvPr/>
        </p:nvSpPr>
        <p:spPr bwMode="auto">
          <a:xfrm>
            <a:off x="7554913" y="2981896"/>
            <a:ext cx="192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800"/>
                </a:solidFill>
              </a:rPr>
              <a:t>(</a:t>
            </a:r>
            <a:r>
              <a:rPr lang="en-US" altLang="zh-CN" sz="2800" b="1">
                <a:solidFill>
                  <a:srgbClr val="003800"/>
                </a:solidFill>
              </a:rPr>
              <a:t>I/O</a:t>
            </a:r>
            <a:r>
              <a:rPr lang="zh-CN" altLang="en-US" sz="2800" b="1">
                <a:solidFill>
                  <a:srgbClr val="003800"/>
                </a:solidFill>
              </a:rPr>
              <a:t>或</a:t>
            </a:r>
            <a:r>
              <a:rPr lang="en-US" altLang="zh-CN" sz="2800" b="1">
                <a:solidFill>
                  <a:srgbClr val="003800"/>
                </a:solidFill>
              </a:rPr>
              <a:t>M)</a:t>
            </a:r>
            <a:endParaRPr lang="zh-CN" altLang="en-US" sz="2800" b="1">
              <a:solidFill>
                <a:srgbClr val="003800"/>
              </a:solidFill>
            </a:endParaRPr>
          </a:p>
        </p:txBody>
      </p:sp>
      <p:sp>
        <p:nvSpPr>
          <p:cNvPr id="103" name="Text Box 117"/>
          <p:cNvSpPr txBox="1">
            <a:spLocks noChangeArrowheads="1"/>
          </p:cNvSpPr>
          <p:nvPr/>
        </p:nvSpPr>
        <p:spPr bwMode="auto">
          <a:xfrm>
            <a:off x="550863" y="2965475"/>
            <a:ext cx="1093787" cy="1384995"/>
          </a:xfrm>
          <a:prstGeom prst="rect">
            <a:avLst/>
          </a:prstGeom>
          <a:solidFill>
            <a:srgbClr val="CCFFFF"/>
          </a:solidFill>
          <a:ln w="28575" cap="sq">
            <a:solidFill>
              <a:srgbClr val="0038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2800" b="1">
              <a:solidFill>
                <a:srgbClr val="003800"/>
              </a:solidFill>
            </a:endParaRPr>
          </a:p>
          <a:p>
            <a:pPr algn="ctr"/>
            <a:r>
              <a:rPr lang="en-US" altLang="zh-CN" sz="2800" b="1">
                <a:solidFill>
                  <a:srgbClr val="003800"/>
                </a:solidFill>
              </a:rPr>
              <a:t>CPU</a:t>
            </a:r>
          </a:p>
          <a:p>
            <a:pPr algn="ctr"/>
            <a:endParaRPr lang="en-US" altLang="zh-CN" sz="2800" b="1">
              <a:solidFill>
                <a:srgbClr val="003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7" grpId="0" build="p" autoUpdateAnimBg="0"/>
      <p:bldP spid="58" grpId="0" autoUpdateAnimBg="0"/>
      <p:bldP spid="88" grpId="0" autoUpdateAnimBg="0"/>
      <p:bldP spid="90" grpId="0" autoUpdateAnimBg="0"/>
      <p:bldP spid="92" grpId="0" autoUpdateAnimBg="0"/>
      <p:bldP spid="95" grpId="0" autoUpdateAnimBg="0"/>
      <p:bldP spid="97" grpId="0" autoUpdateAnimBg="0"/>
      <p:bldP spid="98" grpId="0" autoUpdateAnimBg="0"/>
      <p:bldP spid="100" grpId="0" animBg="1" autoUpdateAnimBg="0"/>
      <p:bldP spid="101" grpId="0" autoUpdateAnimBg="0"/>
      <p:bldP spid="10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33266" y="149504"/>
            <a:ext cx="32862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cs typeface="Times New Roman" panose="02020603050405020304" pitchFamily="18" charset="0"/>
              </a:rPr>
              <a:t>③</a:t>
            </a:r>
            <a:r>
              <a:rPr lang="zh-CN" altLang="en-US" sz="2800" b="1">
                <a:solidFill>
                  <a:srgbClr val="0000FF"/>
                </a:solidFill>
              </a:rPr>
              <a:t> 扩展同步总线</a:t>
            </a:r>
            <a:endParaRPr lang="zh-CN" altLang="en-US" sz="2800" b="1">
              <a:solidFill>
                <a:srgbClr val="0038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552" y="1253421"/>
            <a:ext cx="82043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以时钟周期为基础, 允许总线周期中的时钟数可变(既有统一时序同步时钟, 又有应答信号) 。</a:t>
            </a: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4638675" y="3922613"/>
            <a:ext cx="223838" cy="11684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241425" y="5545038"/>
            <a:ext cx="11191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800" b="1">
                <a:solidFill>
                  <a:srgbClr val="003800"/>
                </a:solidFill>
              </a:rPr>
              <a:t>Data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847850" y="4390925"/>
            <a:ext cx="6896100" cy="330200"/>
            <a:chOff x="1299" y="2730"/>
            <a:chExt cx="4344" cy="208"/>
          </a:xfrm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1299" y="2730"/>
              <a:ext cx="2691" cy="199"/>
            </a:xfrm>
            <a:custGeom>
              <a:avLst/>
              <a:gdLst>
                <a:gd name="T0" fmla="*/ 0 w 2600"/>
                <a:gd name="T1" fmla="*/ 160 h 320"/>
                <a:gd name="T2" fmla="*/ 220 w 2600"/>
                <a:gd name="T3" fmla="*/ 160 h 320"/>
                <a:gd name="T4" fmla="*/ 380 w 2600"/>
                <a:gd name="T5" fmla="*/ 0 h 320"/>
                <a:gd name="T6" fmla="*/ 2440 w 2600"/>
                <a:gd name="T7" fmla="*/ 0 h 320"/>
                <a:gd name="T8" fmla="*/ 2600 w 2600"/>
                <a:gd name="T9" fmla="*/ 160 h 320"/>
                <a:gd name="T10" fmla="*/ 2460 w 2600"/>
                <a:gd name="T11" fmla="*/ 320 h 320"/>
                <a:gd name="T12" fmla="*/ 340 w 2600"/>
                <a:gd name="T13" fmla="*/ 320 h 320"/>
                <a:gd name="T14" fmla="*/ 200 w 2600"/>
                <a:gd name="T15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0" h="320">
                  <a:moveTo>
                    <a:pt x="0" y="160"/>
                  </a:moveTo>
                  <a:lnTo>
                    <a:pt x="220" y="160"/>
                  </a:lnTo>
                  <a:lnTo>
                    <a:pt x="380" y="0"/>
                  </a:lnTo>
                  <a:lnTo>
                    <a:pt x="2440" y="0"/>
                  </a:lnTo>
                  <a:lnTo>
                    <a:pt x="2600" y="160"/>
                  </a:lnTo>
                  <a:lnTo>
                    <a:pt x="2460" y="320"/>
                  </a:lnTo>
                  <a:lnTo>
                    <a:pt x="340" y="320"/>
                  </a:lnTo>
                  <a:lnTo>
                    <a:pt x="200" y="160"/>
                  </a:lnTo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" name="Freeform 25"/>
            <p:cNvSpPr>
              <a:spLocks/>
            </p:cNvSpPr>
            <p:nvPr/>
          </p:nvSpPr>
          <p:spPr bwMode="auto">
            <a:xfrm>
              <a:off x="3997" y="2742"/>
              <a:ext cx="1646" cy="196"/>
            </a:xfrm>
            <a:custGeom>
              <a:avLst/>
              <a:gdLst>
                <a:gd name="T0" fmla="*/ 0 w 1660"/>
                <a:gd name="T1" fmla="*/ 140 h 320"/>
                <a:gd name="T2" fmla="*/ 80 w 1660"/>
                <a:gd name="T3" fmla="*/ 0 h 320"/>
                <a:gd name="T4" fmla="*/ 1480 w 1660"/>
                <a:gd name="T5" fmla="*/ 0 h 320"/>
                <a:gd name="T6" fmla="*/ 1660 w 1660"/>
                <a:gd name="T7" fmla="*/ 160 h 320"/>
                <a:gd name="T8" fmla="*/ 1520 w 1660"/>
                <a:gd name="T9" fmla="*/ 320 h 320"/>
                <a:gd name="T10" fmla="*/ 120 w 1660"/>
                <a:gd name="T11" fmla="*/ 320 h 320"/>
                <a:gd name="T12" fmla="*/ 0 w 1660"/>
                <a:gd name="T13" fmla="*/ 14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0" h="320">
                  <a:moveTo>
                    <a:pt x="0" y="140"/>
                  </a:moveTo>
                  <a:lnTo>
                    <a:pt x="80" y="0"/>
                  </a:lnTo>
                  <a:lnTo>
                    <a:pt x="1480" y="0"/>
                  </a:lnTo>
                  <a:lnTo>
                    <a:pt x="1660" y="160"/>
                  </a:lnTo>
                  <a:lnTo>
                    <a:pt x="1520" y="320"/>
                  </a:lnTo>
                  <a:lnTo>
                    <a:pt x="120" y="320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03300" y="4241700"/>
            <a:ext cx="1149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2800" b="1">
                <a:solidFill>
                  <a:srgbClr val="003800"/>
                </a:solidFill>
              </a:rPr>
              <a:t>地址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2181225" y="4282975"/>
            <a:ext cx="0" cy="539750"/>
          </a:xfrm>
          <a:prstGeom prst="line">
            <a:avLst/>
          </a:prstGeom>
          <a:noFill/>
          <a:ln w="15875">
            <a:solidFill>
              <a:srgbClr val="005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6118225" y="4254400"/>
            <a:ext cx="0" cy="561975"/>
          </a:xfrm>
          <a:prstGeom prst="line">
            <a:avLst/>
          </a:prstGeom>
          <a:noFill/>
          <a:ln w="15875">
            <a:solidFill>
              <a:srgbClr val="003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2" name="Freeform 29"/>
          <p:cNvSpPr>
            <a:spLocks/>
          </p:cNvSpPr>
          <p:nvPr/>
        </p:nvSpPr>
        <p:spPr bwMode="auto">
          <a:xfrm>
            <a:off x="5622925" y="3873400"/>
            <a:ext cx="136525" cy="14732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053138" y="5195788"/>
            <a:ext cx="204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800"/>
                </a:solidFill>
              </a:rPr>
              <a:t>CPU</a:t>
            </a:r>
            <a:r>
              <a:rPr lang="zh-CN" altLang="en-US" sz="2400" b="1">
                <a:solidFill>
                  <a:srgbClr val="003800"/>
                </a:solidFill>
              </a:rPr>
              <a:t>采样数据</a:t>
            </a:r>
          </a:p>
        </p:txBody>
      </p: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2190750" y="3116163"/>
            <a:ext cx="3027363" cy="588962"/>
            <a:chOff x="1380" y="1393"/>
            <a:chExt cx="1907" cy="371"/>
          </a:xfrm>
        </p:grpSpPr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2685" y="1404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T3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1380" y="1573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983" y="1584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V="1">
              <a:off x="2595" y="1584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2606" y="1685"/>
              <a:ext cx="623" cy="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1382" y="1685"/>
              <a:ext cx="602" cy="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1995" y="1685"/>
              <a:ext cx="602" cy="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1526" y="1393"/>
              <a:ext cx="6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T1</a:t>
              </a:r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2067" y="1412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T2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3220" y="1571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5102225" y="3127275"/>
            <a:ext cx="1136650" cy="550863"/>
            <a:chOff x="3214" y="1400"/>
            <a:chExt cx="716" cy="347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V="1">
              <a:off x="3837" y="1567"/>
              <a:ext cx="0" cy="18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>
              <a:off x="3214" y="1689"/>
              <a:ext cx="623" cy="0"/>
            </a:xfrm>
            <a:prstGeom prst="line">
              <a:avLst/>
            </a:prstGeom>
            <a:noFill/>
            <a:ln w="15875">
              <a:solidFill>
                <a:srgbClr val="0038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3328" y="1400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Tw</a:t>
              </a:r>
            </a:p>
          </p:txBody>
        </p:sp>
      </p:grpSp>
      <p:sp>
        <p:nvSpPr>
          <p:cNvPr id="29" name="Freeform 47"/>
          <p:cNvSpPr>
            <a:spLocks/>
          </p:cNvSpPr>
          <p:nvPr/>
        </p:nvSpPr>
        <p:spPr bwMode="auto">
          <a:xfrm flipH="1">
            <a:off x="5773738" y="3865463"/>
            <a:ext cx="195262" cy="17907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0" name="Group 48"/>
          <p:cNvGrpSpPr>
            <a:grpSpLocks/>
          </p:cNvGrpSpPr>
          <p:nvPr/>
        </p:nvGrpSpPr>
        <p:grpSpPr bwMode="auto">
          <a:xfrm>
            <a:off x="2147888" y="5665688"/>
            <a:ext cx="5033962" cy="347662"/>
            <a:chOff x="1272" y="3344"/>
            <a:chExt cx="3171" cy="219"/>
          </a:xfrm>
        </p:grpSpPr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2172" y="3344"/>
              <a:ext cx="2271" cy="219"/>
              <a:chOff x="4400" y="4260"/>
              <a:chExt cx="2640" cy="340"/>
            </a:xfrm>
          </p:grpSpPr>
          <p:sp>
            <p:nvSpPr>
              <p:cNvPr id="33" name="Freeform 50"/>
              <p:cNvSpPr>
                <a:spLocks/>
              </p:cNvSpPr>
              <p:nvPr/>
            </p:nvSpPr>
            <p:spPr bwMode="auto">
              <a:xfrm>
                <a:off x="4400" y="4260"/>
                <a:ext cx="2200" cy="340"/>
              </a:xfrm>
              <a:custGeom>
                <a:avLst/>
                <a:gdLst>
                  <a:gd name="T0" fmla="*/ 0 w 2200"/>
                  <a:gd name="T1" fmla="*/ 160 h 340"/>
                  <a:gd name="T2" fmla="*/ 1340 w 2200"/>
                  <a:gd name="T3" fmla="*/ 160 h 340"/>
                  <a:gd name="T4" fmla="*/ 1480 w 2200"/>
                  <a:gd name="T5" fmla="*/ 0 h 340"/>
                  <a:gd name="T6" fmla="*/ 2080 w 2200"/>
                  <a:gd name="T7" fmla="*/ 0 h 340"/>
                  <a:gd name="T8" fmla="*/ 2200 w 2200"/>
                  <a:gd name="T9" fmla="*/ 160 h 340"/>
                  <a:gd name="T10" fmla="*/ 2080 w 2200"/>
                  <a:gd name="T11" fmla="*/ 340 h 340"/>
                  <a:gd name="T12" fmla="*/ 1500 w 2200"/>
                  <a:gd name="T13" fmla="*/ 340 h 340"/>
                  <a:gd name="T14" fmla="*/ 1360 w 2200"/>
                  <a:gd name="T15" fmla="*/ 16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00" h="340">
                    <a:moveTo>
                      <a:pt x="0" y="160"/>
                    </a:moveTo>
                    <a:lnTo>
                      <a:pt x="1340" y="160"/>
                    </a:lnTo>
                    <a:lnTo>
                      <a:pt x="1480" y="0"/>
                    </a:lnTo>
                    <a:lnTo>
                      <a:pt x="2080" y="0"/>
                    </a:lnTo>
                    <a:lnTo>
                      <a:pt x="2200" y="160"/>
                    </a:lnTo>
                    <a:lnTo>
                      <a:pt x="2080" y="340"/>
                    </a:lnTo>
                    <a:lnTo>
                      <a:pt x="1500" y="340"/>
                    </a:lnTo>
                    <a:lnTo>
                      <a:pt x="1360" y="160"/>
                    </a:lnTo>
                  </a:path>
                </a:pathLst>
              </a:custGeom>
              <a:noFill/>
              <a:ln w="28575" cmpd="sng">
                <a:solidFill>
                  <a:srgbClr val="003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4" name="Line 51"/>
              <p:cNvSpPr>
                <a:spLocks noChangeShapeType="1"/>
              </p:cNvSpPr>
              <p:nvPr/>
            </p:nvSpPr>
            <p:spPr bwMode="auto">
              <a:xfrm>
                <a:off x="6600" y="4420"/>
                <a:ext cx="440" cy="0"/>
              </a:xfrm>
              <a:prstGeom prst="line">
                <a:avLst/>
              </a:prstGeom>
              <a:noFill/>
              <a:ln w="28575">
                <a:solidFill>
                  <a:srgbClr val="003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 flipH="1">
              <a:off x="1272" y="3450"/>
              <a:ext cx="914" cy="0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35" name="Group 53"/>
          <p:cNvGrpSpPr>
            <a:grpSpLocks/>
          </p:cNvGrpSpPr>
          <p:nvPr/>
        </p:nvGrpSpPr>
        <p:grpSpPr bwMode="auto">
          <a:xfrm flipV="1">
            <a:off x="2181225" y="3736875"/>
            <a:ext cx="2940050" cy="339725"/>
            <a:chOff x="1509" y="2273"/>
            <a:chExt cx="1852" cy="214"/>
          </a:xfrm>
        </p:grpSpPr>
        <p:sp>
          <p:nvSpPr>
            <p:cNvPr id="36" name="Freeform 54"/>
            <p:cNvSpPr>
              <a:spLocks/>
            </p:cNvSpPr>
            <p:nvPr/>
          </p:nvSpPr>
          <p:spPr bwMode="auto">
            <a:xfrm>
              <a:off x="1509" y="2277"/>
              <a:ext cx="622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2126" y="2273"/>
              <a:ext cx="614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2738" y="2273"/>
              <a:ext cx="623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9" name="Freeform 57"/>
          <p:cNvSpPr>
            <a:spLocks/>
          </p:cNvSpPr>
          <p:nvPr/>
        </p:nvSpPr>
        <p:spPr bwMode="auto">
          <a:xfrm flipV="1">
            <a:off x="5126038" y="3728938"/>
            <a:ext cx="989012" cy="333375"/>
          </a:xfrm>
          <a:custGeom>
            <a:avLst/>
            <a:gdLst>
              <a:gd name="T0" fmla="*/ 0 w 595"/>
              <a:gd name="T1" fmla="*/ 210 h 210"/>
              <a:gd name="T2" fmla="*/ 0 w 595"/>
              <a:gd name="T3" fmla="*/ 0 h 210"/>
              <a:gd name="T4" fmla="*/ 311 w 595"/>
              <a:gd name="T5" fmla="*/ 0 h 210"/>
              <a:gd name="T6" fmla="*/ 311 w 595"/>
              <a:gd name="T7" fmla="*/ 210 h 210"/>
              <a:gd name="T8" fmla="*/ 595 w 595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210">
                <a:moveTo>
                  <a:pt x="0" y="210"/>
                </a:moveTo>
                <a:lnTo>
                  <a:pt x="0" y="0"/>
                </a:lnTo>
                <a:lnTo>
                  <a:pt x="311" y="0"/>
                </a:lnTo>
                <a:lnTo>
                  <a:pt x="311" y="210"/>
                </a:lnTo>
                <a:lnTo>
                  <a:pt x="595" y="210"/>
                </a:lnTo>
              </a:path>
            </a:pathLst>
          </a:custGeom>
          <a:noFill/>
          <a:ln w="28575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0" name="Freeform 58"/>
          <p:cNvSpPr>
            <a:spLocks/>
          </p:cNvSpPr>
          <p:nvPr/>
        </p:nvSpPr>
        <p:spPr bwMode="auto">
          <a:xfrm flipV="1">
            <a:off x="6091238" y="3722588"/>
            <a:ext cx="989012" cy="333375"/>
          </a:xfrm>
          <a:custGeom>
            <a:avLst/>
            <a:gdLst>
              <a:gd name="T0" fmla="*/ 0 w 595"/>
              <a:gd name="T1" fmla="*/ 210 h 210"/>
              <a:gd name="T2" fmla="*/ 0 w 595"/>
              <a:gd name="T3" fmla="*/ 0 h 210"/>
              <a:gd name="T4" fmla="*/ 311 w 595"/>
              <a:gd name="T5" fmla="*/ 0 h 210"/>
              <a:gd name="T6" fmla="*/ 311 w 595"/>
              <a:gd name="T7" fmla="*/ 210 h 210"/>
              <a:gd name="T8" fmla="*/ 595 w 595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210">
                <a:moveTo>
                  <a:pt x="0" y="210"/>
                </a:moveTo>
                <a:lnTo>
                  <a:pt x="0" y="0"/>
                </a:lnTo>
                <a:lnTo>
                  <a:pt x="311" y="0"/>
                </a:lnTo>
                <a:lnTo>
                  <a:pt x="311" y="210"/>
                </a:lnTo>
                <a:lnTo>
                  <a:pt x="595" y="210"/>
                </a:lnTo>
              </a:path>
            </a:pathLst>
          </a:custGeom>
          <a:noFill/>
          <a:ln w="28575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 flipV="1">
            <a:off x="2079625" y="5124350"/>
            <a:ext cx="2960688" cy="0"/>
          </a:xfrm>
          <a:prstGeom prst="line">
            <a:avLst/>
          </a:prstGeom>
          <a:noFill/>
          <a:ln w="28575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2" name="Freeform 60"/>
          <p:cNvSpPr>
            <a:spLocks/>
          </p:cNvSpPr>
          <p:nvPr/>
        </p:nvSpPr>
        <p:spPr bwMode="auto">
          <a:xfrm flipV="1">
            <a:off x="5040313" y="5124350"/>
            <a:ext cx="2379663" cy="276225"/>
          </a:xfrm>
          <a:custGeom>
            <a:avLst/>
            <a:gdLst>
              <a:gd name="T0" fmla="*/ 0 w 1499"/>
              <a:gd name="T1" fmla="*/ 228 h 228"/>
              <a:gd name="T2" fmla="*/ 192 w 1499"/>
              <a:gd name="T3" fmla="*/ 0 h 228"/>
              <a:gd name="T4" fmla="*/ 576 w 1499"/>
              <a:gd name="T5" fmla="*/ 0 h 228"/>
              <a:gd name="T6" fmla="*/ 768 w 1499"/>
              <a:gd name="T7" fmla="*/ 228 h 228"/>
              <a:gd name="T8" fmla="*/ 1499 w 1499"/>
              <a:gd name="T9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228">
                <a:moveTo>
                  <a:pt x="0" y="228"/>
                </a:moveTo>
                <a:lnTo>
                  <a:pt x="192" y="0"/>
                </a:lnTo>
                <a:lnTo>
                  <a:pt x="576" y="0"/>
                </a:lnTo>
                <a:lnTo>
                  <a:pt x="768" y="228"/>
                </a:lnTo>
                <a:lnTo>
                  <a:pt x="1499" y="228"/>
                </a:lnTo>
              </a:path>
            </a:pathLst>
          </a:custGeom>
          <a:noFill/>
          <a:ln w="28575">
            <a:solidFill>
              <a:srgbClr val="0038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43" name="Group 81"/>
          <p:cNvGrpSpPr>
            <a:grpSpLocks/>
          </p:cNvGrpSpPr>
          <p:nvPr/>
        </p:nvGrpSpPr>
        <p:grpSpPr bwMode="auto">
          <a:xfrm>
            <a:off x="944563" y="4862413"/>
            <a:ext cx="1338262" cy="471487"/>
            <a:chOff x="595" y="2437"/>
            <a:chExt cx="843" cy="297"/>
          </a:xfrm>
        </p:grpSpPr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595" y="2437"/>
              <a:ext cx="8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800" b="1">
                  <a:solidFill>
                    <a:srgbClr val="003800"/>
                  </a:solidFill>
                </a:rPr>
                <a:t>Ready</a:t>
              </a:r>
            </a:p>
          </p:txBody>
        </p:sp>
        <p:sp>
          <p:nvSpPr>
            <p:cNvPr id="45" name="Line 74"/>
            <p:cNvSpPr>
              <a:spLocks noChangeShapeType="1"/>
            </p:cNvSpPr>
            <p:nvPr/>
          </p:nvSpPr>
          <p:spPr bwMode="auto">
            <a:xfrm>
              <a:off x="657" y="2488"/>
              <a:ext cx="613" cy="0"/>
            </a:xfrm>
            <a:prstGeom prst="line">
              <a:avLst/>
            </a:prstGeom>
            <a:noFill/>
            <a:ln w="1905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2DB2ABFB-D8E0-4386-880B-5383CBF6C5F0}"/>
              </a:ext>
            </a:extLst>
          </p:cNvPr>
          <p:cNvSpPr txBox="1"/>
          <p:nvPr/>
        </p:nvSpPr>
        <p:spPr>
          <a:xfrm>
            <a:off x="4897469" y="75821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完成一次主存或</a:t>
            </a:r>
            <a:r>
              <a:rPr lang="en-US" altLang="zh-CN" dirty="0"/>
              <a:t>IO</a:t>
            </a:r>
            <a:r>
              <a:rPr lang="zh-CN" altLang="en-US" dirty="0"/>
              <a:t>端口访问的时间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FC2B80-6F4A-4849-898B-4003273781FA}"/>
              </a:ext>
            </a:extLst>
          </p:cNvPr>
          <p:cNvCxnSpPr/>
          <p:nvPr/>
        </p:nvCxnSpPr>
        <p:spPr>
          <a:xfrm flipH="1">
            <a:off x="5759450" y="1127544"/>
            <a:ext cx="209550" cy="35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7F4CE7F-4285-4EA5-98A8-9445C59C0D1C}"/>
              </a:ext>
            </a:extLst>
          </p:cNvPr>
          <p:cNvCxnSpPr/>
          <p:nvPr/>
        </p:nvCxnSpPr>
        <p:spPr>
          <a:xfrm>
            <a:off x="4862513" y="1945918"/>
            <a:ext cx="1268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autoUpdateAnimBg="0"/>
      <p:bldP spid="9" grpId="0" autoUpdateAnimBg="0"/>
      <p:bldP spid="13" grpId="0" autoUpdateAnimBg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6BE5A81-4351-48BF-9D7F-CBF08CB5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88640"/>
            <a:ext cx="5257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）按功能划分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F561C29-2E03-4FCB-BBB0-532D0C4C2E3E}"/>
              </a:ext>
            </a:extLst>
          </p:cNvPr>
          <p:cNvGrpSpPr/>
          <p:nvPr/>
        </p:nvGrpSpPr>
        <p:grpSpPr>
          <a:xfrm>
            <a:off x="1187624" y="1183999"/>
            <a:ext cx="3702958" cy="2117503"/>
            <a:chOff x="2597234" y="1124744"/>
            <a:chExt cx="3702958" cy="2117503"/>
          </a:xfrm>
        </p:grpSpPr>
        <p:sp>
          <p:nvSpPr>
            <p:cNvPr id="3" name="Text Box 13">
              <a:extLst>
                <a:ext uri="{FF2B5EF4-FFF2-40B4-BE49-F238E27FC236}">
                  <a16:creationId xmlns:a16="http://schemas.microsoft.com/office/drawing/2014/main" id="{503D2325-3CF3-4263-B69B-F104643E0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12" y="1124744"/>
              <a:ext cx="2520280" cy="2117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内总线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局部总线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系统总线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外总线</a:t>
              </a:r>
            </a:p>
          </p:txBody>
        </p:sp>
        <p:sp>
          <p:nvSpPr>
            <p:cNvPr id="4" name="AutoShape 19">
              <a:extLst>
                <a:ext uri="{FF2B5EF4-FFF2-40B4-BE49-F238E27FC236}">
                  <a16:creationId xmlns:a16="http://schemas.microsoft.com/office/drawing/2014/main" id="{28E8D701-77B5-483F-9CB3-0350942A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312" y="1244352"/>
              <a:ext cx="228600" cy="1752600"/>
            </a:xfrm>
            <a:prstGeom prst="leftBrace">
              <a:avLst>
                <a:gd name="adj1" fmla="val 6381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19C68B-0261-4E08-97E0-5E09A326C082}"/>
                </a:ext>
              </a:extLst>
            </p:cNvPr>
            <p:cNvSpPr/>
            <p:nvPr/>
          </p:nvSpPr>
          <p:spPr>
            <a:xfrm>
              <a:off x="2597234" y="1808008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563C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功能</a:t>
              </a:r>
              <a:endParaRPr lang="zh-CN" altLang="en-US" sz="2800" dirty="0">
                <a:solidFill>
                  <a:srgbClr val="0563C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" name="Text Box 4">
            <a:extLst>
              <a:ext uri="{FF2B5EF4-FFF2-40B4-BE49-F238E27FC236}">
                <a16:creationId xmlns:a16="http://schemas.microsoft.com/office/drawing/2014/main" id="{2BA03DD0-993C-4D1D-A79C-E5E2CFFC7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643454"/>
            <a:ext cx="5257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）按方向划分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714721A-46A7-4AC5-86EF-3F59A3955218}"/>
              </a:ext>
            </a:extLst>
          </p:cNvPr>
          <p:cNvGrpSpPr/>
          <p:nvPr/>
        </p:nvGrpSpPr>
        <p:grpSpPr>
          <a:xfrm>
            <a:off x="1187624" y="4737301"/>
            <a:ext cx="3658791" cy="1169551"/>
            <a:chOff x="2641401" y="4573577"/>
            <a:chExt cx="3658791" cy="1169551"/>
          </a:xfrm>
        </p:grpSpPr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A5439F1B-E020-4FE3-AB80-74341DD36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704" y="4573577"/>
              <a:ext cx="2449488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单向总线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双向总线</a:t>
              </a:r>
            </a:p>
          </p:txBody>
        </p:sp>
        <p:sp>
          <p:nvSpPr>
            <p:cNvPr id="8" name="AutoShape 22">
              <a:extLst>
                <a:ext uri="{FF2B5EF4-FFF2-40B4-BE49-F238E27FC236}">
                  <a16:creationId xmlns:a16="http://schemas.microsoft.com/office/drawing/2014/main" id="{2B91F849-769E-453C-B621-BA52EA8F0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512" y="4797152"/>
              <a:ext cx="152400" cy="762000"/>
            </a:xfrm>
            <a:prstGeom prst="leftBrace">
              <a:avLst>
                <a:gd name="adj1" fmla="val 4162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8DFCFB-5AA4-4132-9226-6AD224B2F827}"/>
                </a:ext>
              </a:extLst>
            </p:cNvPr>
            <p:cNvSpPr/>
            <p:nvPr/>
          </p:nvSpPr>
          <p:spPr>
            <a:xfrm>
              <a:off x="2641401" y="485057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563C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方向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C4ABB07-6689-4021-A8F4-A7FA0755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28706"/>
            <a:ext cx="4567537" cy="28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10642" y="2216026"/>
            <a:ext cx="6332537" cy="996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 物理特型：</a:t>
            </a:r>
          </a:p>
          <a:p>
            <a:pPr algn="just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约定模块尺寸、形状、引脚数等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78892" y="3325291"/>
            <a:ext cx="6918325" cy="10398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 功能特征：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 b="1"/>
              <a:t>约定各个引脚的名称和功能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91592" y="4462115"/>
            <a:ext cx="8316912" cy="11271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 电气特征：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 b="1"/>
              <a:t>约定引脚的有效信号电平和信号传送方向等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10642" y="5661447"/>
            <a:ext cx="7131050" cy="11271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 时间特征：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 b="1"/>
              <a:t>传送的信号何时有效，持续时间时序约定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82796" y="128185"/>
            <a:ext cx="216758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总线的标准</a:t>
            </a:r>
            <a:endParaRPr lang="en-US" altLang="zh-CN" sz="2800" b="1"/>
          </a:p>
        </p:txBody>
      </p:sp>
      <p:sp>
        <p:nvSpPr>
          <p:cNvPr id="7" name="AutoShape 11" descr="u=4289307048,1221787777&amp;fm=21&amp;gp=0"/>
          <p:cNvSpPr>
            <a:spLocks noChangeAspect="1" noChangeArrowheads="1"/>
          </p:cNvSpPr>
          <p:nvPr/>
        </p:nvSpPr>
        <p:spPr bwMode="auto">
          <a:xfrm>
            <a:off x="4923854" y="419057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528" y="836712"/>
            <a:ext cx="4217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什么是总线标准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41003" y="1511573"/>
            <a:ext cx="816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针对系统总线和外总线, 对总线所作统一的规范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05DE92-AE77-4CD1-9DD3-20722B7A4321}"/>
              </a:ext>
            </a:extLst>
          </p:cNvPr>
          <p:cNvGrpSpPr/>
          <p:nvPr/>
        </p:nvGrpSpPr>
        <p:grpSpPr>
          <a:xfrm>
            <a:off x="827584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234">
              <a:extLst>
                <a:ext uri="{FF2B5EF4-FFF2-40B4-BE49-F238E27FC236}">
                  <a16:creationId xmlns:a16="http://schemas.microsoft.com/office/drawing/2014/main" id="{CB582339-193A-4050-89FF-0E47EEEB54E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795EC75-99FD-4D3B-9B88-E988BA023519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 build="p" autoUpdateAnimBg="0"/>
      <p:bldP spid="9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1130</Words>
  <Application>Microsoft Office PowerPoint</Application>
  <PresentationFormat>全屏显示(4:3)</PresentationFormat>
  <Paragraphs>267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283</cp:revision>
  <dcterms:created xsi:type="dcterms:W3CDTF">2017-01-15T07:54:50Z</dcterms:created>
  <dcterms:modified xsi:type="dcterms:W3CDTF">2021-10-19T10:13:19Z</dcterms:modified>
</cp:coreProperties>
</file>