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7" r:id="rId3"/>
    <p:sldId id="31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2" r:id="rId17"/>
    <p:sldId id="291" r:id="rId18"/>
    <p:sldId id="293" r:id="rId19"/>
    <p:sldId id="294" r:id="rId20"/>
    <p:sldId id="309" r:id="rId21"/>
    <p:sldId id="295" r:id="rId22"/>
    <p:sldId id="296" r:id="rId23"/>
    <p:sldId id="297" r:id="rId24"/>
    <p:sldId id="298" r:id="rId25"/>
    <p:sldId id="299" r:id="rId26"/>
    <p:sldId id="30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D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 </a:t>
            </a:r>
            <a:r>
              <a:rPr lang="zh-CN" altLang="en-US" sz="2800" b="1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CAB32C-C37A-4F75-9F8E-EFA95B30B83C}"/>
              </a:ext>
            </a:extLst>
          </p:cNvPr>
          <p:cNvGrpSpPr/>
          <p:nvPr/>
        </p:nvGrpSpPr>
        <p:grpSpPr>
          <a:xfrm>
            <a:off x="827584" y="0"/>
            <a:ext cx="5616624" cy="839639"/>
            <a:chOff x="827584" y="0"/>
            <a:chExt cx="5616624" cy="839639"/>
          </a:xfrm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D72CE292-80AC-4A4C-B84D-FE49B5B731DB}"/>
                </a:ext>
              </a:extLst>
            </p:cNvPr>
            <p:cNvSpPr/>
            <p:nvPr/>
          </p:nvSpPr>
          <p:spPr>
            <a:xfrm>
              <a:off x="1119858" y="93956"/>
              <a:ext cx="532435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程序中断方式与接口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84AE868-05B2-49B2-9EB2-EFF9396F41B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15">
                <a:extLst>
                  <a:ext uri="{FF2B5EF4-FFF2-40B4-BE49-F238E27FC236}">
                    <a16:creationId xmlns:a16="http://schemas.microsoft.com/office/drawing/2014/main" id="{986C0A9E-327F-4F87-9FF2-C1B886C7D16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9B1D81-39CB-4652-81D0-E098C6837A6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CEF38F8-5D40-4C24-9510-8F3677D3EC0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20">
                <a:extLst>
                  <a:ext uri="{FF2B5EF4-FFF2-40B4-BE49-F238E27FC236}">
                    <a16:creationId xmlns:a16="http://schemas.microsoft.com/office/drawing/2014/main" id="{20F5521C-6E79-40A4-B85C-432B26E08B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F54F748-1053-4A05-B826-D79B228D12A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E7EAF8F-92F2-4343-BAE0-F497B4C42E9E}"/>
              </a:ext>
            </a:extLst>
          </p:cNvPr>
          <p:cNvSpPr txBox="1"/>
          <p:nvPr/>
        </p:nvSpPr>
        <p:spPr>
          <a:xfrm>
            <a:off x="620513" y="1519886"/>
            <a:ext cx="7704857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/>
              <a:t>在计算机系统中，中断方式是一个非常重要的处理机制。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713A04-63CA-4967-8573-4E85A94205A1}"/>
              </a:ext>
            </a:extLst>
          </p:cNvPr>
          <p:cNvSpPr txBox="1"/>
          <p:nvPr/>
        </p:nvSpPr>
        <p:spPr>
          <a:xfrm>
            <a:off x="620513" y="3189363"/>
            <a:ext cx="7704857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/>
              <a:t>在多任务操作系统、分时操作系统、程序调试、人机交互、故障处理等计算机系统管理方面起着重要的作用。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88925" y="1714624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）中断请求的产生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6063" y="2329002"/>
            <a:ext cx="3581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请求”标志为</a:t>
            </a:r>
            <a:r>
              <a:rPr lang="en-US" altLang="zh-CN" sz="2800" b="1"/>
              <a:t>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617663" y="2348037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外设中断请求：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617663" y="2981896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允许请求，</a:t>
            </a:r>
          </a:p>
        </p:txBody>
      </p:sp>
      <p:sp>
        <p:nvSpPr>
          <p:cNvPr id="8" name="AutoShape 28"/>
          <p:cNvSpPr>
            <a:spLocks/>
          </p:cNvSpPr>
          <p:nvPr/>
        </p:nvSpPr>
        <p:spPr bwMode="auto">
          <a:xfrm>
            <a:off x="1465263" y="2544887"/>
            <a:ext cx="152400" cy="779462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56062" y="2981896"/>
            <a:ext cx="490892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且未被屏蔽，如屏蔽信号为</a:t>
            </a:r>
            <a:r>
              <a:rPr lang="en-US" altLang="zh-CN" sz="2800" b="1"/>
              <a:t>1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611560" y="6101013"/>
            <a:ext cx="36766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，后请求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152925" y="6060067"/>
            <a:ext cx="32242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先请求，后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”</a:t>
            </a:r>
            <a:endParaRPr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474663" y="2693864"/>
            <a:ext cx="12096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条件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1B9AEB4-E48E-4AD3-88B6-A18E212B8011}"/>
              </a:ext>
            </a:extLst>
          </p:cNvPr>
          <p:cNvGrpSpPr/>
          <p:nvPr/>
        </p:nvGrpSpPr>
        <p:grpSpPr>
          <a:xfrm>
            <a:off x="827584" y="0"/>
            <a:ext cx="5112568" cy="839639"/>
            <a:chOff x="827584" y="0"/>
            <a:chExt cx="5112568" cy="839639"/>
          </a:xfrm>
        </p:grpSpPr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AD802A55-6795-4592-871E-33843572A997}"/>
                </a:ext>
              </a:extLst>
            </p:cNvPr>
            <p:cNvSpPr/>
            <p:nvPr/>
          </p:nvSpPr>
          <p:spPr>
            <a:xfrm>
              <a:off x="1119858" y="93956"/>
              <a:ext cx="48202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外中断全过程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96636-3143-4326-AE72-B346CD3BD49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215">
                <a:extLst>
                  <a:ext uri="{FF2B5EF4-FFF2-40B4-BE49-F238E27FC236}">
                    <a16:creationId xmlns:a16="http://schemas.microsoft.com/office/drawing/2014/main" id="{F0603C38-226B-4D6A-BD04-17BBE8F9EDC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E0B95A1-7674-462F-873D-09D131BE175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AD03069-D6A5-4477-A24F-9A9AD2E4D185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220">
                <a:extLst>
                  <a:ext uri="{FF2B5EF4-FFF2-40B4-BE49-F238E27FC236}">
                    <a16:creationId xmlns:a16="http://schemas.microsoft.com/office/drawing/2014/main" id="{325528E1-4222-4C18-B714-2C1902B54CD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5F2E4175-9C6A-48C8-AF7D-9B698C014E2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330519E-DEBA-4026-894F-41BD5822C9A7}"/>
              </a:ext>
            </a:extLst>
          </p:cNvPr>
          <p:cNvGrpSpPr/>
          <p:nvPr/>
        </p:nvGrpSpPr>
        <p:grpSpPr>
          <a:xfrm>
            <a:off x="611560" y="3861048"/>
            <a:ext cx="3414713" cy="2016127"/>
            <a:chOff x="611560" y="3861048"/>
            <a:chExt cx="3414713" cy="2016127"/>
          </a:xfrm>
        </p:grpSpPr>
        <p:grpSp>
          <p:nvGrpSpPr>
            <p:cNvPr id="12" name="Group 109"/>
            <p:cNvGrpSpPr>
              <a:grpSpLocks/>
            </p:cNvGrpSpPr>
            <p:nvPr/>
          </p:nvGrpSpPr>
          <p:grpSpPr bwMode="auto">
            <a:xfrm>
              <a:off x="611560" y="3861048"/>
              <a:ext cx="3414713" cy="2016127"/>
              <a:chOff x="479" y="2676"/>
              <a:chExt cx="2151" cy="1270"/>
            </a:xfrm>
          </p:grpSpPr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479" y="3655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请求</a:t>
                </a:r>
              </a:p>
            </p:txBody>
          </p:sp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806" y="2977"/>
                <a:ext cx="1296" cy="291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 </a:t>
                </a:r>
                <a:r>
                  <a:rPr lang="zh-CN" altLang="en-US" sz="2400" b="1">
                    <a:latin typeface="+mn-ea"/>
                  </a:rPr>
                  <a:t>请求触发器</a:t>
                </a:r>
              </a:p>
            </p:txBody>
          </p: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854" y="3409"/>
                <a:ext cx="384" cy="288"/>
                <a:chOff x="3984" y="768"/>
                <a:chExt cx="384" cy="288"/>
              </a:xfrm>
            </p:grpSpPr>
            <p:sp>
              <p:nvSpPr>
                <p:cNvPr id="2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84" y="768"/>
                  <a:ext cx="384" cy="144"/>
                </a:xfrm>
                <a:prstGeom prst="rect">
                  <a:avLst/>
                </a:prstGeom>
                <a:solidFill>
                  <a:srgbClr val="12DEFA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25" name="Line 43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26" name="Line 44"/>
                <p:cNvSpPr>
                  <a:spLocks noChangeShapeType="1"/>
                </p:cNvSpPr>
                <p:nvPr/>
              </p:nvSpPr>
              <p:spPr bwMode="auto">
                <a:xfrm>
                  <a:off x="4272" y="91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16" name="Line 45"/>
              <p:cNvSpPr>
                <a:spLocks noChangeShapeType="1"/>
              </p:cNvSpPr>
              <p:nvPr/>
            </p:nvSpPr>
            <p:spPr bwMode="auto">
              <a:xfrm>
                <a:off x="1046" y="326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>
                <a:off x="1862" y="326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1430" y="2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1021" y="3553"/>
                <a:ext cx="1089" cy="393"/>
                <a:chOff x="3671" y="2304"/>
                <a:chExt cx="1089" cy="393"/>
              </a:xfrm>
            </p:grpSpPr>
            <p:sp>
              <p:nvSpPr>
                <p:cNvPr id="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671" y="2406"/>
                  <a:ext cx="1089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>
                      <a:latin typeface="黑体" pitchFamily="49" charset="-122"/>
                      <a:ea typeface="黑体" pitchFamily="49" charset="-122"/>
                    </a:rPr>
                    <a:t> 屏蔽信号</a:t>
                  </a:r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23" name="Line 51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20" name="Text Box 53"/>
              <p:cNvSpPr txBox="1">
                <a:spLocks noChangeArrowheads="1"/>
              </p:cNvSpPr>
              <p:nvPr/>
            </p:nvSpPr>
            <p:spPr bwMode="auto">
              <a:xfrm>
                <a:off x="1862" y="3409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CP</a:t>
                </a:r>
              </a:p>
            </p:txBody>
          </p:sp>
          <p:sp>
            <p:nvSpPr>
              <p:cNvPr id="21" name="Text Box 54"/>
              <p:cNvSpPr txBox="1">
                <a:spLocks noChangeArrowheads="1"/>
              </p:cNvSpPr>
              <p:nvPr/>
            </p:nvSpPr>
            <p:spPr bwMode="auto">
              <a:xfrm>
                <a:off x="1416" y="2676"/>
                <a:ext cx="1056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有效请求</a:t>
                </a:r>
              </a:p>
            </p:txBody>
          </p: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6BC072A-AD19-424C-94B3-A2323E977AF0}"/>
                </a:ext>
              </a:extLst>
            </p:cNvPr>
            <p:cNvCxnSpPr/>
            <p:nvPr/>
          </p:nvCxnSpPr>
          <p:spPr>
            <a:xfrm>
              <a:off x="1734295" y="5461567"/>
              <a:ext cx="10896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538FC4A-5CD1-453B-9CE3-A97D82973D52}"/>
              </a:ext>
            </a:extLst>
          </p:cNvPr>
          <p:cNvGrpSpPr/>
          <p:nvPr/>
        </p:nvGrpSpPr>
        <p:grpSpPr>
          <a:xfrm>
            <a:off x="4860032" y="3861048"/>
            <a:ext cx="3719513" cy="1985963"/>
            <a:chOff x="5245472" y="3861048"/>
            <a:chExt cx="3719513" cy="1985963"/>
          </a:xfrm>
        </p:grpSpPr>
        <p:grpSp>
          <p:nvGrpSpPr>
            <p:cNvPr id="27" name="Group 108"/>
            <p:cNvGrpSpPr>
              <a:grpSpLocks/>
            </p:cNvGrpSpPr>
            <p:nvPr/>
          </p:nvGrpSpPr>
          <p:grpSpPr bwMode="auto">
            <a:xfrm>
              <a:off x="5245472" y="3861048"/>
              <a:ext cx="3719513" cy="1985963"/>
              <a:chOff x="3398" y="2545"/>
              <a:chExt cx="2343" cy="1251"/>
            </a:xfrm>
          </p:grpSpPr>
          <p:sp>
            <p:nvSpPr>
              <p:cNvPr id="28" name="Text Box 59"/>
              <p:cNvSpPr txBox="1">
                <a:spLocks noChangeArrowheads="1"/>
              </p:cNvSpPr>
              <p:nvPr/>
            </p:nvSpPr>
            <p:spPr bwMode="auto">
              <a:xfrm>
                <a:off x="3398" y="3505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请求</a:t>
                </a:r>
              </a:p>
            </p:txBody>
          </p:sp>
          <p:sp>
            <p:nvSpPr>
              <p:cNvPr id="29" name="Text Box 60"/>
              <p:cNvSpPr txBox="1">
                <a:spLocks noChangeArrowheads="1"/>
              </p:cNvSpPr>
              <p:nvPr/>
            </p:nvSpPr>
            <p:spPr bwMode="auto">
              <a:xfrm>
                <a:off x="3686" y="3169"/>
                <a:ext cx="1296" cy="291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 </a:t>
                </a:r>
                <a:r>
                  <a:rPr lang="zh-CN" altLang="en-US" sz="2400" b="1">
                    <a:latin typeface="+mn-ea"/>
                  </a:rPr>
                  <a:t>请求触发器</a:t>
                </a:r>
              </a:p>
            </p:txBody>
          </p:sp>
          <p:sp>
            <p:nvSpPr>
              <p:cNvPr id="30" name="Rectangle 62"/>
              <p:cNvSpPr>
                <a:spLocks noChangeArrowheads="1"/>
              </p:cNvSpPr>
              <p:nvPr/>
            </p:nvSpPr>
            <p:spPr bwMode="auto">
              <a:xfrm>
                <a:off x="4166" y="2833"/>
                <a:ext cx="384" cy="14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1" name="Line 63"/>
              <p:cNvSpPr>
                <a:spLocks noChangeShapeType="1"/>
              </p:cNvSpPr>
              <p:nvPr/>
            </p:nvSpPr>
            <p:spPr bwMode="auto">
              <a:xfrm>
                <a:off x="4262" y="297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2" name="Line 64"/>
              <p:cNvSpPr>
                <a:spLocks noChangeShapeType="1"/>
              </p:cNvSpPr>
              <p:nvPr/>
            </p:nvSpPr>
            <p:spPr bwMode="auto">
              <a:xfrm>
                <a:off x="4454" y="2977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3" name="Line 65"/>
              <p:cNvSpPr>
                <a:spLocks noChangeShapeType="1"/>
              </p:cNvSpPr>
              <p:nvPr/>
            </p:nvSpPr>
            <p:spPr bwMode="auto">
              <a:xfrm>
                <a:off x="3926" y="3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4" name="Line 66"/>
              <p:cNvSpPr>
                <a:spLocks noChangeShapeType="1"/>
              </p:cNvSpPr>
              <p:nvPr/>
            </p:nvSpPr>
            <p:spPr bwMode="auto">
              <a:xfrm>
                <a:off x="4742" y="3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35" name="Line 67"/>
              <p:cNvSpPr>
                <a:spLocks noChangeShapeType="1"/>
              </p:cNvSpPr>
              <p:nvPr/>
            </p:nvSpPr>
            <p:spPr bwMode="auto">
              <a:xfrm>
                <a:off x="4358" y="2593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grpSp>
            <p:nvGrpSpPr>
              <p:cNvPr id="36" name="Group 68"/>
              <p:cNvGrpSpPr>
                <a:grpSpLocks/>
              </p:cNvGrpSpPr>
              <p:nvPr/>
            </p:nvGrpSpPr>
            <p:grpSpPr bwMode="auto">
              <a:xfrm>
                <a:off x="4694" y="2881"/>
                <a:ext cx="1047" cy="291"/>
                <a:chOff x="3840" y="2256"/>
                <a:chExt cx="1047" cy="291"/>
              </a:xfrm>
            </p:grpSpPr>
            <p:sp>
              <p:nvSpPr>
                <p:cNvPr id="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40" y="2256"/>
                  <a:ext cx="1047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sz="2400">
                      <a:latin typeface="黑体" pitchFamily="49" charset="-122"/>
                      <a:ea typeface="黑体" pitchFamily="49" charset="-122"/>
                    </a:rPr>
                    <a:t>屏蔽信号</a:t>
                  </a:r>
                  <a:endParaRPr lang="zh-CN" altLang="en-US" sz="2400" b="1">
                    <a:latin typeface="+mn-ea"/>
                  </a:endParaRPr>
                </a:p>
              </p:txBody>
            </p:sp>
            <p:sp>
              <p:nvSpPr>
                <p:cNvPr id="42" name="Line 70"/>
                <p:cNvSpPr>
                  <a:spLocks noChangeShapeType="1"/>
                </p:cNvSpPr>
                <p:nvPr/>
              </p:nvSpPr>
              <p:spPr bwMode="auto">
                <a:xfrm>
                  <a:off x="3936" y="230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 b="1">
                    <a:latin typeface="+mn-ea"/>
                  </a:endParaRPr>
                </a:p>
              </p:txBody>
            </p:sp>
          </p:grpSp>
          <p:sp>
            <p:nvSpPr>
              <p:cNvPr id="37" name="Text Box 71"/>
              <p:cNvSpPr txBox="1">
                <a:spLocks noChangeArrowheads="1"/>
              </p:cNvSpPr>
              <p:nvPr/>
            </p:nvSpPr>
            <p:spPr bwMode="auto">
              <a:xfrm>
                <a:off x="4742" y="3505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</a:rPr>
                  <a:t>CP</a:t>
                </a:r>
              </a:p>
            </p:txBody>
          </p:sp>
          <p:sp>
            <p:nvSpPr>
              <p:cNvPr id="38" name="Text Box 72"/>
              <p:cNvSpPr txBox="1">
                <a:spLocks noChangeArrowheads="1"/>
              </p:cNvSpPr>
              <p:nvPr/>
            </p:nvSpPr>
            <p:spPr bwMode="auto">
              <a:xfrm>
                <a:off x="3651" y="2863"/>
                <a:ext cx="768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请求</a:t>
                </a:r>
              </a:p>
            </p:txBody>
          </p:sp>
          <p:sp>
            <p:nvSpPr>
              <p:cNvPr id="39" name="Line 73"/>
              <p:cNvSpPr>
                <a:spLocks noChangeShapeType="1"/>
              </p:cNvSpPr>
              <p:nvPr/>
            </p:nvSpPr>
            <p:spPr bwMode="auto">
              <a:xfrm>
                <a:off x="4454" y="3073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0" name="Text Box 74"/>
              <p:cNvSpPr txBox="1">
                <a:spLocks noChangeArrowheads="1"/>
              </p:cNvSpPr>
              <p:nvPr/>
            </p:nvSpPr>
            <p:spPr bwMode="auto">
              <a:xfrm>
                <a:off x="4406" y="2545"/>
                <a:ext cx="1104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>
                    <a:latin typeface="+mn-ea"/>
                  </a:rPr>
                  <a:t>有效请求</a:t>
                </a: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6F6B3EE-B446-4E32-986E-348E9E689C63}"/>
                </a:ext>
              </a:extLst>
            </p:cNvPr>
            <p:cNvCxnSpPr/>
            <p:nvPr/>
          </p:nvCxnSpPr>
          <p:spPr>
            <a:xfrm>
              <a:off x="7596336" y="4437112"/>
              <a:ext cx="10896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4B2EAF8-4F0B-4CF9-B6C8-D88F3E82BD3F}"/>
              </a:ext>
            </a:extLst>
          </p:cNvPr>
          <p:cNvGrpSpPr/>
          <p:nvPr/>
        </p:nvGrpSpPr>
        <p:grpSpPr>
          <a:xfrm>
            <a:off x="361757" y="1063898"/>
            <a:ext cx="6257027" cy="548930"/>
            <a:chOff x="361757" y="1063898"/>
            <a:chExt cx="6257027" cy="548930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827584" y="1089608"/>
              <a:ext cx="57912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中断请求的提出与传递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19804A8-BC15-4BC4-BF30-19EB3E1167DF}"/>
                </a:ext>
              </a:extLst>
            </p:cNvPr>
            <p:cNvSpPr/>
            <p:nvPr/>
          </p:nvSpPr>
          <p:spPr>
            <a:xfrm>
              <a:off x="361757" y="1063898"/>
              <a:ext cx="49960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 animBg="1"/>
      <p:bldP spid="9" grpId="0"/>
      <p:bldP spid="10" grpId="0" autoUpdateAnimBg="0"/>
      <p:bldP spid="11" grpId="0" autoUpdateAnimBg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670" y="1144800"/>
            <a:ext cx="4495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）使用单独请求线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81000" y="11325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）中断请求的传送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752083" y="1144800"/>
            <a:ext cx="36242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）使用公共请求线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28345" y="2017925"/>
            <a:ext cx="3352800" cy="1143000"/>
            <a:chOff x="3408" y="3552"/>
            <a:chExt cx="2112" cy="72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408" y="3648"/>
              <a:ext cx="647" cy="624"/>
              <a:chOff x="576" y="3648"/>
              <a:chExt cx="647" cy="624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rgbClr val="12DEF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599" y="3792"/>
                <a:ext cx="6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49" charset="-122"/>
                  </a:rPr>
                  <a:t>CPU</a:t>
                </a:r>
              </a:p>
            </p:txBody>
          </p:sp>
        </p:grp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3936" y="384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272" y="355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+mn-ea"/>
                </a:rPr>
                <a:t>公共请求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 I/O</a:t>
              </a: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4752" y="4080"/>
              <a:ext cx="1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91270" y="2017925"/>
            <a:ext cx="838200" cy="1431925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27584" y="243368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CPU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1629470" y="23227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81870" y="1979548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629470" y="3311738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81870" y="2915652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ea"/>
              </a:rPr>
              <a:t>请求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772470" y="2094125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72470" y="3086313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239195" y="2586250"/>
            <a:ext cx="0" cy="360363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699618" y="4726136"/>
            <a:ext cx="838200" cy="1727200"/>
          </a:xfrm>
          <a:prstGeom prst="rect">
            <a:avLst/>
          </a:prstGeom>
          <a:solidFill>
            <a:srgbClr val="12DE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699792" y="5320496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CPU</a:t>
            </a: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3537818" y="611265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5138018" y="634125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842618" y="6341258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4223618" y="61126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5595218" y="61126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833218" y="6493658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3569568" y="4945846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169768" y="5174446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874368" y="5174446"/>
            <a:ext cx="91440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/>
              <a:t> I/O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4255368" y="494584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5626968" y="494584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4864968" y="5326846"/>
            <a:ext cx="228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2404343" y="4002300"/>
            <a:ext cx="3624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）混合传送方式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7297" y="188640"/>
            <a:ext cx="377470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中断请求优先级判段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463" y="977900"/>
            <a:ext cx="39957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）优先顺序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13075" y="1000125"/>
            <a:ext cx="57626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故障、内中断、</a:t>
            </a:r>
            <a:r>
              <a:rPr lang="en-US" altLang="zh-CN" sz="2800" b="1"/>
              <a:t>DMA</a:t>
            </a:r>
            <a:r>
              <a:rPr lang="zh-CN" altLang="en-US" sz="2800" b="1"/>
              <a:t>、外中断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213" y="2344738"/>
            <a:ext cx="74199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现行程序与外设请求的判优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38250" y="5137150"/>
            <a:ext cx="21510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为现行程序赋予优先级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5488" y="3284538"/>
            <a:ext cx="4648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设置允许中断标志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11238" y="1608138"/>
            <a:ext cx="8132762" cy="522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基本原则：高速操作优于低速操作，输入优于输出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57093" y="3028950"/>
            <a:ext cx="3657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=1</a:t>
            </a:r>
            <a:r>
              <a:rPr lang="zh-CN" altLang="en-US" sz="2800" b="1"/>
              <a:t>，开中断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5004693" y="324643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11538" y="5081588"/>
            <a:ext cx="359886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b="1"/>
              <a:t>＜外设请求优先级，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86550" y="5068888"/>
            <a:ext cx="12620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响应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157093" y="3557588"/>
            <a:ext cx="3657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=0</a:t>
            </a:r>
            <a:r>
              <a:rPr lang="zh-CN" altLang="en-US" sz="2800" b="1"/>
              <a:t>，关中断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52475" y="4349750"/>
            <a:ext cx="68437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CPU</a:t>
            </a:r>
            <a:r>
              <a:rPr lang="zh-CN" altLang="en-US" sz="2800" b="1"/>
              <a:t>设置程序状态字的优先级字段</a:t>
            </a: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>
            <a:off x="3267075" y="533717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84562" y="5681663"/>
            <a:ext cx="35258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≥</a:t>
            </a:r>
            <a:r>
              <a:rPr lang="zh-CN" altLang="en-US" sz="2800" b="1"/>
              <a:t>外设请求优先级，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686550" y="5681663"/>
            <a:ext cx="1406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不响应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7187505" y="3244850"/>
            <a:ext cx="17049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模型机</a:t>
            </a:r>
            <a:r>
              <a:rPr lang="en-US" altLang="zh-CN" sz="2800" b="1"/>
              <a:t>)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31C8C52-BD0E-4127-8779-8994985D4F91}"/>
              </a:ext>
            </a:extLst>
          </p:cNvPr>
          <p:cNvSpPr/>
          <p:nvPr/>
        </p:nvSpPr>
        <p:spPr>
          <a:xfrm>
            <a:off x="395536" y="17628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utoUpdateAnimBg="0"/>
      <p:bldP spid="13" grpId="0"/>
      <p:bldP spid="14" grpId="0"/>
      <p:bldP spid="15" grpId="0" animBg="1"/>
      <p:bldP spid="16" grpId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668338" y="841375"/>
            <a:ext cx="3429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）软件判优</a:t>
            </a:r>
            <a:r>
              <a:rPr lang="en-US" altLang="zh-CN" sz="2800" b="1"/>
              <a:t>:</a:t>
            </a:r>
            <a:r>
              <a:rPr lang="zh-CN" altLang="en-US" sz="2800" b="1"/>
              <a:t>  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913063" y="838200"/>
            <a:ext cx="521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由程序查询顺序确定优先级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74923" y="169476"/>
            <a:ext cx="58372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）各外设请求的判优</a:t>
            </a: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4840288" y="2500313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？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>
            <a:off x="4840288" y="4313238"/>
            <a:ext cx="2232025" cy="6477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>
                <a:latin typeface="黑体" pitchFamily="49" charset="-122"/>
                <a:ea typeface="黑体" pitchFamily="49" charset="-122"/>
              </a:rPr>
              <a:t>7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=1?</a:t>
            </a: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5919788" y="4946650"/>
            <a:ext cx="0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>
            <a:off x="5991225" y="6022975"/>
            <a:ext cx="309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>
            <a:off x="9083675" y="336708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78" name="Group 93"/>
          <p:cNvGrpSpPr>
            <a:grpSpLocks/>
          </p:cNvGrpSpPr>
          <p:nvPr/>
        </p:nvGrpSpPr>
        <p:grpSpPr bwMode="auto">
          <a:xfrm>
            <a:off x="5919788" y="3038475"/>
            <a:ext cx="720725" cy="1274763"/>
            <a:chOff x="3729" y="2250"/>
            <a:chExt cx="454" cy="803"/>
          </a:xfrm>
        </p:grpSpPr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3729" y="2319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729" y="2534"/>
              <a:ext cx="0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3775" y="225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N</a:t>
              </a:r>
            </a:p>
          </p:txBody>
        </p:sp>
      </p:grpSp>
      <p:sp>
        <p:nvSpPr>
          <p:cNvPr id="82" name="Text Box 44"/>
          <p:cNvSpPr txBox="1">
            <a:spLocks noChangeArrowheads="1"/>
          </p:cNvSpPr>
          <p:nvPr/>
        </p:nvSpPr>
        <p:spPr bwMode="auto">
          <a:xfrm>
            <a:off x="5919788" y="5360988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grpSp>
        <p:nvGrpSpPr>
          <p:cNvPr id="83" name="Group 92"/>
          <p:cNvGrpSpPr>
            <a:grpSpLocks/>
          </p:cNvGrpSpPr>
          <p:nvPr/>
        </p:nvGrpSpPr>
        <p:grpSpPr bwMode="auto">
          <a:xfrm>
            <a:off x="6972300" y="2460749"/>
            <a:ext cx="2125663" cy="1184275"/>
            <a:chOff x="4392" y="1865"/>
            <a:chExt cx="1339" cy="746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4516" y="2262"/>
              <a:ext cx="988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4464" y="2092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4974" y="209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5504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4392" y="1865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</p:grpSp>
      <p:grpSp>
        <p:nvGrpSpPr>
          <p:cNvPr id="89" name="Group 94"/>
          <p:cNvGrpSpPr>
            <a:grpSpLocks/>
          </p:cNvGrpSpPr>
          <p:nvPr/>
        </p:nvGrpSpPr>
        <p:grpSpPr bwMode="auto">
          <a:xfrm>
            <a:off x="6943725" y="4292602"/>
            <a:ext cx="2139950" cy="1128713"/>
            <a:chOff x="4374" y="3040"/>
            <a:chExt cx="1348" cy="711"/>
          </a:xfrm>
        </p:grpSpPr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4554" y="3402"/>
              <a:ext cx="949" cy="34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外设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8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中断服务程序</a:t>
              </a: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4455" y="3251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5495" y="35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4374" y="304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Y</a:t>
              </a:r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5035" y="3251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95" name="Group 90"/>
          <p:cNvGrpSpPr>
            <a:grpSpLocks/>
          </p:cNvGrpSpPr>
          <p:nvPr/>
        </p:nvGrpSpPr>
        <p:grpSpPr bwMode="auto">
          <a:xfrm>
            <a:off x="-6350" y="2274888"/>
            <a:ext cx="4919663" cy="2346326"/>
            <a:chOff x="-4" y="1769"/>
            <a:chExt cx="3099" cy="1478"/>
          </a:xfrm>
        </p:grpSpPr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960" y="1769"/>
              <a:ext cx="9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宋体" panose="02010600030101010101" pitchFamily="2" charset="-122"/>
                </a:rPr>
                <a:t>端口</a:t>
              </a:r>
              <a:r>
                <a:rPr lang="en-US" altLang="zh-CN" sz="2400" b="1">
                  <a:ea typeface="宋体" panose="02010600030101010101" pitchFamily="2" charset="-122"/>
                </a:rPr>
                <a:t>20H</a:t>
              </a: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516" y="2067"/>
              <a:ext cx="330" cy="3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cs typeface="Times New Roman" pitchFamily="18" charset="0"/>
                </a:rPr>
                <a:t>+</a:t>
              </a:r>
              <a:endParaRPr lang="en-US" altLang="zh-CN" sz="2400" b="1"/>
            </a:p>
          </p:txBody>
        </p:sp>
        <p:sp>
          <p:nvSpPr>
            <p:cNvPr id="98" name="Rectangle 53"/>
            <p:cNvSpPr>
              <a:spLocks noChangeArrowheads="1"/>
            </p:cNvSpPr>
            <p:nvPr/>
          </p:nvSpPr>
          <p:spPr bwMode="auto">
            <a:xfrm>
              <a:off x="1878" y="1977"/>
              <a:ext cx="403" cy="1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0</a:t>
              </a:r>
            </a:p>
            <a:p>
              <a:pPr algn="ctr"/>
              <a:endParaRPr lang="en-US" altLang="zh-CN" sz="2400" b="1"/>
            </a:p>
            <a:p>
              <a:pPr algn="ctr"/>
              <a:endParaRPr lang="en-US" altLang="zh-CN" sz="2400" b="1"/>
            </a:p>
            <a:p>
              <a:pPr algn="ctr"/>
              <a:endParaRPr lang="en-US" altLang="zh-CN" sz="2400" b="1"/>
            </a:p>
            <a:p>
              <a:pPr algn="ctr"/>
              <a:r>
                <a:rPr lang="en-US" altLang="zh-CN" sz="2400" b="1"/>
                <a:t>7</a:t>
              </a:r>
            </a:p>
          </p:txBody>
        </p:sp>
        <p:sp>
          <p:nvSpPr>
            <p:cNvPr id="99" name="Line 54"/>
            <p:cNvSpPr>
              <a:spLocks noChangeShapeType="1"/>
            </p:cNvSpPr>
            <p:nvPr/>
          </p:nvSpPr>
          <p:spPr bwMode="auto">
            <a:xfrm>
              <a:off x="2268" y="208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0" name="Line 55"/>
            <p:cNvSpPr>
              <a:spLocks noChangeShapeType="1"/>
            </p:cNvSpPr>
            <p:nvPr/>
          </p:nvSpPr>
          <p:spPr bwMode="auto">
            <a:xfrm>
              <a:off x="2268" y="221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>
              <a:off x="2273" y="235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2273" y="247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2264" y="260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>
              <a:off x="2264" y="2729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2269" y="2860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6" name="Line 61"/>
            <p:cNvSpPr>
              <a:spLocks noChangeShapeType="1"/>
            </p:cNvSpPr>
            <p:nvPr/>
          </p:nvSpPr>
          <p:spPr bwMode="auto">
            <a:xfrm>
              <a:off x="2269" y="2986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7" name="Line 62"/>
            <p:cNvSpPr>
              <a:spLocks noChangeShapeType="1"/>
            </p:cNvSpPr>
            <p:nvPr/>
          </p:nvSpPr>
          <p:spPr bwMode="auto">
            <a:xfrm>
              <a:off x="848" y="24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8" name="Line 63"/>
            <p:cNvSpPr>
              <a:spLocks noChangeShapeType="1"/>
            </p:cNvSpPr>
            <p:nvPr/>
          </p:nvSpPr>
          <p:spPr bwMode="auto">
            <a:xfrm>
              <a:off x="848" y="2368"/>
              <a:ext cx="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09" name="Line 64"/>
            <p:cNvSpPr>
              <a:spLocks noChangeShapeType="1"/>
            </p:cNvSpPr>
            <p:nvPr/>
          </p:nvSpPr>
          <p:spPr bwMode="auto">
            <a:xfrm>
              <a:off x="848" y="2314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0" name="Line 65"/>
            <p:cNvSpPr>
              <a:spLocks noChangeShapeType="1"/>
            </p:cNvSpPr>
            <p:nvPr/>
          </p:nvSpPr>
          <p:spPr bwMode="auto">
            <a:xfrm>
              <a:off x="848" y="2260"/>
              <a:ext cx="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1" name="Line 66"/>
            <p:cNvSpPr>
              <a:spLocks noChangeShapeType="1"/>
            </p:cNvSpPr>
            <p:nvPr/>
          </p:nvSpPr>
          <p:spPr bwMode="auto">
            <a:xfrm>
              <a:off x="848" y="2215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2" name="Line 67"/>
            <p:cNvSpPr>
              <a:spLocks noChangeShapeType="1"/>
            </p:cNvSpPr>
            <p:nvPr/>
          </p:nvSpPr>
          <p:spPr bwMode="auto">
            <a:xfrm>
              <a:off x="848" y="2171"/>
              <a:ext cx="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3" name="Line 68"/>
            <p:cNvSpPr>
              <a:spLocks noChangeShapeType="1"/>
            </p:cNvSpPr>
            <p:nvPr/>
          </p:nvSpPr>
          <p:spPr bwMode="auto">
            <a:xfrm>
              <a:off x="848" y="2126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4" name="Line 69"/>
            <p:cNvSpPr>
              <a:spLocks noChangeShapeType="1"/>
            </p:cNvSpPr>
            <p:nvPr/>
          </p:nvSpPr>
          <p:spPr bwMode="auto">
            <a:xfrm>
              <a:off x="848" y="2085"/>
              <a:ext cx="1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5" name="Line 70"/>
            <p:cNvSpPr>
              <a:spLocks noChangeShapeType="1"/>
            </p:cNvSpPr>
            <p:nvPr/>
          </p:nvSpPr>
          <p:spPr bwMode="auto">
            <a:xfrm>
              <a:off x="1752" y="2126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6" name="Line 71"/>
            <p:cNvSpPr>
              <a:spLocks noChangeShapeType="1"/>
            </p:cNvSpPr>
            <p:nvPr/>
          </p:nvSpPr>
          <p:spPr bwMode="auto">
            <a:xfrm>
              <a:off x="1752" y="2198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7" name="Line 72"/>
            <p:cNvSpPr>
              <a:spLocks noChangeShapeType="1"/>
            </p:cNvSpPr>
            <p:nvPr/>
          </p:nvSpPr>
          <p:spPr bwMode="auto">
            <a:xfrm flipH="1">
              <a:off x="1624" y="2171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8" name="Line 73"/>
            <p:cNvSpPr>
              <a:spLocks noChangeShapeType="1"/>
            </p:cNvSpPr>
            <p:nvPr/>
          </p:nvSpPr>
          <p:spPr bwMode="auto">
            <a:xfrm>
              <a:off x="1624" y="2351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19" name="Line 74"/>
            <p:cNvSpPr>
              <a:spLocks noChangeShapeType="1"/>
            </p:cNvSpPr>
            <p:nvPr/>
          </p:nvSpPr>
          <p:spPr bwMode="auto">
            <a:xfrm>
              <a:off x="1506" y="221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0" name="Line 75"/>
            <p:cNvSpPr>
              <a:spLocks noChangeShapeType="1"/>
            </p:cNvSpPr>
            <p:nvPr/>
          </p:nvSpPr>
          <p:spPr bwMode="auto">
            <a:xfrm>
              <a:off x="1506" y="2477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1" name="Line 76"/>
            <p:cNvSpPr>
              <a:spLocks noChangeShapeType="1"/>
            </p:cNvSpPr>
            <p:nvPr/>
          </p:nvSpPr>
          <p:spPr bwMode="auto">
            <a:xfrm>
              <a:off x="1396" y="2260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1396" y="2603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3" name="Line 78"/>
            <p:cNvSpPr>
              <a:spLocks noChangeShapeType="1"/>
            </p:cNvSpPr>
            <p:nvPr/>
          </p:nvSpPr>
          <p:spPr bwMode="auto">
            <a:xfrm>
              <a:off x="1277" y="231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4" name="Line 79"/>
            <p:cNvSpPr>
              <a:spLocks noChangeShapeType="1"/>
            </p:cNvSpPr>
            <p:nvPr/>
          </p:nvSpPr>
          <p:spPr bwMode="auto">
            <a:xfrm>
              <a:off x="1277" y="2729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5" name="Line 80"/>
            <p:cNvSpPr>
              <a:spLocks noChangeShapeType="1"/>
            </p:cNvSpPr>
            <p:nvPr/>
          </p:nvSpPr>
          <p:spPr bwMode="auto">
            <a:xfrm>
              <a:off x="1140" y="2368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6" name="Line 81"/>
            <p:cNvSpPr>
              <a:spLocks noChangeShapeType="1"/>
            </p:cNvSpPr>
            <p:nvPr/>
          </p:nvSpPr>
          <p:spPr bwMode="auto">
            <a:xfrm>
              <a:off x="1140" y="286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7" name="Line 82"/>
            <p:cNvSpPr>
              <a:spLocks noChangeShapeType="1"/>
            </p:cNvSpPr>
            <p:nvPr/>
          </p:nvSpPr>
          <p:spPr bwMode="auto">
            <a:xfrm>
              <a:off x="1030" y="2422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8" name="Line 83"/>
            <p:cNvSpPr>
              <a:spLocks noChangeShapeType="1"/>
            </p:cNvSpPr>
            <p:nvPr/>
          </p:nvSpPr>
          <p:spPr bwMode="auto">
            <a:xfrm>
              <a:off x="1033" y="2985"/>
              <a:ext cx="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29" name="Text Box 84"/>
            <p:cNvSpPr txBox="1">
              <a:spLocks noChangeArrowheads="1"/>
            </p:cNvSpPr>
            <p:nvPr/>
          </p:nvSpPr>
          <p:spPr bwMode="auto">
            <a:xfrm>
              <a:off x="2365" y="1808"/>
              <a:ext cx="73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黑体" pitchFamily="49" charset="-122"/>
                </a:rPr>
                <a:t>INTR</a:t>
              </a:r>
              <a:r>
                <a:rPr lang="en-US" altLang="zh-CN" sz="2400" b="1" baseline="-25000">
                  <a:ea typeface="黑体" pitchFamily="49" charset="-122"/>
                </a:rPr>
                <a:t>0</a:t>
              </a:r>
            </a:p>
          </p:txBody>
        </p:sp>
        <p:sp>
          <p:nvSpPr>
            <p:cNvPr id="130" name="Text Box 85"/>
            <p:cNvSpPr txBox="1">
              <a:spLocks noChangeArrowheads="1"/>
            </p:cNvSpPr>
            <p:nvPr/>
          </p:nvSpPr>
          <p:spPr bwMode="auto">
            <a:xfrm>
              <a:off x="2397" y="2956"/>
              <a:ext cx="60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黑体" pitchFamily="49" charset="-122"/>
                </a:rPr>
                <a:t>INTR</a:t>
              </a:r>
              <a:r>
                <a:rPr lang="en-US" altLang="zh-CN" sz="2400" b="1" baseline="-25000">
                  <a:ea typeface="黑体" pitchFamily="49" charset="-122"/>
                </a:rPr>
                <a:t>7</a:t>
              </a:r>
            </a:p>
          </p:txBody>
        </p:sp>
        <p:sp>
          <p:nvSpPr>
            <p:cNvPr id="131" name="Text Box 86"/>
            <p:cNvSpPr txBox="1">
              <a:spLocks noChangeArrowheads="1"/>
            </p:cNvSpPr>
            <p:nvPr/>
          </p:nvSpPr>
          <p:spPr bwMode="auto">
            <a:xfrm>
              <a:off x="-4" y="183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黑体" pitchFamily="49" charset="-122"/>
                </a:rPr>
                <a:t>INTR</a:t>
              </a:r>
              <a:endParaRPr lang="en-US" altLang="zh-CN" sz="2400" b="1" baseline="-25000">
                <a:ea typeface="黑体" pitchFamily="49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>
              <a:off x="85" y="2241"/>
              <a:ext cx="41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133" name="Group 91"/>
          <p:cNvGrpSpPr>
            <a:grpSpLocks/>
          </p:cNvGrpSpPr>
          <p:nvPr/>
        </p:nvGrpSpPr>
        <p:grpSpPr bwMode="auto">
          <a:xfrm>
            <a:off x="5213350" y="1473200"/>
            <a:ext cx="1512888" cy="1027113"/>
            <a:chOff x="3284" y="1264"/>
            <a:chExt cx="953" cy="647"/>
          </a:xfrm>
        </p:grpSpPr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3284" y="1477"/>
              <a:ext cx="953" cy="233"/>
            </a:xfrm>
            <a:prstGeom prst="rect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读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20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端口</a:t>
              </a:r>
            </a:p>
          </p:txBody>
        </p:sp>
        <p:sp>
          <p:nvSpPr>
            <p:cNvPr id="135" name="Line 21"/>
            <p:cNvSpPr>
              <a:spLocks noChangeShapeType="1"/>
            </p:cNvSpPr>
            <p:nvPr/>
          </p:nvSpPr>
          <p:spPr bwMode="auto">
            <a:xfrm>
              <a:off x="3729" y="177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6" name="Line 88"/>
            <p:cNvSpPr>
              <a:spLocks noChangeShapeType="1"/>
            </p:cNvSpPr>
            <p:nvPr/>
          </p:nvSpPr>
          <p:spPr bwMode="auto">
            <a:xfrm>
              <a:off x="3747" y="1264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37" name="Text Box 89"/>
          <p:cNvSpPr txBox="1">
            <a:spLocks noChangeArrowheads="1"/>
          </p:cNvSpPr>
          <p:nvPr/>
        </p:nvSpPr>
        <p:spPr bwMode="auto">
          <a:xfrm>
            <a:off x="482600" y="5070127"/>
            <a:ext cx="38401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软件查询中断接口电路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 animBg="1"/>
      <p:bldP spid="74" grpId="0" animBg="1"/>
      <p:bldP spid="75" grpId="0" animBg="1"/>
      <p:bldP spid="76" grpId="0" animBg="1"/>
      <p:bldP spid="77" grpId="0" animBg="1"/>
      <p:bldP spid="82" grpId="0"/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92100" y="188913"/>
            <a:ext cx="3429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）硬件判优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92100" y="947738"/>
            <a:ext cx="83296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①</a:t>
            </a:r>
            <a:r>
              <a:rPr lang="zh-CN" altLang="en-US" sz="2800" b="1"/>
              <a:t>一种采用独立请求线的并行判优逻辑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73113" y="1944688"/>
            <a:ext cx="7272337" cy="4527550"/>
            <a:chOff x="773113" y="1944688"/>
            <a:chExt cx="7272337" cy="4527550"/>
          </a:xfrm>
        </p:grpSpPr>
        <p:grpSp>
          <p:nvGrpSpPr>
            <p:cNvPr id="42" name="组合 41"/>
            <p:cNvGrpSpPr/>
            <p:nvPr/>
          </p:nvGrpSpPr>
          <p:grpSpPr>
            <a:xfrm>
              <a:off x="773113" y="1944688"/>
              <a:ext cx="7272337" cy="4527550"/>
              <a:chOff x="773113" y="1944688"/>
              <a:chExt cx="7272337" cy="4527550"/>
            </a:xfrm>
          </p:grpSpPr>
          <p:sp>
            <p:nvSpPr>
              <p:cNvPr id="3" name="Line 5"/>
              <p:cNvSpPr>
                <a:spLocks noChangeShapeType="1"/>
              </p:cNvSpPr>
              <p:nvPr/>
            </p:nvSpPr>
            <p:spPr bwMode="auto">
              <a:xfrm flipV="1">
                <a:off x="1355725" y="2454275"/>
                <a:ext cx="0" cy="35274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1771650" y="4605338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" name="Oval 7"/>
              <p:cNvSpPr>
                <a:spLocks noChangeArrowheads="1"/>
              </p:cNvSpPr>
              <p:nvPr/>
            </p:nvSpPr>
            <p:spPr bwMode="auto">
              <a:xfrm>
                <a:off x="2082800" y="4495800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2127250" y="4222750"/>
                <a:ext cx="0" cy="252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2117311" y="4218402"/>
                <a:ext cx="104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3168650" y="4208463"/>
                <a:ext cx="0" cy="1120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168650" y="5329238"/>
                <a:ext cx="4297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2127250" y="4965700"/>
                <a:ext cx="0" cy="363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894138" y="4584700"/>
                <a:ext cx="755650" cy="3603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4205288" y="4475163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249738" y="3756025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106863" y="4945063"/>
                <a:ext cx="0" cy="363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887788" y="3421063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4198938" y="3311525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4243388" y="2592388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5930900" y="4592638"/>
                <a:ext cx="755650" cy="36036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&amp;</a:t>
                </a: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6242050" y="4483100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6286500" y="3763963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6143625" y="4953000"/>
                <a:ext cx="0" cy="363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5924550" y="3429000"/>
                <a:ext cx="755650" cy="3603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6235700" y="3319463"/>
                <a:ext cx="107950" cy="1079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6280150" y="2600325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4249738" y="4251325"/>
                <a:ext cx="9223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5172075" y="4251325"/>
                <a:ext cx="0" cy="14398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5172075" y="5691188"/>
                <a:ext cx="22939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4432300" y="4972050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6340475" y="4979988"/>
                <a:ext cx="0" cy="6985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6523038" y="4945063"/>
                <a:ext cx="0" cy="993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355725" y="5329238"/>
                <a:ext cx="7715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773113" y="5905500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3825875" y="5938838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6057900" y="5953125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外设</a:t>
                </a: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773113" y="1944688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711575" y="1978025"/>
                <a:ext cx="1212850" cy="5191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5772150" y="1992313"/>
                <a:ext cx="1212850" cy="5191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  <a:ea typeface="黑体" pitchFamily="49" charset="-122"/>
                  </a:rPr>
                  <a:t>INTR</a:t>
                </a:r>
                <a:r>
                  <a:rPr lang="en-US" altLang="zh-CN" sz="2800" baseline="-25000"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6286500" y="4179888"/>
                <a:ext cx="92233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7223125" y="4179888"/>
                <a:ext cx="8223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流程图: 接点 40"/>
              <p:cNvSpPr/>
              <p:nvPr/>
            </p:nvSpPr>
            <p:spPr>
              <a:xfrm>
                <a:off x="4067944" y="5301208"/>
                <a:ext cx="72008" cy="7200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流程图: 接点 42"/>
            <p:cNvSpPr/>
            <p:nvPr/>
          </p:nvSpPr>
          <p:spPr>
            <a:xfrm>
              <a:off x="6113985" y="5301208"/>
              <a:ext cx="72008" cy="7200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6300192" y="5661248"/>
              <a:ext cx="72008" cy="7200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827584" y="138673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②</a:t>
            </a:r>
            <a:r>
              <a:rPr lang="zh-CN" altLang="en-US" sz="2800" b="1"/>
              <a:t>链式优先权判优逻辑</a:t>
            </a:r>
          </a:p>
        </p:txBody>
      </p:sp>
      <p:sp>
        <p:nvSpPr>
          <p:cNvPr id="69" name="Text Box 149"/>
          <p:cNvSpPr txBox="1">
            <a:spLocks noChangeArrowheads="1"/>
          </p:cNvSpPr>
          <p:nvPr/>
        </p:nvSpPr>
        <p:spPr bwMode="auto">
          <a:xfrm>
            <a:off x="398125" y="4081387"/>
            <a:ext cx="2087563" cy="1200329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三态缓冲器中存放对应中断源的中断号</a:t>
            </a:r>
          </a:p>
        </p:txBody>
      </p:sp>
      <p:grpSp>
        <p:nvGrpSpPr>
          <p:cNvPr id="70" name="Group 163"/>
          <p:cNvGrpSpPr>
            <a:grpSpLocks/>
          </p:cNvGrpSpPr>
          <p:nvPr/>
        </p:nvGrpSpPr>
        <p:grpSpPr bwMode="auto">
          <a:xfrm>
            <a:off x="1059434" y="1478682"/>
            <a:ext cx="7996237" cy="5046662"/>
            <a:chOff x="711" y="317"/>
            <a:chExt cx="5037" cy="3179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5102" y="830"/>
              <a:ext cx="64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/>
                <a:t>INT0</a:t>
              </a:r>
            </a:p>
          </p:txBody>
        </p: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3587" y="317"/>
              <a:ext cx="284" cy="427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  <a:spcAft>
                  <a:spcPct val="30000"/>
                </a:spcAft>
              </a:pPr>
              <a:r>
                <a:rPr lang="zh-CN" altLang="en-US" sz="2800" b="1" baseline="-25000"/>
                <a:t> ＋</a:t>
              </a:r>
            </a:p>
            <a:p>
              <a:pPr>
                <a:lnSpc>
                  <a:spcPct val="65000"/>
                </a:lnSpc>
              </a:pPr>
              <a:endParaRPr lang="zh-CN" altLang="en-US" sz="2800" b="1" baseline="-25000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3876" y="344"/>
              <a:ext cx="1020" cy="625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3875" y="423"/>
              <a:ext cx="893" cy="1245"/>
            </a:xfrm>
            <a:custGeom>
              <a:avLst/>
              <a:gdLst>
                <a:gd name="T0" fmla="*/ 0 w 986"/>
                <a:gd name="T1" fmla="*/ 0 h 628"/>
                <a:gd name="T2" fmla="*/ 986 w 986"/>
                <a:gd name="T3" fmla="*/ 0 h 628"/>
                <a:gd name="T4" fmla="*/ 986 w 986"/>
                <a:gd name="T5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628">
                  <a:moveTo>
                    <a:pt x="0" y="0"/>
                  </a:moveTo>
                  <a:lnTo>
                    <a:pt x="986" y="0"/>
                  </a:lnTo>
                  <a:lnTo>
                    <a:pt x="986" y="628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H="1">
              <a:off x="1955" y="540"/>
              <a:ext cx="1630" cy="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711" y="336"/>
              <a:ext cx="128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600" b="1"/>
                <a:t>INTR</a:t>
              </a:r>
              <a:r>
                <a:rPr lang="zh-CN" altLang="en-US" sz="2600" b="1"/>
                <a:t>到</a:t>
              </a:r>
              <a:r>
                <a:rPr lang="en-US" altLang="zh-CN" sz="2600" b="1"/>
                <a:t>CPU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1929" y="1251"/>
              <a:ext cx="757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78" name="AutoShape 53"/>
            <p:cNvSpPr>
              <a:spLocks noChangeArrowheads="1"/>
            </p:cNvSpPr>
            <p:nvPr/>
          </p:nvSpPr>
          <p:spPr bwMode="auto">
            <a:xfrm>
              <a:off x="1191" y="1434"/>
              <a:ext cx="737" cy="157"/>
            </a:xfrm>
            <a:prstGeom prst="leftArrow">
              <a:avLst>
                <a:gd name="adj1" fmla="val 50000"/>
                <a:gd name="adj2" fmla="val 117357"/>
              </a:avLst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820" y="1361"/>
              <a:ext cx="6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DB</a:t>
              </a:r>
              <a:endParaRPr lang="en-US" altLang="zh-CN" sz="2600" b="1" baseline="-16000"/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3874" y="703"/>
              <a:ext cx="346" cy="2094"/>
            </a:xfrm>
            <a:custGeom>
              <a:avLst/>
              <a:gdLst>
                <a:gd name="T0" fmla="*/ 653 w 653"/>
                <a:gd name="T1" fmla="*/ 960 h 960"/>
                <a:gd name="T2" fmla="*/ 653 w 653"/>
                <a:gd name="T3" fmla="*/ 0 h 960"/>
                <a:gd name="T4" fmla="*/ 0 w 653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3" h="960">
                  <a:moveTo>
                    <a:pt x="653" y="960"/>
                  </a:moveTo>
                  <a:lnTo>
                    <a:pt x="653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3499" y="972"/>
              <a:ext cx="1630" cy="238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 rot="-5400000">
              <a:off x="3364" y="1181"/>
              <a:ext cx="161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 rot="-5400000">
              <a:off x="3794" y="1256"/>
              <a:ext cx="144" cy="286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4" name="Oval 72"/>
            <p:cNvSpPr>
              <a:spLocks noChangeArrowheads="1"/>
            </p:cNvSpPr>
            <p:nvPr/>
          </p:nvSpPr>
          <p:spPr bwMode="auto">
            <a:xfrm>
              <a:off x="3886" y="1183"/>
              <a:ext cx="63" cy="63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5" name="Line 76"/>
            <p:cNvSpPr>
              <a:spLocks noChangeShapeType="1"/>
            </p:cNvSpPr>
            <p:nvPr/>
          </p:nvSpPr>
          <p:spPr bwMode="auto">
            <a:xfrm>
              <a:off x="3914" y="966"/>
              <a:ext cx="0" cy="88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 rot="-5400000">
              <a:off x="3339" y="1768"/>
              <a:ext cx="151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-5400000">
              <a:off x="3747" y="1834"/>
              <a:ext cx="144" cy="245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8" name="Oval 82"/>
            <p:cNvSpPr>
              <a:spLocks noChangeArrowheads="1"/>
            </p:cNvSpPr>
            <p:nvPr/>
          </p:nvSpPr>
          <p:spPr bwMode="auto">
            <a:xfrm>
              <a:off x="3822" y="1803"/>
              <a:ext cx="70" cy="70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3460" y="1678"/>
              <a:ext cx="1628" cy="125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Line 84"/>
            <p:cNvSpPr>
              <a:spLocks noChangeShapeType="1"/>
            </p:cNvSpPr>
            <p:nvPr/>
          </p:nvSpPr>
          <p:spPr bwMode="auto">
            <a:xfrm>
              <a:off x="3853" y="1675"/>
              <a:ext cx="0" cy="135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1" name="Text Box 87"/>
            <p:cNvSpPr txBox="1">
              <a:spLocks noChangeArrowheads="1"/>
            </p:cNvSpPr>
            <p:nvPr/>
          </p:nvSpPr>
          <p:spPr bwMode="auto">
            <a:xfrm>
              <a:off x="1904" y="2083"/>
              <a:ext cx="738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1905" y="2975"/>
              <a:ext cx="747" cy="52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三态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2400" b="1"/>
                <a:t>缓冲器</a:t>
              </a:r>
            </a:p>
            <a:p>
              <a:pPr algn="ctr">
                <a:lnSpc>
                  <a:spcPct val="15000"/>
                </a:lnSpc>
              </a:pPr>
              <a:endParaRPr lang="zh-CN" altLang="en-US" sz="2400" b="1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 rot="5400000">
              <a:off x="2943" y="1139"/>
              <a:ext cx="140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4" name="Oval 90"/>
            <p:cNvSpPr>
              <a:spLocks noChangeArrowheads="1"/>
            </p:cNvSpPr>
            <p:nvPr/>
          </p:nvSpPr>
          <p:spPr bwMode="auto">
            <a:xfrm rot="5400000">
              <a:off x="2982" y="1108"/>
              <a:ext cx="6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314" y="1045"/>
              <a:ext cx="695" cy="136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auto">
            <a:xfrm>
              <a:off x="2277" y="1171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360" y="854"/>
              <a:ext cx="2437" cy="471"/>
            </a:xfrm>
            <a:custGeom>
              <a:avLst/>
              <a:gdLst>
                <a:gd name="T0" fmla="*/ 0 w 2496"/>
                <a:gd name="T1" fmla="*/ 0 h 816"/>
                <a:gd name="T2" fmla="*/ 2496 w 2496"/>
                <a:gd name="T3" fmla="*/ 0 h 816"/>
                <a:gd name="T4" fmla="*/ 2496 w 2496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6" h="816">
                  <a:moveTo>
                    <a:pt x="0" y="0"/>
                  </a:moveTo>
                  <a:lnTo>
                    <a:pt x="2496" y="0"/>
                  </a:lnTo>
                  <a:lnTo>
                    <a:pt x="2496" y="81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8" name="Text Box 96"/>
            <p:cNvSpPr txBox="1">
              <a:spLocks noChangeArrowheads="1"/>
            </p:cNvSpPr>
            <p:nvPr/>
          </p:nvSpPr>
          <p:spPr bwMode="auto">
            <a:xfrm>
              <a:off x="719" y="684"/>
              <a:ext cx="6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INTA</a:t>
              </a: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 flipH="1">
              <a:off x="3383" y="854"/>
              <a:ext cx="1" cy="365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353" y="1472"/>
              <a:ext cx="490" cy="325"/>
            </a:xfrm>
            <a:custGeom>
              <a:avLst/>
              <a:gdLst>
                <a:gd name="T0" fmla="*/ 490 w 490"/>
                <a:gd name="T1" fmla="*/ 0 h 576"/>
                <a:gd name="T2" fmla="*/ 490 w 490"/>
                <a:gd name="T3" fmla="*/ 202 h 576"/>
                <a:gd name="T4" fmla="*/ 0 w 490"/>
                <a:gd name="T5" fmla="*/ 202 h 576"/>
                <a:gd name="T6" fmla="*/ 0 w 490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576">
                  <a:moveTo>
                    <a:pt x="490" y="0"/>
                  </a:moveTo>
                  <a:lnTo>
                    <a:pt x="490" y="202"/>
                  </a:lnTo>
                  <a:lnTo>
                    <a:pt x="0" y="202"/>
                  </a:lnTo>
                  <a:lnTo>
                    <a:pt x="0" y="57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3748" y="1586"/>
              <a:ext cx="0" cy="297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3816" y="2028"/>
              <a:ext cx="0" cy="197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816" y="2257"/>
              <a:ext cx="0" cy="152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 rot="-5400000">
              <a:off x="3341" y="2958"/>
              <a:ext cx="136" cy="229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auto">
            <a:xfrm rot="-5400000">
              <a:off x="3733" y="2977"/>
              <a:ext cx="136" cy="228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6" name="Oval 110"/>
            <p:cNvSpPr>
              <a:spLocks noChangeArrowheads="1"/>
            </p:cNvSpPr>
            <p:nvPr/>
          </p:nvSpPr>
          <p:spPr bwMode="auto">
            <a:xfrm>
              <a:off x="3822" y="2935"/>
              <a:ext cx="70" cy="70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7" name="Freeform 111"/>
            <p:cNvSpPr>
              <a:spLocks/>
            </p:cNvSpPr>
            <p:nvPr/>
          </p:nvSpPr>
          <p:spPr bwMode="auto">
            <a:xfrm>
              <a:off x="3460" y="2810"/>
              <a:ext cx="1628" cy="196"/>
            </a:xfrm>
            <a:custGeom>
              <a:avLst/>
              <a:gdLst>
                <a:gd name="T0" fmla="*/ 0 w 1718"/>
                <a:gd name="T1" fmla="*/ 212 h 212"/>
                <a:gd name="T2" fmla="*/ 0 w 1718"/>
                <a:gd name="T3" fmla="*/ 58 h 212"/>
                <a:gd name="T4" fmla="*/ 0 w 1718"/>
                <a:gd name="T5" fmla="*/ 0 h 212"/>
                <a:gd name="T6" fmla="*/ 1718 w 171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8" h="212">
                  <a:moveTo>
                    <a:pt x="0" y="212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718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3853" y="2807"/>
              <a:ext cx="0" cy="136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9" name="Freeform 113"/>
            <p:cNvSpPr>
              <a:spLocks/>
            </p:cNvSpPr>
            <p:nvPr/>
          </p:nvSpPr>
          <p:spPr bwMode="auto">
            <a:xfrm>
              <a:off x="3347" y="2700"/>
              <a:ext cx="461" cy="299"/>
            </a:xfrm>
            <a:custGeom>
              <a:avLst/>
              <a:gdLst>
                <a:gd name="T0" fmla="*/ 413 w 413"/>
                <a:gd name="T1" fmla="*/ 0 h 374"/>
                <a:gd name="T2" fmla="*/ 0 w 413"/>
                <a:gd name="T3" fmla="*/ 0 h 374"/>
                <a:gd name="T4" fmla="*/ 0 w 413"/>
                <a:gd name="T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3" h="374">
                  <a:moveTo>
                    <a:pt x="413" y="0"/>
                  </a:moveTo>
                  <a:lnTo>
                    <a:pt x="0" y="0"/>
                  </a:lnTo>
                  <a:lnTo>
                    <a:pt x="0" y="37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>
              <a:off x="3740" y="2699"/>
              <a:ext cx="0" cy="322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1" name="Rectangle 117"/>
            <p:cNvSpPr>
              <a:spLocks noChangeArrowheads="1"/>
            </p:cNvSpPr>
            <p:nvPr/>
          </p:nvSpPr>
          <p:spPr bwMode="auto">
            <a:xfrm rot="5400000">
              <a:off x="2871" y="1977"/>
              <a:ext cx="148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" name="Oval 118"/>
            <p:cNvSpPr>
              <a:spLocks noChangeArrowheads="1"/>
            </p:cNvSpPr>
            <p:nvPr/>
          </p:nvSpPr>
          <p:spPr bwMode="auto">
            <a:xfrm rot="5400000">
              <a:off x="2919" y="1940"/>
              <a:ext cx="5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3" name="Freeform 119"/>
            <p:cNvSpPr>
              <a:spLocks/>
            </p:cNvSpPr>
            <p:nvPr/>
          </p:nvSpPr>
          <p:spPr bwMode="auto">
            <a:xfrm>
              <a:off x="2254" y="1884"/>
              <a:ext cx="697" cy="128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4" name="Oval 120"/>
            <p:cNvSpPr>
              <a:spLocks noChangeArrowheads="1"/>
            </p:cNvSpPr>
            <p:nvPr/>
          </p:nvSpPr>
          <p:spPr bwMode="auto">
            <a:xfrm>
              <a:off x="2219" y="2004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5" name="Rectangle 125"/>
            <p:cNvSpPr>
              <a:spLocks noChangeArrowheads="1"/>
            </p:cNvSpPr>
            <p:nvPr/>
          </p:nvSpPr>
          <p:spPr bwMode="auto">
            <a:xfrm rot="5400000">
              <a:off x="2913" y="2839"/>
              <a:ext cx="123" cy="231"/>
            </a:xfrm>
            <a:prstGeom prst="rect">
              <a:avLst/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6" name="Oval 126"/>
            <p:cNvSpPr>
              <a:spLocks noChangeArrowheads="1"/>
            </p:cNvSpPr>
            <p:nvPr/>
          </p:nvSpPr>
          <p:spPr bwMode="auto">
            <a:xfrm rot="5400000">
              <a:off x="2943" y="2813"/>
              <a:ext cx="68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7" name="Freeform 127"/>
            <p:cNvSpPr>
              <a:spLocks/>
            </p:cNvSpPr>
            <p:nvPr/>
          </p:nvSpPr>
          <p:spPr bwMode="auto">
            <a:xfrm>
              <a:off x="2269" y="2740"/>
              <a:ext cx="720" cy="156"/>
            </a:xfrm>
            <a:custGeom>
              <a:avLst/>
              <a:gdLst>
                <a:gd name="T0" fmla="*/ 883 w 883"/>
                <a:gd name="T1" fmla="*/ 67 h 144"/>
                <a:gd name="T2" fmla="*/ 883 w 883"/>
                <a:gd name="T3" fmla="*/ 0 h 144"/>
                <a:gd name="T4" fmla="*/ 0 w 883"/>
                <a:gd name="T5" fmla="*/ 0 h 144"/>
                <a:gd name="T6" fmla="*/ 0 w 883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144">
                  <a:moveTo>
                    <a:pt x="883" y="67"/>
                  </a:moveTo>
                  <a:lnTo>
                    <a:pt x="883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8" name="Oval 128"/>
            <p:cNvSpPr>
              <a:spLocks noChangeArrowheads="1"/>
            </p:cNvSpPr>
            <p:nvPr/>
          </p:nvSpPr>
          <p:spPr bwMode="auto">
            <a:xfrm>
              <a:off x="2239" y="2895"/>
              <a:ext cx="67" cy="68"/>
            </a:xfrm>
            <a:prstGeom prst="ellips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9" name="Line 131"/>
            <p:cNvSpPr>
              <a:spLocks noChangeShapeType="1"/>
            </p:cNvSpPr>
            <p:nvPr/>
          </p:nvSpPr>
          <p:spPr bwMode="auto">
            <a:xfrm>
              <a:off x="3800" y="3162"/>
              <a:ext cx="0" cy="22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0" name="Freeform 133"/>
            <p:cNvSpPr>
              <a:spLocks/>
            </p:cNvSpPr>
            <p:nvPr/>
          </p:nvSpPr>
          <p:spPr bwMode="auto">
            <a:xfrm>
              <a:off x="3738" y="2431"/>
              <a:ext cx="77" cy="272"/>
            </a:xfrm>
            <a:custGeom>
              <a:avLst/>
              <a:gdLst>
                <a:gd name="T0" fmla="*/ 0 w 87"/>
                <a:gd name="T1" fmla="*/ 86 h 86"/>
                <a:gd name="T2" fmla="*/ 87 w 87"/>
                <a:gd name="T3" fmla="*/ 86 h 86"/>
                <a:gd name="T4" fmla="*/ 87 w 87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86">
                  <a:moveTo>
                    <a:pt x="0" y="86"/>
                  </a:moveTo>
                  <a:lnTo>
                    <a:pt x="87" y="86"/>
                  </a:lnTo>
                  <a:lnTo>
                    <a:pt x="87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1" name="Text Box 136"/>
            <p:cNvSpPr txBox="1">
              <a:spLocks noChangeArrowheads="1"/>
            </p:cNvSpPr>
            <p:nvPr/>
          </p:nvSpPr>
          <p:spPr bwMode="auto">
            <a:xfrm>
              <a:off x="4274" y="1109"/>
              <a:ext cx="4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….</a:t>
              </a:r>
            </a:p>
          </p:txBody>
        </p:sp>
        <p:sp>
          <p:nvSpPr>
            <p:cNvPr id="122" name="Text Box 137"/>
            <p:cNvSpPr txBox="1">
              <a:spLocks noChangeArrowheads="1"/>
            </p:cNvSpPr>
            <p:nvPr/>
          </p:nvSpPr>
          <p:spPr bwMode="auto">
            <a:xfrm>
              <a:off x="4082" y="427"/>
              <a:ext cx="29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…</a:t>
              </a: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5052" y="2648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INTi</a:t>
              </a:r>
              <a:endParaRPr lang="zh-CN" altLang="en-US" sz="2400" b="1"/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5058" y="1526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INT1</a:t>
              </a:r>
              <a:endParaRPr lang="zh-CN" altLang="en-US" sz="2400" b="1"/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auto">
            <a:xfrm>
              <a:off x="1675" y="1554"/>
              <a:ext cx="221" cy="747"/>
            </a:xfrm>
            <a:custGeom>
              <a:avLst/>
              <a:gdLst>
                <a:gd name="T0" fmla="*/ 221 w 221"/>
                <a:gd name="T1" fmla="*/ 969 h 969"/>
                <a:gd name="T2" fmla="*/ 0 w 221"/>
                <a:gd name="T3" fmla="*/ 969 h 969"/>
                <a:gd name="T4" fmla="*/ 0 w 221"/>
                <a:gd name="T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969">
                  <a:moveTo>
                    <a:pt x="221" y="969"/>
                  </a:moveTo>
                  <a:lnTo>
                    <a:pt x="0" y="96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auto">
            <a:xfrm>
              <a:off x="1586" y="1546"/>
              <a:ext cx="325" cy="1613"/>
            </a:xfrm>
            <a:custGeom>
              <a:avLst/>
              <a:gdLst>
                <a:gd name="T0" fmla="*/ 0 w 317"/>
                <a:gd name="T1" fmla="*/ 0 h 2006"/>
                <a:gd name="T2" fmla="*/ 0 w 317"/>
                <a:gd name="T3" fmla="*/ 2006 h 2006"/>
                <a:gd name="T4" fmla="*/ 317 w 317"/>
                <a:gd name="T5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" h="2006">
                  <a:moveTo>
                    <a:pt x="0" y="0"/>
                  </a:moveTo>
                  <a:lnTo>
                    <a:pt x="0" y="2006"/>
                  </a:lnTo>
                  <a:lnTo>
                    <a:pt x="317" y="2006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7" name="Text Box 146"/>
            <p:cNvSpPr txBox="1">
              <a:spLocks noChangeArrowheads="1"/>
            </p:cNvSpPr>
            <p:nvPr/>
          </p:nvSpPr>
          <p:spPr bwMode="auto">
            <a:xfrm>
              <a:off x="4387" y="1933"/>
              <a:ext cx="278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  <a:p>
              <a:pPr>
                <a:lnSpc>
                  <a:spcPct val="35000"/>
                </a:lnSpc>
              </a:pPr>
              <a:r>
                <a:rPr lang="zh-CN" altLang="en-US" b="1"/>
                <a:t>.</a:t>
              </a:r>
            </a:p>
          </p:txBody>
        </p:sp>
        <p:sp>
          <p:nvSpPr>
            <p:cNvPr id="128" name="AutoShape 153"/>
            <p:cNvSpPr>
              <a:spLocks noChangeArrowheads="1"/>
            </p:cNvSpPr>
            <p:nvPr/>
          </p:nvSpPr>
          <p:spPr bwMode="auto">
            <a:xfrm flipV="1">
              <a:off x="3865" y="1052"/>
              <a:ext cx="102" cy="12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rgbClr val="004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9" name="Line 154"/>
            <p:cNvSpPr>
              <a:spLocks noChangeShapeType="1"/>
            </p:cNvSpPr>
            <p:nvPr/>
          </p:nvSpPr>
          <p:spPr bwMode="auto">
            <a:xfrm>
              <a:off x="3922" y="1241"/>
              <a:ext cx="0" cy="91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0" name="Freeform 156"/>
            <p:cNvSpPr>
              <a:spLocks/>
            </p:cNvSpPr>
            <p:nvPr/>
          </p:nvSpPr>
          <p:spPr bwMode="auto">
            <a:xfrm>
              <a:off x="2976" y="3018"/>
              <a:ext cx="442" cy="223"/>
            </a:xfrm>
            <a:custGeom>
              <a:avLst/>
              <a:gdLst>
                <a:gd name="T0" fmla="*/ 442 w 442"/>
                <a:gd name="T1" fmla="*/ 240 h 412"/>
                <a:gd name="T2" fmla="*/ 442 w 442"/>
                <a:gd name="T3" fmla="*/ 412 h 412"/>
                <a:gd name="T4" fmla="*/ 0 w 442"/>
                <a:gd name="T5" fmla="*/ 412 h 412"/>
                <a:gd name="T6" fmla="*/ 0 w 442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12">
                  <a:moveTo>
                    <a:pt x="442" y="240"/>
                  </a:moveTo>
                  <a:lnTo>
                    <a:pt x="442" y="412"/>
                  </a:lnTo>
                  <a:lnTo>
                    <a:pt x="0" y="412"/>
                  </a:lnTo>
                  <a:lnTo>
                    <a:pt x="0" y="0"/>
                  </a:lnTo>
                </a:path>
              </a:pathLst>
            </a:custGeom>
            <a:noFill/>
            <a:ln w="22225" cmpd="sng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1" name="Line 157"/>
            <p:cNvSpPr>
              <a:spLocks noChangeShapeType="1"/>
            </p:cNvSpPr>
            <p:nvPr/>
          </p:nvSpPr>
          <p:spPr bwMode="auto">
            <a:xfrm>
              <a:off x="1588" y="1555"/>
              <a:ext cx="82" cy="0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2" name="Freeform 159"/>
            <p:cNvSpPr>
              <a:spLocks/>
            </p:cNvSpPr>
            <p:nvPr/>
          </p:nvSpPr>
          <p:spPr bwMode="auto">
            <a:xfrm>
              <a:off x="3003" y="1334"/>
              <a:ext cx="437" cy="149"/>
            </a:xfrm>
            <a:custGeom>
              <a:avLst/>
              <a:gdLst>
                <a:gd name="T0" fmla="*/ 437 w 437"/>
                <a:gd name="T1" fmla="*/ 50 h 173"/>
                <a:gd name="T2" fmla="*/ 437 w 437"/>
                <a:gd name="T3" fmla="*/ 173 h 173"/>
                <a:gd name="T4" fmla="*/ 0 w 437"/>
                <a:gd name="T5" fmla="*/ 173 h 173"/>
                <a:gd name="T6" fmla="*/ 0 w 437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173">
                  <a:moveTo>
                    <a:pt x="437" y="50"/>
                  </a:moveTo>
                  <a:lnTo>
                    <a:pt x="437" y="173"/>
                  </a:lnTo>
                  <a:lnTo>
                    <a:pt x="0" y="17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3" name="Freeform 160"/>
            <p:cNvSpPr>
              <a:spLocks/>
            </p:cNvSpPr>
            <p:nvPr/>
          </p:nvSpPr>
          <p:spPr bwMode="auto">
            <a:xfrm>
              <a:off x="2954" y="1960"/>
              <a:ext cx="444" cy="337"/>
            </a:xfrm>
            <a:custGeom>
              <a:avLst/>
              <a:gdLst>
                <a:gd name="T0" fmla="*/ 444 w 444"/>
                <a:gd name="T1" fmla="*/ 0 h 337"/>
                <a:gd name="T2" fmla="*/ 444 w 444"/>
                <a:gd name="T3" fmla="*/ 337 h 337"/>
                <a:gd name="T4" fmla="*/ 0 w 444"/>
                <a:gd name="T5" fmla="*/ 337 h 337"/>
                <a:gd name="T6" fmla="*/ 0 w 444"/>
                <a:gd name="T7" fmla="*/ 20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4" h="337">
                  <a:moveTo>
                    <a:pt x="444" y="0"/>
                  </a:moveTo>
                  <a:lnTo>
                    <a:pt x="444" y="337"/>
                  </a:lnTo>
                  <a:lnTo>
                    <a:pt x="0" y="337"/>
                  </a:lnTo>
                  <a:lnTo>
                    <a:pt x="0" y="205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4" name="Freeform 162"/>
            <p:cNvSpPr>
              <a:spLocks/>
            </p:cNvSpPr>
            <p:nvPr/>
          </p:nvSpPr>
          <p:spPr bwMode="auto">
            <a:xfrm>
              <a:off x="1677" y="2380"/>
              <a:ext cx="227" cy="685"/>
            </a:xfrm>
            <a:custGeom>
              <a:avLst/>
              <a:gdLst>
                <a:gd name="T0" fmla="*/ 217 w 217"/>
                <a:gd name="T1" fmla="*/ 0 h 685"/>
                <a:gd name="T2" fmla="*/ 0 w 217"/>
                <a:gd name="T3" fmla="*/ 0 h 685"/>
                <a:gd name="T4" fmla="*/ 0 w 217"/>
                <a:gd name="T5" fmla="*/ 685 h 685"/>
                <a:gd name="T6" fmla="*/ 209 w 217"/>
                <a:gd name="T7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685">
                  <a:moveTo>
                    <a:pt x="217" y="0"/>
                  </a:moveTo>
                  <a:lnTo>
                    <a:pt x="0" y="0"/>
                  </a:lnTo>
                  <a:lnTo>
                    <a:pt x="0" y="685"/>
                  </a:lnTo>
                  <a:lnTo>
                    <a:pt x="209" y="685"/>
                  </a:lnTo>
                </a:path>
              </a:pathLst>
            </a:custGeom>
            <a:noFill/>
            <a:ln w="22225">
              <a:solidFill>
                <a:srgbClr val="004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514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8892" y="104775"/>
            <a:ext cx="83296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③</a:t>
            </a:r>
            <a:r>
              <a:rPr lang="zh-CN" altLang="en-US" sz="2800" b="1"/>
              <a:t>专用芯片硬件判优</a:t>
            </a:r>
            <a:r>
              <a:rPr lang="en-US" altLang="zh-CN" sz="2800" b="1"/>
              <a:t>——</a:t>
            </a:r>
            <a:r>
              <a:rPr lang="zh-CN" altLang="en-US" sz="2800" b="1"/>
              <a:t>中断控制器</a:t>
            </a:r>
            <a:r>
              <a:rPr lang="en-US" altLang="zh-CN" sz="2800" b="1"/>
              <a:t>(8259)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8438" y="889556"/>
            <a:ext cx="89455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集中解决请求信号的接收、屏蔽、判优、编码等问题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44472"/>
            <a:ext cx="2773363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58888" y="185406"/>
            <a:ext cx="196143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中断响应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0825" y="105273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）响应条件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8888" y="1700808"/>
            <a:ext cx="6324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外设有请求，且未被屏蔽；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87463" y="2276872"/>
            <a:ext cx="495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CPU</a:t>
            </a:r>
            <a:r>
              <a:rPr lang="zh-CN" altLang="en-US" sz="2800" b="1"/>
              <a:t>开中断；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87463" y="3571880"/>
            <a:ext cx="68976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一条指令</a:t>
            </a:r>
            <a:r>
              <a:rPr lang="en-US" altLang="zh-CN" sz="2800" b="1"/>
              <a:t>(</a:t>
            </a:r>
            <a:r>
              <a:rPr lang="zh-CN" altLang="en-US" sz="2800" b="1"/>
              <a:t>非停机</a:t>
            </a:r>
            <a:r>
              <a:rPr lang="en-US" altLang="zh-CN" sz="2800" b="1"/>
              <a:t>)</a:t>
            </a:r>
            <a:r>
              <a:rPr lang="zh-CN" altLang="en-US" sz="2800" b="1"/>
              <a:t>结束，即</a:t>
            </a:r>
            <a:r>
              <a:rPr lang="en-US" altLang="zh-CN" sz="2800" b="1"/>
              <a:t>ET</a:t>
            </a:r>
            <a:r>
              <a:rPr lang="zh-CN" altLang="en-US" sz="2800" b="1"/>
              <a:t>之后。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258888" y="2924944"/>
            <a:ext cx="71199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中断源优先级高于当前程序的优先级；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03313" y="5026491"/>
            <a:ext cx="74803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安排一个过渡周期，位于主程序与中断服务程序之间，为转到中断服务程序做准备。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7950" y="4365104"/>
            <a:ext cx="8610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）进入中断周期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0BFB90-539B-4E2D-8055-5A3EB25958CD}"/>
              </a:ext>
            </a:extLst>
          </p:cNvPr>
          <p:cNvSpPr/>
          <p:nvPr/>
        </p:nvSpPr>
        <p:spPr>
          <a:xfrm>
            <a:off x="827584" y="17628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4625" y="1052736"/>
            <a:ext cx="84915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以向量中断方式（单级中断）为例：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9048" y="116632"/>
            <a:ext cx="610118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）响应过程（</a:t>
            </a:r>
            <a:r>
              <a:rPr lang="zh-CN" altLang="en-US" sz="2800" b="1">
                <a:solidFill>
                  <a:srgbClr val="0000FF"/>
                </a:solidFill>
              </a:rPr>
              <a:t>硬件自动完成</a:t>
            </a:r>
            <a:r>
              <a:rPr lang="zh-CN" altLang="en-US" sz="2800" b="1"/>
              <a:t>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0100" y="2214786"/>
            <a:ext cx="54102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发响应信号</a:t>
            </a:r>
            <a:r>
              <a:rPr lang="en-US" altLang="zh-CN" sz="2800" b="1"/>
              <a:t>INTA</a:t>
            </a:r>
            <a:r>
              <a:rPr lang="zh-CN" altLang="en-US" sz="2800" b="1"/>
              <a:t>，进入中断周期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2070100" y="3192686"/>
            <a:ext cx="54102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关中断，保存断点</a:t>
            </a: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4508500" y="2760886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070100" y="4234086"/>
            <a:ext cx="5410200" cy="9842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获得中断号，转换为向量地址，查中断向量表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070100" y="5694586"/>
            <a:ext cx="54102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取入口地址，转中断服务程序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048627" y="2185856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ET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8048625" y="3597498"/>
            <a:ext cx="7048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硬件完成</a:t>
            </a: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510088" y="376577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Line 54"/>
          <p:cNvSpPr>
            <a:spLocks noChangeShapeType="1"/>
          </p:cNvSpPr>
          <p:nvPr/>
        </p:nvSpPr>
        <p:spPr bwMode="auto">
          <a:xfrm>
            <a:off x="4511675" y="5240561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3931066" y="2324323"/>
            <a:ext cx="7754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103303" y="3121961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IT</a:t>
            </a:r>
            <a:endParaRPr lang="en-US" altLang="zh-CN" sz="2800" b="1" baseline="-25000"/>
          </a:p>
        </p:txBody>
      </p:sp>
      <p:sp>
        <p:nvSpPr>
          <p:cNvPr id="15" name="AutoShape 71"/>
          <p:cNvSpPr>
            <a:spLocks/>
          </p:cNvSpPr>
          <p:nvPr/>
        </p:nvSpPr>
        <p:spPr bwMode="auto">
          <a:xfrm>
            <a:off x="7594600" y="3192686"/>
            <a:ext cx="454025" cy="2759075"/>
          </a:xfrm>
          <a:prstGeom prst="rightBrace">
            <a:avLst>
              <a:gd name="adj1" fmla="val 506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utoUpdateAnimBg="0"/>
      <p:bldP spid="10" grpId="0" build="p" autoUpdateAnimBg="0"/>
      <p:bldP spid="11" grpId="0" animBg="1"/>
      <p:bldP spid="12" grpId="0" animBg="1"/>
      <p:bldP spid="13" grpId="0" animBg="1"/>
      <p:bldP spid="14" grpId="0" autoUpdateAnimBg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435225" y="1268760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309813" y="4064250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63688" y="2907060"/>
            <a:ext cx="3044825" cy="82484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0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 PSW[4]</a:t>
            </a:r>
            <a:endParaRPr lang="en-US" altLang="zh-CN" sz="2800" b="1"/>
          </a:p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41588" y="2086322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279775" y="1771997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287713" y="2568922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0650" y="2011710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295650" y="3694931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19075" y="2695922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312988" y="4784330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303588" y="4487019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84213" y="2883247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981575" y="3138835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69925" y="4003724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49288" y="472380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797550" y="3194397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895974" y="4051647"/>
            <a:ext cx="2835275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b="1">
                <a:sym typeface="Symbol" pitchFamily="18" charset="2"/>
              </a:rPr>
              <a:t>M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MDR  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7308850" y="3688110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992688" y="4151660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300912" y="4999385"/>
            <a:ext cx="7937" cy="658106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67544" y="5593680"/>
            <a:ext cx="8454206" cy="9277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5057775" y="5659909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248400" y="5698890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7581900" y="2145060"/>
            <a:ext cx="663575" cy="10239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 sz="2800" b="1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324475" y="1292572"/>
            <a:ext cx="3819525" cy="956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以便访问中断向量表, 得到服务程序入口地址</a:t>
            </a:r>
          </a:p>
        </p:txBody>
      </p:sp>
      <p:sp>
        <p:nvSpPr>
          <p:cNvPr id="27" name="Freeform 40"/>
          <p:cNvSpPr>
            <a:spLocks/>
          </p:cNvSpPr>
          <p:nvPr/>
        </p:nvSpPr>
        <p:spPr bwMode="auto">
          <a:xfrm>
            <a:off x="3295650" y="2922962"/>
            <a:ext cx="3999219" cy="2553281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01452" y="119781"/>
            <a:ext cx="6413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/>
              <a:t>中断周期 </a:t>
            </a:r>
            <a:r>
              <a:rPr lang="en-US" altLang="zh-CN" sz="2800" b="1"/>
              <a:t>IT</a:t>
            </a:r>
            <a:r>
              <a:rPr lang="zh-CN" altLang="en-US" sz="2800" b="1"/>
              <a:t>（过渡周期依靠硬件实现）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5212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build="p" autoUpdateAnimBg="0" advAuto="0"/>
      <p:bldP spid="9" grpId="0" animBg="1"/>
      <p:bldP spid="10" grpId="0" animBg="1"/>
      <p:bldP spid="11" grpId="0" animBg="1" autoUpdateAnimBg="0"/>
      <p:bldP spid="12" grpId="0" animBg="1"/>
      <p:bldP spid="13" grpId="0" autoUpdateAnimBg="0"/>
      <p:bldP spid="14" grpId="0" autoUpdateAnimBg="0"/>
      <p:bldP spid="15" grpId="0" autoUpdateAnimBg="0"/>
      <p:bldP spid="16" grpId="0" autoUpdateAnimBg="0"/>
      <p:bldP spid="17" grpId="0" animBg="1" autoUpdateAnimBg="0"/>
      <p:bldP spid="18" grpId="0" animBg="1" autoUpdateAnimBg="0"/>
      <p:bldP spid="19" grpId="0" animBg="1"/>
      <p:bldP spid="20" grpId="0" autoUpdateAnimBg="0"/>
      <p:bldP spid="21" grpId="0" animBg="1"/>
      <p:bldP spid="22" grpId="0" animBg="1"/>
      <p:bldP spid="23" grpId="0" autoUpdateAnimBg="0"/>
      <p:bldP spid="24" grpId="0" animBg="1" autoUpdateAnimBg="0"/>
      <p:bldP spid="25" grpId="0" animBg="1"/>
      <p:bldP spid="26" grpId="0" autoUpdateAnimBg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3B5180B-ED9F-4D8B-A8E8-009158B3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85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 </a:t>
            </a:r>
            <a:r>
              <a:rPr lang="zh-CN" altLang="en-US" sz="2800" b="1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3079">
            <a:extLst>
              <a:ext uri="{FF2B5EF4-FFF2-40B4-BE49-F238E27FC236}">
                <a16:creationId xmlns:a16="http://schemas.microsoft.com/office/drawing/2014/main" id="{ECB78D5F-F81F-4B51-ABB6-C64B6ED4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37" y="1609955"/>
            <a:ext cx="8567935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/>
              <a:t>    CPU</a:t>
            </a:r>
            <a:r>
              <a:rPr lang="zh-CN" altLang="en-US" sz="2800" b="1"/>
              <a:t>暂时中止现行程序的执行，转去执行为某个随机事件服务的中断处理程序。处理完毕后自动恢复原程序的执行。</a:t>
            </a:r>
          </a:p>
        </p:txBody>
      </p:sp>
      <p:sp>
        <p:nvSpPr>
          <p:cNvPr id="6" name="Text Box 3078">
            <a:extLst>
              <a:ext uri="{FF2B5EF4-FFF2-40B4-BE49-F238E27FC236}">
                <a16:creationId xmlns:a16="http://schemas.microsoft.com/office/drawing/2014/main" id="{DD6548DD-0CCD-4616-BD83-62B49EB0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070" y="4804618"/>
            <a:ext cx="203182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中断请求</a:t>
            </a:r>
          </a:p>
        </p:txBody>
      </p:sp>
      <p:sp>
        <p:nvSpPr>
          <p:cNvPr id="7" name="Text Box 3078">
            <a:extLst>
              <a:ext uri="{FF2B5EF4-FFF2-40B4-BE49-F238E27FC236}">
                <a16:creationId xmlns:a16="http://schemas.microsoft.com/office/drawing/2014/main" id="{DD099FB8-4DF3-47A2-924D-BEA14999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80" y="4988588"/>
            <a:ext cx="250209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中断处理程序</a:t>
            </a:r>
          </a:p>
        </p:txBody>
      </p:sp>
      <p:sp>
        <p:nvSpPr>
          <p:cNvPr id="8" name="Text Box 3078">
            <a:extLst>
              <a:ext uri="{FF2B5EF4-FFF2-40B4-BE49-F238E27FC236}">
                <a16:creationId xmlns:a16="http://schemas.microsoft.com/office/drawing/2014/main" id="{725C0B9E-C1DB-4D39-BE5D-EC33C0A7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028" y="3599756"/>
            <a:ext cx="177385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主程序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88F48A-84F6-42BE-ACB7-C79506B535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68813" y="4174381"/>
            <a:ext cx="0" cy="114935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DF6293-FD2C-4214-AE1C-4E18C957BB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0" y="5104656"/>
            <a:ext cx="1225550" cy="476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FEFB34-CB4E-4DC8-9146-703B36C672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36504" y="4383276"/>
            <a:ext cx="2123728" cy="8647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68321E-976A-4E2D-8D95-F60F2EF299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60232" y="4383276"/>
            <a:ext cx="0" cy="1493996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03CAE1-FF47-4978-8D08-60603C22F35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36504" y="5596769"/>
            <a:ext cx="1993677" cy="21629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4" name="Text Box 3078">
            <a:extLst>
              <a:ext uri="{FF2B5EF4-FFF2-40B4-BE49-F238E27FC236}">
                <a16:creationId xmlns:a16="http://schemas.microsoft.com/office/drawing/2014/main" id="{0C4996B4-F780-4A15-9954-E06E1559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5195143"/>
            <a:ext cx="1006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断点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BF64A-8A34-4A52-A0CC-BE292338E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6275" y="5593606"/>
            <a:ext cx="0" cy="11477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</p:spPr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7E4D31E-6311-4E96-9F89-0003C930554B}"/>
              </a:ext>
            </a:extLst>
          </p:cNvPr>
          <p:cNvGrpSpPr/>
          <p:nvPr/>
        </p:nvGrpSpPr>
        <p:grpSpPr>
          <a:xfrm>
            <a:off x="827584" y="0"/>
            <a:ext cx="5112568" cy="839639"/>
            <a:chOff x="827584" y="0"/>
            <a:chExt cx="5112568" cy="839639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0B0B3D-1B15-4E7E-A0FF-8CD4356B8ED1}"/>
                </a:ext>
              </a:extLst>
            </p:cNvPr>
            <p:cNvSpPr/>
            <p:nvPr/>
          </p:nvSpPr>
          <p:spPr>
            <a:xfrm>
              <a:off x="1119858" y="93956"/>
              <a:ext cx="48202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中断基本概念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92868DB-E579-462A-935D-6EB70066E4AC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5">
                <a:extLst>
                  <a:ext uri="{FF2B5EF4-FFF2-40B4-BE49-F238E27FC236}">
                    <a16:creationId xmlns:a16="http://schemas.microsoft.com/office/drawing/2014/main" id="{1D84871F-5AE0-4D46-9C76-02D60502022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D8AB0F0-DA82-4BCD-A651-7E694E299C0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2D05981-D35F-4215-BCD0-A7E9CC670BA8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220">
                <a:extLst>
                  <a:ext uri="{FF2B5EF4-FFF2-40B4-BE49-F238E27FC236}">
                    <a16:creationId xmlns:a16="http://schemas.microsoft.com/office/drawing/2014/main" id="{6B57F4DD-DB87-4825-B0A8-C7D96BD5A66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FB458B5-52F7-408A-A20D-6DD2C4A9BDE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FAF3E1FE-3766-4189-B1F1-80B64B46E354}"/>
              </a:ext>
            </a:extLst>
          </p:cNvPr>
          <p:cNvSpPr/>
          <p:nvPr/>
        </p:nvSpPr>
        <p:spPr>
          <a:xfrm>
            <a:off x="471994" y="1052736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A632CA-6CAB-462B-B93D-D35029479D80}"/>
              </a:ext>
            </a:extLst>
          </p:cNvPr>
          <p:cNvSpPr txBox="1"/>
          <p:nvPr/>
        </p:nvSpPr>
        <p:spPr>
          <a:xfrm>
            <a:off x="1022077" y="10577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中断含义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99A62-DCE1-43DC-BD86-AB4BB5FAC094}"/>
              </a:ext>
            </a:extLst>
          </p:cNvPr>
          <p:cNvSpPr txBox="1"/>
          <p:nvPr/>
        </p:nvSpPr>
        <p:spPr>
          <a:xfrm rot="20287793">
            <a:off x="4589595" y="441372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中断响应</a:t>
            </a:r>
          </a:p>
        </p:txBody>
      </p:sp>
    </p:spTree>
    <p:extLst>
      <p:ext uri="{BB962C8B-B14F-4D97-AF65-F5344CB8AC3E}">
        <p14:creationId xmlns:p14="http://schemas.microsoft.com/office/powerpoint/2010/main" val="24152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 autoUpdateAnimBg="0"/>
      <p:bldP spid="14" grpId="0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785988"/>
            <a:ext cx="30575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单级中断流程：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41625" y="2563863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保护现场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41625" y="3378250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中断服务处理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060825" y="30972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60825" y="39354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41625" y="4240263"/>
            <a:ext cx="2514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恢复现场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060825" y="47736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41625" y="5078463"/>
            <a:ext cx="2514600" cy="5238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开中断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259632" y="167671"/>
            <a:ext cx="17281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中断处理</a:t>
            </a: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30225" y="1124744"/>
            <a:ext cx="6543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主要任务：</a:t>
            </a:r>
            <a:r>
              <a:rPr lang="en-US" altLang="zh-CN" sz="2800" b="1"/>
              <a:t>CPU</a:t>
            </a:r>
            <a:r>
              <a:rPr lang="zh-CN" altLang="en-US" sz="2800" b="1"/>
              <a:t>执行中断服务程序</a:t>
            </a:r>
            <a:endParaRPr lang="en-US" altLang="zh-CN" sz="28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60825" y="56420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841625" y="5946825"/>
            <a:ext cx="25146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返回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8295228-F7C3-4BC1-9181-5683DAC34B85}"/>
              </a:ext>
            </a:extLst>
          </p:cNvPr>
          <p:cNvSpPr/>
          <p:nvPr/>
        </p:nvSpPr>
        <p:spPr>
          <a:xfrm>
            <a:off x="832034" y="176282"/>
            <a:ext cx="49960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4" grpId="0" animBg="1" autoUpdateAnimBg="0"/>
      <p:bldP spid="5" grpId="0" animBg="1"/>
      <p:bldP spid="6" grpId="0" animBg="1"/>
      <p:bldP spid="7" grpId="0" animBg="1" autoUpdateAnimBg="0"/>
      <p:bldP spid="8" grpId="0" animBg="1"/>
      <p:bldP spid="9" grpId="0" animBg="1" autoUpdateAnimBg="0"/>
      <p:bldP spid="11" grpId="0" autoUpdateAnimBg="0"/>
      <p:bldP spid="12" grpId="0" animBg="1"/>
      <p:bldP spid="1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466626" y="2466224"/>
            <a:ext cx="2592288" cy="18158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禁止同级或更低级别的请求，开放更高级别的请求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55576" y="278918"/>
            <a:ext cx="33083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多重中断流程：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224014" y="51466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开中断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224014" y="955675"/>
            <a:ext cx="36576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保护现场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4976614" y="14890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224014" y="17938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送新屏蔽字、开中断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224014" y="2632075"/>
            <a:ext cx="3733800" cy="5222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   </a:t>
            </a:r>
            <a:r>
              <a:rPr lang="zh-CN" altLang="en-US" sz="2800" b="1"/>
              <a:t>中断服务处理</a:t>
            </a: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4976614" y="23272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224014" y="34702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关中断</a:t>
            </a:r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4976614" y="31654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224014" y="4308475"/>
            <a:ext cx="3733800" cy="5232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恢复现场及原屏蔽字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4976614" y="4003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976614" y="48418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V="1">
            <a:off x="2677914" y="2174875"/>
            <a:ext cx="546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228777" y="6011863"/>
            <a:ext cx="3733800" cy="522287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返回</a:t>
            </a: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4981377" y="57070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 autoUpdateAnimBg="0"/>
      <p:bldP spid="9" grpId="0" animBg="1"/>
      <p:bldP spid="10" grpId="0" animBg="1" autoUpdateAnimBg="0"/>
      <p:bldP spid="11" grpId="0" animBg="1"/>
      <p:bldP spid="12" grpId="0" animBg="1" autoUpdateAnimBg="0"/>
      <p:bldP spid="13" grpId="0" animBg="1"/>
      <p:bldP spid="14" grpId="0" animBg="1"/>
      <p:bldP spid="15" grpId="0" animBg="1"/>
      <p:bldP spid="16" grpId="0" animBg="1" autoUpdateAnimBg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4038600" y="3886200"/>
            <a:ext cx="48006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30944" y="961564"/>
            <a:ext cx="3937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组成（寄存器级）</a:t>
            </a: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957638" y="304800"/>
            <a:ext cx="5186363" cy="6248400"/>
            <a:chOff x="2493" y="192"/>
            <a:chExt cx="3267" cy="393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80" y="192"/>
              <a:ext cx="0" cy="39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96" y="216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70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704" y="21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704" y="52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36" y="2688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704" y="39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52" y="2544"/>
              <a:ext cx="1152" cy="576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76" y="288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D7~0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992" y="2544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地址线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52" y="339"/>
              <a:ext cx="1152" cy="233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寄存器选择电路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命令字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552" y="1152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状态字</a:t>
              </a:r>
              <a:r>
                <a:rPr lang="en-US" altLang="zh-CN" sz="2400" b="1"/>
                <a:t>R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2" y="1584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数据缓冲器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552" y="2016"/>
              <a:ext cx="1152" cy="291"/>
            </a:xfrm>
            <a:prstGeom prst="rect">
              <a:avLst/>
            </a:prstGeom>
            <a:solidFill>
              <a:srgbClr val="12DEFA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 </a:t>
              </a:r>
              <a:r>
                <a:rPr lang="zh-CN" altLang="en-US" sz="2400" b="1"/>
                <a:t>控制逻辑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80" y="1056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880" y="129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880" y="17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80" y="1488"/>
              <a:ext cx="105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数据线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552" y="264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中断控制器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880" y="26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880" y="28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880" y="307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976" y="249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976" y="2688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INTA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命令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4704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704" y="172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4704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4704" y="30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4992" y="288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IRQ7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752" y="1056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状态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4752" y="1488"/>
              <a:ext cx="81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数据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229" y="720"/>
              <a:ext cx="388" cy="11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外部设备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93" y="779"/>
              <a:ext cx="388" cy="1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系统总线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648" y="2880"/>
              <a:ext cx="1152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8259</a:t>
              </a:r>
              <a:r>
                <a:rPr lang="zh-CN" altLang="en-US" sz="2400" b="1"/>
                <a:t>）</a:t>
              </a: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4704" y="1920"/>
              <a:ext cx="76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IRQi</a:t>
              </a:r>
            </a:p>
          </p:txBody>
        </p:sp>
      </p:grp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606008" y="52578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 M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5638800" y="5943600"/>
            <a:ext cx="838200" cy="52322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5181600" y="5105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5181600" y="228600"/>
            <a:ext cx="0" cy="48768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>
            <a:off x="5181600" y="152400"/>
            <a:ext cx="28194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8001000" y="152400"/>
            <a:ext cx="0" cy="49530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6" name="Line 65"/>
          <p:cNvSpPr>
            <a:spLocks noChangeShapeType="1"/>
          </p:cNvSpPr>
          <p:nvPr/>
        </p:nvSpPr>
        <p:spPr bwMode="auto">
          <a:xfrm>
            <a:off x="4572000" y="5562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>
            <a:off x="4572000" y="617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467600" y="57150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主机板</a:t>
            </a:r>
          </a:p>
        </p:txBody>
      </p:sp>
      <p:sp>
        <p:nvSpPr>
          <p:cNvPr id="59" name="Text Box 69"/>
          <p:cNvSpPr txBox="1">
            <a:spLocks noChangeArrowheads="1"/>
          </p:cNvSpPr>
          <p:nvPr/>
        </p:nvSpPr>
        <p:spPr bwMode="auto">
          <a:xfrm>
            <a:off x="42863" y="1604020"/>
            <a:ext cx="414813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）寄存器选择电路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185738" y="2189807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对接口寄存器寻址。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0" y="3068489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）命令字寄存器</a:t>
            </a: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200025" y="3639989"/>
            <a:ext cx="3513138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</a:t>
            </a:r>
            <a:r>
              <a:rPr lang="en-US" altLang="zh-CN" sz="2800" b="1"/>
              <a:t>CPU</a:t>
            </a:r>
            <a:r>
              <a:rPr lang="zh-CN" altLang="en-US" sz="2800" b="1"/>
              <a:t>发向外设的命令字，转换为相应操作命令送外设。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142875" y="5358159"/>
            <a:ext cx="35274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命令字格式的拟定：</a:t>
            </a: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4572000" y="3200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接口板</a:t>
            </a:r>
          </a:p>
        </p:txBody>
      </p:sp>
      <p:sp>
        <p:nvSpPr>
          <p:cNvPr id="65" name="Text Box 76"/>
          <p:cNvSpPr txBox="1">
            <a:spLocks noChangeArrowheads="1"/>
          </p:cNvSpPr>
          <p:nvPr/>
        </p:nvSpPr>
        <p:spPr bwMode="auto">
          <a:xfrm>
            <a:off x="185738" y="5930116"/>
            <a:ext cx="40052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用代码表示各种命令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4F2B4-C3BF-4F3B-9AFB-DEC13394A4F7}"/>
              </a:ext>
            </a:extLst>
          </p:cNvPr>
          <p:cNvGrpSpPr/>
          <p:nvPr/>
        </p:nvGrpSpPr>
        <p:grpSpPr>
          <a:xfrm>
            <a:off x="123366" y="44941"/>
            <a:ext cx="3936997" cy="775935"/>
            <a:chOff x="4304043" y="1286668"/>
            <a:chExt cx="3893495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圆角矩形 33">
              <a:extLst>
                <a:ext uri="{FF2B5EF4-FFF2-40B4-BE49-F238E27FC236}">
                  <a16:creationId xmlns:a16="http://schemas.microsoft.com/office/drawing/2014/main" id="{798120DE-09C1-44C6-9710-A8D82CAAD418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圆角矩形 34">
              <a:extLst>
                <a:ext uri="{FF2B5EF4-FFF2-40B4-BE49-F238E27FC236}">
                  <a16:creationId xmlns:a16="http://schemas.microsoft.com/office/drawing/2014/main" id="{C47E9437-0243-42A3-8A0A-F641DF783A9E}"/>
                </a:ext>
              </a:extLst>
            </p:cNvPr>
            <p:cNvSpPr/>
            <p:nvPr/>
          </p:nvSpPr>
          <p:spPr>
            <a:xfrm>
              <a:off x="4351931" y="1367703"/>
              <a:ext cx="3845607" cy="2595724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中断接口模型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0" grpId="0" animBg="1" autoUpdateAnimBg="0"/>
      <p:bldP spid="51" grpId="0" animBg="1" autoUpdateAnimBg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build="p" autoUpdateAnimBg="0"/>
      <p:bldP spid="59" grpId="0"/>
      <p:bldP spid="60" grpId="0"/>
      <p:bldP spid="61" grpId="0"/>
      <p:bldP spid="62" grpId="0"/>
      <p:bldP spid="63" grpId="0"/>
      <p:bldP spid="64" grpId="0" build="p" autoUpdateAnimBg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0"/>
          <p:cNvSpPr txBox="1">
            <a:spLocks noChangeArrowheads="1"/>
          </p:cNvSpPr>
          <p:nvPr/>
        </p:nvSpPr>
        <p:spPr bwMode="auto">
          <a:xfrm>
            <a:off x="76200" y="1137295"/>
            <a:ext cx="3962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）状态字寄存器</a:t>
            </a:r>
          </a:p>
        </p:txBody>
      </p:sp>
      <p:sp>
        <p:nvSpPr>
          <p:cNvPr id="3" name="Text Box 61"/>
          <p:cNvSpPr txBox="1">
            <a:spLocks noChangeArrowheads="1"/>
          </p:cNvSpPr>
          <p:nvPr/>
        </p:nvSpPr>
        <p:spPr bwMode="auto">
          <a:xfrm>
            <a:off x="261938" y="1762770"/>
            <a:ext cx="33353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反映设备和接口的运行状态。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92075" y="3789040"/>
            <a:ext cx="3262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4</a:t>
            </a:r>
            <a:r>
              <a:rPr lang="zh-CN" altLang="en-US" sz="2800" b="1">
                <a:solidFill>
                  <a:srgbClr val="0000FF"/>
                </a:solidFill>
              </a:rPr>
              <a:t>）数据缓冲器</a:t>
            </a: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301625" y="446906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传送数据，实现缓冲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56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107504" y="6914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5</a:t>
            </a:r>
            <a:r>
              <a:rPr lang="zh-CN" altLang="en-US" sz="2800" b="1">
                <a:solidFill>
                  <a:srgbClr val="0000FF"/>
                </a:solidFill>
              </a:rPr>
              <a:t>）控制逻辑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336104" y="12343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请求信号产生逻辑</a:t>
            </a:r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07504" y="3691781"/>
            <a:ext cx="4267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6</a:t>
            </a:r>
            <a:r>
              <a:rPr lang="zh-CN" altLang="en-US" sz="2800" b="1">
                <a:solidFill>
                  <a:srgbClr val="0000FF"/>
                </a:solidFill>
              </a:rPr>
              <a:t>）公用中断控制器</a:t>
            </a:r>
          </a:p>
        </p:txBody>
      </p:sp>
      <p:sp>
        <p:nvSpPr>
          <p:cNvPr id="11" name="Text Box 72"/>
          <p:cNvSpPr txBox="1">
            <a:spLocks noChangeArrowheads="1"/>
          </p:cNvSpPr>
          <p:nvPr/>
        </p:nvSpPr>
        <p:spPr bwMode="auto">
          <a:xfrm>
            <a:off x="436117" y="4325193"/>
            <a:ext cx="3962400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接收外设请求，判优，送出公共请求</a:t>
            </a:r>
            <a:r>
              <a:rPr lang="en-US" altLang="zh-CN" sz="2800" b="1"/>
              <a:t>INT</a:t>
            </a:r>
            <a:r>
              <a:rPr lang="zh-CN" altLang="en-US" sz="2800" b="1"/>
              <a:t>；</a:t>
            </a:r>
          </a:p>
        </p:txBody>
      </p: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336104" y="1805831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电平转换逻辑</a:t>
            </a:r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402779" y="2948831"/>
            <a:ext cx="33083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扩展中断源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336104" y="2405906"/>
            <a:ext cx="39624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串</a:t>
            </a:r>
            <a:r>
              <a:rPr lang="en-US" altLang="zh-CN" sz="2800" b="1"/>
              <a:t>-</a:t>
            </a:r>
            <a:r>
              <a:rPr lang="zh-CN" altLang="en-US" sz="2800" b="1"/>
              <a:t>并转换逻辑</a:t>
            </a:r>
            <a:r>
              <a:rPr lang="en-US" altLang="zh-CN" sz="2800" b="1"/>
              <a:t>(</a:t>
            </a:r>
            <a:r>
              <a:rPr lang="zh-CN" altLang="en-US" sz="2800" b="1"/>
              <a:t>串口</a:t>
            </a:r>
            <a:r>
              <a:rPr lang="en-US" altLang="zh-CN" sz="2800" b="1"/>
              <a:t>)</a:t>
            </a: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436117" y="5368181"/>
            <a:ext cx="3709987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接收中断批准</a:t>
            </a:r>
            <a:r>
              <a:rPr lang="en-US" altLang="zh-CN" sz="2800" b="1"/>
              <a:t>INTA</a:t>
            </a:r>
            <a:r>
              <a:rPr lang="zh-CN" altLang="en-US" sz="2800" b="1"/>
              <a:t>，送出中断号（中断类型码）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957638" y="304800"/>
            <a:ext cx="5186363" cy="6248400"/>
            <a:chOff x="3957638" y="304800"/>
            <a:chExt cx="5186363" cy="6248400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3957638" y="304800"/>
              <a:ext cx="5186363" cy="6248400"/>
              <a:chOff x="2493" y="192"/>
              <a:chExt cx="3267" cy="3936"/>
            </a:xfrm>
          </p:grpSpPr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H="1">
                <a:off x="4704" y="527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9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20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2" name="Text Box 34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35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8" name="Line 40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47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91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50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5638800" y="52578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5638800" y="5943600"/>
              <a:ext cx="838200" cy="52322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4572000" y="55626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66"/>
            <p:cNvSpPr>
              <a:spLocks noChangeShapeType="1"/>
            </p:cNvSpPr>
            <p:nvPr/>
          </p:nvSpPr>
          <p:spPr bwMode="auto">
            <a:xfrm>
              <a:off x="4572000" y="6172200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8" y="622300"/>
            <a:ext cx="3871912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初始化</a:t>
            </a:r>
            <a:r>
              <a:rPr lang="en-US" altLang="zh-CN" sz="2800" b="1"/>
              <a:t>:</a:t>
            </a:r>
            <a:r>
              <a:rPr lang="zh-CN" altLang="en-US" sz="2800" b="1"/>
              <a:t>设置工作方式、屏蔽字、分配中断类型码等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8" y="2113037"/>
            <a:ext cx="387191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启动设备</a:t>
            </a:r>
            <a:r>
              <a:rPr lang="en-US" altLang="zh-CN" sz="2800" b="1"/>
              <a:t>(</a:t>
            </a:r>
            <a:r>
              <a:rPr lang="zh-CN" altLang="en-US" sz="2800" b="1"/>
              <a:t>送命令字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0" y="2765872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(3)</a:t>
            </a:r>
            <a:r>
              <a:rPr lang="zh-CN" altLang="en-US" sz="2800" b="1"/>
              <a:t>设备请求中断</a:t>
            </a: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50800" y="44450"/>
            <a:ext cx="472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工作过程（外中断）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-1" y="3410997"/>
            <a:ext cx="4233865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(4)</a:t>
            </a:r>
            <a:r>
              <a:rPr lang="zh-CN" altLang="en-US" sz="2800" b="1"/>
              <a:t>中断控制器汇集各请求，向</a:t>
            </a:r>
            <a:r>
              <a:rPr lang="en-US" altLang="zh-CN" sz="2800" b="1"/>
              <a:t>CPU</a:t>
            </a:r>
            <a:r>
              <a:rPr lang="zh-CN" altLang="en-US" sz="2800" b="1"/>
              <a:t>送</a:t>
            </a:r>
            <a:r>
              <a:rPr lang="en-US" altLang="zh-CN" sz="2800" b="1"/>
              <a:t>INT</a:t>
            </a:r>
          </a:p>
        </p:txBody>
      </p:sp>
      <p:sp>
        <p:nvSpPr>
          <p:cNvPr id="7" name="Text Box 64"/>
          <p:cNvSpPr txBox="1">
            <a:spLocks noChangeArrowheads="1"/>
          </p:cNvSpPr>
          <p:nvPr/>
        </p:nvSpPr>
        <p:spPr bwMode="auto">
          <a:xfrm>
            <a:off x="0" y="4422056"/>
            <a:ext cx="37004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(5)CPU</a:t>
            </a:r>
            <a:r>
              <a:rPr lang="zh-CN" altLang="en-US" sz="2800" b="1"/>
              <a:t>响应，发</a:t>
            </a:r>
            <a:r>
              <a:rPr lang="en-US" altLang="zh-CN" sz="2800" b="1"/>
              <a:t>INTA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35496" y="5066020"/>
            <a:ext cx="427456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(6)</a:t>
            </a:r>
            <a:r>
              <a:rPr lang="zh-CN" altLang="en-US" sz="2800" b="1"/>
              <a:t>中断控制器送出中断号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50800" y="5715273"/>
            <a:ext cx="4259264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(7)CPU</a:t>
            </a:r>
            <a:r>
              <a:rPr lang="zh-CN" altLang="en-US" sz="2800" b="1"/>
              <a:t>执行中断隐指令，转中断服务程序</a:t>
            </a:r>
          </a:p>
        </p:txBody>
      </p: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4000501" y="304800"/>
            <a:ext cx="5186363" cy="6248400"/>
            <a:chOff x="2520" y="192"/>
            <a:chExt cx="3267" cy="3936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2520" y="192"/>
              <a:ext cx="3267" cy="3936"/>
              <a:chOff x="2493" y="192"/>
              <a:chExt cx="3267" cy="3936"/>
            </a:xfrm>
          </p:grpSpPr>
          <p:sp>
            <p:nvSpPr>
              <p:cNvPr id="23" name="Line 93"/>
              <p:cNvSpPr>
                <a:spLocks noChangeShapeType="1"/>
              </p:cNvSpPr>
              <p:nvPr/>
            </p:nvSpPr>
            <p:spPr bwMode="auto">
              <a:xfrm>
                <a:off x="5232" y="240"/>
                <a:ext cx="0" cy="21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94"/>
              <p:cNvSpPr>
                <a:spLocks noChangeShapeType="1"/>
              </p:cNvSpPr>
              <p:nvPr/>
            </p:nvSpPr>
            <p:spPr bwMode="auto">
              <a:xfrm>
                <a:off x="2880" y="192"/>
                <a:ext cx="0" cy="39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95"/>
              <p:cNvSpPr>
                <a:spLocks noChangeShapeType="1"/>
              </p:cNvSpPr>
              <p:nvPr/>
            </p:nvSpPr>
            <p:spPr bwMode="auto">
              <a:xfrm>
                <a:off x="4896" y="216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96"/>
              <p:cNvSpPr>
                <a:spLocks noChangeShapeType="1"/>
              </p:cNvSpPr>
              <p:nvPr/>
            </p:nvSpPr>
            <p:spPr bwMode="auto">
              <a:xfrm flipH="1">
                <a:off x="4704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97"/>
              <p:cNvSpPr>
                <a:spLocks noChangeShapeType="1"/>
              </p:cNvSpPr>
              <p:nvPr/>
            </p:nvSpPr>
            <p:spPr bwMode="auto">
              <a:xfrm flipH="1">
                <a:off x="4704" y="21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98"/>
              <p:cNvSpPr>
                <a:spLocks noChangeShapeType="1"/>
              </p:cNvSpPr>
              <p:nvPr/>
            </p:nvSpPr>
            <p:spPr bwMode="auto">
              <a:xfrm flipH="1">
                <a:off x="4704" y="5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99"/>
              <p:cNvSpPr>
                <a:spLocks noChangeShapeType="1"/>
              </p:cNvSpPr>
              <p:nvPr/>
            </p:nvSpPr>
            <p:spPr bwMode="auto">
              <a:xfrm flipV="1">
                <a:off x="5136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100"/>
              <p:cNvSpPr>
                <a:spLocks noChangeShapeType="1"/>
              </p:cNvSpPr>
              <p:nvPr/>
            </p:nvSpPr>
            <p:spPr bwMode="auto">
              <a:xfrm flipH="1">
                <a:off x="2880" y="4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01"/>
              <p:cNvSpPr>
                <a:spLocks noChangeShapeType="1"/>
              </p:cNvSpPr>
              <p:nvPr/>
            </p:nvSpPr>
            <p:spPr bwMode="auto">
              <a:xfrm flipH="1">
                <a:off x="4704" y="3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2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1152" cy="576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03"/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D7~0</a:t>
                </a:r>
              </a:p>
            </p:txBody>
          </p:sp>
          <p:sp>
            <p:nvSpPr>
              <p:cNvPr id="34" name="Line 104"/>
              <p:cNvSpPr>
                <a:spLocks noChangeShapeType="1"/>
              </p:cNvSpPr>
              <p:nvPr/>
            </p:nvSpPr>
            <p:spPr bwMode="auto">
              <a:xfrm>
                <a:off x="4944" y="384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105"/>
              <p:cNvSpPr txBox="1">
                <a:spLocks noChangeArrowheads="1"/>
              </p:cNvSpPr>
              <p:nvPr/>
            </p:nvSpPr>
            <p:spPr bwMode="auto"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IRQ0</a:t>
                </a:r>
              </a:p>
            </p:txBody>
          </p:sp>
          <p:sp>
            <p:nvSpPr>
              <p:cNvPr id="36" name="Text Box 106"/>
              <p:cNvSpPr txBox="1">
                <a:spLocks noChangeArrowheads="1"/>
              </p:cNvSpPr>
              <p:nvPr/>
            </p:nvSpPr>
            <p:spPr bwMode="auto"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地址线</a:t>
                </a:r>
              </a:p>
            </p:txBody>
          </p:sp>
          <p:sp>
            <p:nvSpPr>
              <p:cNvPr id="37" name="Text Box 107"/>
              <p:cNvSpPr txBox="1">
                <a:spLocks noChangeArrowheads="1"/>
              </p:cNvSpPr>
              <p:nvPr/>
            </p:nvSpPr>
            <p:spPr bwMode="auto">
              <a:xfrm>
                <a:off x="3552" y="30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寄存器选择</a:t>
                </a:r>
              </a:p>
            </p:txBody>
          </p:sp>
          <p:sp>
            <p:nvSpPr>
              <p:cNvPr id="38" name="Text Box 108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命令字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39" name="Text Box 109"/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 </a:t>
                </a:r>
                <a:r>
                  <a:rPr lang="zh-CN" altLang="en-US" sz="2400" b="1"/>
                  <a:t>状态字</a:t>
                </a:r>
                <a:r>
                  <a:rPr lang="en-US" altLang="zh-CN" sz="2400" b="1"/>
                  <a:t>R</a:t>
                </a:r>
              </a:p>
            </p:txBody>
          </p:sp>
          <p:sp>
            <p:nvSpPr>
              <p:cNvPr id="40" name="Text Box 110"/>
              <p:cNvSpPr txBox="1">
                <a:spLocks noChangeArrowheads="1"/>
              </p:cNvSpPr>
              <p:nvPr/>
            </p:nvSpPr>
            <p:spPr bwMode="auto">
              <a:xfrm>
                <a:off x="3552" y="1584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数据缓冲器</a:t>
                </a:r>
              </a:p>
            </p:txBody>
          </p:sp>
          <p:sp>
            <p:nvSpPr>
              <p:cNvPr id="41" name="Text Box 111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1152" cy="291"/>
              </a:xfrm>
              <a:prstGeom prst="rect">
                <a:avLst/>
              </a:prstGeom>
              <a:solidFill>
                <a:srgbClr val="12DEFA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/>
                  <a:t>  </a:t>
                </a:r>
                <a:r>
                  <a:rPr lang="zh-CN" altLang="en-US" sz="2400" b="1"/>
                  <a:t>控制逻辑</a:t>
                </a:r>
              </a:p>
            </p:txBody>
          </p:sp>
          <p:sp>
            <p:nvSpPr>
              <p:cNvPr id="42" name="Text Box 112"/>
              <p:cNvSpPr txBox="1">
                <a:spLocks noChangeArrowheads="1"/>
              </p:cNvSpPr>
              <p:nvPr/>
            </p:nvSpPr>
            <p:spPr bwMode="auto"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3" name="Text Box 113"/>
              <p:cNvSpPr txBox="1">
                <a:spLocks noChangeArrowheads="1"/>
              </p:cNvSpPr>
              <p:nvPr/>
            </p:nvSpPr>
            <p:spPr bwMode="auto"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4" name="Line 114"/>
              <p:cNvSpPr>
                <a:spLocks noChangeShapeType="1"/>
              </p:cNvSpPr>
              <p:nvPr/>
            </p:nvSpPr>
            <p:spPr bwMode="auto">
              <a:xfrm flipH="1">
                <a:off x="2880" y="8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15"/>
              <p:cNvSpPr>
                <a:spLocks noChangeShapeType="1"/>
              </p:cNvSpPr>
              <p:nvPr/>
            </p:nvSpPr>
            <p:spPr bwMode="auto">
              <a:xfrm flipH="1">
                <a:off x="2880" y="1296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16"/>
              <p:cNvSpPr>
                <a:spLocks noChangeShapeType="1"/>
              </p:cNvSpPr>
              <p:nvPr/>
            </p:nvSpPr>
            <p:spPr bwMode="auto">
              <a:xfrm flipH="1">
                <a:off x="2880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11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数据线</a:t>
                </a:r>
              </a:p>
            </p:txBody>
          </p:sp>
          <p:sp>
            <p:nvSpPr>
              <p:cNvPr id="48" name="Text Box 118"/>
              <p:cNvSpPr txBox="1">
                <a:spLocks noChangeArrowheads="1"/>
              </p:cNvSpPr>
              <p:nvPr/>
            </p:nvSpPr>
            <p:spPr bwMode="auto">
              <a:xfrm>
                <a:off x="3552" y="264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中断控制器</a:t>
                </a:r>
              </a:p>
            </p:txBody>
          </p:sp>
          <p:sp>
            <p:nvSpPr>
              <p:cNvPr id="49" name="Line 119"/>
              <p:cNvSpPr>
                <a:spLocks noChangeShapeType="1"/>
              </p:cNvSpPr>
              <p:nvPr/>
            </p:nvSpPr>
            <p:spPr bwMode="auto">
              <a:xfrm flipH="1">
                <a:off x="2880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20"/>
              <p:cNvSpPr>
                <a:spLocks noChangeShapeType="1"/>
              </p:cNvSpPr>
              <p:nvPr/>
            </p:nvSpPr>
            <p:spPr bwMode="auto">
              <a:xfrm flipH="1">
                <a:off x="2880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21"/>
              <p:cNvSpPr>
                <a:spLocks noChangeShapeType="1"/>
              </p:cNvSpPr>
              <p:nvPr/>
            </p:nvSpPr>
            <p:spPr bwMode="auto">
              <a:xfrm flipH="1">
                <a:off x="2880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122"/>
              <p:cNvSpPr txBox="1">
                <a:spLocks noChangeArrowheads="1"/>
              </p:cNvSpPr>
              <p:nvPr/>
            </p:nvSpPr>
            <p:spPr bwMode="auto"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</a:t>
                </a:r>
              </a:p>
            </p:txBody>
          </p:sp>
          <p:sp>
            <p:nvSpPr>
              <p:cNvPr id="53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INTA</a:t>
                </a:r>
              </a:p>
            </p:txBody>
          </p:sp>
          <p:sp>
            <p:nvSpPr>
              <p:cNvPr id="54" name="Line 124"/>
              <p:cNvSpPr>
                <a:spLocks noChangeShapeType="1"/>
              </p:cNvSpPr>
              <p:nvPr/>
            </p:nvSpPr>
            <p:spPr bwMode="auto">
              <a:xfrm flipH="1">
                <a:off x="4704" y="8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Text Box 125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命令</a:t>
                </a:r>
              </a:p>
            </p:txBody>
          </p:sp>
          <p:sp>
            <p:nvSpPr>
              <p:cNvPr id="56" name="Line 126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27"/>
              <p:cNvSpPr>
                <a:spLocks noChangeShapeType="1"/>
              </p:cNvSpPr>
              <p:nvPr/>
            </p:nvSpPr>
            <p:spPr bwMode="auto">
              <a:xfrm flipH="1">
                <a:off x="4704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128"/>
              <p:cNvSpPr>
                <a:spLocks noChangeShapeType="1"/>
              </p:cNvSpPr>
              <p:nvPr/>
            </p:nvSpPr>
            <p:spPr bwMode="auto">
              <a:xfrm flipH="1">
                <a:off x="4704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29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130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IRQ7</a:t>
                </a:r>
              </a:p>
            </p:txBody>
          </p:sp>
          <p:sp>
            <p:nvSpPr>
              <p:cNvPr id="61" name="Text Box 131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状态</a:t>
                </a:r>
              </a:p>
            </p:txBody>
          </p:sp>
          <p:sp>
            <p:nvSpPr>
              <p:cNvPr id="62" name="Text Box 132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/>
                  <a:t>数据</a:t>
                </a:r>
              </a:p>
            </p:txBody>
          </p:sp>
          <p:sp>
            <p:nvSpPr>
              <p:cNvPr id="63" name="Text Box 133"/>
              <p:cNvSpPr txBox="1">
                <a:spLocks noChangeArrowheads="1"/>
              </p:cNvSpPr>
              <p:nvPr/>
            </p:nvSpPr>
            <p:spPr bwMode="auto">
              <a:xfrm>
                <a:off x="5229" y="720"/>
                <a:ext cx="388" cy="11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外部设备</a:t>
                </a:r>
              </a:p>
            </p:txBody>
          </p:sp>
          <p:sp>
            <p:nvSpPr>
              <p:cNvPr id="64" name="Text Box 134"/>
              <p:cNvSpPr txBox="1">
                <a:spLocks noChangeArrowheads="1"/>
              </p:cNvSpPr>
              <p:nvPr/>
            </p:nvSpPr>
            <p:spPr bwMode="auto">
              <a:xfrm>
                <a:off x="2493" y="672"/>
                <a:ext cx="388" cy="120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系统总线</a:t>
                </a:r>
              </a:p>
            </p:txBody>
          </p:sp>
          <p:sp>
            <p:nvSpPr>
              <p:cNvPr id="65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152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8259</a:t>
                </a:r>
                <a:r>
                  <a:rPr lang="zh-CN" altLang="en-US" sz="2400" b="1"/>
                  <a:t>）</a:t>
                </a:r>
              </a:p>
            </p:txBody>
          </p:sp>
          <p:sp>
            <p:nvSpPr>
              <p:cNvPr id="66" name="Text Box 136"/>
              <p:cNvSpPr txBox="1">
                <a:spLocks noChangeArrowheads="1"/>
              </p:cNvSpPr>
              <p:nvPr/>
            </p:nvSpPr>
            <p:spPr bwMode="auto"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/>
                  <a:t>IRQi</a:t>
                </a:r>
              </a:p>
            </p:txBody>
          </p:sp>
        </p:grpSp>
        <p:sp>
          <p:nvSpPr>
            <p:cNvPr id="13" name="Text Box 137"/>
            <p:cNvSpPr txBox="1">
              <a:spLocks noChangeArrowheads="1"/>
            </p:cNvSpPr>
            <p:nvPr/>
          </p:nvSpPr>
          <p:spPr bwMode="auto">
            <a:xfrm>
              <a:off x="3579" y="3312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M</a:t>
              </a:r>
            </a:p>
          </p:txBody>
        </p:sp>
        <p:sp>
          <p:nvSpPr>
            <p:cNvPr id="14" name="Text Box 138"/>
            <p:cNvSpPr txBox="1">
              <a:spLocks noChangeArrowheads="1"/>
            </p:cNvSpPr>
            <p:nvPr/>
          </p:nvSpPr>
          <p:spPr bwMode="auto">
            <a:xfrm>
              <a:off x="3579" y="3744"/>
              <a:ext cx="528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19" name="Line 143"/>
            <p:cNvSpPr>
              <a:spLocks noChangeShapeType="1"/>
            </p:cNvSpPr>
            <p:nvPr/>
          </p:nvSpPr>
          <p:spPr bwMode="auto">
            <a:xfrm>
              <a:off x="2907" y="350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4"/>
            <p:cNvSpPr>
              <a:spLocks noChangeShapeType="1"/>
            </p:cNvSpPr>
            <p:nvPr/>
          </p:nvSpPr>
          <p:spPr bwMode="auto">
            <a:xfrm>
              <a:off x="2907" y="38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45"/>
            <p:cNvSpPr txBox="1">
              <a:spLocks noChangeArrowheads="1"/>
            </p:cNvSpPr>
            <p:nvPr/>
          </p:nvSpPr>
          <p:spPr bwMode="auto">
            <a:xfrm>
              <a:off x="4731" y="3600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主机板</a:t>
              </a:r>
            </a:p>
          </p:txBody>
        </p:sp>
      </p:grpSp>
      <p:sp>
        <p:nvSpPr>
          <p:cNvPr id="67" name="Line 168"/>
          <p:cNvSpPr>
            <a:spLocks noChangeShapeType="1"/>
          </p:cNvSpPr>
          <p:nvPr/>
        </p:nvSpPr>
        <p:spPr bwMode="auto">
          <a:xfrm>
            <a:off x="4622800" y="6165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69"/>
          <p:cNvSpPr>
            <a:spLocks noChangeShapeType="1"/>
          </p:cNvSpPr>
          <p:nvPr/>
        </p:nvSpPr>
        <p:spPr bwMode="auto">
          <a:xfrm>
            <a:off x="4622800" y="298450"/>
            <a:ext cx="0" cy="6248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70"/>
          <p:cNvSpPr>
            <a:spLocks noChangeShapeType="1"/>
          </p:cNvSpPr>
          <p:nvPr/>
        </p:nvSpPr>
        <p:spPr bwMode="auto">
          <a:xfrm flipH="1">
            <a:off x="4622800" y="48704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71"/>
          <p:cNvSpPr txBox="1">
            <a:spLocks noChangeArrowheads="1"/>
          </p:cNvSpPr>
          <p:nvPr/>
        </p:nvSpPr>
        <p:spPr bwMode="auto">
          <a:xfrm>
            <a:off x="5695528" y="4195936"/>
            <a:ext cx="1828800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中断控制器</a:t>
            </a:r>
          </a:p>
        </p:txBody>
      </p:sp>
      <p:sp>
        <p:nvSpPr>
          <p:cNvPr id="71" name="Line 172"/>
          <p:cNvSpPr>
            <a:spLocks noChangeShapeType="1"/>
          </p:cNvSpPr>
          <p:nvPr/>
        </p:nvSpPr>
        <p:spPr bwMode="auto">
          <a:xfrm flipH="1">
            <a:off x="4622800" y="1350963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 Box 173"/>
          <p:cNvSpPr txBox="1">
            <a:spLocks noChangeArrowheads="1"/>
          </p:cNvSpPr>
          <p:nvPr/>
        </p:nvSpPr>
        <p:spPr bwMode="auto">
          <a:xfrm>
            <a:off x="5689600" y="1124744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命令字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3" name="Line 174"/>
          <p:cNvSpPr>
            <a:spLocks noChangeShapeType="1"/>
          </p:cNvSpPr>
          <p:nvPr/>
        </p:nvSpPr>
        <p:spPr bwMode="auto">
          <a:xfrm flipH="1">
            <a:off x="7518400" y="13652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75"/>
          <p:cNvSpPr>
            <a:spLocks noChangeShapeType="1"/>
          </p:cNvSpPr>
          <p:nvPr/>
        </p:nvSpPr>
        <p:spPr bwMode="auto">
          <a:xfrm>
            <a:off x="8356600" y="374650"/>
            <a:ext cx="0" cy="33528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76"/>
          <p:cNvSpPr>
            <a:spLocks noChangeShapeType="1"/>
          </p:cNvSpPr>
          <p:nvPr/>
        </p:nvSpPr>
        <p:spPr bwMode="auto">
          <a:xfrm flipH="1">
            <a:off x="7518400" y="20510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177"/>
          <p:cNvSpPr txBox="1">
            <a:spLocks noChangeArrowheads="1"/>
          </p:cNvSpPr>
          <p:nvPr/>
        </p:nvSpPr>
        <p:spPr bwMode="auto">
          <a:xfrm>
            <a:off x="5689600" y="181520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 </a:t>
            </a:r>
            <a:r>
              <a:rPr lang="zh-CN" altLang="en-US" sz="2400" b="1">
                <a:solidFill>
                  <a:srgbClr val="FF3300"/>
                </a:solidFill>
              </a:rPr>
              <a:t>状态字</a:t>
            </a:r>
            <a:r>
              <a:rPr lang="en-US" altLang="zh-CN" sz="2400" b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77" name="Text Box 178"/>
          <p:cNvSpPr txBox="1">
            <a:spLocks noChangeArrowheads="1"/>
          </p:cNvSpPr>
          <p:nvPr/>
        </p:nvSpPr>
        <p:spPr bwMode="auto">
          <a:xfrm>
            <a:off x="5689600" y="3183359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  </a:t>
            </a:r>
            <a:r>
              <a:rPr lang="zh-CN" altLang="en-US" sz="2400" b="1">
                <a:solidFill>
                  <a:srgbClr val="FF3300"/>
                </a:solidFill>
              </a:rPr>
              <a:t>控制逻辑</a:t>
            </a:r>
          </a:p>
        </p:txBody>
      </p:sp>
      <p:sp>
        <p:nvSpPr>
          <p:cNvPr id="78" name="Line 179"/>
          <p:cNvSpPr>
            <a:spLocks noChangeShapeType="1"/>
          </p:cNvSpPr>
          <p:nvPr/>
        </p:nvSpPr>
        <p:spPr bwMode="auto">
          <a:xfrm flipH="1">
            <a:off x="7518400" y="34226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180"/>
          <p:cNvSpPr>
            <a:spLocks noChangeShapeType="1"/>
          </p:cNvSpPr>
          <p:nvPr/>
        </p:nvSpPr>
        <p:spPr bwMode="auto">
          <a:xfrm>
            <a:off x="7823200" y="3422650"/>
            <a:ext cx="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81"/>
          <p:cNvSpPr>
            <a:spLocks noChangeShapeType="1"/>
          </p:cNvSpPr>
          <p:nvPr/>
        </p:nvSpPr>
        <p:spPr bwMode="auto">
          <a:xfrm flipH="1">
            <a:off x="7518400" y="448945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182"/>
          <p:cNvSpPr>
            <a:spLocks noChangeShapeType="1"/>
          </p:cNvSpPr>
          <p:nvPr/>
        </p:nvSpPr>
        <p:spPr bwMode="auto">
          <a:xfrm flipH="1">
            <a:off x="4622800" y="4260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183"/>
          <p:cNvSpPr>
            <a:spLocks noChangeShapeType="1"/>
          </p:cNvSpPr>
          <p:nvPr/>
        </p:nvSpPr>
        <p:spPr bwMode="auto">
          <a:xfrm flipH="1">
            <a:off x="4622800" y="45656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184"/>
          <p:cNvSpPr>
            <a:spLocks noChangeShapeType="1"/>
          </p:cNvSpPr>
          <p:nvPr/>
        </p:nvSpPr>
        <p:spPr bwMode="auto">
          <a:xfrm flipH="1">
            <a:off x="7518400" y="273685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185"/>
          <p:cNvSpPr txBox="1">
            <a:spLocks noChangeArrowheads="1"/>
          </p:cNvSpPr>
          <p:nvPr/>
        </p:nvSpPr>
        <p:spPr bwMode="auto">
          <a:xfrm>
            <a:off x="5689600" y="2535287"/>
            <a:ext cx="1828800" cy="461665"/>
          </a:xfrm>
          <a:prstGeom prst="rect">
            <a:avLst/>
          </a:prstGeom>
          <a:solidFill>
            <a:srgbClr val="00B05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</a:rPr>
              <a:t>数据缓冲器</a:t>
            </a:r>
          </a:p>
        </p:txBody>
      </p:sp>
      <p:sp>
        <p:nvSpPr>
          <p:cNvPr id="85" name="Line 186"/>
          <p:cNvSpPr>
            <a:spLocks noChangeShapeType="1"/>
          </p:cNvSpPr>
          <p:nvPr/>
        </p:nvSpPr>
        <p:spPr bwMode="auto">
          <a:xfrm flipH="1">
            <a:off x="4622800" y="273685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67" grpId="0" animBg="1"/>
      <p:bldP spid="68" grpId="0" animBg="1"/>
      <p:bldP spid="69" grpId="0" animBg="1"/>
      <p:bldP spid="70" grpId="0" build="p" autoUpdateAnimBg="0" advAuto="0"/>
      <p:bldP spid="71" grpId="0" animBg="1"/>
      <p:bldP spid="72" grpId="0" animBg="1" autoUpdateAnimBg="0"/>
      <p:bldP spid="73" grpId="0" animBg="1"/>
      <p:bldP spid="74" grpId="0" animBg="1"/>
      <p:bldP spid="75" grpId="0" animBg="1"/>
      <p:bldP spid="76" grpId="0" animBg="1" autoUpdateAnimBg="0"/>
      <p:bldP spid="77" grpId="0" animBg="1" autoUpdateAnimBg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 autoUpdateAnimBg="0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80"/>
          <p:cNvSpPr txBox="1">
            <a:spLocks noChangeArrowheads="1"/>
          </p:cNvSpPr>
          <p:nvPr/>
        </p:nvSpPr>
        <p:spPr bwMode="auto">
          <a:xfrm>
            <a:off x="1327190" y="145852"/>
            <a:ext cx="257901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实质与特点</a:t>
            </a:r>
          </a:p>
        </p:txBody>
      </p:sp>
      <p:sp>
        <p:nvSpPr>
          <p:cNvPr id="3" name="Text Box 3081"/>
          <p:cNvSpPr txBox="1">
            <a:spLocks noChangeArrowheads="1"/>
          </p:cNvSpPr>
          <p:nvPr/>
        </p:nvSpPr>
        <p:spPr bwMode="auto">
          <a:xfrm>
            <a:off x="0" y="9923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）实质</a:t>
            </a:r>
          </a:p>
        </p:txBody>
      </p:sp>
      <p:sp>
        <p:nvSpPr>
          <p:cNvPr id="4" name="Text Box 3082"/>
          <p:cNvSpPr txBox="1">
            <a:spLocks noChangeArrowheads="1"/>
          </p:cNvSpPr>
          <p:nvPr/>
        </p:nvSpPr>
        <p:spPr bwMode="auto">
          <a:xfrm>
            <a:off x="494232" y="19067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程序切换</a:t>
            </a:r>
          </a:p>
        </p:txBody>
      </p:sp>
      <p:sp>
        <p:nvSpPr>
          <p:cNvPr id="5" name="AutoShape 3083"/>
          <p:cNvSpPr>
            <a:spLocks/>
          </p:cNvSpPr>
          <p:nvPr/>
        </p:nvSpPr>
        <p:spPr bwMode="auto">
          <a:xfrm>
            <a:off x="2399232" y="1678196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3084"/>
          <p:cNvSpPr txBox="1">
            <a:spLocks noChangeArrowheads="1"/>
          </p:cNvSpPr>
          <p:nvPr/>
        </p:nvSpPr>
        <p:spPr bwMode="auto">
          <a:xfrm>
            <a:off x="2704032" y="14495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方法：</a:t>
            </a:r>
          </a:p>
        </p:txBody>
      </p:sp>
      <p:sp>
        <p:nvSpPr>
          <p:cNvPr id="7" name="Text Box 3085"/>
          <p:cNvSpPr txBox="1">
            <a:spLocks noChangeArrowheads="1"/>
          </p:cNvSpPr>
          <p:nvPr/>
        </p:nvSpPr>
        <p:spPr bwMode="auto">
          <a:xfrm>
            <a:off x="3821360" y="14495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保存断点，保护现场</a:t>
            </a:r>
          </a:p>
        </p:txBody>
      </p:sp>
      <p:sp>
        <p:nvSpPr>
          <p:cNvPr id="8" name="Text Box 3086"/>
          <p:cNvSpPr txBox="1">
            <a:spLocks noChangeArrowheads="1"/>
          </p:cNvSpPr>
          <p:nvPr/>
        </p:nvSpPr>
        <p:spPr bwMode="auto">
          <a:xfrm>
            <a:off x="3821360" y="19829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恢复现场，返回断点</a:t>
            </a:r>
          </a:p>
        </p:txBody>
      </p:sp>
      <p:sp>
        <p:nvSpPr>
          <p:cNvPr id="9" name="Text Box 3087"/>
          <p:cNvSpPr txBox="1">
            <a:spLocks noChangeArrowheads="1"/>
          </p:cNvSpPr>
          <p:nvPr/>
        </p:nvSpPr>
        <p:spPr bwMode="auto">
          <a:xfrm>
            <a:off x="2704032" y="2516396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时间：</a:t>
            </a:r>
          </a:p>
        </p:txBody>
      </p:sp>
      <p:sp>
        <p:nvSpPr>
          <p:cNvPr id="10" name="Text Box 3088"/>
          <p:cNvSpPr txBox="1">
            <a:spLocks noChangeArrowheads="1"/>
          </p:cNvSpPr>
          <p:nvPr/>
        </p:nvSpPr>
        <p:spPr bwMode="auto">
          <a:xfrm>
            <a:off x="3821360" y="251639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一条指令结束时切换</a:t>
            </a:r>
          </a:p>
        </p:txBody>
      </p:sp>
      <p:sp>
        <p:nvSpPr>
          <p:cNvPr id="11" name="Text Box 3089"/>
          <p:cNvSpPr txBox="1">
            <a:spLocks noChangeArrowheads="1"/>
          </p:cNvSpPr>
          <p:nvPr/>
        </p:nvSpPr>
        <p:spPr bwMode="auto">
          <a:xfrm>
            <a:off x="3847032" y="3049796"/>
            <a:ext cx="42576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保证程序的完整性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496" y="3573016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）特点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43457" y="5048017"/>
            <a:ext cx="3276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随机性</a:t>
            </a:r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>
            <a:off x="1447973" y="4738841"/>
            <a:ext cx="278681" cy="1192435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667445" y="4434042"/>
            <a:ext cx="3263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随机发生的事态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4009" y="4434042"/>
            <a:ext cx="306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（按键、故障）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67445" y="5003954"/>
            <a:ext cx="54959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有意调用</a:t>
            </a:r>
            <a:r>
              <a:rPr lang="en-US" altLang="zh-CN" sz="2800" b="1"/>
              <a:t>,</a:t>
            </a:r>
            <a:r>
              <a:rPr lang="zh-CN" altLang="en-US" sz="2800" b="1"/>
              <a:t>随机请求与处理的事态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842694" y="4998119"/>
            <a:ext cx="233781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调用打印机</a:t>
            </a:r>
            <a:r>
              <a:rPr lang="en-US" altLang="zh-CN" sz="2800" b="1"/>
              <a:t>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667445" y="5578629"/>
            <a:ext cx="4572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随机插入的事态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85830" y="5571237"/>
            <a:ext cx="4146174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软中断指令可插入程序任何位置</a:t>
            </a:r>
            <a:r>
              <a:rPr lang="en-US" altLang="zh-CN" sz="2800" b="1"/>
              <a:t>)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5F19A4A-035D-43A0-91A5-ECE1D0E0D6C1}"/>
              </a:ext>
            </a:extLst>
          </p:cNvPr>
          <p:cNvSpPr/>
          <p:nvPr/>
        </p:nvSpPr>
        <p:spPr>
          <a:xfrm>
            <a:off x="827584" y="150534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0813" y="960716"/>
            <a:ext cx="5791200" cy="656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注意中断与转子程序的区别：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5100" y="1932266"/>
            <a:ext cx="8647113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子程序的执行由程序员事先安排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而中断服务程序的执行则是由随机中断事件触发。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0813" y="3321329"/>
            <a:ext cx="8661400" cy="1303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子程序的执行受主程序或上层程序控制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而中断服务程序一般与被中断的现行程序无关。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813" y="4675466"/>
            <a:ext cx="8661400" cy="1303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0" lang="zh-CN" altLang="en-US" sz="2800" b="1">
                <a:ea typeface="宋体" panose="02010600030101010101" pitchFamily="2" charset="-122"/>
              </a:rPr>
              <a:t>一般不存在同时调用多个子程序的情况</a:t>
            </a:r>
            <a:r>
              <a:rPr kumimoji="0" lang="en-US" altLang="zh-CN" sz="2800" b="1"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ea typeface="宋体" panose="02010600030101010101" pitchFamily="2" charset="-122"/>
              </a:rPr>
              <a:t>但可能发生多个外设同时向</a:t>
            </a:r>
            <a:r>
              <a:rPr kumimoji="0" lang="en-US" altLang="zh-CN" sz="2800" b="1">
                <a:ea typeface="宋体" panose="02010600030101010101" pitchFamily="2" charset="-122"/>
              </a:rPr>
              <a:t>CPU</a:t>
            </a:r>
            <a:r>
              <a:rPr kumimoji="0" lang="zh-CN" altLang="en-US" sz="2800" b="1">
                <a:ea typeface="宋体" panose="02010600030101010101" pitchFamily="2" charset="-122"/>
              </a:rPr>
              <a:t>发出中断服务请求的情况。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350963" y="2274798"/>
            <a:ext cx="6910387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硬中断</a:t>
            </a:r>
            <a:r>
              <a:rPr lang="zh-CN" altLang="en-US" sz="2800" b="1">
                <a:ea typeface="宋体" panose="02010600030101010101" pitchFamily="2" charset="-122"/>
              </a:rPr>
              <a:t>：由硬件请求信号引发中断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06587" y="93400"/>
            <a:ext cx="1974776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中断分类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0050" y="1673135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）硬中断与软中断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85888" y="2995523"/>
            <a:ext cx="65643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软中断</a:t>
            </a:r>
            <a:r>
              <a:rPr lang="zh-CN" altLang="en-US" sz="2800" b="1">
                <a:ea typeface="宋体" panose="02010600030101010101" pitchFamily="2" charset="-122"/>
              </a:rPr>
              <a:t>：由软中断指令（</a:t>
            </a:r>
            <a:r>
              <a:rPr lang="en-US" altLang="zh-CN" sz="2800" b="1">
                <a:ea typeface="宋体" panose="02010600030101010101" pitchFamily="2" charset="-122"/>
              </a:rPr>
              <a:t>INT</a:t>
            </a:r>
            <a:r>
              <a:rPr lang="zh-CN" altLang="en-US" sz="2800" b="1">
                <a:ea typeface="宋体" panose="02010600030101010101" pitchFamily="2" charset="-122"/>
              </a:rPr>
              <a:t>）引发中断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5763" y="3746410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）内中断与外中断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96988" y="4357598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内中断</a:t>
            </a:r>
            <a:r>
              <a:rPr lang="zh-CN" altLang="en-US" sz="2800" b="1">
                <a:ea typeface="宋体" panose="02010600030101010101" pitchFamily="2" charset="-122"/>
              </a:rPr>
              <a:t>：中断源来自主机内部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68413" y="5633948"/>
            <a:ext cx="76104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外中断</a:t>
            </a:r>
            <a:r>
              <a:rPr lang="zh-CN" altLang="en-US" sz="2800" b="1">
                <a:ea typeface="宋体" panose="02010600030101010101" pitchFamily="2" charset="-122"/>
              </a:rPr>
              <a:t>：中断源来自主机外部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1513" y="908720"/>
            <a:ext cx="74993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中断源：引起中断的原因或事件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60550" y="4991010"/>
            <a:ext cx="72009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比如：除法错、溢出</a:t>
            </a:r>
            <a:r>
              <a:rPr lang="en-US" altLang="zh-CN" sz="2800" b="1" dirty="0">
                <a:ea typeface="宋体" panose="02010600030101010101" pitchFamily="2" charset="-122"/>
              </a:rPr>
              <a:t>……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58963" y="6218148"/>
            <a:ext cx="512921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比如打印机、键盘等外设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27AA41-DEFC-48CA-8E3B-8DE9E1C9F0A9}"/>
              </a:ext>
            </a:extLst>
          </p:cNvPr>
          <p:cNvSpPr/>
          <p:nvPr/>
        </p:nvSpPr>
        <p:spPr>
          <a:xfrm>
            <a:off x="886282" y="102300"/>
            <a:ext cx="499606" cy="504056"/>
          </a:xfrm>
          <a:prstGeom prst="ellipse">
            <a:avLst/>
          </a:prstGeom>
          <a:solidFill>
            <a:srgbClr val="009242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61913" y="95250"/>
            <a:ext cx="7772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）可屏蔽中断与非屏蔽中断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811213" y="1806575"/>
            <a:ext cx="7802562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可屏蔽中断：可通过屏蔽字屏蔽请求；关中断时不响应请求。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827088" y="2940050"/>
            <a:ext cx="7475537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非屏蔽中断：与屏蔽字无关；请求的响应与开</a:t>
            </a:r>
            <a:r>
              <a:rPr lang="en-US" altLang="zh-CN" sz="2800" b="1"/>
              <a:t>/</a:t>
            </a:r>
            <a:r>
              <a:rPr lang="zh-CN" altLang="en-US" sz="2800" b="1"/>
              <a:t>关中断无关。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0" y="4221088"/>
            <a:ext cx="579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）向量中断与非向量中断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4940299" y="844644"/>
            <a:ext cx="523875" cy="2745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4937125" y="1171575"/>
            <a:ext cx="52705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78558" y="889556"/>
            <a:ext cx="363792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中断允许标志位：</a:t>
            </a:r>
            <a:r>
              <a:rPr lang="en-US" altLang="zh-CN" sz="2800" b="1"/>
              <a:t>IF</a:t>
            </a:r>
            <a:endParaRPr lang="zh-CN" altLang="en-US" sz="28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64175" y="601524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=1, </a:t>
            </a:r>
            <a:r>
              <a:rPr lang="zh-CN" altLang="en-US" sz="2800" b="1"/>
              <a:t>开中断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484813" y="1177588"/>
            <a:ext cx="267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=0, </a:t>
            </a:r>
            <a:r>
              <a:rPr lang="zh-CN" altLang="en-US" sz="2800" b="1"/>
              <a:t>关中断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68374" y="6103938"/>
            <a:ext cx="792410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向量中断：由硬件直接提供服务程序入口地址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946150" y="5491163"/>
            <a:ext cx="80183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非向量中断：由软件查询提供服务程序入口地址</a:t>
            </a:r>
          </a:p>
        </p:txBody>
      </p:sp>
      <p:sp>
        <p:nvSpPr>
          <p:cNvPr id="13" name="AutoShape 37"/>
          <p:cNvSpPr>
            <a:spLocks/>
          </p:cNvSpPr>
          <p:nvPr/>
        </p:nvSpPr>
        <p:spPr bwMode="auto">
          <a:xfrm>
            <a:off x="775841" y="5759450"/>
            <a:ext cx="195759" cy="727075"/>
          </a:xfrm>
          <a:prstGeom prst="leftBrace">
            <a:avLst>
              <a:gd name="adj1" fmla="val 531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58850" y="4846638"/>
            <a:ext cx="69072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根据中断源获取服务程序入口地址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317500" y="1342355"/>
            <a:ext cx="22225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中断向量：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1907704" y="1340768"/>
            <a:ext cx="370063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中断服务程序入口地址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317500" y="1959223"/>
            <a:ext cx="28956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中断向量表：</a:t>
            </a: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2195736" y="1959223"/>
            <a:ext cx="63754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存放各中断服务程序的入口地址的单元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361950" y="2564904"/>
            <a:ext cx="22225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向量地址：</a:t>
            </a: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907704" y="2564904"/>
            <a:ext cx="666343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访问中断向量表的地址码</a:t>
            </a:r>
            <a:r>
              <a:rPr lang="en-US" altLang="zh-CN" sz="2400" b="1">
                <a:ea typeface="宋体" panose="02010600030101010101" pitchFamily="2" charset="-122"/>
              </a:rPr>
              <a:t>,</a:t>
            </a:r>
            <a:r>
              <a:rPr lang="zh-CN" altLang="en-US" sz="2400" b="1">
                <a:ea typeface="宋体" panose="02010600030101010101" pitchFamily="2" charset="-122"/>
              </a:rPr>
              <a:t>可通过中断类型码计算得到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322263" y="735087"/>
            <a:ext cx="22225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中断类型码：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2195736" y="731912"/>
            <a:ext cx="341386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每个中断源对应的编号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16161" y="5611813"/>
            <a:ext cx="25908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向量地址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84701" y="3684588"/>
            <a:ext cx="4598988" cy="2286000"/>
            <a:chOff x="2815" y="288"/>
            <a:chExt cx="2897" cy="1440"/>
          </a:xfrm>
        </p:grpSpPr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815" y="528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2#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3408" y="288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120" y="5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120" y="8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3120" y="11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815" y="816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3#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4608" y="576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4608" y="86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792" y="12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316161" y="6081455"/>
            <a:ext cx="25908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zh-CN" altLang="en-US" sz="2400" b="1">
                <a:ea typeface="宋体" panose="02010600030101010101" pitchFamily="2" charset="-122"/>
              </a:rPr>
              <a:t>单元地址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1691680" y="5640388"/>
            <a:ext cx="23241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中断号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339973" y="3551238"/>
            <a:ext cx="4010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例</a:t>
            </a:r>
            <a:r>
              <a:rPr lang="en-US" altLang="zh-CN" sz="2400" b="1">
                <a:ea typeface="宋体" panose="02010600030101010101" pitchFamily="2" charset="-122"/>
              </a:rPr>
              <a:t>.</a:t>
            </a:r>
            <a:r>
              <a:rPr lang="zh-CN" altLang="en-US" sz="2400" b="1">
                <a:ea typeface="宋体" panose="02010600030101010101" pitchFamily="2" charset="-122"/>
              </a:rPr>
              <a:t>模型机中断向量表</a:t>
            </a:r>
          </a:p>
        </p:txBody>
      </p:sp>
      <p:sp>
        <p:nvSpPr>
          <p:cNvPr id="24" name="Text Box 69"/>
          <p:cNvSpPr txBox="1">
            <a:spLocks noChangeArrowheads="1"/>
          </p:cNvSpPr>
          <p:nvPr/>
        </p:nvSpPr>
        <p:spPr bwMode="auto">
          <a:xfrm>
            <a:off x="254248" y="4079875"/>
            <a:ext cx="401002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zh-CN" altLang="en-US" sz="2400" b="1">
                <a:ea typeface="宋体" panose="02010600030101010101" pitchFamily="2" charset="-122"/>
              </a:rPr>
              <a:t>从主存</a:t>
            </a:r>
            <a:r>
              <a:rPr lang="en-US" altLang="zh-CN" sz="2400" b="1">
                <a:ea typeface="宋体" panose="02010600030101010101" pitchFamily="2" charset="-122"/>
              </a:rPr>
              <a:t>2#</a:t>
            </a:r>
            <a:r>
              <a:rPr lang="zh-CN" altLang="en-US" sz="2400" b="1">
                <a:ea typeface="宋体" panose="02010600030101010101" pitchFamily="2" charset="-122"/>
              </a:rPr>
              <a:t>单元开始安排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" name="Text Box 70"/>
          <p:cNvSpPr txBox="1">
            <a:spLocks noChangeArrowheads="1"/>
          </p:cNvSpPr>
          <p:nvPr/>
        </p:nvSpPr>
        <p:spPr bwMode="auto">
          <a:xfrm>
            <a:off x="322511" y="4641850"/>
            <a:ext cx="43561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M</a:t>
            </a:r>
            <a:r>
              <a:rPr lang="zh-CN" altLang="en-US" sz="2400" b="1">
                <a:ea typeface="宋体" panose="02010600030101010101" pitchFamily="2" charset="-122"/>
              </a:rPr>
              <a:t>按字编址。一个入口地址</a:t>
            </a:r>
            <a:r>
              <a:rPr lang="en-US" altLang="zh-CN" sz="2400" b="1">
                <a:ea typeface="宋体" panose="02010600030101010101" pitchFamily="2" charset="-122"/>
              </a:rPr>
              <a:t>16</a:t>
            </a:r>
            <a:r>
              <a:rPr lang="zh-CN" altLang="en-US" sz="2400" b="1">
                <a:ea typeface="宋体" panose="02010600030101010101" pitchFamily="2" charset="-122"/>
              </a:rPr>
              <a:t>位，占一个编址单元。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22263" y="159023"/>
            <a:ext cx="43307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anose="02010600030101010101" pitchFamily="2" charset="-122"/>
              </a:rPr>
              <a:t>向量中断相关的几个概念：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/>
      <p:bldP spid="9" grpId="0"/>
      <p:bldP spid="10" grpId="0" autoUpdateAnimBg="0"/>
      <p:bldP spid="21" grpId="0" autoUpdateAnimBg="0"/>
      <p:bldP spid="22" grpId="0" autoUpdateAnimBg="0"/>
      <p:bldP spid="23" grpId="0"/>
      <p:bldP spid="24" grpId="0"/>
      <p:bldP spid="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96142" y="886991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ea typeface="宋体" panose="02010600030101010101" pitchFamily="2" charset="-122"/>
              </a:rPr>
              <a:t>. IBM PC</a:t>
            </a:r>
            <a:r>
              <a:rPr lang="zh-CN" altLang="en-US" sz="2800" b="1">
                <a:ea typeface="宋体" panose="02010600030101010101" pitchFamily="2" charset="-122"/>
              </a:rPr>
              <a:t>向量表</a:t>
            </a:r>
            <a:r>
              <a:rPr lang="en-US" altLang="zh-CN" sz="2800" b="1">
                <a:ea typeface="宋体" panose="02010600030101010101" pitchFamily="2" charset="-122"/>
              </a:rPr>
              <a:t>,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70767" y="1542628"/>
            <a:ext cx="862171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M</a:t>
            </a:r>
            <a:r>
              <a:rPr lang="zh-CN" altLang="en-US" sz="2800" b="1">
                <a:ea typeface="宋体" panose="02010600030101010101" pitchFamily="2" charset="-122"/>
              </a:rPr>
              <a:t>按字节编址。一个入口地址</a:t>
            </a:r>
            <a:r>
              <a:rPr lang="en-US" altLang="zh-CN" sz="2800" b="1">
                <a:ea typeface="宋体" panose="02010600030101010101" pitchFamily="2" charset="-122"/>
              </a:rPr>
              <a:t>32</a:t>
            </a:r>
            <a:r>
              <a:rPr lang="zh-CN" altLang="en-US" sz="2800" b="1">
                <a:ea typeface="宋体" panose="02010600030101010101" pitchFamily="2" charset="-122"/>
              </a:rPr>
              <a:t>位，占</a:t>
            </a:r>
            <a:r>
              <a:rPr lang="en-US" altLang="zh-CN" sz="2800" b="1">
                <a:ea typeface="宋体" panose="02010600030101010101" pitchFamily="2" charset="-122"/>
              </a:rPr>
              <a:t>4</a:t>
            </a:r>
            <a:r>
              <a:rPr lang="zh-CN" altLang="en-US" sz="2800" b="1">
                <a:ea typeface="宋体" panose="02010600030101010101" pitchFamily="2" charset="-122"/>
              </a:rPr>
              <a:t>个编址单元。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221186" y="902866"/>
            <a:ext cx="4375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从主存</a:t>
            </a:r>
            <a:r>
              <a:rPr lang="en-US" altLang="zh-CN" sz="2800" b="1">
                <a:ea typeface="宋体" panose="02010600030101010101" pitchFamily="2" charset="-122"/>
              </a:rPr>
              <a:t>0#</a:t>
            </a:r>
            <a:r>
              <a:rPr lang="zh-CN" altLang="en-US" sz="2800" b="1">
                <a:ea typeface="宋体" panose="02010600030101010101" pitchFamily="2" charset="-122"/>
              </a:rPr>
              <a:t>单元开始安排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355155" y="3180928"/>
            <a:ext cx="4800600" cy="3200400"/>
            <a:chOff x="2784" y="2112"/>
            <a:chExt cx="3024" cy="2016"/>
          </a:xfrm>
        </p:grpSpPr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2784" y="2304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0#</a:t>
              </a: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3456" y="2112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ea typeface="黑体" pitchFamily="49" charset="-122"/>
                </a:rPr>
                <a:t>向量表</a:t>
              </a: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3168" y="3552"/>
              <a:ext cx="1488" cy="576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2784" y="2880"/>
              <a:ext cx="67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4#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4704" y="2544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4704" y="3072"/>
              <a:ext cx="110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号中断源</a:t>
              </a: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3888" y="3600"/>
              <a:ext cx="0" cy="48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入口偏移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9" name="AutoShape 54"/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" name="AutoShape 55"/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291"/>
            </a:xfrm>
            <a:prstGeom prst="rect">
              <a:avLst/>
            </a:prstGeom>
            <a:solidFill>
              <a:srgbClr val="12DEF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入口基址</a:t>
              </a:r>
              <a:r>
                <a:rPr lang="en-US" altLang="zh-CN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264417" y="2190328"/>
            <a:ext cx="21558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向量地址</a:t>
            </a: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2017017" y="2190328"/>
            <a:ext cx="2819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= </a:t>
            </a:r>
            <a:r>
              <a:rPr lang="zh-CN" altLang="en-US" sz="2800" b="1">
                <a:ea typeface="宋体" panose="02010600030101010101" pitchFamily="2" charset="-122"/>
              </a:rPr>
              <a:t>中断号</a:t>
            </a:r>
            <a:r>
              <a:rPr lang="en-US" altLang="zh-CN" sz="2800" b="1">
                <a:ea typeface="宋体" panose="02010600030101010101" pitchFamily="2" charset="-122"/>
              </a:rPr>
              <a:t>×4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 autoUpdateAnimBg="0"/>
      <p:bldP spid="23" grpId="0" autoUpdateAnimBg="0"/>
      <p:bldP spid="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42938" y="1196107"/>
            <a:ext cx="1270000" cy="1300162"/>
          </a:xfrm>
          <a:prstGeom prst="rect">
            <a:avLst/>
          </a:prstGeom>
          <a:solidFill>
            <a:srgbClr val="D9FFFF"/>
          </a:solidFill>
          <a:ln w="25400">
            <a:solidFill>
              <a:srgbClr val="0038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70000"/>
              </a:lnSpc>
            </a:pPr>
            <a:endParaRPr kumimoji="0" lang="en-US" altLang="zh-CN" sz="2400" b="1"/>
          </a:p>
          <a:p>
            <a:pPr algn="just" eaLnBrk="0" hangingPunct="0"/>
            <a:r>
              <a:rPr kumimoji="0" lang="en-US" altLang="zh-CN" sz="2400" b="1"/>
              <a:t> CPU</a:t>
            </a:r>
          </a:p>
          <a:p>
            <a:pPr algn="just" eaLnBrk="0" hangingPunct="0"/>
            <a:endParaRPr kumimoji="0" lang="zh-CN" altLang="en-US" sz="2400" b="1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4397375" y="1337331"/>
            <a:ext cx="1730226" cy="520848"/>
          </a:xfrm>
          <a:prstGeom prst="rect">
            <a:avLst/>
          </a:prstGeom>
          <a:noFill/>
          <a:ln w="22225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  <a:spcAft>
                <a:spcPts val="4800"/>
              </a:spcAft>
            </a:pPr>
            <a:r>
              <a:rPr lang="zh-CN" altLang="en-US" sz="2400" b="1"/>
              <a:t>中断源</a:t>
            </a:r>
          </a:p>
        </p:txBody>
      </p: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903413" y="1166837"/>
            <a:ext cx="2493962" cy="461963"/>
            <a:chOff x="1191" y="96"/>
            <a:chExt cx="1578" cy="291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1191" y="259"/>
              <a:ext cx="970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111" y="96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INT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2540" y="261"/>
              <a:ext cx="229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823913" y="3869457"/>
            <a:ext cx="2100262" cy="2598737"/>
            <a:chOff x="519" y="1829"/>
            <a:chExt cx="1323" cy="1637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562" y="1829"/>
              <a:ext cx="1174" cy="1367"/>
              <a:chOff x="562" y="1829"/>
              <a:chExt cx="1174" cy="1367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572" y="1829"/>
                <a:ext cx="1153" cy="1367"/>
              </a:xfrm>
              <a:prstGeom prst="rect">
                <a:avLst/>
              </a:prstGeom>
              <a:solidFill>
                <a:srgbClr val="D9FFFF"/>
              </a:solidFill>
              <a:ln w="25400">
                <a:solidFill>
                  <a:srgbClr val="0038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120000"/>
                  </a:lnSpc>
                </a:pPr>
                <a:endParaRPr kumimoji="0" lang="zh-CN" altLang="en-US" sz="2400" b="1"/>
              </a:p>
              <a:p>
                <a:pPr eaLnBrk="0" hangingPunct="0">
                  <a:lnSpc>
                    <a:spcPct val="120000"/>
                  </a:lnSpc>
                </a:pPr>
                <a:r>
                  <a:rPr kumimoji="0" lang="zh-CN" altLang="en-US" sz="2400" b="1"/>
                  <a:t> 入口地址</a:t>
                </a:r>
                <a:r>
                  <a:rPr kumimoji="0" lang="en-US" altLang="zh-CN" sz="2400" b="1"/>
                  <a:t>i</a:t>
                </a:r>
              </a:p>
              <a:p>
                <a:pPr eaLnBrk="0" hangingPunct="0">
                  <a:lnSpc>
                    <a:spcPct val="120000"/>
                  </a:lnSpc>
                </a:pPr>
                <a:r>
                  <a:rPr kumimoji="0" lang="zh-CN" altLang="en-US" sz="2400" b="1"/>
                  <a:t> 入口地址</a:t>
                </a:r>
                <a:r>
                  <a:rPr kumimoji="0" lang="en-US" altLang="zh-CN" sz="2400" b="1"/>
                  <a:t>j</a:t>
                </a:r>
              </a:p>
              <a:p>
                <a:pPr eaLnBrk="0" hangingPunct="0">
                  <a:lnSpc>
                    <a:spcPct val="120000"/>
                  </a:lnSpc>
                </a:pPr>
                <a:r>
                  <a:rPr kumimoji="0" lang="zh-CN" altLang="en-US" sz="2400" b="1"/>
                  <a:t> 入口地址</a:t>
                </a:r>
                <a:r>
                  <a:rPr kumimoji="0" lang="en-US" altLang="zh-CN" sz="2400" b="1"/>
                  <a:t>k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1016" y="1861"/>
                <a:ext cx="42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/>
              <a:p>
                <a:pPr algn="just" eaLnBrk="0" hangingPunct="0"/>
                <a:r>
                  <a:rPr kumimoji="0" lang="zh-CN" altLang="en-US" sz="2400" b="1"/>
                  <a:t>...</a:t>
                </a:r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570" y="2662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570" y="2388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574" y="2102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562" y="2923"/>
                <a:ext cx="1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1007" y="2938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/>
              <a:p>
                <a:pPr algn="just" eaLnBrk="0" hangingPunct="0"/>
                <a:r>
                  <a:rPr kumimoji="0" lang="zh-CN" altLang="en-US" sz="2400" b="1"/>
                  <a:t>...</a:t>
                </a:r>
              </a:p>
            </p:txBody>
          </p:sp>
        </p:grp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519" y="3175"/>
              <a:ext cx="13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中断向量表</a:t>
              </a:r>
            </a:p>
          </p:txBody>
        </p:sp>
      </p:grp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4862513" y="2254969"/>
            <a:ext cx="1509712" cy="1687963"/>
          </a:xfrm>
          <a:prstGeom prst="rect">
            <a:avLst/>
          </a:prstGeom>
          <a:noFill/>
          <a:ln w="19050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 主程序</a:t>
            </a:r>
          </a:p>
          <a:p>
            <a:pPr>
              <a:lnSpc>
                <a:spcPct val="50000"/>
              </a:lnSpc>
            </a:pPr>
            <a:r>
              <a:rPr lang="zh-CN" altLang="en-US" sz="24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 </a:t>
            </a:r>
          </a:p>
          <a:p>
            <a:pPr>
              <a:lnSpc>
                <a:spcPct val="40000"/>
              </a:lnSpc>
            </a:pPr>
            <a:r>
              <a:rPr lang="zh-CN" altLang="en-US" sz="2400" b="1"/>
              <a:t>    …. </a:t>
            </a:r>
          </a:p>
          <a:p>
            <a:pPr>
              <a:lnSpc>
                <a:spcPct val="30000"/>
              </a:lnSpc>
            </a:pPr>
            <a:r>
              <a:rPr lang="zh-CN" altLang="en-US" sz="2400" b="1"/>
              <a:t> 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7007225" y="2302594"/>
            <a:ext cx="1417638" cy="1569660"/>
          </a:xfrm>
          <a:prstGeom prst="rect">
            <a:avLst/>
          </a:prstGeom>
          <a:noFill/>
          <a:ln w="19050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 b="1"/>
          </a:p>
          <a:p>
            <a:pPr algn="ctr"/>
            <a:r>
              <a:rPr lang="zh-CN" altLang="en-US" sz="2400" b="1"/>
              <a:t>中断服务程序</a:t>
            </a:r>
          </a:p>
          <a:p>
            <a:pPr algn="ctr"/>
            <a:endParaRPr lang="zh-CN" altLang="en-US" sz="2400" b="1"/>
          </a:p>
        </p:txBody>
      </p:sp>
      <p:sp>
        <p:nvSpPr>
          <p:cNvPr id="32" name="Freeform 45"/>
          <p:cNvSpPr>
            <a:spLocks/>
          </p:cNvSpPr>
          <p:nvPr/>
        </p:nvSpPr>
        <p:spPr bwMode="auto">
          <a:xfrm>
            <a:off x="2779713" y="4513982"/>
            <a:ext cx="1173162" cy="398462"/>
          </a:xfrm>
          <a:custGeom>
            <a:avLst/>
            <a:gdLst>
              <a:gd name="T0" fmla="*/ 0 w 739"/>
              <a:gd name="T1" fmla="*/ 0 h 1498"/>
              <a:gd name="T2" fmla="*/ 288 w 739"/>
              <a:gd name="T3" fmla="*/ 0 h 1498"/>
              <a:gd name="T4" fmla="*/ 288 w 739"/>
              <a:gd name="T5" fmla="*/ 1498 h 1498"/>
              <a:gd name="T6" fmla="*/ 739 w 739"/>
              <a:gd name="T7" fmla="*/ 1498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9" h="1498">
                <a:moveTo>
                  <a:pt x="0" y="0"/>
                </a:moveTo>
                <a:lnTo>
                  <a:pt x="288" y="0"/>
                </a:lnTo>
                <a:lnTo>
                  <a:pt x="288" y="1498"/>
                </a:lnTo>
                <a:lnTo>
                  <a:pt x="739" y="1498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3979863" y="4695527"/>
            <a:ext cx="1244600" cy="461665"/>
          </a:xfrm>
          <a:prstGeom prst="rect">
            <a:avLst/>
          </a:prstGeom>
          <a:noFill/>
          <a:ln w="22225">
            <a:solidFill>
              <a:srgbClr val="0038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PC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642938" y="2558487"/>
            <a:ext cx="4137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中断响应周期内, 获取中断号, 访问中断向量表, 得到服务程序入口地址</a:t>
            </a:r>
            <a:endParaRPr lang="en-US" altLang="zh-CN" sz="2400" b="1"/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1916113" y="1484784"/>
            <a:ext cx="2481262" cy="461963"/>
            <a:chOff x="1207" y="378"/>
            <a:chExt cx="1563" cy="291"/>
          </a:xfrm>
        </p:grpSpPr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1207" y="551"/>
              <a:ext cx="576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1730" y="378"/>
              <a:ext cx="8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中断号</a:t>
              </a:r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 flipH="1">
              <a:off x="2453" y="561"/>
              <a:ext cx="317" cy="0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</p:grpSp>
      <p:sp>
        <p:nvSpPr>
          <p:cNvPr id="39" name="Freeform 61"/>
          <p:cNvSpPr>
            <a:spLocks/>
          </p:cNvSpPr>
          <p:nvPr/>
        </p:nvSpPr>
        <p:spPr bwMode="auto">
          <a:xfrm>
            <a:off x="396875" y="1858094"/>
            <a:ext cx="503238" cy="2708275"/>
          </a:xfrm>
          <a:custGeom>
            <a:avLst/>
            <a:gdLst>
              <a:gd name="T0" fmla="*/ 144 w 317"/>
              <a:gd name="T1" fmla="*/ 0 h 1699"/>
              <a:gd name="T2" fmla="*/ 0 w 317"/>
              <a:gd name="T3" fmla="*/ 0 h 1699"/>
              <a:gd name="T4" fmla="*/ 0 w 317"/>
              <a:gd name="T5" fmla="*/ 1699 h 1699"/>
              <a:gd name="T6" fmla="*/ 317 w 317"/>
              <a:gd name="T7" fmla="*/ 169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1699">
                <a:moveTo>
                  <a:pt x="144" y="0"/>
                </a:moveTo>
                <a:lnTo>
                  <a:pt x="0" y="0"/>
                </a:lnTo>
                <a:lnTo>
                  <a:pt x="0" y="1699"/>
                </a:lnTo>
                <a:lnTo>
                  <a:pt x="317" y="1699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40" name="Freeform 62"/>
          <p:cNvSpPr>
            <a:spLocks/>
          </p:cNvSpPr>
          <p:nvPr/>
        </p:nvSpPr>
        <p:spPr bwMode="auto">
          <a:xfrm>
            <a:off x="5224463" y="3143473"/>
            <a:ext cx="3695700" cy="1768971"/>
          </a:xfrm>
          <a:custGeom>
            <a:avLst/>
            <a:gdLst>
              <a:gd name="T0" fmla="*/ 0 w 2378"/>
              <a:gd name="T1" fmla="*/ 1770 h 1770"/>
              <a:gd name="T2" fmla="*/ 2378 w 2378"/>
              <a:gd name="T3" fmla="*/ 1770 h 1770"/>
              <a:gd name="T4" fmla="*/ 2378 w 2378"/>
              <a:gd name="T5" fmla="*/ 0 h 1770"/>
              <a:gd name="T6" fmla="*/ 2066 w 2378"/>
              <a:gd name="T7" fmla="*/ 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8" h="1770">
                <a:moveTo>
                  <a:pt x="0" y="1770"/>
                </a:moveTo>
                <a:lnTo>
                  <a:pt x="2378" y="1770"/>
                </a:lnTo>
                <a:lnTo>
                  <a:pt x="2378" y="0"/>
                </a:lnTo>
                <a:lnTo>
                  <a:pt x="2066" y="0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41" name="Freeform 63"/>
          <p:cNvSpPr>
            <a:spLocks/>
          </p:cNvSpPr>
          <p:nvPr/>
        </p:nvSpPr>
        <p:spPr bwMode="auto">
          <a:xfrm>
            <a:off x="6405563" y="3143473"/>
            <a:ext cx="598487" cy="501551"/>
          </a:xfrm>
          <a:custGeom>
            <a:avLst/>
            <a:gdLst>
              <a:gd name="T0" fmla="*/ 469 w 469"/>
              <a:gd name="T1" fmla="*/ 412 h 412"/>
              <a:gd name="T2" fmla="*/ 321 w 469"/>
              <a:gd name="T3" fmla="*/ 412 h 412"/>
              <a:gd name="T4" fmla="*/ 271 w 469"/>
              <a:gd name="T5" fmla="*/ 412 h 412"/>
              <a:gd name="T6" fmla="*/ 271 w 469"/>
              <a:gd name="T7" fmla="*/ 0 h 412"/>
              <a:gd name="T8" fmla="*/ 0 w 469"/>
              <a:gd name="T9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" h="412">
                <a:moveTo>
                  <a:pt x="469" y="412"/>
                </a:moveTo>
                <a:lnTo>
                  <a:pt x="321" y="412"/>
                </a:lnTo>
                <a:lnTo>
                  <a:pt x="271" y="412"/>
                </a:lnTo>
                <a:lnTo>
                  <a:pt x="27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38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30" grpId="0" animBg="1" autoUpdateAnimBg="0"/>
      <p:bldP spid="31" grpId="0" animBg="1" autoUpdateAnimBg="0"/>
      <p:bldP spid="33" grpId="0" animBg="1" autoUpdateAnimBg="0"/>
      <p:bldP spid="34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1692</Words>
  <Application>Microsoft Office PowerPoint</Application>
  <PresentationFormat>全屏显示(4:3)</PresentationFormat>
  <Paragraphs>422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MingLiU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298</cp:revision>
  <dcterms:created xsi:type="dcterms:W3CDTF">2017-01-15T07:54:50Z</dcterms:created>
  <dcterms:modified xsi:type="dcterms:W3CDTF">2021-10-27T07:07:40Z</dcterms:modified>
</cp:coreProperties>
</file>