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202B9-7741-49AA-918C-E4A388C55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EF73E7-EA27-4EF6-B7B8-777A003C1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6EA3C-9717-4B41-8A17-574261B6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C7EC-82FC-4F4A-8B58-37AB2EF0B96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4CF50-F93D-4CCB-BCD6-77470DDF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435A7-9B7E-41C2-A263-5E03C7B6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72AA-05F7-4B55-A9EC-B203C7198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2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9E2A2-C196-4D3A-AA61-A48522FB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BA4020-5CBC-4322-9326-A55CBC04B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70490-69F5-4FD6-86A9-E1173AC7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C7EC-82FC-4F4A-8B58-37AB2EF0B96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C7526-7A07-449C-8246-79355A3C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9E6E7-1274-4E5D-9FB8-2AACEA9E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72AA-05F7-4B55-A9EC-B203C7198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36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F87BFD-B9C9-476F-BB0B-C96599986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65A971-46ED-45C7-B586-3805928CB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0EA5C-4489-44BC-A66E-8B5E33BF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C7EC-82FC-4F4A-8B58-37AB2EF0B96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14ADA-C6B5-44AB-91FA-D13E7515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6433D-2422-4C6E-B92B-FC82BF86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72AA-05F7-4B55-A9EC-B203C7198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9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3175D-7A07-46E8-B3F6-02902A9C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50551-194D-4E2C-88F4-54864E252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DD515-A4AE-4FF0-94ED-D5136B99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C7EC-82FC-4F4A-8B58-37AB2EF0B96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2B0D0-F51D-4656-B513-30B0501A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49A00-D210-4B1B-86F4-5C5F2668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72AA-05F7-4B55-A9EC-B203C7198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C045E-DB34-48FF-A0E2-37CC8A3A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F749C-473A-49CA-9A33-77A5C57D2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57412-CDE1-4560-975A-CD7AD3F4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C7EC-82FC-4F4A-8B58-37AB2EF0B96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FC437-615F-4B43-9C1F-786FC904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BBD0B-65E6-4A07-9E93-40C6145F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72AA-05F7-4B55-A9EC-B203C7198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97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05D37-BD79-4E5A-B515-28FC94AC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92632-4C82-44B4-9915-F8EC59250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47AD08-CCEB-4DCA-BEA5-3A6499E33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EA2395-CD5D-47C7-8FD5-D0FD5C53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C7EC-82FC-4F4A-8B58-37AB2EF0B96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D842EE-C60C-42D2-9DD6-CDF4E397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332709-D1FF-4A1B-B010-7F65D58F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72AA-05F7-4B55-A9EC-B203C7198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58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F0FA6-7046-4B12-88F9-C1681DBE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6401E2-B258-4C6C-AA1A-B8968D901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F6E06D-E469-499E-BB78-4B71E2F18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0815A5-17CB-4AC3-BACF-B622F394A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1C9899-B16B-4D25-8552-39EEC58EB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55D0F1-BC7E-4896-B81C-40880B63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C7EC-82FC-4F4A-8B58-37AB2EF0B96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55BF24-C1EA-4B76-9C62-F6C3B742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2B146F-39B3-4203-915B-864A73AF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72AA-05F7-4B55-A9EC-B203C7198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83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620C6-262F-475A-91A8-527C32BF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559C69-0A79-4FFD-9A6D-65C5E53D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C7EC-82FC-4F4A-8B58-37AB2EF0B96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917E66-77C8-4A40-A366-7A82A802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607D69-6A31-4254-A711-DC1ED389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72AA-05F7-4B55-A9EC-B203C7198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9F1670-49CE-4F19-8EBC-162D63BE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C7EC-82FC-4F4A-8B58-37AB2EF0B96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FA5AC-BAB1-4180-994B-57CE8812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A9E1FF-32E6-4BCD-A19D-6F703CC1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72AA-05F7-4B55-A9EC-B203C7198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DC5F2-C9B1-4CB0-8F41-0D9B5D23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4BB92-08FA-48FA-9611-591A0A33D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94884D-AC0A-4F44-BDF2-F1375489B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C188E-DBD1-4BD1-A060-4FDD438D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C7EC-82FC-4F4A-8B58-37AB2EF0B96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90375-6D86-4CB0-BFEE-A4C4434E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8F5BD-3513-41A7-8DD7-7B99C87D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72AA-05F7-4B55-A9EC-B203C7198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58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391B-4D41-49F1-80E1-EF472E69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BEC98-6C59-464E-B8C5-E754ED1F5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115600-9F41-4760-9903-497A12674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F0C7CE-D58D-4DA2-B6C0-B677E68C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C7EC-82FC-4F4A-8B58-37AB2EF0B96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87BBE4-EE79-4CCE-BBA2-79961A81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11C12F-D549-403F-9825-243FB3CA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72AA-05F7-4B55-A9EC-B203C7198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12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273E46-BF27-496F-A871-ECA539DA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4E6F0-F2E8-46E2-8DD0-7E96EE10E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EE9B4-BB35-4E0E-A389-4D5C3F9BA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C7EC-82FC-4F4A-8B58-37AB2EF0B966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79826-78A2-4A3D-A3EF-DCD6C2594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440C0-FE6C-4AED-99AF-07B5AFA0C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F72AA-05F7-4B55-A9EC-B203C7198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1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E960AFBA-A958-43CB-B4F1-F69BBA6F59EC}"/>
              </a:ext>
            </a:extLst>
          </p:cNvPr>
          <p:cNvGrpSpPr/>
          <p:nvPr/>
        </p:nvGrpSpPr>
        <p:grpSpPr>
          <a:xfrm>
            <a:off x="3508128" y="7152110"/>
            <a:ext cx="1468121" cy="923330"/>
            <a:chOff x="7744358" y="897331"/>
            <a:chExt cx="2479853" cy="885140"/>
          </a:xfrm>
        </p:grpSpPr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D9E0ED9F-E830-4BDD-BF79-5578C9AE574A}"/>
                </a:ext>
              </a:extLst>
            </p:cNvPr>
            <p:cNvSpPr/>
            <p:nvPr/>
          </p:nvSpPr>
          <p:spPr>
            <a:xfrm>
              <a:off x="7744358" y="897331"/>
              <a:ext cx="2479853" cy="8851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9F95C59E-CA51-4410-9A07-68A6B11D3F17}"/>
                </a:ext>
              </a:extLst>
            </p:cNvPr>
            <p:cNvSpPr txBox="1"/>
            <p:nvPr/>
          </p:nvSpPr>
          <p:spPr>
            <a:xfrm>
              <a:off x="7897976" y="1058267"/>
              <a:ext cx="2326235" cy="619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Data processing</a:t>
              </a:r>
              <a:endParaRPr lang="zh-CN" altLang="en-US" dirty="0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657C3A8C-A31E-498C-A17E-164F074B95DC}"/>
              </a:ext>
            </a:extLst>
          </p:cNvPr>
          <p:cNvSpPr txBox="1"/>
          <p:nvPr/>
        </p:nvSpPr>
        <p:spPr>
          <a:xfrm>
            <a:off x="5936284" y="165066"/>
            <a:ext cx="29333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mic Sans MS" panose="030F0702030302020204" pitchFamily="66" charset="0"/>
              </a:rPr>
              <a:t>profits=The average probability of fuzzy return on investment</a:t>
            </a:r>
            <a:endParaRPr lang="zh-CN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F2ECEED-C29A-45DA-BA04-B9B96DDAAE8F}"/>
              </a:ext>
            </a:extLst>
          </p:cNvPr>
          <p:cNvSpPr txBox="1"/>
          <p:nvPr/>
        </p:nvSpPr>
        <p:spPr>
          <a:xfrm>
            <a:off x="5936284" y="687317"/>
            <a:ext cx="2707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mic Sans MS" panose="030F0702030302020204" pitchFamily="66" charset="0"/>
              </a:rPr>
              <a:t>risk=The semi-variance  probability of fuzzy returns on investment</a:t>
            </a:r>
            <a:endParaRPr lang="zh-CN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94" name="箭头: 下 93">
            <a:extLst>
              <a:ext uri="{FF2B5EF4-FFF2-40B4-BE49-F238E27FC236}">
                <a16:creationId xmlns:a16="http://schemas.microsoft.com/office/drawing/2014/main" id="{17FE10CF-81B7-4C2B-B0E9-926E326EABEE}"/>
              </a:ext>
            </a:extLst>
          </p:cNvPr>
          <p:cNvSpPr/>
          <p:nvPr/>
        </p:nvSpPr>
        <p:spPr>
          <a:xfrm>
            <a:off x="5365337" y="4997393"/>
            <a:ext cx="306221" cy="23120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D979BA1A-AFEB-4C8C-A799-51446ABCDAE4}"/>
              </a:ext>
            </a:extLst>
          </p:cNvPr>
          <p:cNvGrpSpPr/>
          <p:nvPr/>
        </p:nvGrpSpPr>
        <p:grpSpPr>
          <a:xfrm>
            <a:off x="1605217" y="5476529"/>
            <a:ext cx="1468121" cy="923330"/>
            <a:chOff x="7744358" y="897331"/>
            <a:chExt cx="2479853" cy="885140"/>
          </a:xfrm>
        </p:grpSpPr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7FF07642-0D12-44E7-850E-AFD2DB325944}"/>
                </a:ext>
              </a:extLst>
            </p:cNvPr>
            <p:cNvSpPr/>
            <p:nvPr/>
          </p:nvSpPr>
          <p:spPr>
            <a:xfrm>
              <a:off x="7744358" y="897331"/>
              <a:ext cx="2479853" cy="8851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E045A11B-C568-46D6-B936-D7E66ECF1F64}"/>
                </a:ext>
              </a:extLst>
            </p:cNvPr>
            <p:cNvSpPr txBox="1"/>
            <p:nvPr/>
          </p:nvSpPr>
          <p:spPr>
            <a:xfrm>
              <a:off x="8099958" y="1031997"/>
              <a:ext cx="2039695" cy="619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Empirical Research</a:t>
              </a:r>
              <a:endParaRPr lang="zh-CN" altLang="en-US" dirty="0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54A9C8B2-ED8A-40F4-8C4F-58DD6BBB7177}"/>
              </a:ext>
            </a:extLst>
          </p:cNvPr>
          <p:cNvGrpSpPr/>
          <p:nvPr/>
        </p:nvGrpSpPr>
        <p:grpSpPr>
          <a:xfrm>
            <a:off x="1303657" y="-60337"/>
            <a:ext cx="9343544" cy="6162629"/>
            <a:chOff x="1303657" y="-60337"/>
            <a:chExt cx="9343544" cy="616262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06E365C-E7A3-45A6-9EE9-094A4A64BC22}"/>
                </a:ext>
              </a:extLst>
            </p:cNvPr>
            <p:cNvGrpSpPr/>
            <p:nvPr/>
          </p:nvGrpSpPr>
          <p:grpSpPr>
            <a:xfrm>
              <a:off x="1419149" y="800362"/>
              <a:ext cx="1814169" cy="940655"/>
              <a:chOff x="1280160" y="819302"/>
              <a:chExt cx="2479853" cy="885140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D40E6871-6161-4254-B987-DD08F3D44079}"/>
                  </a:ext>
                </a:extLst>
              </p:cNvPr>
              <p:cNvSpPr/>
              <p:nvPr/>
            </p:nvSpPr>
            <p:spPr>
              <a:xfrm>
                <a:off x="1280160" y="819302"/>
                <a:ext cx="2479853" cy="885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CB011E2-0C83-4952-A972-EB2B9CB3D6A1}"/>
                  </a:ext>
                </a:extLst>
              </p:cNvPr>
              <p:cNvSpPr txBox="1"/>
              <p:nvPr/>
            </p:nvSpPr>
            <p:spPr>
              <a:xfrm>
                <a:off x="1433778" y="980237"/>
                <a:ext cx="2038080" cy="60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Model construction</a:t>
                </a:r>
                <a:endParaRPr lang="zh-CN" altLang="en-US" dirty="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96E4BA1-E8CC-4D98-9C8F-33C2BDF23146}"/>
                </a:ext>
              </a:extLst>
            </p:cNvPr>
            <p:cNvGrpSpPr/>
            <p:nvPr/>
          </p:nvGrpSpPr>
          <p:grpSpPr>
            <a:xfrm>
              <a:off x="3846575" y="144039"/>
              <a:ext cx="1742238" cy="940655"/>
              <a:chOff x="1280160" y="819302"/>
              <a:chExt cx="2479853" cy="885140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1A27EEB-0F93-4D77-B7BD-B948DDBB6DB5}"/>
                  </a:ext>
                </a:extLst>
              </p:cNvPr>
              <p:cNvSpPr/>
              <p:nvPr/>
            </p:nvSpPr>
            <p:spPr>
              <a:xfrm>
                <a:off x="1280160" y="819302"/>
                <a:ext cx="2479853" cy="885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C564058-1F7A-49D1-9694-56B4EEFB79EC}"/>
                  </a:ext>
                </a:extLst>
              </p:cNvPr>
              <p:cNvSpPr txBox="1"/>
              <p:nvPr/>
            </p:nvSpPr>
            <p:spPr>
              <a:xfrm>
                <a:off x="1471175" y="934456"/>
                <a:ext cx="2079355" cy="55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Quantitative properties</a:t>
                </a:r>
                <a:endParaRPr lang="zh-CN" altLang="en-US" sz="1600" dirty="0"/>
              </a:p>
            </p:txBody>
          </p:sp>
        </p:grp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1BF19EFE-306F-409F-BCEF-9AFD3B6252E9}"/>
                </a:ext>
              </a:extLst>
            </p:cNvPr>
            <p:cNvSpPr/>
            <p:nvPr/>
          </p:nvSpPr>
          <p:spPr>
            <a:xfrm>
              <a:off x="3846575" y="1371517"/>
              <a:ext cx="1742238" cy="94065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7FB4BEB-5186-4830-873A-6070726BB387}"/>
                </a:ext>
              </a:extLst>
            </p:cNvPr>
            <p:cNvSpPr txBox="1"/>
            <p:nvPr/>
          </p:nvSpPr>
          <p:spPr>
            <a:xfrm>
              <a:off x="3986642" y="1426345"/>
              <a:ext cx="1460865" cy="83099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zh-CN" sz="1600" dirty="0"/>
                <a:t>Determine restraint conditions</a:t>
              </a:r>
              <a:endParaRPr lang="zh-CN" altLang="en-US" sz="1600" dirty="0"/>
            </a:p>
          </p:txBody>
        </p:sp>
        <p:cxnSp>
          <p:nvCxnSpPr>
            <p:cNvPr id="20" name="连接符: 曲线 19">
              <a:extLst>
                <a:ext uri="{FF2B5EF4-FFF2-40B4-BE49-F238E27FC236}">
                  <a16:creationId xmlns:a16="http://schemas.microsoft.com/office/drawing/2014/main" id="{988BB453-A914-4D40-B7B6-BFE3CF4D3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18" y="687317"/>
              <a:ext cx="613257" cy="397377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81B74D23-9FAD-4733-A25E-8413B44BEBC4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3233318" y="1426464"/>
              <a:ext cx="613257" cy="415381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2A3258D4-C815-4708-A84A-1E66C31F9BFC}"/>
                </a:ext>
              </a:extLst>
            </p:cNvPr>
            <p:cNvGrpSpPr/>
            <p:nvPr/>
          </p:nvGrpSpPr>
          <p:grpSpPr>
            <a:xfrm>
              <a:off x="5588813" y="372132"/>
              <a:ext cx="3001669" cy="233572"/>
              <a:chOff x="5588813" y="315068"/>
              <a:chExt cx="3001669" cy="233572"/>
            </a:xfrm>
          </p:grpSpPr>
          <p:cxnSp>
            <p:nvCxnSpPr>
              <p:cNvPr id="34" name="连接符: 曲线 33">
                <a:extLst>
                  <a:ext uri="{FF2B5EF4-FFF2-40B4-BE49-F238E27FC236}">
                    <a16:creationId xmlns:a16="http://schemas.microsoft.com/office/drawing/2014/main" id="{44EB3DDA-0F08-452E-B577-5E2D2EAE21C2}"/>
                  </a:ext>
                </a:extLst>
              </p:cNvPr>
              <p:cNvCxnSpPr/>
              <p:nvPr/>
            </p:nvCxnSpPr>
            <p:spPr>
              <a:xfrm>
                <a:off x="5588813" y="315068"/>
                <a:ext cx="347471" cy="233572"/>
              </a:xfrm>
              <a:prstGeom prst="curvedConnector3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5701504-5384-4FE1-8B95-153B24321CCD}"/>
                  </a:ext>
                </a:extLst>
              </p:cNvPr>
              <p:cNvCxnSpPr/>
              <p:nvPr/>
            </p:nvCxnSpPr>
            <p:spPr>
              <a:xfrm>
                <a:off x="5989928" y="548640"/>
                <a:ext cx="2600554" cy="0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95E6945-DE70-4C81-81D5-9F25417B559A}"/>
                </a:ext>
              </a:extLst>
            </p:cNvPr>
            <p:cNvGrpSpPr/>
            <p:nvPr/>
          </p:nvGrpSpPr>
          <p:grpSpPr>
            <a:xfrm>
              <a:off x="5588814" y="800362"/>
              <a:ext cx="3055314" cy="300724"/>
              <a:chOff x="5588813" y="315068"/>
              <a:chExt cx="3001669" cy="233572"/>
            </a:xfrm>
          </p:grpSpPr>
          <p:cxnSp>
            <p:nvCxnSpPr>
              <p:cNvPr id="39" name="连接符: 曲线 38">
                <a:extLst>
                  <a:ext uri="{FF2B5EF4-FFF2-40B4-BE49-F238E27FC236}">
                    <a16:creationId xmlns:a16="http://schemas.microsoft.com/office/drawing/2014/main" id="{08C5527D-60D2-4DD7-A542-86C83DACA275}"/>
                  </a:ext>
                </a:extLst>
              </p:cNvPr>
              <p:cNvCxnSpPr/>
              <p:nvPr/>
            </p:nvCxnSpPr>
            <p:spPr>
              <a:xfrm>
                <a:off x="5588813" y="315068"/>
                <a:ext cx="347471" cy="233572"/>
              </a:xfrm>
              <a:prstGeom prst="curvedConnector3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D1C23B5B-67E6-47F9-B361-6568238C57F2}"/>
                  </a:ext>
                </a:extLst>
              </p:cNvPr>
              <p:cNvCxnSpPr/>
              <p:nvPr/>
            </p:nvCxnSpPr>
            <p:spPr>
              <a:xfrm>
                <a:off x="5989928" y="548640"/>
                <a:ext cx="2600554" cy="0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42" name="图形 41" descr="正义天平">
              <a:extLst>
                <a:ext uri="{FF2B5EF4-FFF2-40B4-BE49-F238E27FC236}">
                  <a16:creationId xmlns:a16="http://schemas.microsoft.com/office/drawing/2014/main" id="{B9F76621-B5E5-410D-82D7-72237DC42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7684" y="-60337"/>
              <a:ext cx="388316" cy="388316"/>
            </a:xfrm>
            <a:prstGeom prst="rect">
              <a:avLst/>
            </a:prstGeom>
          </p:spPr>
        </p:pic>
        <p:pic>
          <p:nvPicPr>
            <p:cNvPr id="46" name="图形 45" descr="太阳">
              <a:extLst>
                <a:ext uri="{FF2B5EF4-FFF2-40B4-BE49-F238E27FC236}">
                  <a16:creationId xmlns:a16="http://schemas.microsoft.com/office/drawing/2014/main" id="{5B9AAF87-4F8D-470C-AB56-E348B5611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96738" y="600225"/>
              <a:ext cx="335735" cy="335735"/>
            </a:xfrm>
            <a:prstGeom prst="rect">
              <a:avLst/>
            </a:prstGeom>
          </p:spPr>
        </p:pic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463FD75C-636D-4DF6-8D7A-B54D262561A9}"/>
                </a:ext>
              </a:extLst>
            </p:cNvPr>
            <p:cNvGrpSpPr/>
            <p:nvPr/>
          </p:nvGrpSpPr>
          <p:grpSpPr>
            <a:xfrm>
              <a:off x="5864605" y="1250459"/>
              <a:ext cx="2863703" cy="1396357"/>
              <a:chOff x="6095997" y="1328370"/>
              <a:chExt cx="2863703" cy="1396357"/>
            </a:xfrm>
          </p:grpSpPr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3159CEA-2B9B-4186-9C87-575FB98DDD8C}"/>
                  </a:ext>
                </a:extLst>
              </p:cNvPr>
              <p:cNvSpPr txBox="1"/>
              <p:nvPr/>
            </p:nvSpPr>
            <p:spPr>
              <a:xfrm>
                <a:off x="6128718" y="1451669"/>
                <a:ext cx="28309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Ink Free" panose="03080402000500000000" pitchFamily="66" charset="0"/>
                  </a:rPr>
                  <a:t>transaction cost</a:t>
                </a:r>
              </a:p>
              <a:p>
                <a:r>
                  <a:rPr lang="en-US" altLang="zh-CN" sz="1400" b="1" dirty="0">
                    <a:latin typeface="Ink Free" panose="03080402000500000000" pitchFamily="66" charset="0"/>
                  </a:rPr>
                  <a:t>borrowing constraints</a:t>
                </a:r>
              </a:p>
              <a:p>
                <a:r>
                  <a:rPr lang="en-US" altLang="zh-CN" sz="1400" b="1" dirty="0">
                    <a:latin typeface="Ink Free" panose="03080402000500000000" pitchFamily="66" charset="0"/>
                  </a:rPr>
                  <a:t>threshold constraint</a:t>
                </a:r>
              </a:p>
              <a:p>
                <a:r>
                  <a:rPr lang="en-US" altLang="zh-CN" sz="1400" b="1" dirty="0">
                    <a:latin typeface="Ink Free" panose="03080402000500000000" pitchFamily="66" charset="0"/>
                  </a:rPr>
                  <a:t>revenue demand constraints</a:t>
                </a:r>
              </a:p>
              <a:p>
                <a:r>
                  <a:rPr lang="en-US" altLang="zh-CN" sz="1400" b="1" dirty="0">
                    <a:latin typeface="Ink Free" panose="03080402000500000000" pitchFamily="66" charset="0"/>
                  </a:rPr>
                  <a:t>cardinality constraint</a:t>
                </a:r>
                <a:endParaRPr lang="zh-CN" altLang="en-US" sz="1400" b="1" dirty="0">
                  <a:latin typeface="Ink Free" panose="03080402000500000000" pitchFamily="66" charset="0"/>
                </a:endParaRPr>
              </a:p>
            </p:txBody>
          </p:sp>
          <p:sp>
            <p:nvSpPr>
              <p:cNvPr id="53" name="矩形: 剪去单角 52">
                <a:extLst>
                  <a:ext uri="{FF2B5EF4-FFF2-40B4-BE49-F238E27FC236}">
                    <a16:creationId xmlns:a16="http://schemas.microsoft.com/office/drawing/2014/main" id="{3E3BF3D0-FC97-45B7-9EB4-D848A86C320E}"/>
                  </a:ext>
                </a:extLst>
              </p:cNvPr>
              <p:cNvSpPr/>
              <p:nvPr/>
            </p:nvSpPr>
            <p:spPr>
              <a:xfrm flipH="1">
                <a:off x="6095997" y="1328370"/>
                <a:ext cx="2272148" cy="1396357"/>
              </a:xfrm>
              <a:prstGeom prst="snip1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4" name="图形 63" descr="v 形箭头">
              <a:extLst>
                <a:ext uri="{FF2B5EF4-FFF2-40B4-BE49-F238E27FC236}">
                  <a16:creationId xmlns:a16="http://schemas.microsoft.com/office/drawing/2014/main" id="{8D0F2CDB-5D2E-446B-9188-9D325F5EB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91762" y="1652367"/>
              <a:ext cx="431843" cy="431843"/>
            </a:xfrm>
            <a:prstGeom prst="rect">
              <a:avLst/>
            </a:prstGeom>
          </p:spPr>
        </p:pic>
        <p:sp>
          <p:nvSpPr>
            <p:cNvPr id="65" name="箭头: 下 64">
              <a:extLst>
                <a:ext uri="{FF2B5EF4-FFF2-40B4-BE49-F238E27FC236}">
                  <a16:creationId xmlns:a16="http://schemas.microsoft.com/office/drawing/2014/main" id="{B67D91A5-20A8-4D5F-90F7-63D870995025}"/>
                </a:ext>
              </a:extLst>
            </p:cNvPr>
            <p:cNvSpPr/>
            <p:nvPr/>
          </p:nvSpPr>
          <p:spPr>
            <a:xfrm>
              <a:off x="4591133" y="2307356"/>
              <a:ext cx="240145" cy="3254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94569120-DDB6-406F-A016-A3059833974F}"/>
                </a:ext>
              </a:extLst>
            </p:cNvPr>
            <p:cNvGrpSpPr/>
            <p:nvPr/>
          </p:nvGrpSpPr>
          <p:grpSpPr>
            <a:xfrm>
              <a:off x="3653332" y="2646316"/>
              <a:ext cx="2128723" cy="1139046"/>
              <a:chOff x="2277023" y="3637293"/>
              <a:chExt cx="2128723" cy="1139046"/>
            </a:xfrm>
          </p:grpSpPr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2831156-741C-4989-AC19-6A68246F1D23}"/>
                  </a:ext>
                </a:extLst>
              </p:cNvPr>
              <p:cNvSpPr txBox="1"/>
              <p:nvPr/>
            </p:nvSpPr>
            <p:spPr>
              <a:xfrm>
                <a:off x="2470266" y="3697706"/>
                <a:ext cx="18141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Building a game model based on time consistency</a:t>
                </a:r>
                <a:endParaRPr lang="zh-CN" altLang="en-US" sz="1600" dirty="0"/>
              </a:p>
            </p:txBody>
          </p:sp>
          <p:sp>
            <p:nvSpPr>
              <p:cNvPr id="70" name="流程图: 文档 69">
                <a:extLst>
                  <a:ext uri="{FF2B5EF4-FFF2-40B4-BE49-F238E27FC236}">
                    <a16:creationId xmlns:a16="http://schemas.microsoft.com/office/drawing/2014/main" id="{084ACA57-321A-4601-B632-3C6F5BCF6A64}"/>
                  </a:ext>
                </a:extLst>
              </p:cNvPr>
              <p:cNvSpPr/>
              <p:nvPr/>
            </p:nvSpPr>
            <p:spPr>
              <a:xfrm>
                <a:off x="2277023" y="3637293"/>
                <a:ext cx="2128723" cy="1139046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292A8014-1FAE-4843-A8E8-7F7B21B53047}"/>
                </a:ext>
              </a:extLst>
            </p:cNvPr>
            <p:cNvGrpSpPr/>
            <p:nvPr/>
          </p:nvGrpSpPr>
          <p:grpSpPr>
            <a:xfrm>
              <a:off x="1303657" y="3785862"/>
              <a:ext cx="2045152" cy="1037674"/>
              <a:chOff x="4183075" y="2471318"/>
              <a:chExt cx="2479853" cy="885140"/>
            </a:xfrm>
          </p:grpSpPr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43A56531-9AD4-40B9-9154-EFD09608957D}"/>
                  </a:ext>
                </a:extLst>
              </p:cNvPr>
              <p:cNvSpPr/>
              <p:nvPr/>
            </p:nvSpPr>
            <p:spPr>
              <a:xfrm>
                <a:off x="4183075" y="2471318"/>
                <a:ext cx="2479853" cy="8851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2270AD0-EFEA-417A-B089-5E531154B73D}"/>
                  </a:ext>
                </a:extLst>
              </p:cNvPr>
              <p:cNvSpPr txBox="1"/>
              <p:nvPr/>
            </p:nvSpPr>
            <p:spPr>
              <a:xfrm>
                <a:off x="4466156" y="2636196"/>
                <a:ext cx="1913691" cy="555383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altLang="zh-CN" dirty="0"/>
                  <a:t>Algorithm for the model</a:t>
                </a:r>
                <a:endParaRPr lang="zh-CN" altLang="en-US" dirty="0"/>
              </a:p>
            </p:txBody>
          </p:sp>
        </p:grp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0976DFF7-9D71-4421-AC4F-211D859D9456}"/>
                </a:ext>
              </a:extLst>
            </p:cNvPr>
            <p:cNvCxnSpPr>
              <a:stCxn id="5" idx="2"/>
              <a:endCxn id="73" idx="0"/>
            </p:cNvCxnSpPr>
            <p:nvPr/>
          </p:nvCxnSpPr>
          <p:spPr>
            <a:xfrm flipH="1">
              <a:off x="2326233" y="1741017"/>
              <a:ext cx="1" cy="2044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B1331405-C13A-4FED-9785-C32C773E8FEA}"/>
                </a:ext>
              </a:extLst>
            </p:cNvPr>
            <p:cNvGrpSpPr/>
            <p:nvPr/>
          </p:nvGrpSpPr>
          <p:grpSpPr>
            <a:xfrm>
              <a:off x="3927721" y="5228598"/>
              <a:ext cx="3027835" cy="709596"/>
              <a:chOff x="4110181" y="4174836"/>
              <a:chExt cx="3103419" cy="1139046"/>
            </a:xfrm>
          </p:grpSpPr>
          <p:sp>
            <p:nvSpPr>
              <p:cNvPr id="77" name="流程图: 可选过程 76">
                <a:extLst>
                  <a:ext uri="{FF2B5EF4-FFF2-40B4-BE49-F238E27FC236}">
                    <a16:creationId xmlns:a16="http://schemas.microsoft.com/office/drawing/2014/main" id="{643B7262-D239-4B90-B387-5968A1CA3CCC}"/>
                  </a:ext>
                </a:extLst>
              </p:cNvPr>
              <p:cNvSpPr/>
              <p:nvPr/>
            </p:nvSpPr>
            <p:spPr>
              <a:xfrm>
                <a:off x="4110181" y="4174836"/>
                <a:ext cx="3103419" cy="1139046"/>
              </a:xfrm>
              <a:prstGeom prst="flowChartAlternateProcess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A332271-38AA-4123-BE26-B460EA51B94A}"/>
                  </a:ext>
                </a:extLst>
              </p:cNvPr>
              <p:cNvSpPr txBox="1"/>
              <p:nvPr/>
            </p:nvSpPr>
            <p:spPr>
              <a:xfrm>
                <a:off x="4214136" y="4222976"/>
                <a:ext cx="29279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Using maximum-algebra to solve the maximal path</a:t>
                </a:r>
                <a:endParaRPr lang="zh-CN" altLang="en-US" dirty="0"/>
              </a:p>
            </p:txBody>
          </p:sp>
        </p:grpSp>
        <p:pic>
          <p:nvPicPr>
            <p:cNvPr id="80" name="图形 79" descr="v 形箭头">
              <a:extLst>
                <a:ext uri="{FF2B5EF4-FFF2-40B4-BE49-F238E27FC236}">
                  <a16:creationId xmlns:a16="http://schemas.microsoft.com/office/drawing/2014/main" id="{71431249-6744-4BCD-A801-0F64DDADC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84187" y="4198401"/>
              <a:ext cx="431843" cy="431843"/>
            </a:xfrm>
            <a:prstGeom prst="rect">
              <a:avLst/>
            </a:prstGeom>
          </p:spPr>
        </p:pic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36C789EB-E019-40CC-8780-4CCAAF0DE610}"/>
                </a:ext>
              </a:extLst>
            </p:cNvPr>
            <p:cNvGrpSpPr/>
            <p:nvPr/>
          </p:nvGrpSpPr>
          <p:grpSpPr>
            <a:xfrm>
              <a:off x="7275275" y="3858347"/>
              <a:ext cx="3101610" cy="1005049"/>
              <a:chOff x="4110182" y="4174836"/>
              <a:chExt cx="3101610" cy="1005049"/>
            </a:xfrm>
          </p:grpSpPr>
          <p:sp>
            <p:nvSpPr>
              <p:cNvPr id="82" name="流程图: 可选过程 81">
                <a:extLst>
                  <a:ext uri="{FF2B5EF4-FFF2-40B4-BE49-F238E27FC236}">
                    <a16:creationId xmlns:a16="http://schemas.microsoft.com/office/drawing/2014/main" id="{00B6C01C-5645-4CAF-B85C-B2E5084EBFC8}"/>
                  </a:ext>
                </a:extLst>
              </p:cNvPr>
              <p:cNvSpPr/>
              <p:nvPr/>
            </p:nvSpPr>
            <p:spPr>
              <a:xfrm>
                <a:off x="4110182" y="4174836"/>
                <a:ext cx="2927928" cy="1005049"/>
              </a:xfrm>
              <a:prstGeom prst="flowChartAlternateProcess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B685A65-CADA-4CA7-B1A1-A4B5BE3DD193}"/>
                  </a:ext>
                </a:extLst>
              </p:cNvPr>
              <p:cNvSpPr txBox="1"/>
              <p:nvPr/>
            </p:nvSpPr>
            <p:spPr>
              <a:xfrm>
                <a:off x="4318091" y="4261799"/>
                <a:ext cx="289370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Comic Sans MS" panose="030F0702030302020204" pitchFamily="66" charset="0"/>
                  </a:rPr>
                  <a:t>Transform the model into a multi-stage weighted directed graph</a:t>
                </a:r>
                <a:endParaRPr lang="zh-CN" alt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8BE580B9-F33E-481B-9FEE-B1AA3FE92136}"/>
                </a:ext>
              </a:extLst>
            </p:cNvPr>
            <p:cNvGrpSpPr/>
            <p:nvPr/>
          </p:nvGrpSpPr>
          <p:grpSpPr>
            <a:xfrm>
              <a:off x="3846575" y="3858347"/>
              <a:ext cx="3135837" cy="1139046"/>
              <a:chOff x="4110181" y="4174836"/>
              <a:chExt cx="3135837" cy="1139046"/>
            </a:xfrm>
          </p:grpSpPr>
          <p:sp>
            <p:nvSpPr>
              <p:cNvPr id="85" name="流程图: 可选过程 84">
                <a:extLst>
                  <a:ext uri="{FF2B5EF4-FFF2-40B4-BE49-F238E27FC236}">
                    <a16:creationId xmlns:a16="http://schemas.microsoft.com/office/drawing/2014/main" id="{90D7A3B9-15BD-418A-95D2-29A26860AFD2}"/>
                  </a:ext>
                </a:extLst>
              </p:cNvPr>
              <p:cNvSpPr/>
              <p:nvPr/>
            </p:nvSpPr>
            <p:spPr>
              <a:xfrm>
                <a:off x="4110181" y="4174836"/>
                <a:ext cx="3103419" cy="1139046"/>
              </a:xfrm>
              <a:prstGeom prst="flowChartAlternateProcess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559BCF1-3101-4FF8-9DBC-88ECE8175345}"/>
                  </a:ext>
                </a:extLst>
              </p:cNvPr>
              <p:cNvSpPr txBox="1"/>
              <p:nvPr/>
            </p:nvSpPr>
            <p:spPr>
              <a:xfrm>
                <a:off x="4318091" y="4261799"/>
                <a:ext cx="29279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Discrete state variables according to the network diagram method</a:t>
                </a:r>
                <a:endParaRPr lang="zh-CN" altLang="en-US" dirty="0"/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525426D2-9959-45CB-B1D0-0273833EFF67}"/>
                </a:ext>
              </a:extLst>
            </p:cNvPr>
            <p:cNvGrpSpPr/>
            <p:nvPr/>
          </p:nvGrpSpPr>
          <p:grpSpPr>
            <a:xfrm>
              <a:off x="7247093" y="5121731"/>
              <a:ext cx="3400108" cy="980561"/>
              <a:chOff x="4110181" y="4174836"/>
              <a:chExt cx="2907931" cy="1700124"/>
            </a:xfrm>
          </p:grpSpPr>
          <p:sp>
            <p:nvSpPr>
              <p:cNvPr id="89" name="流程图: 可选过程 88">
                <a:extLst>
                  <a:ext uri="{FF2B5EF4-FFF2-40B4-BE49-F238E27FC236}">
                    <a16:creationId xmlns:a16="http://schemas.microsoft.com/office/drawing/2014/main" id="{9892599B-7423-4263-B0D2-673222BC596F}"/>
                  </a:ext>
                </a:extLst>
              </p:cNvPr>
              <p:cNvSpPr/>
              <p:nvPr/>
            </p:nvSpPr>
            <p:spPr>
              <a:xfrm>
                <a:off x="4110181" y="4174836"/>
                <a:ext cx="2907930" cy="1600895"/>
              </a:xfrm>
              <a:prstGeom prst="flowChartAlternateProcess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AACFB9F-81AE-4B39-B2C8-8566147508BD}"/>
                  </a:ext>
                </a:extLst>
              </p:cNvPr>
              <p:cNvSpPr txBox="1"/>
              <p:nvPr/>
            </p:nvSpPr>
            <p:spPr>
              <a:xfrm>
                <a:off x="4263528" y="4268615"/>
                <a:ext cx="2754584" cy="1606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Iterate over feasible solutions until the two feasible solutions are very close</a:t>
                </a:r>
                <a:endParaRPr lang="zh-CN" altLang="en-US" dirty="0"/>
              </a:p>
            </p:txBody>
          </p:sp>
        </p:grpSp>
        <p:cxnSp>
          <p:nvCxnSpPr>
            <p:cNvPr id="92" name="连接符: 曲线 91">
              <a:extLst>
                <a:ext uri="{FF2B5EF4-FFF2-40B4-BE49-F238E27FC236}">
                  <a16:creationId xmlns:a16="http://schemas.microsoft.com/office/drawing/2014/main" id="{568FE44C-C6FE-4970-8702-BC6D4EBE6AAC}"/>
                </a:ext>
              </a:extLst>
            </p:cNvPr>
            <p:cNvCxnSpPr>
              <a:cxnSpLocks/>
              <a:stCxn id="73" idx="3"/>
              <a:endCxn id="85" idx="1"/>
            </p:cNvCxnSpPr>
            <p:nvPr/>
          </p:nvCxnSpPr>
          <p:spPr>
            <a:xfrm>
              <a:off x="3348809" y="4304699"/>
              <a:ext cx="497766" cy="123171"/>
            </a:xfrm>
            <a:prstGeom prst="curved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箭头: 右 94">
              <a:extLst>
                <a:ext uri="{FF2B5EF4-FFF2-40B4-BE49-F238E27FC236}">
                  <a16:creationId xmlns:a16="http://schemas.microsoft.com/office/drawing/2014/main" id="{17278B6D-5FC7-43AC-AB6A-F78B35A527D0}"/>
                </a:ext>
              </a:extLst>
            </p:cNvPr>
            <p:cNvSpPr/>
            <p:nvPr/>
          </p:nvSpPr>
          <p:spPr>
            <a:xfrm>
              <a:off x="6967768" y="5434894"/>
              <a:ext cx="264680" cy="297003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6D4B28AC-983B-44A4-8716-B65438A7A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451358" y="4384134"/>
              <a:ext cx="656676" cy="453755"/>
            </a:xfrm>
            <a:prstGeom prst="rect">
              <a:avLst/>
            </a:prstGeom>
          </p:spPr>
        </p:pic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B6C912A3-D4C7-4A52-9F1B-BE75BD42B2AD}"/>
              </a:ext>
            </a:extLst>
          </p:cNvPr>
          <p:cNvGrpSpPr/>
          <p:nvPr/>
        </p:nvGrpSpPr>
        <p:grpSpPr>
          <a:xfrm>
            <a:off x="3362929" y="6114223"/>
            <a:ext cx="1934649" cy="923330"/>
            <a:chOff x="7757828" y="899422"/>
            <a:chExt cx="3689121" cy="1306490"/>
          </a:xfrm>
        </p:grpSpPr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DEEF6C35-48A2-4DF2-93C0-1EFAF50A22AB}"/>
                </a:ext>
              </a:extLst>
            </p:cNvPr>
            <p:cNvSpPr/>
            <p:nvPr/>
          </p:nvSpPr>
          <p:spPr>
            <a:xfrm>
              <a:off x="7757828" y="899422"/>
              <a:ext cx="3689121" cy="13064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A213E73D-C872-4240-BD65-B13802EFA143}"/>
                </a:ext>
              </a:extLst>
            </p:cNvPr>
            <p:cNvSpPr txBox="1"/>
            <p:nvPr/>
          </p:nvSpPr>
          <p:spPr>
            <a:xfrm>
              <a:off x="8159449" y="1055887"/>
              <a:ext cx="3057911" cy="734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Determine the parameters</a:t>
              </a:r>
              <a:endParaRPr lang="zh-CN" altLang="en-US" dirty="0"/>
            </a:p>
          </p:txBody>
        </p:sp>
      </p:grpSp>
      <p:pic>
        <p:nvPicPr>
          <p:cNvPr id="105" name="图形 104" descr="v 形箭头">
            <a:extLst>
              <a:ext uri="{FF2B5EF4-FFF2-40B4-BE49-F238E27FC236}">
                <a16:creationId xmlns:a16="http://schemas.microsoft.com/office/drawing/2014/main" id="{ED860C8D-9509-4B62-B9E4-10BA0AAFA9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76249" y="7436788"/>
            <a:ext cx="383771" cy="383771"/>
          </a:xfrm>
          <a:prstGeom prst="rect">
            <a:avLst/>
          </a:prstGeom>
        </p:spPr>
      </p:pic>
      <p:pic>
        <p:nvPicPr>
          <p:cNvPr id="107" name="图形 106" descr="铅笔">
            <a:extLst>
              <a:ext uri="{FF2B5EF4-FFF2-40B4-BE49-F238E27FC236}">
                <a16:creationId xmlns:a16="http://schemas.microsoft.com/office/drawing/2014/main" id="{251CC3AA-CC9D-4D7D-A60D-9D53DF02B2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5398284" y="6024832"/>
            <a:ext cx="300334" cy="300334"/>
          </a:xfrm>
          <a:prstGeom prst="rect">
            <a:avLst/>
          </a:prstGeom>
        </p:spPr>
      </p:pic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F0043E5E-80F6-4F6E-9F50-4A811B589563}"/>
              </a:ext>
            </a:extLst>
          </p:cNvPr>
          <p:cNvGrpSpPr/>
          <p:nvPr/>
        </p:nvGrpSpPr>
        <p:grpSpPr>
          <a:xfrm>
            <a:off x="5730650" y="6219521"/>
            <a:ext cx="2474236" cy="474326"/>
            <a:chOff x="8510781" y="6247010"/>
            <a:chExt cx="2474236" cy="474326"/>
          </a:xfrm>
        </p:grpSpPr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D2082A4-ED86-45BA-B5A6-63FDE44747F5}"/>
                </a:ext>
              </a:extLst>
            </p:cNvPr>
            <p:cNvCxnSpPr>
              <a:cxnSpLocks/>
            </p:cNvCxnSpPr>
            <p:nvPr/>
          </p:nvCxnSpPr>
          <p:spPr>
            <a:xfrm>
              <a:off x="8573716" y="6721336"/>
              <a:ext cx="2205120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96CC17A9-F985-4E8C-910D-B615F8FBD5B0}"/>
                </a:ext>
              </a:extLst>
            </p:cNvPr>
            <p:cNvSpPr txBox="1"/>
            <p:nvPr/>
          </p:nvSpPr>
          <p:spPr>
            <a:xfrm>
              <a:off x="8510781" y="6247010"/>
              <a:ext cx="2474236" cy="47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omic Sans MS" panose="030F0702030302020204" pitchFamily="66" charset="0"/>
                </a:rPr>
                <a:t>Investment cycle, transaction costs, initial capital, etc.</a:t>
              </a:r>
              <a:endParaRPr lang="zh-CN" altLang="en-US" sz="12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FC3B96A-C6FC-43A7-9FDA-35883AE56BEF}"/>
              </a:ext>
            </a:extLst>
          </p:cNvPr>
          <p:cNvSpPr txBox="1"/>
          <p:nvPr/>
        </p:nvSpPr>
        <p:spPr>
          <a:xfrm>
            <a:off x="5441638" y="7105943"/>
            <a:ext cx="2087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mic Sans MS" panose="030F0702030302020204" pitchFamily="66" charset="0"/>
              </a:rPr>
              <a:t>Using simple estimation method to obtained the possible trapezoidal distribution of investment return rate</a:t>
            </a:r>
            <a:endParaRPr lang="zh-CN" alt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DF9A292D-823F-4890-A376-8BD89BC55C14}"/>
              </a:ext>
            </a:extLst>
          </p:cNvPr>
          <p:cNvCxnSpPr>
            <a:cxnSpLocks/>
            <a:stCxn id="97" idx="3"/>
            <a:endCxn id="103" idx="1"/>
          </p:cNvCxnSpPr>
          <p:nvPr/>
        </p:nvCxnSpPr>
        <p:spPr>
          <a:xfrm>
            <a:off x="3073338" y="5938194"/>
            <a:ext cx="289591" cy="63769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49C9BF1D-FFD4-4D46-A2BE-BAB367476F99}"/>
              </a:ext>
            </a:extLst>
          </p:cNvPr>
          <p:cNvCxnSpPr>
            <a:stCxn id="73" idx="2"/>
            <a:endCxn id="97" idx="0"/>
          </p:cNvCxnSpPr>
          <p:nvPr/>
        </p:nvCxnSpPr>
        <p:spPr>
          <a:xfrm>
            <a:off x="2326233" y="4823536"/>
            <a:ext cx="13045" cy="6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ECBCD2C7-1309-4843-9374-FA330B1B55E7}"/>
              </a:ext>
            </a:extLst>
          </p:cNvPr>
          <p:cNvCxnSpPr>
            <a:cxnSpLocks/>
          </p:cNvCxnSpPr>
          <p:nvPr/>
        </p:nvCxnSpPr>
        <p:spPr>
          <a:xfrm>
            <a:off x="5293191" y="6382671"/>
            <a:ext cx="567716" cy="317728"/>
          </a:xfrm>
          <a:prstGeom prst="curvedConnector3">
            <a:avLst>
              <a:gd name="adj1" fmla="val 40239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5" name="箭头: 下 134">
            <a:extLst>
              <a:ext uri="{FF2B5EF4-FFF2-40B4-BE49-F238E27FC236}">
                <a16:creationId xmlns:a16="http://schemas.microsoft.com/office/drawing/2014/main" id="{C6CD9667-7A1C-4851-B907-F52EDFC4C287}"/>
              </a:ext>
            </a:extLst>
          </p:cNvPr>
          <p:cNvSpPr/>
          <p:nvPr/>
        </p:nvSpPr>
        <p:spPr>
          <a:xfrm>
            <a:off x="4091504" y="8083604"/>
            <a:ext cx="246384" cy="212786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7" name="连接符: 曲线 136">
            <a:extLst>
              <a:ext uri="{FF2B5EF4-FFF2-40B4-BE49-F238E27FC236}">
                <a16:creationId xmlns:a16="http://schemas.microsoft.com/office/drawing/2014/main" id="{5DE4D8C3-2948-4DA0-8DEB-1CBC5289679C}"/>
              </a:ext>
            </a:extLst>
          </p:cNvPr>
          <p:cNvCxnSpPr>
            <a:stCxn id="97" idx="3"/>
            <a:endCxn id="115" idx="1"/>
          </p:cNvCxnSpPr>
          <p:nvPr/>
        </p:nvCxnSpPr>
        <p:spPr>
          <a:xfrm>
            <a:off x="3073338" y="5938194"/>
            <a:ext cx="434790" cy="1675581"/>
          </a:xfrm>
          <a:prstGeom prst="curvedConnector3">
            <a:avLst>
              <a:gd name="adj1" fmla="val 3088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A7092D5E-B47E-46A5-B6A7-B6F8434E44BC}"/>
              </a:ext>
            </a:extLst>
          </p:cNvPr>
          <p:cNvSpPr/>
          <p:nvPr/>
        </p:nvSpPr>
        <p:spPr>
          <a:xfrm>
            <a:off x="3435927" y="8296390"/>
            <a:ext cx="2055835" cy="75545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E1BCAA2-F5BD-4D33-AAC1-AE478B8EADE4}"/>
              </a:ext>
            </a:extLst>
          </p:cNvPr>
          <p:cNvSpPr txBox="1"/>
          <p:nvPr/>
        </p:nvSpPr>
        <p:spPr>
          <a:xfrm>
            <a:off x="3573547" y="8405509"/>
            <a:ext cx="2015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Plug it in and get the conclusion</a:t>
            </a:r>
            <a:endParaRPr lang="zh-CN" altLang="en-US" dirty="0"/>
          </a:p>
        </p:txBody>
      </p:sp>
      <p:pic>
        <p:nvPicPr>
          <p:cNvPr id="52" name="图形 51" descr="钱">
            <a:extLst>
              <a:ext uri="{FF2B5EF4-FFF2-40B4-BE49-F238E27FC236}">
                <a16:creationId xmlns:a16="http://schemas.microsoft.com/office/drawing/2014/main" id="{67227450-20A3-409F-BC6C-BFCAFDC1F0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811851" y="6360627"/>
            <a:ext cx="497373" cy="497373"/>
          </a:xfrm>
          <a:prstGeom prst="rect">
            <a:avLst/>
          </a:prstGeom>
        </p:spPr>
      </p:pic>
      <p:pic>
        <p:nvPicPr>
          <p:cNvPr id="55" name="图形 54" descr="硬币">
            <a:extLst>
              <a:ext uri="{FF2B5EF4-FFF2-40B4-BE49-F238E27FC236}">
                <a16:creationId xmlns:a16="http://schemas.microsoft.com/office/drawing/2014/main" id="{F0A4E90C-E292-4335-91A8-9E0C2ABB401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95879" y="6993447"/>
            <a:ext cx="434790" cy="434790"/>
          </a:xfrm>
          <a:prstGeom prst="rect">
            <a:avLst/>
          </a:prstGeom>
        </p:spPr>
      </p:pic>
      <p:pic>
        <p:nvPicPr>
          <p:cNvPr id="57" name="图形 56" descr="金条">
            <a:extLst>
              <a:ext uri="{FF2B5EF4-FFF2-40B4-BE49-F238E27FC236}">
                <a16:creationId xmlns:a16="http://schemas.microsoft.com/office/drawing/2014/main" id="{556132F3-1DEE-4359-919E-F48347CF6CF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20914" y="3608912"/>
            <a:ext cx="564115" cy="564115"/>
          </a:xfrm>
          <a:prstGeom prst="rect">
            <a:avLst/>
          </a:prstGeom>
        </p:spPr>
      </p:pic>
      <p:sp>
        <p:nvSpPr>
          <p:cNvPr id="87" name="矩形: 剪去单角 86">
            <a:extLst>
              <a:ext uri="{FF2B5EF4-FFF2-40B4-BE49-F238E27FC236}">
                <a16:creationId xmlns:a16="http://schemas.microsoft.com/office/drawing/2014/main" id="{4D614007-25A3-44C7-9A83-05E9FBB7AE73}"/>
              </a:ext>
            </a:extLst>
          </p:cNvPr>
          <p:cNvSpPr/>
          <p:nvPr/>
        </p:nvSpPr>
        <p:spPr>
          <a:xfrm flipH="1">
            <a:off x="5360020" y="7005023"/>
            <a:ext cx="2205120" cy="1190826"/>
          </a:xfrm>
          <a:prstGeom prst="snip1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箭头: 下 90">
            <a:extLst>
              <a:ext uri="{FF2B5EF4-FFF2-40B4-BE49-F238E27FC236}">
                <a16:creationId xmlns:a16="http://schemas.microsoft.com/office/drawing/2014/main" id="{3BEBAC3D-CDBA-47BA-8678-45884C344DD2}"/>
              </a:ext>
            </a:extLst>
          </p:cNvPr>
          <p:cNvSpPr/>
          <p:nvPr/>
        </p:nvSpPr>
        <p:spPr>
          <a:xfrm>
            <a:off x="4193943" y="7028236"/>
            <a:ext cx="208910" cy="12656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60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126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Comic Sans MS</vt:lpstr>
      <vt:lpstr>Ink Free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1176894320@qq.com</dc:creator>
  <cp:lastModifiedBy>1176894320@qq.com</cp:lastModifiedBy>
  <cp:revision>3</cp:revision>
  <dcterms:created xsi:type="dcterms:W3CDTF">2022-02-18T09:14:31Z</dcterms:created>
  <dcterms:modified xsi:type="dcterms:W3CDTF">2022-02-18T09:27:03Z</dcterms:modified>
</cp:coreProperties>
</file>