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71" r:id="rId3"/>
    <p:sldId id="272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1" d="100"/>
          <a:sy n="111" d="100"/>
        </p:scale>
        <p:origin x="-20" y="-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8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04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9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00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38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7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6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24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2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32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E1B75-C4B5-462D-B7EA-437F7B75336A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E937-4052-4897-B9C4-4CD7F9683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99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8D7BC00B-6E3F-4A90-9152-ECD651099341}"/>
              </a:ext>
            </a:extLst>
          </p:cNvPr>
          <p:cNvSpPr/>
          <p:nvPr/>
        </p:nvSpPr>
        <p:spPr>
          <a:xfrm>
            <a:off x="470685" y="-1759982"/>
            <a:ext cx="1336297" cy="84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57" dirty="0"/>
              <a:t> Background</a:t>
            </a:r>
            <a:endParaRPr lang="zh-CN" altLang="en-US" sz="457" dirty="0"/>
          </a:p>
        </p:txBody>
      </p:sp>
      <p:pic>
        <p:nvPicPr>
          <p:cNvPr id="11" name="图形 10" descr="曲别针">
            <a:extLst>
              <a:ext uri="{FF2B5EF4-FFF2-40B4-BE49-F238E27FC236}">
                <a16:creationId xmlns:a16="http://schemas.microsoft.com/office/drawing/2014/main" id="{0C6F6893-2577-410D-8B7F-FFE1BFC7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203" y="-1406765"/>
            <a:ext cx="232259" cy="23225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FF9D9EF-E8B7-491E-B28D-AE896C447F10}"/>
              </a:ext>
            </a:extLst>
          </p:cNvPr>
          <p:cNvSpPr/>
          <p:nvPr/>
        </p:nvSpPr>
        <p:spPr>
          <a:xfrm>
            <a:off x="2918545" y="1610264"/>
            <a:ext cx="1336297" cy="42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 model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A76DE0-452F-4EB8-950A-4F6C8DAF5C7F}"/>
              </a:ext>
            </a:extLst>
          </p:cNvPr>
          <p:cNvSpPr/>
          <p:nvPr/>
        </p:nvSpPr>
        <p:spPr>
          <a:xfrm>
            <a:off x="888462" y="1610264"/>
            <a:ext cx="1220386" cy="42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迄今为止的每日价格流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6CF90E0-22F6-4C66-AF0F-0AD2676DBBEA}"/>
              </a:ext>
            </a:extLst>
          </p:cNvPr>
          <p:cNvCxnSpPr>
            <a:stCxn id="13" idx="2"/>
            <a:endCxn id="12" idx="2"/>
          </p:cNvCxnSpPr>
          <p:nvPr/>
        </p:nvCxnSpPr>
        <p:spPr>
          <a:xfrm rot="16200000" flipH="1">
            <a:off x="2542674" y="988233"/>
            <a:ext cx="12700" cy="208803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DF94C54-5CEF-45C5-8878-B8156C93CD4E}"/>
              </a:ext>
            </a:extLst>
          </p:cNvPr>
          <p:cNvSpPr/>
          <p:nvPr/>
        </p:nvSpPr>
        <p:spPr>
          <a:xfrm>
            <a:off x="1897753" y="2321890"/>
            <a:ext cx="1220386" cy="42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每一个月投入一次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FA55277-3218-4A3B-A1D7-1A81985966D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586692" y="1326977"/>
            <a:ext cx="1" cy="27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BF815AB-76EE-4B0D-AD8F-82A8E62EFC9F}"/>
              </a:ext>
            </a:extLst>
          </p:cNvPr>
          <p:cNvSpPr/>
          <p:nvPr/>
        </p:nvSpPr>
        <p:spPr>
          <a:xfrm>
            <a:off x="2918544" y="904988"/>
            <a:ext cx="1336297" cy="42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输出投资方案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3F64568-3EDD-414B-B77F-3A22BAFE15C4}"/>
              </a:ext>
            </a:extLst>
          </p:cNvPr>
          <p:cNvCxnSpPr>
            <a:cxnSpLocks/>
            <a:stCxn id="23" idx="1"/>
            <a:endCxn id="26" idx="3"/>
          </p:cNvCxnSpPr>
          <p:nvPr/>
        </p:nvCxnSpPr>
        <p:spPr>
          <a:xfrm flipH="1">
            <a:off x="2108848" y="1115983"/>
            <a:ext cx="809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A7E6563-15C2-4ABA-BCBA-BB2C696951ED}"/>
              </a:ext>
            </a:extLst>
          </p:cNvPr>
          <p:cNvSpPr/>
          <p:nvPr/>
        </p:nvSpPr>
        <p:spPr>
          <a:xfrm>
            <a:off x="888462" y="904988"/>
            <a:ext cx="1220386" cy="42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得到收益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21A21E7-0AED-4F19-81E5-852811A5EB02}"/>
              </a:ext>
            </a:extLst>
          </p:cNvPr>
          <p:cNvCxnSpPr>
            <a:stCxn id="13" idx="0"/>
            <a:endCxn id="26" idx="2"/>
          </p:cNvCxnSpPr>
          <p:nvPr/>
        </p:nvCxnSpPr>
        <p:spPr>
          <a:xfrm flipV="1">
            <a:off x="1498655" y="1326977"/>
            <a:ext cx="0" cy="28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BEBFD77-75C1-4976-8DD1-99A0BB7A2C45}"/>
              </a:ext>
            </a:extLst>
          </p:cNvPr>
          <p:cNvCxnSpPr>
            <a:cxnSpLocks/>
          </p:cNvCxnSpPr>
          <p:nvPr/>
        </p:nvCxnSpPr>
        <p:spPr>
          <a:xfrm>
            <a:off x="2108848" y="1326977"/>
            <a:ext cx="809695" cy="28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40AA1DC-F77D-4C2D-958F-ADB4271DCE84}"/>
              </a:ext>
            </a:extLst>
          </p:cNvPr>
          <p:cNvSpPr/>
          <p:nvPr/>
        </p:nvSpPr>
        <p:spPr>
          <a:xfrm>
            <a:off x="2179076" y="1338690"/>
            <a:ext cx="715694" cy="213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返回现有资产价值</a:t>
            </a:r>
          </a:p>
        </p:txBody>
      </p:sp>
    </p:spTree>
    <p:extLst>
      <p:ext uri="{BB962C8B-B14F-4D97-AF65-F5344CB8AC3E}">
        <p14:creationId xmlns:p14="http://schemas.microsoft.com/office/powerpoint/2010/main" val="58658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B5512729-A876-4DA9-88EA-7D12131B2BE4}"/>
              </a:ext>
            </a:extLst>
          </p:cNvPr>
          <p:cNvSpPr/>
          <p:nvPr/>
        </p:nvSpPr>
        <p:spPr>
          <a:xfrm>
            <a:off x="292429" y="920151"/>
            <a:ext cx="5260976" cy="270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   Background</a:t>
            </a:r>
            <a:endParaRPr lang="zh-CN" altLang="en-US" dirty="0"/>
          </a:p>
        </p:txBody>
      </p:sp>
      <p:pic>
        <p:nvPicPr>
          <p:cNvPr id="10" name="图形 9" descr="曲别针">
            <a:extLst>
              <a:ext uri="{FF2B5EF4-FFF2-40B4-BE49-F238E27FC236}">
                <a16:creationId xmlns:a16="http://schemas.microsoft.com/office/drawing/2014/main" id="{C2556623-B93B-42D6-BA8B-5CAFA682C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08334">
            <a:off x="297611" y="813039"/>
            <a:ext cx="386751" cy="3867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88AFD0A-DAD5-415C-85C5-3F36284808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9" b="29310"/>
          <a:stretch/>
        </p:blipFill>
        <p:spPr bwMode="auto">
          <a:xfrm>
            <a:off x="292429" y="1257785"/>
            <a:ext cx="1471295" cy="18262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剪去单角的矩形 117">
            <a:extLst>
              <a:ext uri="{FF2B5EF4-FFF2-40B4-BE49-F238E27FC236}">
                <a16:creationId xmlns:a16="http://schemas.microsoft.com/office/drawing/2014/main" id="{EA1A724C-BD2C-4731-A94F-0F8303031196}"/>
              </a:ext>
            </a:extLst>
          </p:cNvPr>
          <p:cNvSpPr/>
          <p:nvPr/>
        </p:nvSpPr>
        <p:spPr>
          <a:xfrm>
            <a:off x="1933431" y="1295885"/>
            <a:ext cx="3619974" cy="178816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716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zh-CN" sz="1200" kern="100" cap="all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这是一个关于个人小金额投资的模型报告。</a:t>
            </a:r>
            <a:endParaRPr lang="zh-CN" sz="1050" kern="10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sz="1200" kern="100" cap="all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·投资对象：黄金、比特币</a:t>
            </a:r>
            <a:endParaRPr lang="zh-CN" sz="1050" kern="10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sz="1200" kern="100" cap="all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·投资目标：低风险、高收益、后悔程度低</a:t>
            </a:r>
            <a:endParaRPr lang="zh-CN" sz="1050" kern="10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cap="all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E571FA3-0E88-404F-854E-06F1D8D050E8}"/>
              </a:ext>
            </a:extLst>
          </p:cNvPr>
          <p:cNvSpPr/>
          <p:nvPr/>
        </p:nvSpPr>
        <p:spPr>
          <a:xfrm>
            <a:off x="292429" y="3293853"/>
            <a:ext cx="5260976" cy="270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    Descriptions</a:t>
            </a:r>
            <a:endParaRPr lang="zh-CN" altLang="en-US" dirty="0"/>
          </a:p>
        </p:txBody>
      </p:sp>
      <p:pic>
        <p:nvPicPr>
          <p:cNvPr id="15" name="图形 14" descr="媒体演示文稿">
            <a:extLst>
              <a:ext uri="{FF2B5EF4-FFF2-40B4-BE49-F238E27FC236}">
                <a16:creationId xmlns:a16="http://schemas.microsoft.com/office/drawing/2014/main" id="{3C64CEBC-8320-4002-9A86-57ED574834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873" y="3155698"/>
            <a:ext cx="318226" cy="318226"/>
          </a:xfrm>
          <a:prstGeom prst="rect">
            <a:avLst/>
          </a:prstGeom>
        </p:spPr>
      </p:pic>
      <p:sp>
        <p:nvSpPr>
          <p:cNvPr id="16" name="箭头: V 形 15">
            <a:extLst>
              <a:ext uri="{FF2B5EF4-FFF2-40B4-BE49-F238E27FC236}">
                <a16:creationId xmlns:a16="http://schemas.microsoft.com/office/drawing/2014/main" id="{35B84BD4-E3C8-45D1-A889-7ED2E5B2E26C}"/>
              </a:ext>
            </a:extLst>
          </p:cNvPr>
          <p:cNvSpPr/>
          <p:nvPr/>
        </p:nvSpPr>
        <p:spPr>
          <a:xfrm>
            <a:off x="331873" y="3772619"/>
            <a:ext cx="225969" cy="20128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970DBD-3EE1-49E9-A195-7C2442C2A32B}"/>
              </a:ext>
            </a:extLst>
          </p:cNvPr>
          <p:cNvSpPr txBox="1"/>
          <p:nvPr/>
        </p:nvSpPr>
        <p:spPr>
          <a:xfrm>
            <a:off x="584080" y="3734758"/>
            <a:ext cx="758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Strategy</a:t>
            </a:r>
            <a:endParaRPr lang="zh-CN" altLang="en-US" sz="1200" dirty="0"/>
          </a:p>
        </p:txBody>
      </p:sp>
      <p:sp>
        <p:nvSpPr>
          <p:cNvPr id="18" name="文本框 2">
            <a:extLst>
              <a:ext uri="{FF2B5EF4-FFF2-40B4-BE49-F238E27FC236}">
                <a16:creationId xmlns:a16="http://schemas.microsoft.com/office/drawing/2014/main" id="{64E76103-EC56-4109-B27B-CF8BC2A22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16" y="4011759"/>
            <a:ext cx="2322195" cy="1256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/>
            <a:r>
              <a:rPr 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黄金小仓位长期持有，仓位保持在</a:t>
            </a:r>
            <a:r>
              <a:rPr 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5%~10%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比特币定期投入一定比例的资金</a:t>
            </a:r>
          </a:p>
          <a:p>
            <a:pPr algn="just"/>
            <a:r>
              <a:rPr 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箭头: V 形 18">
            <a:extLst>
              <a:ext uri="{FF2B5EF4-FFF2-40B4-BE49-F238E27FC236}">
                <a16:creationId xmlns:a16="http://schemas.microsoft.com/office/drawing/2014/main" id="{C0DDFE57-2347-439D-A795-4C38BA297089}"/>
              </a:ext>
            </a:extLst>
          </p:cNvPr>
          <p:cNvSpPr/>
          <p:nvPr/>
        </p:nvSpPr>
        <p:spPr>
          <a:xfrm>
            <a:off x="2809932" y="3772617"/>
            <a:ext cx="225969" cy="20128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0E954D-564A-476C-912C-F89B3A598F00}"/>
              </a:ext>
            </a:extLst>
          </p:cNvPr>
          <p:cNvSpPr txBox="1"/>
          <p:nvPr/>
        </p:nvSpPr>
        <p:spPr>
          <a:xfrm>
            <a:off x="3062139" y="3734758"/>
            <a:ext cx="758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Reasons</a:t>
            </a:r>
            <a:endParaRPr lang="zh-CN" altLang="en-US" sz="1200" dirty="0"/>
          </a:p>
        </p:txBody>
      </p:sp>
      <p:sp>
        <p:nvSpPr>
          <p:cNvPr id="22" name="文本框 2">
            <a:extLst>
              <a:ext uri="{FF2B5EF4-FFF2-40B4-BE49-F238E27FC236}">
                <a16:creationId xmlns:a16="http://schemas.microsoft.com/office/drawing/2014/main" id="{6D5E606E-2EA2-48C0-9EB1-0CCC68FCE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1223" y="4011757"/>
            <a:ext cx="2104390" cy="10909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/>
            <a:r>
              <a:rPr lang="en-US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黄金价格的影响因素较为复杂且难以预测</a:t>
            </a:r>
          </a:p>
          <a:p>
            <a:pPr algn="just"/>
            <a:r>
              <a:rPr lang="en-US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比特币的波动大，收益高的同时风险高，定期投资尽管会错过部分收益但可以平滑损失</a:t>
            </a:r>
          </a:p>
        </p:txBody>
      </p:sp>
    </p:spTree>
    <p:extLst>
      <p:ext uri="{BB962C8B-B14F-4D97-AF65-F5344CB8AC3E}">
        <p14:creationId xmlns:p14="http://schemas.microsoft.com/office/powerpoint/2010/main" val="30853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8FB258E-FCC4-4328-B30F-2B4E732D3BCC}"/>
              </a:ext>
            </a:extLst>
          </p:cNvPr>
          <p:cNvGrpSpPr/>
          <p:nvPr/>
        </p:nvGrpSpPr>
        <p:grpSpPr>
          <a:xfrm>
            <a:off x="275176" y="285978"/>
            <a:ext cx="5260976" cy="408449"/>
            <a:chOff x="292429" y="3155698"/>
            <a:chExt cx="5260976" cy="40844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2197025-2DF7-4858-B079-4F9D304BB792}"/>
                </a:ext>
              </a:extLst>
            </p:cNvPr>
            <p:cNvSpPr/>
            <p:nvPr/>
          </p:nvSpPr>
          <p:spPr>
            <a:xfrm>
              <a:off x="292429" y="3293853"/>
              <a:ext cx="5260976" cy="270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     Descriptions</a:t>
              </a:r>
              <a:endParaRPr lang="zh-CN" altLang="en-US" dirty="0"/>
            </a:p>
          </p:txBody>
        </p:sp>
        <p:pic>
          <p:nvPicPr>
            <p:cNvPr id="6" name="图形 5" descr="媒体演示文稿">
              <a:extLst>
                <a:ext uri="{FF2B5EF4-FFF2-40B4-BE49-F238E27FC236}">
                  <a16:creationId xmlns:a16="http://schemas.microsoft.com/office/drawing/2014/main" id="{124A2197-7FCF-4D95-835E-BA1057021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1873" y="3155698"/>
              <a:ext cx="318226" cy="318226"/>
            </a:xfrm>
            <a:prstGeom prst="rect">
              <a:avLst/>
            </a:prstGeom>
          </p:spPr>
        </p:pic>
      </p:grpSp>
      <p:sp>
        <p:nvSpPr>
          <p:cNvPr id="8" name="箭头: V 形 7">
            <a:extLst>
              <a:ext uri="{FF2B5EF4-FFF2-40B4-BE49-F238E27FC236}">
                <a16:creationId xmlns:a16="http://schemas.microsoft.com/office/drawing/2014/main" id="{3CC36DFF-5EE5-4AFB-91C4-D2F6BAB73215}"/>
              </a:ext>
            </a:extLst>
          </p:cNvPr>
          <p:cNvSpPr/>
          <p:nvPr/>
        </p:nvSpPr>
        <p:spPr>
          <a:xfrm>
            <a:off x="275176" y="832582"/>
            <a:ext cx="225969" cy="20128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222899-1B79-4ABB-B30C-1EA3B134E50D}"/>
              </a:ext>
            </a:extLst>
          </p:cNvPr>
          <p:cNvSpPr txBox="1"/>
          <p:nvPr/>
        </p:nvSpPr>
        <p:spPr>
          <a:xfrm>
            <a:off x="501144" y="794724"/>
            <a:ext cx="1097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how to model</a:t>
            </a:r>
            <a:r>
              <a:rPr lang="zh-CN" altLang="en-US" sz="1200" dirty="0"/>
              <a:t>？</a:t>
            </a: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0AC1387B-F5D9-45E1-9495-D399098C7190}"/>
              </a:ext>
            </a:extLst>
          </p:cNvPr>
          <p:cNvSpPr/>
          <p:nvPr/>
        </p:nvSpPr>
        <p:spPr>
          <a:xfrm>
            <a:off x="2905664" y="875840"/>
            <a:ext cx="225969" cy="20128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32C328-5EC6-4419-AFDA-2397852A60F9}"/>
              </a:ext>
            </a:extLst>
          </p:cNvPr>
          <p:cNvSpPr txBox="1"/>
          <p:nvPr/>
        </p:nvSpPr>
        <p:spPr>
          <a:xfrm>
            <a:off x="3131633" y="822651"/>
            <a:ext cx="1704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how to use this model</a:t>
            </a:r>
            <a:r>
              <a:rPr lang="zh-CN" altLang="en-US" sz="1200" dirty="0"/>
              <a:t>？</a:t>
            </a: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063083AC-BA58-46E5-85CA-C5DEE014E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69" y="1071723"/>
            <a:ext cx="2175182" cy="7232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总的来说就是，先预测，再规划</a:t>
            </a:r>
          </a:p>
          <a:p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规划目标是确保无借款，黄金仓位保持，风险低，收益高 </a:t>
            </a:r>
          </a:p>
          <a:p>
            <a:pPr algn="just"/>
            <a:r>
              <a:rPr 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67C6432E-4BD7-40DA-A3B2-0F1DCBD80652}"/>
              </a:ext>
            </a:extLst>
          </p:cNvPr>
          <p:cNvSpPr/>
          <p:nvPr/>
        </p:nvSpPr>
        <p:spPr>
          <a:xfrm>
            <a:off x="275175" y="1694346"/>
            <a:ext cx="225969" cy="20128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CE40CC-2CE0-40FC-95FC-6EF71FC7A1D3}"/>
              </a:ext>
            </a:extLst>
          </p:cNvPr>
          <p:cNvSpPr txBox="1"/>
          <p:nvPr/>
        </p:nvSpPr>
        <p:spPr>
          <a:xfrm>
            <a:off x="501144" y="1656487"/>
            <a:ext cx="3208784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Strengths and weakness of the model</a:t>
            </a:r>
            <a:endParaRPr lang="zh-CN" altLang="en-US" sz="1200" dirty="0"/>
          </a:p>
        </p:txBody>
      </p:sp>
      <p:pic>
        <p:nvPicPr>
          <p:cNvPr id="17" name="图形 16" descr="太阳">
            <a:extLst>
              <a:ext uri="{FF2B5EF4-FFF2-40B4-BE49-F238E27FC236}">
                <a16:creationId xmlns:a16="http://schemas.microsoft.com/office/drawing/2014/main" id="{75F745E6-CDC7-4E18-9E44-BCD051E2D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969" y="1995925"/>
            <a:ext cx="323799" cy="32379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2774B6E-ACC5-40C9-B917-39AF70F9840D}"/>
              </a:ext>
            </a:extLst>
          </p:cNvPr>
          <p:cNvSpPr txBox="1"/>
          <p:nvPr/>
        </p:nvSpPr>
        <p:spPr>
          <a:xfrm>
            <a:off x="632846" y="1995925"/>
            <a:ext cx="1097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Strengths</a:t>
            </a:r>
            <a:endParaRPr lang="zh-CN" altLang="en-US" sz="1200" dirty="0"/>
          </a:p>
        </p:txBody>
      </p:sp>
      <p:sp>
        <p:nvSpPr>
          <p:cNvPr id="19" name="文本框 2">
            <a:extLst>
              <a:ext uri="{FF2B5EF4-FFF2-40B4-BE49-F238E27FC236}">
                <a16:creationId xmlns:a16="http://schemas.microsoft.com/office/drawing/2014/main" id="{518914C7-E07C-403A-84F0-12F74505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68" y="2269267"/>
            <a:ext cx="2224405" cy="6400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/>
            <a:r>
              <a:rPr 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收益高</a:t>
            </a:r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的同时</a:t>
            </a:r>
            <a:r>
              <a:rPr lang="zh-CN" altLang="en-US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风险较低</a:t>
            </a:r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，投资者后悔程度低</a:t>
            </a:r>
          </a:p>
          <a:p>
            <a:pPr algn="just"/>
            <a:r>
              <a:rPr 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易于操作</a:t>
            </a:r>
          </a:p>
          <a:p>
            <a:pPr algn="just"/>
            <a:r>
              <a:rPr 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1" name="图形 20" descr="月亮和星星">
            <a:extLst>
              <a:ext uri="{FF2B5EF4-FFF2-40B4-BE49-F238E27FC236}">
                <a16:creationId xmlns:a16="http://schemas.microsoft.com/office/drawing/2014/main" id="{37B6C038-6A05-4F36-A018-5D72BCBF5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5664" y="1995924"/>
            <a:ext cx="323799" cy="32379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203E0DE-BCE0-45D5-AF51-C0EB774EFDF3}"/>
              </a:ext>
            </a:extLst>
          </p:cNvPr>
          <p:cNvSpPr txBox="1"/>
          <p:nvPr/>
        </p:nvSpPr>
        <p:spPr>
          <a:xfrm>
            <a:off x="3229463" y="1995924"/>
            <a:ext cx="1097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Weakness</a:t>
            </a:r>
            <a:endParaRPr lang="zh-CN" altLang="en-US" sz="1200" dirty="0"/>
          </a:p>
        </p:txBody>
      </p:sp>
      <p:sp>
        <p:nvSpPr>
          <p:cNvPr id="23" name="文本框 2">
            <a:extLst>
              <a:ext uri="{FF2B5EF4-FFF2-40B4-BE49-F238E27FC236}">
                <a16:creationId xmlns:a16="http://schemas.microsoft.com/office/drawing/2014/main" id="{5467D690-1A9D-45B8-A027-89E42E557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463" y="2266911"/>
            <a:ext cx="2219960" cy="806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/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为了降低风险可能错过一部分收益</a:t>
            </a:r>
          </a:p>
          <a:p>
            <a:pPr algn="just"/>
            <a:r>
              <a:rPr 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箭头: V 形 23">
            <a:extLst>
              <a:ext uri="{FF2B5EF4-FFF2-40B4-BE49-F238E27FC236}">
                <a16:creationId xmlns:a16="http://schemas.microsoft.com/office/drawing/2014/main" id="{C1E08790-F1B9-4EA9-9E90-3D9FF3221392}"/>
              </a:ext>
            </a:extLst>
          </p:cNvPr>
          <p:cNvSpPr/>
          <p:nvPr/>
        </p:nvSpPr>
        <p:spPr>
          <a:xfrm>
            <a:off x="275175" y="2909347"/>
            <a:ext cx="225969" cy="20128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AC45312-9097-48DE-B53C-C2AC47EDDC53}"/>
              </a:ext>
            </a:extLst>
          </p:cNvPr>
          <p:cNvSpPr txBox="1"/>
          <p:nvPr/>
        </p:nvSpPr>
        <p:spPr>
          <a:xfrm>
            <a:off x="501144" y="2867679"/>
            <a:ext cx="3208784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The result of the model</a:t>
            </a:r>
            <a:endParaRPr lang="zh-CN" altLang="en-US" sz="1200" dirty="0"/>
          </a:p>
        </p:txBody>
      </p:sp>
      <p:sp>
        <p:nvSpPr>
          <p:cNvPr id="26" name="文本框 2">
            <a:extLst>
              <a:ext uri="{FF2B5EF4-FFF2-40B4-BE49-F238E27FC236}">
                <a16:creationId xmlns:a16="http://schemas.microsoft.com/office/drawing/2014/main" id="{AED28A76-091F-420F-8826-0EED2EBE9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13" y="3233921"/>
            <a:ext cx="2219960" cy="806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/>
            <a:r>
              <a: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这里会是结果</a:t>
            </a:r>
          </a:p>
        </p:txBody>
      </p:sp>
      <p:sp>
        <p:nvSpPr>
          <p:cNvPr id="27" name="文本框 2">
            <a:extLst>
              <a:ext uri="{FF2B5EF4-FFF2-40B4-BE49-F238E27FC236}">
                <a16:creationId xmlns:a16="http://schemas.microsoft.com/office/drawing/2014/main" id="{0CEF2423-78BF-4953-960C-9A3C208D5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463" y="3215997"/>
            <a:ext cx="2219960" cy="806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/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这里会是</a:t>
            </a: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比例曲线图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箭头: V 形 27">
            <a:extLst>
              <a:ext uri="{FF2B5EF4-FFF2-40B4-BE49-F238E27FC236}">
                <a16:creationId xmlns:a16="http://schemas.microsoft.com/office/drawing/2014/main" id="{51C09EE6-51B4-450B-86BD-D31B4B4A8B0A}"/>
              </a:ext>
            </a:extLst>
          </p:cNvPr>
          <p:cNvSpPr/>
          <p:nvPr/>
        </p:nvSpPr>
        <p:spPr>
          <a:xfrm>
            <a:off x="275175" y="4138200"/>
            <a:ext cx="225969" cy="20128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0CDD23-5E5E-4F52-AC27-14C86008EC4F}"/>
              </a:ext>
            </a:extLst>
          </p:cNvPr>
          <p:cNvSpPr txBox="1"/>
          <p:nvPr/>
        </p:nvSpPr>
        <p:spPr>
          <a:xfrm>
            <a:off x="509586" y="4100341"/>
            <a:ext cx="3208784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Questions you may have</a:t>
            </a:r>
            <a:endParaRPr lang="zh-CN" altLang="en-US" sz="1200" dirty="0"/>
          </a:p>
        </p:txBody>
      </p:sp>
      <p:sp>
        <p:nvSpPr>
          <p:cNvPr id="30" name="文本框 2">
            <a:extLst>
              <a:ext uri="{FF2B5EF4-FFF2-40B4-BE49-F238E27FC236}">
                <a16:creationId xmlns:a16="http://schemas.microsoft.com/office/drawing/2014/main" id="{47B4CC3F-2E85-4681-AA82-4013BCD0D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68" y="4457581"/>
            <a:ext cx="5041265" cy="13544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/>
            <a:r>
              <a:rPr lang="en-US" altLang="zh-CN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Q1:</a:t>
            </a:r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如何证明</a:t>
            </a: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模型的优越性</a:t>
            </a:r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？</a:t>
            </a:r>
          </a:p>
          <a:p>
            <a:pPr algn="just"/>
            <a:r>
              <a:rPr lang="en-US" altLang="zh-CN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A:</a:t>
            </a:r>
            <a:r>
              <a:rPr lang="zh-CN" altLang="en-US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我们引入了对投资者的</a:t>
            </a:r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后悔</a:t>
            </a: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心理的具体量度，通过与其他方案分析比较可以得出结论：我们的模型给出的投资决定，在实现了风险尽量小的情况下，收益尽量大，让投资者后悔程度尽量低。这是一个优越的模型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Q2:</a:t>
            </a:r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对成本敏感吗？</a:t>
            </a:r>
          </a:p>
          <a:p>
            <a:pPr algn="just"/>
            <a:r>
              <a:rPr lang="en-US" altLang="zh-CN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A:</a:t>
            </a:r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敏感</a:t>
            </a:r>
            <a:r>
              <a:rPr lang="zh-CN" altLang="en-US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····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Q3:</a:t>
            </a:r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可以改变周期吗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我想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个月进行一次投资</a:t>
            </a:r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？</a:t>
            </a:r>
          </a:p>
          <a:p>
            <a:pPr algn="just"/>
            <a:r>
              <a:rPr lang="en-US" altLang="zh-CN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A:</a:t>
            </a:r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可以，但决定后不再更改</a:t>
            </a:r>
          </a:p>
        </p:txBody>
      </p:sp>
    </p:spTree>
    <p:extLst>
      <p:ext uri="{BB962C8B-B14F-4D97-AF65-F5344CB8AC3E}">
        <p14:creationId xmlns:p14="http://schemas.microsoft.com/office/powerpoint/2010/main" val="114561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1186</TotalTime>
  <Words>323</Words>
  <Application>Microsoft Office PowerPoint</Application>
  <PresentationFormat>A4 纸张(210x297 毫米)</PresentationFormat>
  <Paragraphs>44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 怀宇</dc:creator>
  <cp:lastModifiedBy>1176894320@qq.com</cp:lastModifiedBy>
  <cp:revision>5</cp:revision>
  <dcterms:created xsi:type="dcterms:W3CDTF">2022-02-19T08:59:43Z</dcterms:created>
  <dcterms:modified xsi:type="dcterms:W3CDTF">2022-02-20T07:58:48Z</dcterms:modified>
</cp:coreProperties>
</file>