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0" r:id="rId2"/>
    <p:sldId id="271" r:id="rId3"/>
    <p:sldId id="272" r:id="rId4"/>
    <p:sldId id="273" r:id="rId5"/>
    <p:sldId id="274" r:id="rId6"/>
  </p:sldIdLst>
  <p:sldSz cx="9906000" cy="14057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72" y="-8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300585"/>
            <a:ext cx="8420100" cy="4894027"/>
          </a:xfrm>
        </p:spPr>
        <p:txBody>
          <a:bodyPr anchor="b"/>
          <a:lstStyle>
            <a:lvl1pPr algn="ctr">
              <a:defRPr sz="6500"/>
            </a:lvl1pPr>
          </a:lstStyle>
          <a:p>
            <a:r>
              <a:rPr lang="zh-CN" altLang="en-US"/>
              <a:t>单击此处编辑母版标题样式</a:t>
            </a:r>
            <a:endParaRPr lang="en-US" dirty="0"/>
          </a:p>
        </p:txBody>
      </p:sp>
      <p:sp>
        <p:nvSpPr>
          <p:cNvPr id="3" name="Subtitle 2"/>
          <p:cNvSpPr>
            <a:spLocks noGrp="1"/>
          </p:cNvSpPr>
          <p:nvPr>
            <p:ph type="subTitle" idx="1"/>
          </p:nvPr>
        </p:nvSpPr>
        <p:spPr>
          <a:xfrm>
            <a:off x="1238250" y="7383344"/>
            <a:ext cx="7429500" cy="3393929"/>
          </a:xfrm>
        </p:spPr>
        <p:txBody>
          <a:bodyPr/>
          <a:lstStyle>
            <a:lvl1pPr marL="0" indent="0" algn="ctr">
              <a:buNone/>
              <a:defRPr sz="2600"/>
            </a:lvl1pPr>
            <a:lvl2pPr marL="495285" indent="0" algn="ctr">
              <a:buNone/>
              <a:defRPr sz="2167"/>
            </a:lvl2pPr>
            <a:lvl3pPr marL="990570" indent="0" algn="ctr">
              <a:buNone/>
              <a:defRPr sz="1950"/>
            </a:lvl3pPr>
            <a:lvl4pPr marL="1485854" indent="0" algn="ctr">
              <a:buNone/>
              <a:defRPr sz="1733"/>
            </a:lvl4pPr>
            <a:lvl5pPr marL="1981139" indent="0" algn="ctr">
              <a:buNone/>
              <a:defRPr sz="1733"/>
            </a:lvl5pPr>
            <a:lvl6pPr marL="2476424" indent="0" algn="ctr">
              <a:buNone/>
              <a:defRPr sz="1733"/>
            </a:lvl6pPr>
            <a:lvl7pPr marL="2971709" indent="0" algn="ctr">
              <a:buNone/>
              <a:defRPr sz="1733"/>
            </a:lvl7pPr>
            <a:lvl8pPr marL="3466993" indent="0" algn="ctr">
              <a:buNone/>
              <a:defRPr sz="1733"/>
            </a:lvl8pPr>
            <a:lvl9pPr marL="3962278" indent="0" algn="ctr">
              <a:buNone/>
              <a:defRPr sz="17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59461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36762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748422"/>
            <a:ext cx="2135981" cy="1191292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1038" y="748422"/>
            <a:ext cx="6284119" cy="1191292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105155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235589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3504570"/>
            <a:ext cx="8543925" cy="5847451"/>
          </a:xfrm>
        </p:spPr>
        <p:txBody>
          <a:bodyPr anchor="b"/>
          <a:lstStyle>
            <a:lvl1pPr>
              <a:defRPr sz="6500"/>
            </a:lvl1pPr>
          </a:lstStyle>
          <a:p>
            <a:r>
              <a:rPr lang="zh-CN" altLang="en-US"/>
              <a:t>单击此处编辑母版标题样式</a:t>
            </a:r>
            <a:endParaRPr lang="en-US" dirty="0"/>
          </a:p>
        </p:txBody>
      </p:sp>
      <p:sp>
        <p:nvSpPr>
          <p:cNvPr id="3" name="Text Placeholder 2"/>
          <p:cNvSpPr>
            <a:spLocks noGrp="1"/>
          </p:cNvSpPr>
          <p:nvPr>
            <p:ph type="body" idx="1"/>
          </p:nvPr>
        </p:nvSpPr>
        <p:spPr>
          <a:xfrm>
            <a:off x="675879" y="9407340"/>
            <a:ext cx="8543925" cy="3075036"/>
          </a:xfrm>
        </p:spPr>
        <p:txBody>
          <a:bodyPr/>
          <a:lstStyle>
            <a:lvl1pPr marL="0" indent="0">
              <a:buNone/>
              <a:defRPr sz="2600">
                <a:solidFill>
                  <a:schemeClr val="tx1"/>
                </a:solidFill>
              </a:defRPr>
            </a:lvl1pPr>
            <a:lvl2pPr marL="495285" indent="0">
              <a:buNone/>
              <a:defRPr sz="2167">
                <a:solidFill>
                  <a:schemeClr val="tx1">
                    <a:tint val="75000"/>
                  </a:schemeClr>
                </a:solidFill>
              </a:defRPr>
            </a:lvl2pPr>
            <a:lvl3pPr marL="990570" indent="0">
              <a:buNone/>
              <a:defRPr sz="1950">
                <a:solidFill>
                  <a:schemeClr val="tx1">
                    <a:tint val="75000"/>
                  </a:schemeClr>
                </a:solidFill>
              </a:defRPr>
            </a:lvl3pPr>
            <a:lvl4pPr marL="1485854" indent="0">
              <a:buNone/>
              <a:defRPr sz="1733">
                <a:solidFill>
                  <a:schemeClr val="tx1">
                    <a:tint val="75000"/>
                  </a:schemeClr>
                </a:solidFill>
              </a:defRPr>
            </a:lvl4pPr>
            <a:lvl5pPr marL="1981139" indent="0">
              <a:buNone/>
              <a:defRPr sz="1733">
                <a:solidFill>
                  <a:schemeClr val="tx1">
                    <a:tint val="75000"/>
                  </a:schemeClr>
                </a:solidFill>
              </a:defRPr>
            </a:lvl5pPr>
            <a:lvl6pPr marL="2476424" indent="0">
              <a:buNone/>
              <a:defRPr sz="1733">
                <a:solidFill>
                  <a:schemeClr val="tx1">
                    <a:tint val="75000"/>
                  </a:schemeClr>
                </a:solidFill>
              </a:defRPr>
            </a:lvl6pPr>
            <a:lvl7pPr marL="2971709" indent="0">
              <a:buNone/>
              <a:defRPr sz="1733">
                <a:solidFill>
                  <a:schemeClr val="tx1">
                    <a:tint val="75000"/>
                  </a:schemeClr>
                </a:solidFill>
              </a:defRPr>
            </a:lvl7pPr>
            <a:lvl8pPr marL="3466993" indent="0">
              <a:buNone/>
              <a:defRPr sz="1733">
                <a:solidFill>
                  <a:schemeClr val="tx1">
                    <a:tint val="75000"/>
                  </a:schemeClr>
                </a:solidFill>
              </a:defRPr>
            </a:lvl8pPr>
            <a:lvl9pPr marL="3962278" indent="0">
              <a:buNone/>
              <a:defRPr sz="17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22139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1038" y="3742109"/>
            <a:ext cx="4210050" cy="891923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14913" y="3742109"/>
            <a:ext cx="4210050" cy="891923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362299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748425"/>
            <a:ext cx="8543925" cy="271709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2329" y="3445995"/>
            <a:ext cx="4190702" cy="1688829"/>
          </a:xfrm>
        </p:spPr>
        <p:txBody>
          <a:bodyPr anchor="b"/>
          <a:lstStyle>
            <a:lvl1pPr marL="0" indent="0">
              <a:buNone/>
              <a:defRPr sz="2600" b="1"/>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zh-CN" altLang="en-US"/>
              <a:t>编辑母版文本样式</a:t>
            </a:r>
          </a:p>
        </p:txBody>
      </p:sp>
      <p:sp>
        <p:nvSpPr>
          <p:cNvPr id="4" name="Content Placeholder 3"/>
          <p:cNvSpPr>
            <a:spLocks noGrp="1"/>
          </p:cNvSpPr>
          <p:nvPr>
            <p:ph sz="half" idx="2"/>
          </p:nvPr>
        </p:nvSpPr>
        <p:spPr>
          <a:xfrm>
            <a:off x="682329" y="5134824"/>
            <a:ext cx="4190702" cy="7552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14913" y="3445995"/>
            <a:ext cx="4211340" cy="1688829"/>
          </a:xfrm>
        </p:spPr>
        <p:txBody>
          <a:bodyPr anchor="b"/>
          <a:lstStyle>
            <a:lvl1pPr marL="0" indent="0">
              <a:buNone/>
              <a:defRPr sz="2600" b="1"/>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zh-CN" altLang="en-US"/>
              <a:t>编辑母版文本样式</a:t>
            </a:r>
          </a:p>
        </p:txBody>
      </p:sp>
      <p:sp>
        <p:nvSpPr>
          <p:cNvPr id="6" name="Content Placeholder 5"/>
          <p:cNvSpPr>
            <a:spLocks noGrp="1"/>
          </p:cNvSpPr>
          <p:nvPr>
            <p:ph sz="quarter" idx="4"/>
          </p:nvPr>
        </p:nvSpPr>
        <p:spPr>
          <a:xfrm>
            <a:off x="5014913" y="5134824"/>
            <a:ext cx="4211340" cy="7552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150574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222503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281138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937154"/>
            <a:ext cx="3194943" cy="3280040"/>
          </a:xfrm>
        </p:spPr>
        <p:txBody>
          <a:bodyPr anchor="b"/>
          <a:lstStyle>
            <a:lvl1pPr>
              <a:defRPr sz="3467"/>
            </a:lvl1pPr>
          </a:lstStyle>
          <a:p>
            <a:r>
              <a:rPr lang="zh-CN" altLang="en-US"/>
              <a:t>单击此处编辑母版标题样式</a:t>
            </a:r>
            <a:endParaRPr lang="en-US" dirty="0"/>
          </a:p>
        </p:txBody>
      </p:sp>
      <p:sp>
        <p:nvSpPr>
          <p:cNvPr id="3" name="Content Placeholder 2"/>
          <p:cNvSpPr>
            <a:spLocks noGrp="1"/>
          </p:cNvSpPr>
          <p:nvPr>
            <p:ph idx="1"/>
          </p:nvPr>
        </p:nvSpPr>
        <p:spPr>
          <a:xfrm>
            <a:off x="4211340" y="2023996"/>
            <a:ext cx="5014913" cy="9989803"/>
          </a:xfrm>
        </p:spPr>
        <p:txBody>
          <a:bodyPr/>
          <a:lstStyle>
            <a:lvl1pPr>
              <a:defRPr sz="3467"/>
            </a:lvl1pPr>
            <a:lvl2pPr>
              <a:defRPr sz="3033"/>
            </a:lvl2pPr>
            <a:lvl3pPr>
              <a:defRPr sz="2600"/>
            </a:lvl3pPr>
            <a:lvl4pPr>
              <a:defRPr sz="2167"/>
            </a:lvl4pPr>
            <a:lvl5pPr>
              <a:defRPr sz="2167"/>
            </a:lvl5pPr>
            <a:lvl6pPr>
              <a:defRPr sz="2167"/>
            </a:lvl6pPr>
            <a:lvl7pPr>
              <a:defRPr sz="2167"/>
            </a:lvl7pPr>
            <a:lvl8pPr>
              <a:defRPr sz="2167"/>
            </a:lvl8pPr>
            <a:lvl9pPr>
              <a:defRPr sz="216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2328" y="4217194"/>
            <a:ext cx="3194943" cy="7812873"/>
          </a:xfrm>
        </p:spPr>
        <p:txBody>
          <a:bodyPr/>
          <a:lstStyle>
            <a:lvl1pPr marL="0" indent="0">
              <a:buNone/>
              <a:defRPr sz="1733"/>
            </a:lvl1pPr>
            <a:lvl2pPr marL="495285" indent="0">
              <a:buNone/>
              <a:defRPr sz="1517"/>
            </a:lvl2pPr>
            <a:lvl3pPr marL="990570" indent="0">
              <a:buNone/>
              <a:defRPr sz="1300"/>
            </a:lvl3pPr>
            <a:lvl4pPr marL="1485854" indent="0">
              <a:buNone/>
              <a:defRPr sz="1083"/>
            </a:lvl4pPr>
            <a:lvl5pPr marL="1981139" indent="0">
              <a:buNone/>
              <a:defRPr sz="1083"/>
            </a:lvl5pPr>
            <a:lvl6pPr marL="2476424" indent="0">
              <a:buNone/>
              <a:defRPr sz="1083"/>
            </a:lvl6pPr>
            <a:lvl7pPr marL="2971709" indent="0">
              <a:buNone/>
              <a:defRPr sz="1083"/>
            </a:lvl7pPr>
            <a:lvl8pPr marL="3466993" indent="0">
              <a:buNone/>
              <a:defRPr sz="1083"/>
            </a:lvl8pPr>
            <a:lvl9pPr marL="3962278" indent="0">
              <a:buNone/>
              <a:defRPr sz="1083"/>
            </a:lvl9pPr>
          </a:lstStyle>
          <a:p>
            <a:pPr lvl="0"/>
            <a:r>
              <a:rPr lang="zh-CN" altLang="en-US"/>
              <a:t>编辑母版文本样式</a:t>
            </a:r>
          </a:p>
        </p:txBody>
      </p:sp>
      <p:sp>
        <p:nvSpPr>
          <p:cNvPr id="5" name="Date Placeholder 4"/>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145688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937154"/>
            <a:ext cx="3194943" cy="3280040"/>
          </a:xfrm>
        </p:spPr>
        <p:txBody>
          <a:bodyPr anchor="b"/>
          <a:lstStyle>
            <a:lvl1pPr>
              <a:defRPr sz="34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11340" y="2023996"/>
            <a:ext cx="5014913" cy="9989803"/>
          </a:xfrm>
        </p:spPr>
        <p:txBody>
          <a:bodyPr anchor="t"/>
          <a:lstStyle>
            <a:lvl1pPr marL="0" indent="0">
              <a:buNone/>
              <a:defRPr sz="3467"/>
            </a:lvl1pPr>
            <a:lvl2pPr marL="495285" indent="0">
              <a:buNone/>
              <a:defRPr sz="3033"/>
            </a:lvl2pPr>
            <a:lvl3pPr marL="990570" indent="0">
              <a:buNone/>
              <a:defRPr sz="2600"/>
            </a:lvl3pPr>
            <a:lvl4pPr marL="1485854" indent="0">
              <a:buNone/>
              <a:defRPr sz="2167"/>
            </a:lvl4pPr>
            <a:lvl5pPr marL="1981139" indent="0">
              <a:buNone/>
              <a:defRPr sz="2167"/>
            </a:lvl5pPr>
            <a:lvl6pPr marL="2476424" indent="0">
              <a:buNone/>
              <a:defRPr sz="2167"/>
            </a:lvl6pPr>
            <a:lvl7pPr marL="2971709" indent="0">
              <a:buNone/>
              <a:defRPr sz="2167"/>
            </a:lvl7pPr>
            <a:lvl8pPr marL="3466993" indent="0">
              <a:buNone/>
              <a:defRPr sz="2167"/>
            </a:lvl8pPr>
            <a:lvl9pPr marL="3962278" indent="0">
              <a:buNone/>
              <a:defRPr sz="2167"/>
            </a:lvl9pPr>
          </a:lstStyle>
          <a:p>
            <a:r>
              <a:rPr lang="zh-CN" altLang="en-US"/>
              <a:t>单击图标添加图片</a:t>
            </a:r>
            <a:endParaRPr lang="en-US" dirty="0"/>
          </a:p>
        </p:txBody>
      </p:sp>
      <p:sp>
        <p:nvSpPr>
          <p:cNvPr id="4" name="Text Placeholder 3"/>
          <p:cNvSpPr>
            <a:spLocks noGrp="1"/>
          </p:cNvSpPr>
          <p:nvPr>
            <p:ph type="body" sz="half" idx="2"/>
          </p:nvPr>
        </p:nvSpPr>
        <p:spPr>
          <a:xfrm>
            <a:off x="682328" y="4217194"/>
            <a:ext cx="3194943" cy="7812873"/>
          </a:xfrm>
        </p:spPr>
        <p:txBody>
          <a:bodyPr/>
          <a:lstStyle>
            <a:lvl1pPr marL="0" indent="0">
              <a:buNone/>
              <a:defRPr sz="1733"/>
            </a:lvl1pPr>
            <a:lvl2pPr marL="495285" indent="0">
              <a:buNone/>
              <a:defRPr sz="1517"/>
            </a:lvl2pPr>
            <a:lvl3pPr marL="990570" indent="0">
              <a:buNone/>
              <a:defRPr sz="1300"/>
            </a:lvl3pPr>
            <a:lvl4pPr marL="1485854" indent="0">
              <a:buNone/>
              <a:defRPr sz="1083"/>
            </a:lvl4pPr>
            <a:lvl5pPr marL="1981139" indent="0">
              <a:buNone/>
              <a:defRPr sz="1083"/>
            </a:lvl5pPr>
            <a:lvl6pPr marL="2476424" indent="0">
              <a:buNone/>
              <a:defRPr sz="1083"/>
            </a:lvl6pPr>
            <a:lvl7pPr marL="2971709" indent="0">
              <a:buNone/>
              <a:defRPr sz="1083"/>
            </a:lvl7pPr>
            <a:lvl8pPr marL="3466993" indent="0">
              <a:buNone/>
              <a:defRPr sz="1083"/>
            </a:lvl8pPr>
            <a:lvl9pPr marL="3962278" indent="0">
              <a:buNone/>
              <a:defRPr sz="1083"/>
            </a:lvl9pPr>
          </a:lstStyle>
          <a:p>
            <a:pPr lvl="0"/>
            <a:r>
              <a:rPr lang="zh-CN" altLang="en-US"/>
              <a:t>编辑母版文本样式</a:t>
            </a:r>
          </a:p>
        </p:txBody>
      </p:sp>
      <p:sp>
        <p:nvSpPr>
          <p:cNvPr id="5" name="Date Placeholder 4"/>
          <p:cNvSpPr>
            <a:spLocks noGrp="1"/>
          </p:cNvSpPr>
          <p:nvPr>
            <p:ph type="dt" sz="half" idx="10"/>
          </p:nvPr>
        </p:nvSpPr>
        <p:spPr/>
        <p:txBody>
          <a:bodyPr/>
          <a:lstStyle/>
          <a:p>
            <a:fld id="{933E1B75-C4B5-462D-B7EA-437F7B75336A}" type="datetimeFigureOut">
              <a:rPr lang="zh-CN" altLang="en-US" smtClean="0"/>
              <a:t>2022/2/21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342755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748425"/>
            <a:ext cx="8543925" cy="271709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1038" y="3742109"/>
            <a:ext cx="8543925" cy="891923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81038" y="13029050"/>
            <a:ext cx="2228850" cy="748422"/>
          </a:xfrm>
          <a:prstGeom prst="rect">
            <a:avLst/>
          </a:prstGeom>
        </p:spPr>
        <p:txBody>
          <a:bodyPr vert="horz" lIns="91440" tIns="45720" rIns="91440" bIns="45720" rtlCol="0" anchor="ctr"/>
          <a:lstStyle>
            <a:lvl1pPr algn="l">
              <a:defRPr sz="1300">
                <a:solidFill>
                  <a:schemeClr val="tx1">
                    <a:tint val="75000"/>
                  </a:schemeClr>
                </a:solidFill>
              </a:defRPr>
            </a:lvl1pPr>
          </a:lstStyle>
          <a:p>
            <a:fld id="{933E1B75-C4B5-462D-B7EA-437F7B75336A}" type="datetimeFigureOut">
              <a:rPr lang="zh-CN" altLang="en-US" smtClean="0"/>
              <a:t>2022/2/21</a:t>
            </a:fld>
            <a:endParaRPr lang="zh-CN" altLang="en-US"/>
          </a:p>
        </p:txBody>
      </p:sp>
      <p:sp>
        <p:nvSpPr>
          <p:cNvPr id="5" name="Footer Placeholder 4"/>
          <p:cNvSpPr>
            <a:spLocks noGrp="1"/>
          </p:cNvSpPr>
          <p:nvPr>
            <p:ph type="ftr" sz="quarter" idx="3"/>
          </p:nvPr>
        </p:nvSpPr>
        <p:spPr>
          <a:xfrm>
            <a:off x="3281363" y="13029050"/>
            <a:ext cx="3343275" cy="748422"/>
          </a:xfrm>
          <a:prstGeom prst="rect">
            <a:avLst/>
          </a:prstGeom>
        </p:spPr>
        <p:txBody>
          <a:bodyPr vert="horz" lIns="91440" tIns="45720" rIns="91440" bIns="45720" rtlCol="0" anchor="ctr"/>
          <a:lstStyle>
            <a:lvl1pPr algn="ctr">
              <a:defRPr sz="13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996113" y="13029050"/>
            <a:ext cx="2228850" cy="748422"/>
          </a:xfrm>
          <a:prstGeom prst="rect">
            <a:avLst/>
          </a:prstGeom>
        </p:spPr>
        <p:txBody>
          <a:bodyPr vert="horz" lIns="91440" tIns="45720" rIns="91440" bIns="45720" rtlCol="0" anchor="ctr"/>
          <a:lstStyle>
            <a:lvl1pPr algn="r">
              <a:defRPr sz="1300">
                <a:solidFill>
                  <a:schemeClr val="tx1">
                    <a:tint val="75000"/>
                  </a:schemeClr>
                </a:solidFill>
              </a:defRPr>
            </a:lvl1pPr>
          </a:lstStyle>
          <a:p>
            <a:fld id="{9CB2E937-4052-4897-B9C4-4CD7F9683A39}" type="slidenum">
              <a:rPr lang="zh-CN" altLang="en-US" smtClean="0"/>
              <a:t>‹#›</a:t>
            </a:fld>
            <a:endParaRPr lang="zh-CN" altLang="en-US"/>
          </a:p>
        </p:txBody>
      </p:sp>
    </p:spTree>
    <p:extLst>
      <p:ext uri="{BB962C8B-B14F-4D97-AF65-F5344CB8AC3E}">
        <p14:creationId xmlns:p14="http://schemas.microsoft.com/office/powerpoint/2010/main" val="26690723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90570" rtl="0" eaLnBrk="1" latinLnBrk="0" hangingPunct="1">
        <a:lnSpc>
          <a:spcPct val="90000"/>
        </a:lnSpc>
        <a:spcBef>
          <a:spcPct val="0"/>
        </a:spcBef>
        <a:buNone/>
        <a:defRPr sz="4767" kern="1200">
          <a:solidFill>
            <a:schemeClr val="tx1"/>
          </a:solidFill>
          <a:latin typeface="+mj-lt"/>
          <a:ea typeface="+mj-ea"/>
          <a:cs typeface="+mj-cs"/>
        </a:defRPr>
      </a:lvl1pPr>
    </p:titleStyle>
    <p:bodyStyle>
      <a:lvl1pPr marL="247642" indent="-247642" algn="l" defTabSz="990570" rtl="0" eaLnBrk="1" latinLnBrk="0" hangingPunct="1">
        <a:lnSpc>
          <a:spcPct val="90000"/>
        </a:lnSpc>
        <a:spcBef>
          <a:spcPts val="1083"/>
        </a:spcBef>
        <a:buFont typeface="Arial" panose="020B0604020202020204" pitchFamily="34" charset="0"/>
        <a:buChar char="•"/>
        <a:defRPr sz="3033" kern="1200">
          <a:solidFill>
            <a:schemeClr val="tx1"/>
          </a:solidFill>
          <a:latin typeface="+mn-lt"/>
          <a:ea typeface="+mn-ea"/>
          <a:cs typeface="+mn-cs"/>
        </a:defRPr>
      </a:lvl1pPr>
      <a:lvl2pPr marL="742927" indent="-247642" algn="l" defTabSz="990570" rtl="0" eaLnBrk="1" latinLnBrk="0" hangingPunct="1">
        <a:lnSpc>
          <a:spcPct val="90000"/>
        </a:lnSpc>
        <a:spcBef>
          <a:spcPts val="542"/>
        </a:spcBef>
        <a:buFont typeface="Arial" panose="020B0604020202020204" pitchFamily="34" charset="0"/>
        <a:buChar char="•"/>
        <a:defRPr sz="2600" kern="1200">
          <a:solidFill>
            <a:schemeClr val="tx1"/>
          </a:solidFill>
          <a:latin typeface="+mn-lt"/>
          <a:ea typeface="+mn-ea"/>
          <a:cs typeface="+mn-cs"/>
        </a:defRPr>
      </a:lvl2pPr>
      <a:lvl3pPr marL="1238212" indent="-247642" algn="l" defTabSz="990570" rtl="0" eaLnBrk="1" latinLnBrk="0" hangingPunct="1">
        <a:lnSpc>
          <a:spcPct val="90000"/>
        </a:lnSpc>
        <a:spcBef>
          <a:spcPts val="542"/>
        </a:spcBef>
        <a:buFont typeface="Arial" panose="020B0604020202020204" pitchFamily="34" charset="0"/>
        <a:buChar char="•"/>
        <a:defRPr sz="2167" kern="1200">
          <a:solidFill>
            <a:schemeClr val="tx1"/>
          </a:solidFill>
          <a:latin typeface="+mn-lt"/>
          <a:ea typeface="+mn-ea"/>
          <a:cs typeface="+mn-cs"/>
        </a:defRPr>
      </a:lvl3pPr>
      <a:lvl4pPr marL="1733497"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4pPr>
      <a:lvl5pPr marL="2228781"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5pPr>
      <a:lvl6pPr marL="2724066"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6pPr>
      <a:lvl7pPr marL="3219351"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7pPr>
      <a:lvl8pPr marL="3714636"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8pPr>
      <a:lvl9pPr marL="4209920"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9pPr>
    </p:bodyStyle>
    <p:otherStyle>
      <a:defPPr>
        <a:defRPr lang="en-US"/>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8D7BC00B-6E3F-4A90-9152-ECD651099341}"/>
              </a:ext>
            </a:extLst>
          </p:cNvPr>
          <p:cNvSpPr/>
          <p:nvPr/>
        </p:nvSpPr>
        <p:spPr>
          <a:xfrm>
            <a:off x="470686" y="-1759982"/>
            <a:ext cx="1336297" cy="84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57" dirty="0"/>
              <a:t> Background</a:t>
            </a:r>
            <a:endParaRPr lang="zh-CN" altLang="en-US" sz="457" dirty="0"/>
          </a:p>
        </p:txBody>
      </p:sp>
      <p:pic>
        <p:nvPicPr>
          <p:cNvPr id="11" name="图形 10" descr="曲别针">
            <a:extLst>
              <a:ext uri="{FF2B5EF4-FFF2-40B4-BE49-F238E27FC236}">
                <a16:creationId xmlns:a16="http://schemas.microsoft.com/office/drawing/2014/main" id="{0C6F6893-2577-410D-8B7F-FFE1BFC71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204" y="-1406765"/>
            <a:ext cx="232259" cy="232259"/>
          </a:xfrm>
          <a:prstGeom prst="rect">
            <a:avLst/>
          </a:prstGeom>
        </p:spPr>
      </p:pic>
      <p:sp>
        <p:nvSpPr>
          <p:cNvPr id="12" name="矩形 11">
            <a:extLst>
              <a:ext uri="{FF2B5EF4-FFF2-40B4-BE49-F238E27FC236}">
                <a16:creationId xmlns:a16="http://schemas.microsoft.com/office/drawing/2014/main" id="{FFF9D9EF-E8B7-491E-B28D-AE896C447F10}"/>
              </a:ext>
            </a:extLst>
          </p:cNvPr>
          <p:cNvSpPr/>
          <p:nvPr/>
        </p:nvSpPr>
        <p:spPr>
          <a:xfrm>
            <a:off x="2918546" y="5209921"/>
            <a:ext cx="1336297" cy="42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 model</a:t>
            </a:r>
            <a:endParaRPr lang="zh-CN" altLang="en-US" dirty="0"/>
          </a:p>
        </p:txBody>
      </p:sp>
      <p:sp>
        <p:nvSpPr>
          <p:cNvPr id="13" name="矩形 12">
            <a:extLst>
              <a:ext uri="{FF2B5EF4-FFF2-40B4-BE49-F238E27FC236}">
                <a16:creationId xmlns:a16="http://schemas.microsoft.com/office/drawing/2014/main" id="{71A76DE0-452F-4EB8-950A-4F6C8DAF5C7F}"/>
              </a:ext>
            </a:extLst>
          </p:cNvPr>
          <p:cNvSpPr/>
          <p:nvPr/>
        </p:nvSpPr>
        <p:spPr>
          <a:xfrm>
            <a:off x="888462" y="5209921"/>
            <a:ext cx="1220386" cy="42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迄今为止的每日价格流</a:t>
            </a:r>
          </a:p>
        </p:txBody>
      </p:sp>
      <p:cxnSp>
        <p:nvCxnSpPr>
          <p:cNvPr id="17" name="连接符: 肘形 16">
            <a:extLst>
              <a:ext uri="{FF2B5EF4-FFF2-40B4-BE49-F238E27FC236}">
                <a16:creationId xmlns:a16="http://schemas.microsoft.com/office/drawing/2014/main" id="{06CF90E0-22F6-4C66-AF0F-0AD2676DBBEA}"/>
              </a:ext>
            </a:extLst>
          </p:cNvPr>
          <p:cNvCxnSpPr>
            <a:stCxn id="13" idx="2"/>
            <a:endCxn id="12" idx="2"/>
          </p:cNvCxnSpPr>
          <p:nvPr/>
        </p:nvCxnSpPr>
        <p:spPr>
          <a:xfrm rot="16200000" flipH="1">
            <a:off x="2542674" y="4587890"/>
            <a:ext cx="12700" cy="2088039"/>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4DF94C54-5CEF-45C5-8878-B8156C93CD4E}"/>
              </a:ext>
            </a:extLst>
          </p:cNvPr>
          <p:cNvSpPr/>
          <p:nvPr/>
        </p:nvSpPr>
        <p:spPr>
          <a:xfrm>
            <a:off x="1897753" y="5921547"/>
            <a:ext cx="1220386" cy="42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每一个月投入一次</a:t>
            </a:r>
          </a:p>
        </p:txBody>
      </p:sp>
      <p:cxnSp>
        <p:nvCxnSpPr>
          <p:cNvPr id="21" name="直接箭头连接符 20">
            <a:extLst>
              <a:ext uri="{FF2B5EF4-FFF2-40B4-BE49-F238E27FC236}">
                <a16:creationId xmlns:a16="http://schemas.microsoft.com/office/drawing/2014/main" id="{1FA55277-3218-4A3B-A1D7-1A81985966D0}"/>
              </a:ext>
            </a:extLst>
          </p:cNvPr>
          <p:cNvCxnSpPr>
            <a:cxnSpLocks/>
            <a:endCxn id="23" idx="2"/>
          </p:cNvCxnSpPr>
          <p:nvPr/>
        </p:nvCxnSpPr>
        <p:spPr>
          <a:xfrm flipV="1">
            <a:off x="3586693" y="4926633"/>
            <a:ext cx="1" cy="27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2BF815AB-76EE-4B0D-AD8F-82A8E62EFC9F}"/>
              </a:ext>
            </a:extLst>
          </p:cNvPr>
          <p:cNvSpPr/>
          <p:nvPr/>
        </p:nvSpPr>
        <p:spPr>
          <a:xfrm>
            <a:off x="2918545" y="4504645"/>
            <a:ext cx="1336297" cy="42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输出投资方案</a:t>
            </a:r>
          </a:p>
        </p:txBody>
      </p:sp>
      <p:cxnSp>
        <p:nvCxnSpPr>
          <p:cNvPr id="25" name="直接箭头连接符 24">
            <a:extLst>
              <a:ext uri="{FF2B5EF4-FFF2-40B4-BE49-F238E27FC236}">
                <a16:creationId xmlns:a16="http://schemas.microsoft.com/office/drawing/2014/main" id="{13F64568-3EDD-414B-B77F-3A22BAFE15C4}"/>
              </a:ext>
            </a:extLst>
          </p:cNvPr>
          <p:cNvCxnSpPr>
            <a:cxnSpLocks/>
            <a:stCxn id="23" idx="1"/>
            <a:endCxn id="26" idx="3"/>
          </p:cNvCxnSpPr>
          <p:nvPr/>
        </p:nvCxnSpPr>
        <p:spPr>
          <a:xfrm flipH="1">
            <a:off x="2108848" y="4715639"/>
            <a:ext cx="809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A7E6563-15C2-4ABA-BCBA-BB2C696951ED}"/>
              </a:ext>
            </a:extLst>
          </p:cNvPr>
          <p:cNvSpPr/>
          <p:nvPr/>
        </p:nvSpPr>
        <p:spPr>
          <a:xfrm>
            <a:off x="888462" y="4504645"/>
            <a:ext cx="1220386" cy="42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得到收益</a:t>
            </a:r>
          </a:p>
        </p:txBody>
      </p:sp>
      <p:cxnSp>
        <p:nvCxnSpPr>
          <p:cNvPr id="35" name="直接箭头连接符 34">
            <a:extLst>
              <a:ext uri="{FF2B5EF4-FFF2-40B4-BE49-F238E27FC236}">
                <a16:creationId xmlns:a16="http://schemas.microsoft.com/office/drawing/2014/main" id="{321A21E7-0AED-4F19-81E5-852811A5EB02}"/>
              </a:ext>
            </a:extLst>
          </p:cNvPr>
          <p:cNvCxnSpPr>
            <a:stCxn id="13" idx="0"/>
            <a:endCxn id="26" idx="2"/>
          </p:cNvCxnSpPr>
          <p:nvPr/>
        </p:nvCxnSpPr>
        <p:spPr>
          <a:xfrm flipV="1">
            <a:off x="1498655" y="4926634"/>
            <a:ext cx="0" cy="28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ABEBFD77-75C1-4976-8DD1-99A0BB7A2C45}"/>
              </a:ext>
            </a:extLst>
          </p:cNvPr>
          <p:cNvCxnSpPr>
            <a:cxnSpLocks/>
          </p:cNvCxnSpPr>
          <p:nvPr/>
        </p:nvCxnSpPr>
        <p:spPr>
          <a:xfrm>
            <a:off x="2108849" y="4926634"/>
            <a:ext cx="809695" cy="28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040AA1DC-F77D-4C2D-958F-ADB4271DCE84}"/>
              </a:ext>
            </a:extLst>
          </p:cNvPr>
          <p:cNvSpPr/>
          <p:nvPr/>
        </p:nvSpPr>
        <p:spPr>
          <a:xfrm>
            <a:off x="2179076" y="4938347"/>
            <a:ext cx="715694" cy="21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返回现有资产价值</a:t>
            </a:r>
          </a:p>
        </p:txBody>
      </p:sp>
      <p:pic>
        <p:nvPicPr>
          <p:cNvPr id="3" name="图片 2">
            <a:extLst>
              <a:ext uri="{FF2B5EF4-FFF2-40B4-BE49-F238E27FC236}">
                <a16:creationId xmlns:a16="http://schemas.microsoft.com/office/drawing/2014/main" id="{63190763-5539-414E-AC14-F6A4CFE66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155" y="4026876"/>
            <a:ext cx="2311848" cy="3270146"/>
          </a:xfrm>
          <a:prstGeom prst="rect">
            <a:avLst/>
          </a:prstGeom>
        </p:spPr>
      </p:pic>
    </p:spTree>
    <p:extLst>
      <p:ext uri="{BB962C8B-B14F-4D97-AF65-F5344CB8AC3E}">
        <p14:creationId xmlns:p14="http://schemas.microsoft.com/office/powerpoint/2010/main" val="58658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B5512729-A876-4DA9-88EA-7D12131B2BE4}"/>
              </a:ext>
            </a:extLst>
          </p:cNvPr>
          <p:cNvSpPr/>
          <p:nvPr/>
        </p:nvSpPr>
        <p:spPr>
          <a:xfrm>
            <a:off x="292429" y="4519807"/>
            <a:ext cx="5260976" cy="270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Background</a:t>
            </a:r>
            <a:endParaRPr lang="zh-CN" altLang="en-US" dirty="0"/>
          </a:p>
        </p:txBody>
      </p:sp>
      <p:pic>
        <p:nvPicPr>
          <p:cNvPr id="10" name="图形 9" descr="曲别针">
            <a:extLst>
              <a:ext uri="{FF2B5EF4-FFF2-40B4-BE49-F238E27FC236}">
                <a16:creationId xmlns:a16="http://schemas.microsoft.com/office/drawing/2014/main" id="{C2556623-B93B-42D6-BA8B-5CAFA682C3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08334">
            <a:off x="297612" y="4412696"/>
            <a:ext cx="386751" cy="386751"/>
          </a:xfrm>
          <a:prstGeom prst="rect">
            <a:avLst/>
          </a:prstGeom>
        </p:spPr>
      </p:pic>
      <p:pic>
        <p:nvPicPr>
          <p:cNvPr id="11" name="图片 10">
            <a:extLst>
              <a:ext uri="{FF2B5EF4-FFF2-40B4-BE49-F238E27FC236}">
                <a16:creationId xmlns:a16="http://schemas.microsoft.com/office/drawing/2014/main" id="{288AFD0A-DAD5-415C-85C5-3F36284808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8859" b="29310"/>
          <a:stretch/>
        </p:blipFill>
        <p:spPr bwMode="auto">
          <a:xfrm>
            <a:off x="7972570" y="5067249"/>
            <a:ext cx="1471295" cy="1826260"/>
          </a:xfrm>
          <a:prstGeom prst="rect">
            <a:avLst/>
          </a:prstGeom>
          <a:ln>
            <a:noFill/>
          </a:ln>
          <a:extLst>
            <a:ext uri="{53640926-AAD7-44D8-BBD7-CCE9431645EC}">
              <a14:shadowObscured xmlns:a14="http://schemas.microsoft.com/office/drawing/2010/main"/>
            </a:ext>
          </a:extLst>
        </p:spPr>
      </p:pic>
      <p:sp>
        <p:nvSpPr>
          <p:cNvPr id="12" name="剪去单角的矩形 117">
            <a:extLst>
              <a:ext uri="{FF2B5EF4-FFF2-40B4-BE49-F238E27FC236}">
                <a16:creationId xmlns:a16="http://schemas.microsoft.com/office/drawing/2014/main" id="{EA1A724C-BD2C-4731-A94F-0F8303031196}"/>
              </a:ext>
            </a:extLst>
          </p:cNvPr>
          <p:cNvSpPr/>
          <p:nvPr/>
        </p:nvSpPr>
        <p:spPr>
          <a:xfrm>
            <a:off x="1933431" y="4895541"/>
            <a:ext cx="3619974" cy="1788160"/>
          </a:xfrm>
          <a:prstGeom prst="snip1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ot="0" spcFirstLastPara="0" vert="horz" wrap="square" lIns="137160" tIns="91440" rIns="91440" bIns="91440" numCol="1" spcCol="0" rtlCol="0" fromWordArt="0" anchor="t" anchorCtr="0" forceAA="0" compatLnSpc="1">
            <a:prstTxWarp prst="textNoShape">
              <a:avLst/>
            </a:prstTxWarp>
            <a:noAutofit/>
          </a:bodyPr>
          <a:lstStyle/>
          <a:p>
            <a:pPr algn="just"/>
            <a:r>
              <a:rPr lang="zh-CN" altLang="en-US" sz="1200" kern="100" cap="all">
                <a:ea typeface="等线" panose="02010600030101010101" pitchFamily="2" charset="-122"/>
                <a:cs typeface="Times New Roman" panose="02020603050405020304" pitchFamily="18" charset="0"/>
              </a:rPr>
              <a:t>这是一个关于个人小金额投资的模型报告。</a:t>
            </a:r>
            <a:endParaRPr lang="zh-CN" altLang="en-US" sz="1050" kern="100">
              <a:ea typeface="等线" panose="02010600030101010101" pitchFamily="2" charset="-122"/>
              <a:cs typeface="Times New Roman" panose="02020603050405020304" pitchFamily="18" charset="0"/>
            </a:endParaRPr>
          </a:p>
          <a:p>
            <a:pPr algn="just"/>
            <a:r>
              <a:rPr lang="en-US" altLang="zh-CN" sz="1200" kern="100" cap="all">
                <a:ea typeface="等线" panose="02010600030101010101" pitchFamily="2" charset="-122"/>
                <a:cs typeface="Times New Roman" panose="02020603050405020304" pitchFamily="18" charset="0"/>
              </a:rPr>
              <a:t>·</a:t>
            </a:r>
            <a:r>
              <a:rPr lang="zh-CN" altLang="en-US" sz="1200" kern="100" cap="all">
                <a:ea typeface="等线" panose="02010600030101010101" pitchFamily="2" charset="-122"/>
                <a:cs typeface="Times New Roman" panose="02020603050405020304" pitchFamily="18" charset="0"/>
              </a:rPr>
              <a:t>投资对象：黄金、比特币</a:t>
            </a:r>
            <a:endParaRPr lang="zh-CN" altLang="en-US" sz="1050" kern="100">
              <a:ea typeface="等线" panose="02010600030101010101" pitchFamily="2" charset="-122"/>
              <a:cs typeface="Times New Roman" panose="02020603050405020304" pitchFamily="18" charset="0"/>
            </a:endParaRPr>
          </a:p>
          <a:p>
            <a:pPr algn="just"/>
            <a:r>
              <a:rPr lang="en-US" altLang="zh-CN" sz="1200" kern="100" cap="all">
                <a:ea typeface="等线" panose="02010600030101010101" pitchFamily="2" charset="-122"/>
                <a:cs typeface="Times New Roman" panose="02020603050405020304" pitchFamily="18" charset="0"/>
              </a:rPr>
              <a:t>·</a:t>
            </a:r>
            <a:r>
              <a:rPr lang="zh-CN" altLang="en-US" sz="1200" kern="100" cap="all">
                <a:ea typeface="等线" panose="02010600030101010101" pitchFamily="2" charset="-122"/>
                <a:cs typeface="Times New Roman" panose="02020603050405020304" pitchFamily="18" charset="0"/>
              </a:rPr>
              <a:t>投资目标：低风险、高收益、后悔程度低</a:t>
            </a:r>
            <a:endParaRPr lang="zh-CN" altLang="en-US" sz="1050" kern="100">
              <a:ea typeface="等线" panose="02010600030101010101" pitchFamily="2" charset="-122"/>
              <a:cs typeface="Times New Roman" panose="02020603050405020304" pitchFamily="18" charset="0"/>
            </a:endParaRPr>
          </a:p>
          <a:p>
            <a:pPr algn="just"/>
            <a:r>
              <a:rPr lang="en-US" sz="1200" kern="100" cap="all">
                <a:ea typeface="等线" panose="02010600030101010101" pitchFamily="2" charset="-122"/>
                <a:cs typeface="Times New Roman" panose="02020603050405020304" pitchFamily="18" charset="0"/>
              </a:rPr>
              <a:t> </a:t>
            </a:r>
            <a:endParaRPr lang="zh-CN" altLang="en-US" sz="1050" kern="100">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DE571FA3-0E88-404F-854E-06F1D8D050E8}"/>
              </a:ext>
            </a:extLst>
          </p:cNvPr>
          <p:cNvSpPr/>
          <p:nvPr/>
        </p:nvSpPr>
        <p:spPr>
          <a:xfrm>
            <a:off x="292429" y="6893509"/>
            <a:ext cx="5260976" cy="270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Descriptions</a:t>
            </a:r>
            <a:endParaRPr lang="zh-CN" altLang="en-US" dirty="0"/>
          </a:p>
        </p:txBody>
      </p:sp>
      <p:pic>
        <p:nvPicPr>
          <p:cNvPr id="15" name="图形 14" descr="媒体演示文稿">
            <a:extLst>
              <a:ext uri="{FF2B5EF4-FFF2-40B4-BE49-F238E27FC236}">
                <a16:creationId xmlns:a16="http://schemas.microsoft.com/office/drawing/2014/main" id="{3C64CEBC-8320-4002-9A86-57ED57483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1873" y="6755354"/>
            <a:ext cx="318226" cy="318226"/>
          </a:xfrm>
          <a:prstGeom prst="rect">
            <a:avLst/>
          </a:prstGeom>
        </p:spPr>
      </p:pic>
      <p:sp>
        <p:nvSpPr>
          <p:cNvPr id="16" name="箭头: V 形 15">
            <a:extLst>
              <a:ext uri="{FF2B5EF4-FFF2-40B4-BE49-F238E27FC236}">
                <a16:creationId xmlns:a16="http://schemas.microsoft.com/office/drawing/2014/main" id="{35B84BD4-E3C8-45D1-A889-7ED2E5B2E26C}"/>
              </a:ext>
            </a:extLst>
          </p:cNvPr>
          <p:cNvSpPr/>
          <p:nvPr/>
        </p:nvSpPr>
        <p:spPr>
          <a:xfrm>
            <a:off x="331874" y="7372276"/>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7" name="文本框 16">
            <a:extLst>
              <a:ext uri="{FF2B5EF4-FFF2-40B4-BE49-F238E27FC236}">
                <a16:creationId xmlns:a16="http://schemas.microsoft.com/office/drawing/2014/main" id="{46970DBD-3EE1-49E9-A195-7C2442C2A32B}"/>
              </a:ext>
            </a:extLst>
          </p:cNvPr>
          <p:cNvSpPr txBox="1"/>
          <p:nvPr/>
        </p:nvSpPr>
        <p:spPr>
          <a:xfrm>
            <a:off x="584080" y="7334415"/>
            <a:ext cx="758882" cy="276999"/>
          </a:xfrm>
          <a:prstGeom prst="rect">
            <a:avLst/>
          </a:prstGeom>
          <a:noFill/>
        </p:spPr>
        <p:txBody>
          <a:bodyPr wrap="square" rtlCol="0">
            <a:spAutoFit/>
          </a:bodyPr>
          <a:lstStyle/>
          <a:p>
            <a:r>
              <a:rPr lang="en-US" altLang="zh-CN" sz="1200" dirty="0"/>
              <a:t>Strategy</a:t>
            </a:r>
            <a:endParaRPr lang="zh-CN" altLang="en-US" sz="1200" dirty="0"/>
          </a:p>
        </p:txBody>
      </p:sp>
      <p:sp>
        <p:nvSpPr>
          <p:cNvPr id="18" name="文本框 2">
            <a:extLst>
              <a:ext uri="{FF2B5EF4-FFF2-40B4-BE49-F238E27FC236}">
                <a16:creationId xmlns:a16="http://schemas.microsoft.com/office/drawing/2014/main" id="{64E76103-EC56-4109-B27B-CF8BC2A22E13}"/>
              </a:ext>
            </a:extLst>
          </p:cNvPr>
          <p:cNvSpPr txBox="1">
            <a:spLocks noChangeArrowheads="1"/>
          </p:cNvSpPr>
          <p:nvPr/>
        </p:nvSpPr>
        <p:spPr bwMode="auto">
          <a:xfrm>
            <a:off x="239617" y="7611416"/>
            <a:ext cx="2322195" cy="125666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黄金小仓位长期持有，仓位保持在</a:t>
            </a:r>
            <a:r>
              <a:rPr lang="en-US" sz="1050" kern="100" dirty="0">
                <a:latin typeface="等线" panose="02010600030101010101" pitchFamily="2" charset="-122"/>
                <a:ea typeface="等线" panose="02010600030101010101" pitchFamily="2" charset="-122"/>
                <a:cs typeface="Times New Roman" panose="02020603050405020304" pitchFamily="18" charset="0"/>
              </a:rPr>
              <a:t>5%~10%</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比特币定期投入一定比例的资金</a:t>
            </a:r>
          </a:p>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9" name="箭头: V 形 18">
            <a:extLst>
              <a:ext uri="{FF2B5EF4-FFF2-40B4-BE49-F238E27FC236}">
                <a16:creationId xmlns:a16="http://schemas.microsoft.com/office/drawing/2014/main" id="{C0DDFE57-2347-439D-A795-4C38BA297089}"/>
              </a:ext>
            </a:extLst>
          </p:cNvPr>
          <p:cNvSpPr/>
          <p:nvPr/>
        </p:nvSpPr>
        <p:spPr>
          <a:xfrm>
            <a:off x="2809933" y="7372274"/>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文本框 19">
            <a:extLst>
              <a:ext uri="{FF2B5EF4-FFF2-40B4-BE49-F238E27FC236}">
                <a16:creationId xmlns:a16="http://schemas.microsoft.com/office/drawing/2014/main" id="{960E954D-564A-476C-912C-F89B3A598F00}"/>
              </a:ext>
            </a:extLst>
          </p:cNvPr>
          <p:cNvSpPr txBox="1"/>
          <p:nvPr/>
        </p:nvSpPr>
        <p:spPr>
          <a:xfrm>
            <a:off x="3062139" y="7334415"/>
            <a:ext cx="758882" cy="276999"/>
          </a:xfrm>
          <a:prstGeom prst="rect">
            <a:avLst/>
          </a:prstGeom>
          <a:noFill/>
        </p:spPr>
        <p:txBody>
          <a:bodyPr wrap="square" rtlCol="0">
            <a:spAutoFit/>
          </a:bodyPr>
          <a:lstStyle/>
          <a:p>
            <a:r>
              <a:rPr lang="en-US" altLang="zh-CN" sz="1200" dirty="0"/>
              <a:t>Reasons</a:t>
            </a:r>
            <a:endParaRPr lang="zh-CN" altLang="en-US" sz="1200" dirty="0"/>
          </a:p>
        </p:txBody>
      </p:sp>
      <p:sp>
        <p:nvSpPr>
          <p:cNvPr id="22" name="文本框 2">
            <a:extLst>
              <a:ext uri="{FF2B5EF4-FFF2-40B4-BE49-F238E27FC236}">
                <a16:creationId xmlns:a16="http://schemas.microsoft.com/office/drawing/2014/main" id="{6D5E606E-2EA2-48C0-9EB1-0CCC68FCEA09}"/>
              </a:ext>
            </a:extLst>
          </p:cNvPr>
          <p:cNvSpPr txBox="1">
            <a:spLocks noChangeArrowheads="1"/>
          </p:cNvSpPr>
          <p:nvPr/>
        </p:nvSpPr>
        <p:spPr bwMode="auto">
          <a:xfrm>
            <a:off x="2691223" y="7611413"/>
            <a:ext cx="2104390" cy="900246"/>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r>
              <a:rPr lang="en-US" sz="1050" kern="100">
                <a:latin typeface="等线" panose="02010600030101010101" pitchFamily="2" charset="-122"/>
                <a:ea typeface="等线" panose="02010600030101010101" pitchFamily="2" charset="-122"/>
                <a:cs typeface="Times New Roman" panose="02020603050405020304" pitchFamily="18" charset="0"/>
              </a:rPr>
              <a:t>1.</a:t>
            </a:r>
            <a:r>
              <a:rPr lang="zh-CN" altLang="en-US" sz="1050" kern="100">
                <a:latin typeface="等线" panose="02010600030101010101" pitchFamily="2" charset="-122"/>
                <a:ea typeface="等线" panose="02010600030101010101" pitchFamily="2" charset="-122"/>
                <a:cs typeface="Times New Roman" panose="02020603050405020304" pitchFamily="18" charset="0"/>
              </a:rPr>
              <a:t>黄金价格的影响因素较为复杂且难以预测</a:t>
            </a:r>
          </a:p>
          <a:p>
            <a:pPr algn="just"/>
            <a:r>
              <a:rPr lang="en-US" sz="1050" kern="100">
                <a:latin typeface="等线" panose="02010600030101010101" pitchFamily="2" charset="-122"/>
                <a:ea typeface="等线" panose="02010600030101010101" pitchFamily="2" charset="-122"/>
                <a:cs typeface="Times New Roman" panose="02020603050405020304" pitchFamily="18" charset="0"/>
              </a:rPr>
              <a:t>2.</a:t>
            </a:r>
            <a:r>
              <a:rPr lang="zh-CN" altLang="en-US" sz="1050" kern="100">
                <a:latin typeface="等线" panose="02010600030101010101" pitchFamily="2" charset="-122"/>
                <a:ea typeface="等线" panose="02010600030101010101" pitchFamily="2" charset="-122"/>
                <a:cs typeface="Times New Roman" panose="02020603050405020304" pitchFamily="18" charset="0"/>
              </a:rPr>
              <a:t>比特币的波动大，收益高的同时风险高，定期投资尽管会错过部分收益但可以平滑损失</a:t>
            </a:r>
          </a:p>
        </p:txBody>
      </p:sp>
    </p:spTree>
    <p:extLst>
      <p:ext uri="{BB962C8B-B14F-4D97-AF65-F5344CB8AC3E}">
        <p14:creationId xmlns:p14="http://schemas.microsoft.com/office/powerpoint/2010/main" val="30853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8FB258E-FCC4-4328-B30F-2B4E732D3BCC}"/>
              </a:ext>
            </a:extLst>
          </p:cNvPr>
          <p:cNvGrpSpPr/>
          <p:nvPr/>
        </p:nvGrpSpPr>
        <p:grpSpPr>
          <a:xfrm>
            <a:off x="275176" y="3885635"/>
            <a:ext cx="5260976" cy="408449"/>
            <a:chOff x="292429" y="3155698"/>
            <a:chExt cx="5260976" cy="408449"/>
          </a:xfrm>
        </p:grpSpPr>
        <p:sp>
          <p:nvSpPr>
            <p:cNvPr id="5" name="矩形: 圆角 4">
              <a:extLst>
                <a:ext uri="{FF2B5EF4-FFF2-40B4-BE49-F238E27FC236}">
                  <a16:creationId xmlns:a16="http://schemas.microsoft.com/office/drawing/2014/main" id="{02197025-2DF7-4858-B079-4F9D304BB792}"/>
                </a:ext>
              </a:extLst>
            </p:cNvPr>
            <p:cNvSpPr/>
            <p:nvPr/>
          </p:nvSpPr>
          <p:spPr>
            <a:xfrm>
              <a:off x="292429" y="3293853"/>
              <a:ext cx="5260976" cy="270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Descriptions</a:t>
              </a:r>
              <a:endParaRPr lang="zh-CN" altLang="en-US" dirty="0"/>
            </a:p>
          </p:txBody>
        </p:sp>
        <p:pic>
          <p:nvPicPr>
            <p:cNvPr id="6" name="图形 5" descr="媒体演示文稿">
              <a:extLst>
                <a:ext uri="{FF2B5EF4-FFF2-40B4-BE49-F238E27FC236}">
                  <a16:creationId xmlns:a16="http://schemas.microsoft.com/office/drawing/2014/main" id="{124A2197-7FCF-4D95-835E-BA1057021E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873" y="3155698"/>
              <a:ext cx="318226" cy="318226"/>
            </a:xfrm>
            <a:prstGeom prst="rect">
              <a:avLst/>
            </a:prstGeom>
          </p:spPr>
        </p:pic>
      </p:grpSp>
      <p:sp>
        <p:nvSpPr>
          <p:cNvPr id="8" name="箭头: V 形 7">
            <a:extLst>
              <a:ext uri="{FF2B5EF4-FFF2-40B4-BE49-F238E27FC236}">
                <a16:creationId xmlns:a16="http://schemas.microsoft.com/office/drawing/2014/main" id="{3CC36DFF-5EE5-4AFB-91C4-D2F6BAB73215}"/>
              </a:ext>
            </a:extLst>
          </p:cNvPr>
          <p:cNvSpPr/>
          <p:nvPr/>
        </p:nvSpPr>
        <p:spPr>
          <a:xfrm>
            <a:off x="275177" y="4432239"/>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文本框 8">
            <a:extLst>
              <a:ext uri="{FF2B5EF4-FFF2-40B4-BE49-F238E27FC236}">
                <a16:creationId xmlns:a16="http://schemas.microsoft.com/office/drawing/2014/main" id="{0B222899-1B79-4ABB-B30C-1EA3B134E50D}"/>
              </a:ext>
            </a:extLst>
          </p:cNvPr>
          <p:cNvSpPr txBox="1"/>
          <p:nvPr/>
        </p:nvSpPr>
        <p:spPr>
          <a:xfrm>
            <a:off x="501145" y="4394381"/>
            <a:ext cx="1097617" cy="276999"/>
          </a:xfrm>
          <a:prstGeom prst="rect">
            <a:avLst/>
          </a:prstGeom>
          <a:noFill/>
        </p:spPr>
        <p:txBody>
          <a:bodyPr wrap="square" rtlCol="0">
            <a:spAutoFit/>
          </a:bodyPr>
          <a:lstStyle/>
          <a:p>
            <a:r>
              <a:rPr lang="en-US" altLang="zh-CN" sz="1200" dirty="0"/>
              <a:t>how to model</a:t>
            </a:r>
            <a:r>
              <a:rPr lang="zh-CN" altLang="en-US" sz="1200" dirty="0"/>
              <a:t>？</a:t>
            </a:r>
          </a:p>
        </p:txBody>
      </p:sp>
      <p:sp>
        <p:nvSpPr>
          <p:cNvPr id="11" name="箭头: V 形 10">
            <a:extLst>
              <a:ext uri="{FF2B5EF4-FFF2-40B4-BE49-F238E27FC236}">
                <a16:creationId xmlns:a16="http://schemas.microsoft.com/office/drawing/2014/main" id="{0AC1387B-F5D9-45E1-9495-D399098C7190}"/>
              </a:ext>
            </a:extLst>
          </p:cNvPr>
          <p:cNvSpPr/>
          <p:nvPr/>
        </p:nvSpPr>
        <p:spPr>
          <a:xfrm>
            <a:off x="2905665" y="4475497"/>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文本框 11">
            <a:extLst>
              <a:ext uri="{FF2B5EF4-FFF2-40B4-BE49-F238E27FC236}">
                <a16:creationId xmlns:a16="http://schemas.microsoft.com/office/drawing/2014/main" id="{8832C328-5EC6-4419-AFDA-2397852A60F9}"/>
              </a:ext>
            </a:extLst>
          </p:cNvPr>
          <p:cNvSpPr txBox="1"/>
          <p:nvPr/>
        </p:nvSpPr>
        <p:spPr>
          <a:xfrm>
            <a:off x="3131633" y="4422308"/>
            <a:ext cx="1704910" cy="276999"/>
          </a:xfrm>
          <a:prstGeom prst="rect">
            <a:avLst/>
          </a:prstGeom>
          <a:noFill/>
        </p:spPr>
        <p:txBody>
          <a:bodyPr wrap="square" rtlCol="0">
            <a:spAutoFit/>
          </a:bodyPr>
          <a:lstStyle/>
          <a:p>
            <a:r>
              <a:rPr lang="en-US" altLang="zh-CN" sz="1200" dirty="0"/>
              <a:t>how to use this model</a:t>
            </a:r>
            <a:r>
              <a:rPr lang="zh-CN" altLang="en-US" sz="1200" dirty="0"/>
              <a:t>？</a:t>
            </a:r>
          </a:p>
        </p:txBody>
      </p:sp>
      <p:sp>
        <p:nvSpPr>
          <p:cNvPr id="13" name="文本框 2">
            <a:extLst>
              <a:ext uri="{FF2B5EF4-FFF2-40B4-BE49-F238E27FC236}">
                <a16:creationId xmlns:a16="http://schemas.microsoft.com/office/drawing/2014/main" id="{063083AC-BA58-46E5-85CA-C5DEE014E541}"/>
              </a:ext>
            </a:extLst>
          </p:cNvPr>
          <p:cNvSpPr txBox="1">
            <a:spLocks noChangeArrowheads="1"/>
          </p:cNvSpPr>
          <p:nvPr/>
        </p:nvSpPr>
        <p:spPr bwMode="auto">
          <a:xfrm>
            <a:off x="268969" y="4671380"/>
            <a:ext cx="2175182" cy="72326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总的来说就是，先预测，再规划</a:t>
            </a:r>
          </a:p>
          <a:p>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规划目标是确保无借款，黄金仓位保持，风险低，收益高 </a:t>
            </a:r>
          </a:p>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4" name="箭头: V 形 13">
            <a:extLst>
              <a:ext uri="{FF2B5EF4-FFF2-40B4-BE49-F238E27FC236}">
                <a16:creationId xmlns:a16="http://schemas.microsoft.com/office/drawing/2014/main" id="{67C6432E-4BD7-40DA-A3B2-0F1DCBD80652}"/>
              </a:ext>
            </a:extLst>
          </p:cNvPr>
          <p:cNvSpPr/>
          <p:nvPr/>
        </p:nvSpPr>
        <p:spPr>
          <a:xfrm>
            <a:off x="275176" y="5294003"/>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文本框 14">
            <a:extLst>
              <a:ext uri="{FF2B5EF4-FFF2-40B4-BE49-F238E27FC236}">
                <a16:creationId xmlns:a16="http://schemas.microsoft.com/office/drawing/2014/main" id="{E1CE40CC-2CE0-40FC-95FC-6EF71FC7A1D3}"/>
              </a:ext>
            </a:extLst>
          </p:cNvPr>
          <p:cNvSpPr txBox="1"/>
          <p:nvPr/>
        </p:nvSpPr>
        <p:spPr>
          <a:xfrm>
            <a:off x="501144" y="5256143"/>
            <a:ext cx="3208784" cy="277000"/>
          </a:xfrm>
          <a:prstGeom prst="rect">
            <a:avLst/>
          </a:prstGeom>
          <a:noFill/>
        </p:spPr>
        <p:txBody>
          <a:bodyPr wrap="square" rtlCol="0">
            <a:spAutoFit/>
          </a:bodyPr>
          <a:lstStyle/>
          <a:p>
            <a:r>
              <a:rPr lang="en-US" altLang="zh-CN" sz="1200" dirty="0"/>
              <a:t>Strengths and weakness of the model</a:t>
            </a:r>
            <a:endParaRPr lang="zh-CN" altLang="en-US" sz="1200" dirty="0"/>
          </a:p>
        </p:txBody>
      </p:sp>
      <p:pic>
        <p:nvPicPr>
          <p:cNvPr id="17" name="图形 16" descr="太阳">
            <a:extLst>
              <a:ext uri="{FF2B5EF4-FFF2-40B4-BE49-F238E27FC236}">
                <a16:creationId xmlns:a16="http://schemas.microsoft.com/office/drawing/2014/main" id="{75F745E6-CDC7-4E18-9E44-BCD051E2DA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970" y="5595582"/>
            <a:ext cx="323799" cy="323799"/>
          </a:xfrm>
          <a:prstGeom prst="rect">
            <a:avLst/>
          </a:prstGeom>
        </p:spPr>
      </p:pic>
      <p:sp>
        <p:nvSpPr>
          <p:cNvPr id="18" name="文本框 17">
            <a:extLst>
              <a:ext uri="{FF2B5EF4-FFF2-40B4-BE49-F238E27FC236}">
                <a16:creationId xmlns:a16="http://schemas.microsoft.com/office/drawing/2014/main" id="{92774B6E-ACC5-40C9-B917-39AF70F9840D}"/>
              </a:ext>
            </a:extLst>
          </p:cNvPr>
          <p:cNvSpPr txBox="1"/>
          <p:nvPr/>
        </p:nvSpPr>
        <p:spPr>
          <a:xfrm>
            <a:off x="632847" y="5595582"/>
            <a:ext cx="1097617" cy="276999"/>
          </a:xfrm>
          <a:prstGeom prst="rect">
            <a:avLst/>
          </a:prstGeom>
          <a:noFill/>
        </p:spPr>
        <p:txBody>
          <a:bodyPr wrap="square" rtlCol="0">
            <a:spAutoFit/>
          </a:bodyPr>
          <a:lstStyle/>
          <a:p>
            <a:r>
              <a:rPr lang="en-US" altLang="zh-CN" sz="1200" dirty="0"/>
              <a:t>Strengths</a:t>
            </a:r>
            <a:endParaRPr lang="zh-CN" altLang="en-US" sz="1200" dirty="0"/>
          </a:p>
        </p:txBody>
      </p:sp>
      <p:sp>
        <p:nvSpPr>
          <p:cNvPr id="19" name="文本框 2">
            <a:extLst>
              <a:ext uri="{FF2B5EF4-FFF2-40B4-BE49-F238E27FC236}">
                <a16:creationId xmlns:a16="http://schemas.microsoft.com/office/drawing/2014/main" id="{518914C7-E07C-403A-84F0-12F74505CBD0}"/>
              </a:ext>
            </a:extLst>
          </p:cNvPr>
          <p:cNvSpPr txBox="1">
            <a:spLocks noChangeArrowheads="1"/>
          </p:cNvSpPr>
          <p:nvPr/>
        </p:nvSpPr>
        <p:spPr bwMode="auto">
          <a:xfrm>
            <a:off x="592769" y="5868923"/>
            <a:ext cx="2224405" cy="64008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收益高的同时风险较低，投资者后悔程度低</a:t>
            </a:r>
          </a:p>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易于操作</a:t>
            </a:r>
          </a:p>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21" name="图形 20" descr="月亮和星星">
            <a:extLst>
              <a:ext uri="{FF2B5EF4-FFF2-40B4-BE49-F238E27FC236}">
                <a16:creationId xmlns:a16="http://schemas.microsoft.com/office/drawing/2014/main" id="{37B6C038-6A05-4F36-A018-5D72BCBF5B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5665" y="5595581"/>
            <a:ext cx="323799" cy="323799"/>
          </a:xfrm>
          <a:prstGeom prst="rect">
            <a:avLst/>
          </a:prstGeom>
        </p:spPr>
      </p:pic>
      <p:sp>
        <p:nvSpPr>
          <p:cNvPr id="22" name="文本框 21">
            <a:extLst>
              <a:ext uri="{FF2B5EF4-FFF2-40B4-BE49-F238E27FC236}">
                <a16:creationId xmlns:a16="http://schemas.microsoft.com/office/drawing/2014/main" id="{2203E0DE-BCE0-45D5-AF51-C0EB774EFDF3}"/>
              </a:ext>
            </a:extLst>
          </p:cNvPr>
          <p:cNvSpPr txBox="1"/>
          <p:nvPr/>
        </p:nvSpPr>
        <p:spPr>
          <a:xfrm>
            <a:off x="3229464" y="5595581"/>
            <a:ext cx="1097617" cy="276999"/>
          </a:xfrm>
          <a:prstGeom prst="rect">
            <a:avLst/>
          </a:prstGeom>
          <a:noFill/>
        </p:spPr>
        <p:txBody>
          <a:bodyPr wrap="square" rtlCol="0">
            <a:spAutoFit/>
          </a:bodyPr>
          <a:lstStyle/>
          <a:p>
            <a:r>
              <a:rPr lang="en-US" altLang="zh-CN" sz="1200" dirty="0"/>
              <a:t>Weakness</a:t>
            </a:r>
            <a:endParaRPr lang="zh-CN" altLang="en-US" sz="1200" dirty="0"/>
          </a:p>
        </p:txBody>
      </p:sp>
      <p:sp>
        <p:nvSpPr>
          <p:cNvPr id="23" name="文本框 2">
            <a:extLst>
              <a:ext uri="{FF2B5EF4-FFF2-40B4-BE49-F238E27FC236}">
                <a16:creationId xmlns:a16="http://schemas.microsoft.com/office/drawing/2014/main" id="{5467D690-1A9D-45B8-A027-89E42E5576A9}"/>
              </a:ext>
            </a:extLst>
          </p:cNvPr>
          <p:cNvSpPr txBox="1">
            <a:spLocks noChangeArrowheads="1"/>
          </p:cNvSpPr>
          <p:nvPr/>
        </p:nvSpPr>
        <p:spPr bwMode="auto">
          <a:xfrm>
            <a:off x="3229463" y="5866567"/>
            <a:ext cx="2219960" cy="8064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为了降低风险可能错过一部分收益</a:t>
            </a:r>
          </a:p>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4" name="箭头: V 形 23">
            <a:extLst>
              <a:ext uri="{FF2B5EF4-FFF2-40B4-BE49-F238E27FC236}">
                <a16:creationId xmlns:a16="http://schemas.microsoft.com/office/drawing/2014/main" id="{C1E08790-F1B9-4EA9-9E90-3D9FF3221392}"/>
              </a:ext>
            </a:extLst>
          </p:cNvPr>
          <p:cNvSpPr/>
          <p:nvPr/>
        </p:nvSpPr>
        <p:spPr>
          <a:xfrm>
            <a:off x="275176" y="6509004"/>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a:extLst>
              <a:ext uri="{FF2B5EF4-FFF2-40B4-BE49-F238E27FC236}">
                <a16:creationId xmlns:a16="http://schemas.microsoft.com/office/drawing/2014/main" id="{0AC45312-9097-48DE-B53C-C2AC47EDDC53}"/>
              </a:ext>
            </a:extLst>
          </p:cNvPr>
          <p:cNvSpPr txBox="1"/>
          <p:nvPr/>
        </p:nvSpPr>
        <p:spPr>
          <a:xfrm>
            <a:off x="501144" y="6467335"/>
            <a:ext cx="3208784" cy="277000"/>
          </a:xfrm>
          <a:prstGeom prst="rect">
            <a:avLst/>
          </a:prstGeom>
          <a:noFill/>
        </p:spPr>
        <p:txBody>
          <a:bodyPr wrap="square" rtlCol="0">
            <a:spAutoFit/>
          </a:bodyPr>
          <a:lstStyle/>
          <a:p>
            <a:r>
              <a:rPr lang="en-US" altLang="zh-CN" sz="1200" dirty="0"/>
              <a:t>The result of the model</a:t>
            </a:r>
            <a:endParaRPr lang="zh-CN" altLang="en-US" sz="1200" dirty="0"/>
          </a:p>
        </p:txBody>
      </p:sp>
      <p:sp>
        <p:nvSpPr>
          <p:cNvPr id="26" name="文本框 2">
            <a:extLst>
              <a:ext uri="{FF2B5EF4-FFF2-40B4-BE49-F238E27FC236}">
                <a16:creationId xmlns:a16="http://schemas.microsoft.com/office/drawing/2014/main" id="{AED28A76-091F-420F-8826-0EED2EBE9437}"/>
              </a:ext>
            </a:extLst>
          </p:cNvPr>
          <p:cNvSpPr txBox="1">
            <a:spLocks noChangeArrowheads="1"/>
          </p:cNvSpPr>
          <p:nvPr/>
        </p:nvSpPr>
        <p:spPr bwMode="auto">
          <a:xfrm>
            <a:off x="597213" y="6833577"/>
            <a:ext cx="2219960" cy="8064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r>
              <a:rPr lang="zh-CN" altLang="en-US" sz="1050" kern="100">
                <a:latin typeface="等线" panose="02010600030101010101" pitchFamily="2" charset="-122"/>
                <a:ea typeface="等线" panose="02010600030101010101" pitchFamily="2" charset="-122"/>
                <a:cs typeface="Times New Roman" panose="02020603050405020304" pitchFamily="18" charset="0"/>
              </a:rPr>
              <a:t>这里会是结果</a:t>
            </a:r>
          </a:p>
        </p:txBody>
      </p:sp>
      <p:sp>
        <p:nvSpPr>
          <p:cNvPr id="27" name="文本框 2">
            <a:extLst>
              <a:ext uri="{FF2B5EF4-FFF2-40B4-BE49-F238E27FC236}">
                <a16:creationId xmlns:a16="http://schemas.microsoft.com/office/drawing/2014/main" id="{0CEF2423-78BF-4953-960C-9A3C208D592D}"/>
              </a:ext>
            </a:extLst>
          </p:cNvPr>
          <p:cNvSpPr txBox="1">
            <a:spLocks noChangeArrowheads="1"/>
          </p:cNvSpPr>
          <p:nvPr/>
        </p:nvSpPr>
        <p:spPr bwMode="auto">
          <a:xfrm>
            <a:off x="3229463" y="6815653"/>
            <a:ext cx="2219960" cy="8064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这里会是比例曲线图</a:t>
            </a:r>
          </a:p>
        </p:txBody>
      </p:sp>
      <p:sp>
        <p:nvSpPr>
          <p:cNvPr id="28" name="箭头: V 形 27">
            <a:extLst>
              <a:ext uri="{FF2B5EF4-FFF2-40B4-BE49-F238E27FC236}">
                <a16:creationId xmlns:a16="http://schemas.microsoft.com/office/drawing/2014/main" id="{51C09EE6-51B4-450B-86BD-D31B4B4A8B0A}"/>
              </a:ext>
            </a:extLst>
          </p:cNvPr>
          <p:cNvSpPr/>
          <p:nvPr/>
        </p:nvSpPr>
        <p:spPr>
          <a:xfrm>
            <a:off x="275176" y="7737857"/>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9" name="文本框 28">
            <a:extLst>
              <a:ext uri="{FF2B5EF4-FFF2-40B4-BE49-F238E27FC236}">
                <a16:creationId xmlns:a16="http://schemas.microsoft.com/office/drawing/2014/main" id="{900CDD23-5E5E-4F52-AC27-14C86008EC4F}"/>
              </a:ext>
            </a:extLst>
          </p:cNvPr>
          <p:cNvSpPr txBox="1"/>
          <p:nvPr/>
        </p:nvSpPr>
        <p:spPr>
          <a:xfrm>
            <a:off x="509586" y="7699997"/>
            <a:ext cx="3208784" cy="277000"/>
          </a:xfrm>
          <a:prstGeom prst="rect">
            <a:avLst/>
          </a:prstGeom>
          <a:noFill/>
        </p:spPr>
        <p:txBody>
          <a:bodyPr wrap="square" rtlCol="0">
            <a:spAutoFit/>
          </a:bodyPr>
          <a:lstStyle/>
          <a:p>
            <a:r>
              <a:rPr lang="en-US" altLang="zh-CN" sz="1200" dirty="0"/>
              <a:t>Questions you may have</a:t>
            </a:r>
            <a:endParaRPr lang="zh-CN" altLang="en-US" sz="1200" dirty="0"/>
          </a:p>
        </p:txBody>
      </p:sp>
      <p:sp>
        <p:nvSpPr>
          <p:cNvPr id="30" name="文本框 2">
            <a:extLst>
              <a:ext uri="{FF2B5EF4-FFF2-40B4-BE49-F238E27FC236}">
                <a16:creationId xmlns:a16="http://schemas.microsoft.com/office/drawing/2014/main" id="{47B4CC3F-2E85-4681-AA82-4013BCD0D10E}"/>
              </a:ext>
            </a:extLst>
          </p:cNvPr>
          <p:cNvSpPr txBox="1">
            <a:spLocks noChangeArrowheads="1"/>
          </p:cNvSpPr>
          <p:nvPr/>
        </p:nvSpPr>
        <p:spPr bwMode="auto">
          <a:xfrm>
            <a:off x="592769" y="8057238"/>
            <a:ext cx="5041265" cy="13544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Q1:</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如何证明模型的优越性？</a:t>
            </a: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我们引入了对投资者的后悔心理的具体量度，通过与其他方案分析比较可以得出结论：我们的模型给出的投资决定，在实现了风险尽量小的情况下，收益尽量大，让投资者后悔程度尽量低。这是一个优越的模型</a:t>
            </a: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Q2:</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对成本敏感吗？</a:t>
            </a: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 A:</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敏感，</a:t>
            </a:r>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Q3:</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可以改变周期吗</a:t>
            </a:r>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我想</a:t>
            </a:r>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个月进行一次投资？</a:t>
            </a: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可以，但决定后不再更改</a:t>
            </a:r>
          </a:p>
        </p:txBody>
      </p:sp>
    </p:spTree>
    <p:extLst>
      <p:ext uri="{BB962C8B-B14F-4D97-AF65-F5344CB8AC3E}">
        <p14:creationId xmlns:p14="http://schemas.microsoft.com/office/powerpoint/2010/main" val="114561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B5512729-A876-4DA9-88EA-7D12131B2BE4}"/>
              </a:ext>
            </a:extLst>
          </p:cNvPr>
          <p:cNvSpPr/>
          <p:nvPr/>
        </p:nvSpPr>
        <p:spPr>
          <a:xfrm>
            <a:off x="292429" y="4519807"/>
            <a:ext cx="5260976" cy="270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Background</a:t>
            </a:r>
            <a:endParaRPr lang="zh-CN" altLang="en-US" dirty="0"/>
          </a:p>
        </p:txBody>
      </p:sp>
      <p:pic>
        <p:nvPicPr>
          <p:cNvPr id="10" name="图形 9" descr="曲别针">
            <a:extLst>
              <a:ext uri="{FF2B5EF4-FFF2-40B4-BE49-F238E27FC236}">
                <a16:creationId xmlns:a16="http://schemas.microsoft.com/office/drawing/2014/main" id="{C2556623-B93B-42D6-BA8B-5CAFA682C3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08334">
            <a:off x="297612" y="4412696"/>
            <a:ext cx="386751" cy="386751"/>
          </a:xfrm>
          <a:prstGeom prst="rect">
            <a:avLst/>
          </a:prstGeom>
        </p:spPr>
      </p:pic>
      <p:pic>
        <p:nvPicPr>
          <p:cNvPr id="11" name="图片 10">
            <a:extLst>
              <a:ext uri="{FF2B5EF4-FFF2-40B4-BE49-F238E27FC236}">
                <a16:creationId xmlns:a16="http://schemas.microsoft.com/office/drawing/2014/main" id="{288AFD0A-DAD5-415C-85C5-3F36284808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8859" b="29310"/>
          <a:stretch/>
        </p:blipFill>
        <p:spPr bwMode="auto">
          <a:xfrm>
            <a:off x="7972570" y="5067249"/>
            <a:ext cx="1471295" cy="1826260"/>
          </a:xfrm>
          <a:prstGeom prst="rect">
            <a:avLst/>
          </a:prstGeom>
          <a:ln>
            <a:noFill/>
          </a:ln>
          <a:extLst>
            <a:ext uri="{53640926-AAD7-44D8-BBD7-CCE9431645EC}">
              <a14:shadowObscured xmlns:a14="http://schemas.microsoft.com/office/drawing/2010/main"/>
            </a:ext>
          </a:extLst>
        </p:spPr>
      </p:pic>
      <p:sp>
        <p:nvSpPr>
          <p:cNvPr id="13" name="矩形: 圆角 12">
            <a:extLst>
              <a:ext uri="{FF2B5EF4-FFF2-40B4-BE49-F238E27FC236}">
                <a16:creationId xmlns:a16="http://schemas.microsoft.com/office/drawing/2014/main" id="{DE571FA3-0E88-404F-854E-06F1D8D050E8}"/>
              </a:ext>
            </a:extLst>
          </p:cNvPr>
          <p:cNvSpPr/>
          <p:nvPr/>
        </p:nvSpPr>
        <p:spPr>
          <a:xfrm>
            <a:off x="292429" y="6893509"/>
            <a:ext cx="5260976" cy="270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Descriptions</a:t>
            </a:r>
            <a:endParaRPr lang="zh-CN" altLang="en-US" dirty="0"/>
          </a:p>
        </p:txBody>
      </p:sp>
      <p:pic>
        <p:nvPicPr>
          <p:cNvPr id="15" name="图形 14" descr="媒体演示文稿">
            <a:extLst>
              <a:ext uri="{FF2B5EF4-FFF2-40B4-BE49-F238E27FC236}">
                <a16:creationId xmlns:a16="http://schemas.microsoft.com/office/drawing/2014/main" id="{3C64CEBC-8320-4002-9A86-57ED57483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1873" y="6755354"/>
            <a:ext cx="318226" cy="318226"/>
          </a:xfrm>
          <a:prstGeom prst="rect">
            <a:avLst/>
          </a:prstGeom>
        </p:spPr>
      </p:pic>
      <p:sp>
        <p:nvSpPr>
          <p:cNvPr id="16" name="箭头: V 形 15">
            <a:extLst>
              <a:ext uri="{FF2B5EF4-FFF2-40B4-BE49-F238E27FC236}">
                <a16:creationId xmlns:a16="http://schemas.microsoft.com/office/drawing/2014/main" id="{35B84BD4-E3C8-45D1-A889-7ED2E5B2E26C}"/>
              </a:ext>
            </a:extLst>
          </p:cNvPr>
          <p:cNvSpPr/>
          <p:nvPr/>
        </p:nvSpPr>
        <p:spPr>
          <a:xfrm>
            <a:off x="331874" y="7372276"/>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7" name="文本框 16">
            <a:extLst>
              <a:ext uri="{FF2B5EF4-FFF2-40B4-BE49-F238E27FC236}">
                <a16:creationId xmlns:a16="http://schemas.microsoft.com/office/drawing/2014/main" id="{46970DBD-3EE1-49E9-A195-7C2442C2A32B}"/>
              </a:ext>
            </a:extLst>
          </p:cNvPr>
          <p:cNvSpPr txBox="1"/>
          <p:nvPr/>
        </p:nvSpPr>
        <p:spPr>
          <a:xfrm>
            <a:off x="584080" y="7334415"/>
            <a:ext cx="758882" cy="276999"/>
          </a:xfrm>
          <a:prstGeom prst="rect">
            <a:avLst/>
          </a:prstGeom>
          <a:noFill/>
        </p:spPr>
        <p:txBody>
          <a:bodyPr wrap="square" rtlCol="0">
            <a:spAutoFit/>
          </a:bodyPr>
          <a:lstStyle/>
          <a:p>
            <a:r>
              <a:rPr lang="en-US" altLang="zh-CN" sz="1200" dirty="0"/>
              <a:t>Strategy</a:t>
            </a:r>
            <a:endParaRPr lang="zh-CN" altLang="en-US" sz="1200" dirty="0"/>
          </a:p>
        </p:txBody>
      </p:sp>
      <p:sp>
        <p:nvSpPr>
          <p:cNvPr id="18" name="文本框 2">
            <a:extLst>
              <a:ext uri="{FF2B5EF4-FFF2-40B4-BE49-F238E27FC236}">
                <a16:creationId xmlns:a16="http://schemas.microsoft.com/office/drawing/2014/main" id="{64E76103-EC56-4109-B27B-CF8BC2A22E13}"/>
              </a:ext>
            </a:extLst>
          </p:cNvPr>
          <p:cNvSpPr txBox="1">
            <a:spLocks noChangeArrowheads="1"/>
          </p:cNvSpPr>
          <p:nvPr/>
        </p:nvSpPr>
        <p:spPr bwMode="auto">
          <a:xfrm>
            <a:off x="239617" y="7611416"/>
            <a:ext cx="2322195" cy="125666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171450" indent="-171450" algn="just">
              <a:buFontTx/>
              <a:buChar char="-"/>
            </a:pPr>
            <a:r>
              <a:rPr lang="en-US" sz="1050" kern="100">
                <a:latin typeface="等线" panose="02010600030101010101" pitchFamily="2" charset="-122"/>
                <a:ea typeface="等线" panose="02010600030101010101" pitchFamily="2" charset="-122"/>
                <a:cs typeface="Times New Roman" panose="02020603050405020304" pitchFamily="18" charset="0"/>
              </a:rPr>
              <a:t>Gold:</a:t>
            </a:r>
          </a:p>
          <a:p>
            <a:pPr marL="171450" indent="-171450" algn="just">
              <a:buFont typeface="Arial" panose="020B0604020202020204" pitchFamily="34" charset="0"/>
              <a:buChar char="•"/>
            </a:pPr>
            <a:r>
              <a:rPr lang="en-US" sz="1050" kern="100">
                <a:latin typeface="等线" panose="02010600030101010101" pitchFamily="2" charset="-122"/>
                <a:ea typeface="等线" panose="02010600030101010101" pitchFamily="2" charset="-122"/>
                <a:cs typeface="Times New Roman" panose="02020603050405020304" pitchFamily="18" charset="0"/>
              </a:rPr>
              <a:t>Low position, i.e. 5%~10%</a:t>
            </a:r>
          </a:p>
          <a:p>
            <a:pPr marL="171450" indent="-171450" algn="just">
              <a:buFont typeface="Arial" panose="020B0604020202020204" pitchFamily="34" charset="0"/>
              <a:buChar char="•"/>
            </a:pPr>
            <a:r>
              <a:rPr lang="en-US" sz="1050" kern="100">
                <a:latin typeface="等线" panose="02010600030101010101" pitchFamily="2" charset="-122"/>
                <a:ea typeface="等线" panose="02010600030101010101" pitchFamily="2" charset="-122"/>
                <a:cs typeface="Times New Roman" panose="02020603050405020304" pitchFamily="18" charset="0"/>
              </a:rPr>
              <a:t>Long-term holding</a:t>
            </a:r>
          </a:p>
          <a:p>
            <a:pPr marL="171450" indent="-171450" algn="just">
              <a:buFont typeface="Arial" panose="020B0604020202020204" pitchFamily="34" charset="0"/>
              <a:buChar char="•"/>
            </a:pPr>
            <a:endParaRPr lang="en-US" sz="1050" kern="100">
              <a:latin typeface="等线" panose="02010600030101010101" pitchFamily="2" charset="-122"/>
              <a:ea typeface="等线" panose="02010600030101010101" pitchFamily="2" charset="-122"/>
              <a:cs typeface="Times New Roman" panose="02020603050405020304" pitchFamily="18" charset="0"/>
            </a:endParaRPr>
          </a:p>
          <a:p>
            <a:pPr marL="171450" indent="-171450" algn="just">
              <a:buFontTx/>
              <a:buChar char="-"/>
            </a:pPr>
            <a:r>
              <a:rPr lang="en-US" sz="1050" kern="100">
                <a:latin typeface="等线" panose="02010600030101010101" pitchFamily="2" charset="-122"/>
                <a:ea typeface="等线" panose="02010600030101010101" pitchFamily="2" charset="-122"/>
                <a:cs typeface="Times New Roman" panose="02020603050405020304" pitchFamily="18" charset="0"/>
              </a:rPr>
              <a:t>Bitcoin:</a:t>
            </a:r>
          </a:p>
          <a:p>
            <a:pPr marL="171450" indent="-171450" algn="just">
              <a:buFont typeface="Arial" panose="020B0604020202020204" pitchFamily="34" charset="0"/>
              <a:buChar char="•"/>
            </a:pPr>
            <a:r>
              <a:rPr lang="en-US" sz="1050" kern="100">
                <a:latin typeface="等线" panose="02010600030101010101" pitchFamily="2" charset="-122"/>
                <a:ea typeface="等线" panose="02010600030101010101" pitchFamily="2" charset="-122"/>
                <a:cs typeface="Times New Roman" panose="02020603050405020304" pitchFamily="18" charset="0"/>
              </a:rPr>
              <a:t>Automatic investment plan</a:t>
            </a:r>
          </a:p>
          <a:p>
            <a:pPr marL="171450" indent="-171450" algn="just">
              <a:buFont typeface="Arial" panose="020B0604020202020204" pitchFamily="34" charset="0"/>
              <a:buChar char="•"/>
            </a:pPr>
            <a:r>
              <a:rPr lang="en-US" sz="1050" kern="100">
                <a:latin typeface="等线" panose="02010600030101010101" pitchFamily="2" charset="-122"/>
                <a:ea typeface="等线" panose="02010600030101010101" pitchFamily="2" charset="-122"/>
                <a:cs typeface="Times New Roman" panose="02020603050405020304" pitchFamily="18" charset="0"/>
              </a:rPr>
              <a:t>Modify the investment amount according to the market</a:t>
            </a:r>
          </a:p>
          <a:p>
            <a:pPr algn="just"/>
            <a:r>
              <a:rPr lang="en-US" sz="1050" kern="100">
                <a:latin typeface="等线" panose="02010600030101010101" pitchFamily="2" charset="-122"/>
                <a:ea typeface="等线" panose="02010600030101010101" pitchFamily="2" charset="-122"/>
                <a:cs typeface="Times New Roman" panose="02020603050405020304" pitchFamily="18" charset="0"/>
              </a:rPr>
              <a:t>1</a:t>
            </a:r>
            <a:r>
              <a:rPr lang="en-US" sz="105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黄金小仓位长期持有，仓位保持在</a:t>
            </a:r>
            <a:r>
              <a:rPr lang="en-US" sz="1050" kern="100" dirty="0">
                <a:latin typeface="等线" panose="02010600030101010101" pitchFamily="2" charset="-122"/>
                <a:ea typeface="等线" panose="02010600030101010101" pitchFamily="2" charset="-122"/>
                <a:cs typeface="Times New Roman" panose="02020603050405020304" pitchFamily="18" charset="0"/>
              </a:rPr>
              <a:t>5%~10%</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比特币定期投入一定比例的资金</a:t>
            </a:r>
          </a:p>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9" name="箭头: V 形 18">
            <a:extLst>
              <a:ext uri="{FF2B5EF4-FFF2-40B4-BE49-F238E27FC236}">
                <a16:creationId xmlns:a16="http://schemas.microsoft.com/office/drawing/2014/main" id="{C0DDFE57-2347-439D-A795-4C38BA297089}"/>
              </a:ext>
            </a:extLst>
          </p:cNvPr>
          <p:cNvSpPr/>
          <p:nvPr/>
        </p:nvSpPr>
        <p:spPr>
          <a:xfrm>
            <a:off x="2809933" y="7372274"/>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文本框 19">
            <a:extLst>
              <a:ext uri="{FF2B5EF4-FFF2-40B4-BE49-F238E27FC236}">
                <a16:creationId xmlns:a16="http://schemas.microsoft.com/office/drawing/2014/main" id="{960E954D-564A-476C-912C-F89B3A598F00}"/>
              </a:ext>
            </a:extLst>
          </p:cNvPr>
          <p:cNvSpPr txBox="1"/>
          <p:nvPr/>
        </p:nvSpPr>
        <p:spPr>
          <a:xfrm>
            <a:off x="3062139" y="7334415"/>
            <a:ext cx="758882" cy="276999"/>
          </a:xfrm>
          <a:prstGeom prst="rect">
            <a:avLst/>
          </a:prstGeom>
          <a:noFill/>
        </p:spPr>
        <p:txBody>
          <a:bodyPr wrap="square" rtlCol="0">
            <a:spAutoFit/>
          </a:bodyPr>
          <a:lstStyle/>
          <a:p>
            <a:r>
              <a:rPr lang="en-US" altLang="zh-CN" sz="1200" dirty="0"/>
              <a:t>Reasons</a:t>
            </a:r>
            <a:endParaRPr lang="zh-CN" altLang="en-US" sz="1200" dirty="0"/>
          </a:p>
        </p:txBody>
      </p:sp>
      <p:sp>
        <p:nvSpPr>
          <p:cNvPr id="22" name="文本框 2">
            <a:extLst>
              <a:ext uri="{FF2B5EF4-FFF2-40B4-BE49-F238E27FC236}">
                <a16:creationId xmlns:a16="http://schemas.microsoft.com/office/drawing/2014/main" id="{6D5E606E-2EA2-48C0-9EB1-0CCC68FCEA09}"/>
              </a:ext>
            </a:extLst>
          </p:cNvPr>
          <p:cNvSpPr txBox="1">
            <a:spLocks noChangeArrowheads="1"/>
          </p:cNvSpPr>
          <p:nvPr/>
        </p:nvSpPr>
        <p:spPr bwMode="auto">
          <a:xfrm>
            <a:off x="2691223" y="7611414"/>
            <a:ext cx="2104390" cy="2839239"/>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r>
              <a:rPr lang="en-US" sz="1050" kern="100">
                <a:latin typeface="等线" panose="02010600030101010101" pitchFamily="2" charset="-122"/>
                <a:ea typeface="等线" panose="02010600030101010101" pitchFamily="2" charset="-122"/>
                <a:cs typeface="Times New Roman" panose="02020603050405020304" pitchFamily="18" charset="0"/>
              </a:rPr>
              <a:t>1.</a:t>
            </a:r>
            <a:r>
              <a:rPr lang="zh-CN" altLang="en-US" sz="1050" kern="100">
                <a:latin typeface="等线" panose="02010600030101010101" pitchFamily="2" charset="-122"/>
                <a:ea typeface="等线" panose="02010600030101010101" pitchFamily="2" charset="-122"/>
                <a:cs typeface="Times New Roman" panose="02020603050405020304" pitchFamily="18" charset="0"/>
              </a:rPr>
              <a:t>黄金价格的影响因素较为复杂且难以预测</a:t>
            </a:r>
          </a:p>
          <a:p>
            <a:pPr algn="just"/>
            <a:r>
              <a:rPr lang="en-US" sz="1050" kern="100">
                <a:latin typeface="等线" panose="02010600030101010101" pitchFamily="2" charset="-122"/>
                <a:ea typeface="等线" panose="02010600030101010101" pitchFamily="2" charset="-122"/>
                <a:cs typeface="Times New Roman" panose="02020603050405020304" pitchFamily="18" charset="0"/>
              </a:rPr>
              <a:t>2.</a:t>
            </a:r>
            <a:r>
              <a:rPr lang="zh-CN" altLang="en-US" sz="1050" kern="100">
                <a:latin typeface="等线" panose="02010600030101010101" pitchFamily="2" charset="-122"/>
                <a:ea typeface="等线" panose="02010600030101010101" pitchFamily="2" charset="-122"/>
                <a:cs typeface="Times New Roman" panose="02020603050405020304" pitchFamily="18" charset="0"/>
              </a:rPr>
              <a:t>比特币的波动大，收益高的同时风险高，定期投资尽管会错过部分收益但可以平滑损失</a:t>
            </a:r>
            <a:endParaRPr lang="en-US" altLang="zh-CN" sz="1050" kern="10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050" kern="100">
              <a:latin typeface="等线" panose="02010600030101010101" pitchFamily="2" charset="-122"/>
              <a:ea typeface="等线" panose="02010600030101010101" pitchFamily="2" charset="-122"/>
              <a:cs typeface="Times New Roman" panose="02020603050405020304" pitchFamily="18" charset="0"/>
            </a:endParaRPr>
          </a:p>
          <a:p>
            <a:pPr marL="171450" indent="-171450" algn="just">
              <a:buFontTx/>
              <a:buChar char="-"/>
            </a:pPr>
            <a:r>
              <a:rPr lang="en-US" altLang="zh-CN" sz="1050" kern="100">
                <a:latin typeface="等线" panose="02010600030101010101" pitchFamily="2" charset="-122"/>
                <a:ea typeface="等线" panose="02010600030101010101" pitchFamily="2" charset="-122"/>
                <a:cs typeface="Times New Roman" panose="02020603050405020304" pitchFamily="18" charset="0"/>
              </a:rPr>
              <a:t>The price of gold is influenced by many factors and hard to predict</a:t>
            </a:r>
          </a:p>
          <a:p>
            <a:pPr marL="171450" indent="-171450" algn="just">
              <a:buFontTx/>
              <a:buChar char="-"/>
            </a:pPr>
            <a:r>
              <a:rPr lang="en-US" altLang="zh-CN" sz="1050" kern="100">
                <a:latin typeface="等线" panose="02010600030101010101" pitchFamily="2" charset="-122"/>
                <a:cs typeface="Times New Roman" panose="02020603050405020304" pitchFamily="18" charset="0"/>
              </a:rPr>
              <a:t>The price of bitcoin  fluctuates violently. Its high return is born with high risks. Automatic investment plan  shares the risk equally under the condition of obtaining no less than the average market income.</a:t>
            </a:r>
          </a:p>
        </p:txBody>
      </p:sp>
      <p:pic>
        <p:nvPicPr>
          <p:cNvPr id="14" name="图片 13">
            <a:extLst>
              <a:ext uri="{FF2B5EF4-FFF2-40B4-BE49-F238E27FC236}">
                <a16:creationId xmlns:a16="http://schemas.microsoft.com/office/drawing/2014/main" id="{2480E805-343C-41EE-BC53-24304CBF11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857" y="4907879"/>
            <a:ext cx="1265266" cy="1789739"/>
          </a:xfrm>
          <a:prstGeom prst="rect">
            <a:avLst/>
          </a:prstGeom>
        </p:spPr>
      </p:pic>
      <p:sp>
        <p:nvSpPr>
          <p:cNvPr id="2" name="矩形: 剪去单角 1">
            <a:extLst>
              <a:ext uri="{FF2B5EF4-FFF2-40B4-BE49-F238E27FC236}">
                <a16:creationId xmlns:a16="http://schemas.microsoft.com/office/drawing/2014/main" id="{7DE8373C-E043-44A1-94CA-D2C98956E016}"/>
              </a:ext>
            </a:extLst>
          </p:cNvPr>
          <p:cNvSpPr/>
          <p:nvPr/>
        </p:nvSpPr>
        <p:spPr>
          <a:xfrm>
            <a:off x="1988473" y="4965616"/>
            <a:ext cx="3665096" cy="178973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600"/>
              <a:t>This is a memorandum of the model about small-amount personal investment.</a:t>
            </a:r>
          </a:p>
          <a:p>
            <a:endParaRPr lang="en-US" altLang="zh-CN" sz="1600"/>
          </a:p>
          <a:p>
            <a:pPr marL="285750" indent="-285750">
              <a:buFontTx/>
              <a:buChar char="-"/>
            </a:pPr>
            <a:r>
              <a:rPr lang="en-US" altLang="zh-CN" sz="1600"/>
              <a:t>Assets: cash , gold , bitcoin</a:t>
            </a:r>
          </a:p>
          <a:p>
            <a:pPr marL="285750" indent="-285750">
              <a:buFontTx/>
              <a:buChar char="-"/>
            </a:pPr>
            <a:r>
              <a:rPr lang="en-US" altLang="zh-CN" sz="1600"/>
              <a:t>Goal: low tisk, high return, low regret value</a:t>
            </a:r>
            <a:endParaRPr lang="zh-CN" altLang="en-US" sz="1600"/>
          </a:p>
        </p:txBody>
      </p:sp>
    </p:spTree>
    <p:extLst>
      <p:ext uri="{BB962C8B-B14F-4D97-AF65-F5344CB8AC3E}">
        <p14:creationId xmlns:p14="http://schemas.microsoft.com/office/powerpoint/2010/main" val="132683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8FB258E-FCC4-4328-B30F-2B4E732D3BCC}"/>
              </a:ext>
            </a:extLst>
          </p:cNvPr>
          <p:cNvGrpSpPr/>
          <p:nvPr/>
        </p:nvGrpSpPr>
        <p:grpSpPr>
          <a:xfrm>
            <a:off x="336136" y="1589475"/>
            <a:ext cx="5260976" cy="408449"/>
            <a:chOff x="292429" y="3155698"/>
            <a:chExt cx="5260976" cy="408449"/>
          </a:xfrm>
        </p:grpSpPr>
        <p:sp>
          <p:nvSpPr>
            <p:cNvPr id="5" name="矩形: 圆角 4">
              <a:extLst>
                <a:ext uri="{FF2B5EF4-FFF2-40B4-BE49-F238E27FC236}">
                  <a16:creationId xmlns:a16="http://schemas.microsoft.com/office/drawing/2014/main" id="{02197025-2DF7-4858-B079-4F9D304BB792}"/>
                </a:ext>
              </a:extLst>
            </p:cNvPr>
            <p:cNvSpPr/>
            <p:nvPr/>
          </p:nvSpPr>
          <p:spPr>
            <a:xfrm>
              <a:off x="292429" y="3293853"/>
              <a:ext cx="5260976" cy="270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Descriptions</a:t>
              </a:r>
              <a:endParaRPr lang="zh-CN" altLang="en-US" dirty="0"/>
            </a:p>
          </p:txBody>
        </p:sp>
        <p:pic>
          <p:nvPicPr>
            <p:cNvPr id="6" name="图形 5" descr="媒体演示文稿">
              <a:extLst>
                <a:ext uri="{FF2B5EF4-FFF2-40B4-BE49-F238E27FC236}">
                  <a16:creationId xmlns:a16="http://schemas.microsoft.com/office/drawing/2014/main" id="{124A2197-7FCF-4D95-835E-BA1057021E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873" y="3155698"/>
              <a:ext cx="318226" cy="318226"/>
            </a:xfrm>
            <a:prstGeom prst="rect">
              <a:avLst/>
            </a:prstGeom>
          </p:spPr>
        </p:pic>
      </p:grpSp>
      <p:sp>
        <p:nvSpPr>
          <p:cNvPr id="8" name="箭头: V 形 7">
            <a:extLst>
              <a:ext uri="{FF2B5EF4-FFF2-40B4-BE49-F238E27FC236}">
                <a16:creationId xmlns:a16="http://schemas.microsoft.com/office/drawing/2014/main" id="{3CC36DFF-5EE5-4AFB-91C4-D2F6BAB73215}"/>
              </a:ext>
            </a:extLst>
          </p:cNvPr>
          <p:cNvSpPr/>
          <p:nvPr/>
        </p:nvSpPr>
        <p:spPr>
          <a:xfrm>
            <a:off x="336137" y="2136079"/>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文本框 8">
            <a:extLst>
              <a:ext uri="{FF2B5EF4-FFF2-40B4-BE49-F238E27FC236}">
                <a16:creationId xmlns:a16="http://schemas.microsoft.com/office/drawing/2014/main" id="{0B222899-1B79-4ABB-B30C-1EA3B134E50D}"/>
              </a:ext>
            </a:extLst>
          </p:cNvPr>
          <p:cNvSpPr txBox="1"/>
          <p:nvPr/>
        </p:nvSpPr>
        <p:spPr>
          <a:xfrm>
            <a:off x="562105" y="2098221"/>
            <a:ext cx="1943007" cy="276999"/>
          </a:xfrm>
          <a:prstGeom prst="rect">
            <a:avLst/>
          </a:prstGeom>
          <a:noFill/>
        </p:spPr>
        <p:txBody>
          <a:bodyPr wrap="square" rtlCol="0">
            <a:spAutoFit/>
          </a:bodyPr>
          <a:lstStyle/>
          <a:p>
            <a:r>
              <a:rPr lang="en-US" altLang="zh-CN" sz="1200"/>
              <a:t>how to construct the model</a:t>
            </a:r>
            <a:r>
              <a:rPr lang="zh-CN" altLang="en-US" sz="1200" dirty="0"/>
              <a:t>？</a:t>
            </a:r>
          </a:p>
        </p:txBody>
      </p:sp>
      <p:sp>
        <p:nvSpPr>
          <p:cNvPr id="11" name="箭头: V 形 10">
            <a:extLst>
              <a:ext uri="{FF2B5EF4-FFF2-40B4-BE49-F238E27FC236}">
                <a16:creationId xmlns:a16="http://schemas.microsoft.com/office/drawing/2014/main" id="{0AC1387B-F5D9-45E1-9495-D399098C7190}"/>
              </a:ext>
            </a:extLst>
          </p:cNvPr>
          <p:cNvSpPr/>
          <p:nvPr/>
        </p:nvSpPr>
        <p:spPr>
          <a:xfrm>
            <a:off x="2966625" y="2179337"/>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文本框 11">
            <a:extLst>
              <a:ext uri="{FF2B5EF4-FFF2-40B4-BE49-F238E27FC236}">
                <a16:creationId xmlns:a16="http://schemas.microsoft.com/office/drawing/2014/main" id="{8832C328-5EC6-4419-AFDA-2397852A60F9}"/>
              </a:ext>
            </a:extLst>
          </p:cNvPr>
          <p:cNvSpPr txBox="1"/>
          <p:nvPr/>
        </p:nvSpPr>
        <p:spPr>
          <a:xfrm>
            <a:off x="3192593" y="2126148"/>
            <a:ext cx="1704910" cy="276999"/>
          </a:xfrm>
          <a:prstGeom prst="rect">
            <a:avLst/>
          </a:prstGeom>
          <a:noFill/>
        </p:spPr>
        <p:txBody>
          <a:bodyPr wrap="square" rtlCol="0">
            <a:spAutoFit/>
          </a:bodyPr>
          <a:lstStyle/>
          <a:p>
            <a:r>
              <a:rPr lang="en-US" altLang="zh-CN" sz="1200" dirty="0"/>
              <a:t>how to use this model</a:t>
            </a:r>
            <a:r>
              <a:rPr lang="zh-CN" altLang="en-US" sz="1200" dirty="0"/>
              <a:t>？</a:t>
            </a:r>
          </a:p>
        </p:txBody>
      </p:sp>
      <p:sp>
        <p:nvSpPr>
          <p:cNvPr id="13" name="文本框 2">
            <a:extLst>
              <a:ext uri="{FF2B5EF4-FFF2-40B4-BE49-F238E27FC236}">
                <a16:creationId xmlns:a16="http://schemas.microsoft.com/office/drawing/2014/main" id="{063083AC-BA58-46E5-85CA-C5DEE014E541}"/>
              </a:ext>
            </a:extLst>
          </p:cNvPr>
          <p:cNvSpPr txBox="1">
            <a:spLocks noChangeArrowheads="1"/>
          </p:cNvSpPr>
          <p:nvPr/>
        </p:nvSpPr>
        <p:spPr bwMode="auto">
          <a:xfrm>
            <a:off x="329929" y="2375220"/>
            <a:ext cx="2175182" cy="127343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总的来说就是，先预测，再规划</a:t>
            </a:r>
          </a:p>
          <a:p>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规划目标是确保无借款，黄金仓位保持，风险低，收益高 </a:t>
            </a:r>
          </a:p>
          <a:p>
            <a:pPr algn="just"/>
            <a:r>
              <a:rPr lang="en-US" sz="1050" kern="100">
                <a:latin typeface="等线" panose="02010600030101010101" pitchFamily="2" charset="-122"/>
                <a:ea typeface="等线" panose="02010600030101010101" pitchFamily="2" charset="-122"/>
                <a:cs typeface="Times New Roman" panose="02020603050405020304" pitchFamily="18" charset="0"/>
              </a:rPr>
              <a:t> In a nutshell, predict first, plan next, make decisions last. Make sure it balances returns and risks.</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4" name="箭头: V 形 13">
            <a:extLst>
              <a:ext uri="{FF2B5EF4-FFF2-40B4-BE49-F238E27FC236}">
                <a16:creationId xmlns:a16="http://schemas.microsoft.com/office/drawing/2014/main" id="{67C6432E-4BD7-40DA-A3B2-0F1DCBD80652}"/>
              </a:ext>
            </a:extLst>
          </p:cNvPr>
          <p:cNvSpPr/>
          <p:nvPr/>
        </p:nvSpPr>
        <p:spPr>
          <a:xfrm>
            <a:off x="327923" y="3757829"/>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文本框 14">
            <a:extLst>
              <a:ext uri="{FF2B5EF4-FFF2-40B4-BE49-F238E27FC236}">
                <a16:creationId xmlns:a16="http://schemas.microsoft.com/office/drawing/2014/main" id="{E1CE40CC-2CE0-40FC-95FC-6EF71FC7A1D3}"/>
              </a:ext>
            </a:extLst>
          </p:cNvPr>
          <p:cNvSpPr txBox="1"/>
          <p:nvPr/>
        </p:nvSpPr>
        <p:spPr>
          <a:xfrm>
            <a:off x="553891" y="3719969"/>
            <a:ext cx="3208784" cy="277000"/>
          </a:xfrm>
          <a:prstGeom prst="rect">
            <a:avLst/>
          </a:prstGeom>
          <a:noFill/>
        </p:spPr>
        <p:txBody>
          <a:bodyPr wrap="square" rtlCol="0">
            <a:spAutoFit/>
          </a:bodyPr>
          <a:lstStyle/>
          <a:p>
            <a:r>
              <a:rPr lang="en-US" altLang="zh-CN" sz="1200" dirty="0"/>
              <a:t>Strengths and weakness of the model</a:t>
            </a:r>
            <a:endParaRPr lang="zh-CN" altLang="en-US" sz="1200" dirty="0"/>
          </a:p>
        </p:txBody>
      </p:sp>
      <p:pic>
        <p:nvPicPr>
          <p:cNvPr id="17" name="图形 16" descr="太阳">
            <a:extLst>
              <a:ext uri="{FF2B5EF4-FFF2-40B4-BE49-F238E27FC236}">
                <a16:creationId xmlns:a16="http://schemas.microsoft.com/office/drawing/2014/main" id="{75F745E6-CDC7-4E18-9E44-BCD051E2DA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1717" y="4059408"/>
            <a:ext cx="323799" cy="323799"/>
          </a:xfrm>
          <a:prstGeom prst="rect">
            <a:avLst/>
          </a:prstGeom>
        </p:spPr>
      </p:pic>
      <p:sp>
        <p:nvSpPr>
          <p:cNvPr id="18" name="文本框 17">
            <a:extLst>
              <a:ext uri="{FF2B5EF4-FFF2-40B4-BE49-F238E27FC236}">
                <a16:creationId xmlns:a16="http://schemas.microsoft.com/office/drawing/2014/main" id="{92774B6E-ACC5-40C9-B917-39AF70F9840D}"/>
              </a:ext>
            </a:extLst>
          </p:cNvPr>
          <p:cNvSpPr txBox="1"/>
          <p:nvPr/>
        </p:nvSpPr>
        <p:spPr>
          <a:xfrm>
            <a:off x="685594" y="4059408"/>
            <a:ext cx="1097617" cy="276999"/>
          </a:xfrm>
          <a:prstGeom prst="rect">
            <a:avLst/>
          </a:prstGeom>
          <a:noFill/>
        </p:spPr>
        <p:txBody>
          <a:bodyPr wrap="square" rtlCol="0">
            <a:spAutoFit/>
          </a:bodyPr>
          <a:lstStyle/>
          <a:p>
            <a:r>
              <a:rPr lang="en-US" altLang="zh-CN" sz="1200" dirty="0"/>
              <a:t>Strengths</a:t>
            </a:r>
            <a:endParaRPr lang="zh-CN" altLang="en-US" sz="1200" dirty="0"/>
          </a:p>
        </p:txBody>
      </p:sp>
      <p:sp>
        <p:nvSpPr>
          <p:cNvPr id="19" name="文本框 2">
            <a:extLst>
              <a:ext uri="{FF2B5EF4-FFF2-40B4-BE49-F238E27FC236}">
                <a16:creationId xmlns:a16="http://schemas.microsoft.com/office/drawing/2014/main" id="{518914C7-E07C-403A-84F0-12F74505CBD0}"/>
              </a:ext>
            </a:extLst>
          </p:cNvPr>
          <p:cNvSpPr txBox="1">
            <a:spLocks noChangeArrowheads="1"/>
          </p:cNvSpPr>
          <p:nvPr/>
        </p:nvSpPr>
        <p:spPr bwMode="auto">
          <a:xfrm>
            <a:off x="645516" y="4332748"/>
            <a:ext cx="2224405" cy="153465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收益高的同时</a:t>
            </a:r>
            <a:r>
              <a:rPr lang="zh-CN" altLang="en-US" sz="1050" kern="100">
                <a:latin typeface="等线" panose="02010600030101010101" pitchFamily="2" charset="-122"/>
                <a:ea typeface="等线" panose="02010600030101010101" pitchFamily="2" charset="-122"/>
                <a:cs typeface="Times New Roman" panose="02020603050405020304" pitchFamily="18" charset="0"/>
              </a:rPr>
              <a:t>风险较低</a:t>
            </a:r>
            <a:endParaRPr lang="en-US" altLang="zh-CN" sz="1050" kern="10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050" kern="100">
                <a:latin typeface="等线" panose="02010600030101010101" pitchFamily="2" charset="-122"/>
                <a:ea typeface="等线" panose="02010600030101010101" pitchFamily="2" charset="-122"/>
                <a:cs typeface="Times New Roman" panose="02020603050405020304" pitchFamily="18" charset="0"/>
              </a:rPr>
              <a:t>2.</a:t>
            </a:r>
            <a:r>
              <a:rPr lang="zh-CN" altLang="en-US" sz="1050" kern="100">
                <a:latin typeface="等线" panose="02010600030101010101" pitchFamily="2" charset="-122"/>
                <a:ea typeface="等线" panose="02010600030101010101" pitchFamily="2" charset="-122"/>
                <a:cs typeface="Times New Roman" panose="02020603050405020304" pitchFamily="18" charset="0"/>
              </a:rPr>
              <a:t>投资者</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后悔程度低</a:t>
            </a:r>
          </a:p>
          <a:p>
            <a:pPr algn="just"/>
            <a:r>
              <a:rPr lang="en-US" sz="1050" kern="100" dirty="0">
                <a:latin typeface="等线" panose="02010600030101010101" pitchFamily="2" charset="-122"/>
                <a:ea typeface="等线" panose="02010600030101010101" pitchFamily="2" charset="-122"/>
                <a:cs typeface="Times New Roman" panose="02020603050405020304" pitchFamily="18" charset="0"/>
              </a:rPr>
              <a:t>3</a:t>
            </a:r>
            <a:r>
              <a:rPr lang="en-US" sz="1050" kern="100">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易于操作</a:t>
            </a:r>
          </a:p>
          <a:p>
            <a:pPr marL="171450" indent="-171450" algn="just">
              <a:buFontTx/>
              <a:buChar char="-"/>
            </a:pPr>
            <a:r>
              <a:rPr lang="en-US" sz="1050" kern="100">
                <a:latin typeface="等线" panose="02010600030101010101" pitchFamily="2" charset="-122"/>
                <a:ea typeface="等线" panose="02010600030101010101" pitchFamily="2" charset="-122"/>
                <a:cs typeface="Times New Roman" panose="02020603050405020304" pitchFamily="18" charset="0"/>
              </a:rPr>
              <a:t>High return with low risks</a:t>
            </a:r>
          </a:p>
          <a:p>
            <a:pPr marL="171450" indent="-171450" algn="just">
              <a:buFontTx/>
              <a:buChar char="-"/>
            </a:pPr>
            <a:r>
              <a:rPr lang="en-US" sz="1050" kern="100">
                <a:latin typeface="等线" panose="02010600030101010101" pitchFamily="2" charset="-122"/>
                <a:ea typeface="等线" panose="02010600030101010101" pitchFamily="2" charset="-122"/>
                <a:cs typeface="Times New Roman" panose="02020603050405020304" pitchFamily="18" charset="0"/>
              </a:rPr>
              <a:t>Low regret value of investors</a:t>
            </a:r>
          </a:p>
          <a:p>
            <a:pPr marL="171450" indent="-171450" algn="just">
              <a:buFontTx/>
              <a:buChar char="-"/>
            </a:pPr>
            <a:r>
              <a:rPr lang="en-US" sz="1050" kern="100">
                <a:latin typeface="等线" panose="02010600030101010101" pitchFamily="2" charset="-122"/>
                <a:ea typeface="等线" panose="02010600030101010101" pitchFamily="2" charset="-122"/>
                <a:cs typeface="Times New Roman" panose="02020603050405020304" pitchFamily="18" charset="0"/>
              </a:rPr>
              <a:t>Easy to handle </a:t>
            </a:r>
          </a:p>
          <a:p>
            <a:pPr algn="just"/>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21" name="图形 20" descr="月亮和星星">
            <a:extLst>
              <a:ext uri="{FF2B5EF4-FFF2-40B4-BE49-F238E27FC236}">
                <a16:creationId xmlns:a16="http://schemas.microsoft.com/office/drawing/2014/main" id="{37B6C038-6A05-4F36-A018-5D72BCBF5B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58412" y="4059407"/>
            <a:ext cx="323799" cy="323799"/>
          </a:xfrm>
          <a:prstGeom prst="rect">
            <a:avLst/>
          </a:prstGeom>
        </p:spPr>
      </p:pic>
      <p:sp>
        <p:nvSpPr>
          <p:cNvPr id="22" name="文本框 21">
            <a:extLst>
              <a:ext uri="{FF2B5EF4-FFF2-40B4-BE49-F238E27FC236}">
                <a16:creationId xmlns:a16="http://schemas.microsoft.com/office/drawing/2014/main" id="{2203E0DE-BCE0-45D5-AF51-C0EB774EFDF3}"/>
              </a:ext>
            </a:extLst>
          </p:cNvPr>
          <p:cNvSpPr txBox="1"/>
          <p:nvPr/>
        </p:nvSpPr>
        <p:spPr>
          <a:xfrm>
            <a:off x="3282211" y="4059407"/>
            <a:ext cx="1097617" cy="276999"/>
          </a:xfrm>
          <a:prstGeom prst="rect">
            <a:avLst/>
          </a:prstGeom>
          <a:noFill/>
        </p:spPr>
        <p:txBody>
          <a:bodyPr wrap="square" rtlCol="0">
            <a:spAutoFit/>
          </a:bodyPr>
          <a:lstStyle/>
          <a:p>
            <a:r>
              <a:rPr lang="en-US" altLang="zh-CN" sz="1200" dirty="0"/>
              <a:t>Weakness</a:t>
            </a:r>
            <a:endParaRPr lang="zh-CN" altLang="en-US" sz="1200" dirty="0"/>
          </a:p>
        </p:txBody>
      </p:sp>
      <p:sp>
        <p:nvSpPr>
          <p:cNvPr id="23" name="文本框 2">
            <a:extLst>
              <a:ext uri="{FF2B5EF4-FFF2-40B4-BE49-F238E27FC236}">
                <a16:creationId xmlns:a16="http://schemas.microsoft.com/office/drawing/2014/main" id="{5467D690-1A9D-45B8-A027-89E42E5576A9}"/>
              </a:ext>
            </a:extLst>
          </p:cNvPr>
          <p:cNvSpPr txBox="1">
            <a:spLocks noChangeArrowheads="1"/>
          </p:cNvSpPr>
          <p:nvPr/>
        </p:nvSpPr>
        <p:spPr bwMode="auto">
          <a:xfrm>
            <a:off x="3282210" y="4330393"/>
            <a:ext cx="2219960" cy="8064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为了降低风险可能错过一部分收益</a:t>
            </a:r>
          </a:p>
          <a:p>
            <a:pPr algn="just"/>
            <a:endParaRPr lang="en-US" sz="1050" kern="100">
              <a:latin typeface="等线" panose="02010600030101010101" pitchFamily="2" charset="-122"/>
              <a:ea typeface="等线" panose="02010600030101010101" pitchFamily="2" charset="-122"/>
              <a:cs typeface="Times New Roman" panose="02020603050405020304" pitchFamily="18" charset="0"/>
            </a:endParaRPr>
          </a:p>
          <a:p>
            <a:pPr algn="just"/>
            <a:r>
              <a:rPr lang="en-US" sz="1050" kern="100">
                <a:latin typeface="等线" panose="02010600030101010101" pitchFamily="2" charset="-122"/>
                <a:ea typeface="等线" panose="02010600030101010101" pitchFamily="2" charset="-122"/>
                <a:cs typeface="Times New Roman" panose="02020603050405020304" pitchFamily="18" charset="0"/>
              </a:rPr>
              <a:t>May give up some return to lower the risks</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4" name="箭头: V 形 23">
            <a:extLst>
              <a:ext uri="{FF2B5EF4-FFF2-40B4-BE49-F238E27FC236}">
                <a16:creationId xmlns:a16="http://schemas.microsoft.com/office/drawing/2014/main" id="{C1E08790-F1B9-4EA9-9E90-3D9FF3221392}"/>
              </a:ext>
            </a:extLst>
          </p:cNvPr>
          <p:cNvSpPr/>
          <p:nvPr/>
        </p:nvSpPr>
        <p:spPr>
          <a:xfrm>
            <a:off x="375580" y="6779977"/>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a:extLst>
              <a:ext uri="{FF2B5EF4-FFF2-40B4-BE49-F238E27FC236}">
                <a16:creationId xmlns:a16="http://schemas.microsoft.com/office/drawing/2014/main" id="{0AC45312-9097-48DE-B53C-C2AC47EDDC53}"/>
              </a:ext>
            </a:extLst>
          </p:cNvPr>
          <p:cNvSpPr txBox="1"/>
          <p:nvPr/>
        </p:nvSpPr>
        <p:spPr>
          <a:xfrm>
            <a:off x="601548" y="6738308"/>
            <a:ext cx="3208784" cy="277000"/>
          </a:xfrm>
          <a:prstGeom prst="rect">
            <a:avLst/>
          </a:prstGeom>
          <a:noFill/>
        </p:spPr>
        <p:txBody>
          <a:bodyPr wrap="square" rtlCol="0">
            <a:spAutoFit/>
          </a:bodyPr>
          <a:lstStyle/>
          <a:p>
            <a:r>
              <a:rPr lang="en-US" altLang="zh-CN" sz="1200" dirty="0"/>
              <a:t>The result of the model</a:t>
            </a:r>
            <a:endParaRPr lang="zh-CN" altLang="en-US" sz="1200" dirty="0"/>
          </a:p>
        </p:txBody>
      </p:sp>
      <p:sp>
        <p:nvSpPr>
          <p:cNvPr id="26" name="文本框 2">
            <a:extLst>
              <a:ext uri="{FF2B5EF4-FFF2-40B4-BE49-F238E27FC236}">
                <a16:creationId xmlns:a16="http://schemas.microsoft.com/office/drawing/2014/main" id="{AED28A76-091F-420F-8826-0EED2EBE9437}"/>
              </a:ext>
            </a:extLst>
          </p:cNvPr>
          <p:cNvSpPr txBox="1">
            <a:spLocks noChangeArrowheads="1"/>
          </p:cNvSpPr>
          <p:nvPr/>
        </p:nvSpPr>
        <p:spPr bwMode="auto">
          <a:xfrm>
            <a:off x="697617" y="7104550"/>
            <a:ext cx="2219960" cy="16127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a:r>
              <a:rPr lang="en-US" altLang="zh-CN" sz="1050" kern="100">
                <a:latin typeface="等线" panose="02010600030101010101" pitchFamily="2" charset="-122"/>
                <a:cs typeface="Times New Roman" panose="02020603050405020304" pitchFamily="18" charset="0"/>
              </a:rPr>
              <a:t>Dynamic proportion of assets</a:t>
            </a:r>
            <a:endParaRPr lang="zh-CN" altLang="en-US" sz="1050" kern="100">
              <a:latin typeface="等线" panose="02010600030101010101" pitchFamily="2" charset="-122"/>
              <a:ea typeface="等线" panose="02010600030101010101" pitchFamily="2" charset="-122"/>
              <a:cs typeface="Times New Roman" panose="02020603050405020304" pitchFamily="18" charset="0"/>
            </a:endParaRPr>
          </a:p>
        </p:txBody>
      </p:sp>
      <p:sp>
        <p:nvSpPr>
          <p:cNvPr id="27" name="文本框 2">
            <a:extLst>
              <a:ext uri="{FF2B5EF4-FFF2-40B4-BE49-F238E27FC236}">
                <a16:creationId xmlns:a16="http://schemas.microsoft.com/office/drawing/2014/main" id="{0CEF2423-78BF-4953-960C-9A3C208D592D}"/>
              </a:ext>
            </a:extLst>
          </p:cNvPr>
          <p:cNvSpPr txBox="1">
            <a:spLocks noChangeArrowheads="1"/>
          </p:cNvSpPr>
          <p:nvPr/>
        </p:nvSpPr>
        <p:spPr bwMode="auto">
          <a:xfrm>
            <a:off x="3329867" y="7086626"/>
            <a:ext cx="2219960" cy="163065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a:r>
              <a:rPr lang="en-US" altLang="zh-CN" sz="1050" kern="100">
                <a:latin typeface="等线" panose="02010600030101010101" pitchFamily="2" charset="-122"/>
                <a:ea typeface="等线" panose="02010600030101010101" pitchFamily="2" charset="-122"/>
                <a:cs typeface="Times New Roman" panose="02020603050405020304" pitchFamily="18" charset="0"/>
              </a:rPr>
              <a:t>Total wealth</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8" name="箭头: V 形 27">
            <a:extLst>
              <a:ext uri="{FF2B5EF4-FFF2-40B4-BE49-F238E27FC236}">
                <a16:creationId xmlns:a16="http://schemas.microsoft.com/office/drawing/2014/main" id="{51C09EE6-51B4-450B-86BD-D31B4B4A8B0A}"/>
              </a:ext>
            </a:extLst>
          </p:cNvPr>
          <p:cNvSpPr/>
          <p:nvPr/>
        </p:nvSpPr>
        <p:spPr>
          <a:xfrm>
            <a:off x="376213" y="9002951"/>
            <a:ext cx="225969" cy="20128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9" name="文本框 28">
            <a:extLst>
              <a:ext uri="{FF2B5EF4-FFF2-40B4-BE49-F238E27FC236}">
                <a16:creationId xmlns:a16="http://schemas.microsoft.com/office/drawing/2014/main" id="{900CDD23-5E5E-4F52-AC27-14C86008EC4F}"/>
              </a:ext>
            </a:extLst>
          </p:cNvPr>
          <p:cNvSpPr txBox="1"/>
          <p:nvPr/>
        </p:nvSpPr>
        <p:spPr>
          <a:xfrm>
            <a:off x="610623" y="8965091"/>
            <a:ext cx="3208784" cy="277000"/>
          </a:xfrm>
          <a:prstGeom prst="rect">
            <a:avLst/>
          </a:prstGeom>
          <a:noFill/>
        </p:spPr>
        <p:txBody>
          <a:bodyPr wrap="square" rtlCol="0">
            <a:spAutoFit/>
          </a:bodyPr>
          <a:lstStyle/>
          <a:p>
            <a:r>
              <a:rPr lang="en-US" altLang="zh-CN" sz="1200" dirty="0"/>
              <a:t>Questions you may have</a:t>
            </a:r>
            <a:endParaRPr lang="zh-CN" altLang="en-US" sz="1200" dirty="0"/>
          </a:p>
        </p:txBody>
      </p:sp>
      <p:sp>
        <p:nvSpPr>
          <p:cNvPr id="30" name="文本框 2">
            <a:extLst>
              <a:ext uri="{FF2B5EF4-FFF2-40B4-BE49-F238E27FC236}">
                <a16:creationId xmlns:a16="http://schemas.microsoft.com/office/drawing/2014/main" id="{47B4CC3F-2E85-4681-AA82-4013BCD0D10E}"/>
              </a:ext>
            </a:extLst>
          </p:cNvPr>
          <p:cNvSpPr txBox="1">
            <a:spLocks noChangeArrowheads="1"/>
          </p:cNvSpPr>
          <p:nvPr/>
        </p:nvSpPr>
        <p:spPr bwMode="auto">
          <a:xfrm>
            <a:off x="693806" y="9322332"/>
            <a:ext cx="5041265" cy="289506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r>
              <a:rPr lang="en-US" altLang="zh-CN" sz="1050" kern="100">
                <a:latin typeface="等线" panose="02010600030101010101" pitchFamily="2" charset="-122"/>
                <a:ea typeface="等线" panose="02010600030101010101" pitchFamily="2" charset="-122"/>
                <a:cs typeface="Times New Roman" panose="02020603050405020304" pitchFamily="18" charset="0"/>
              </a:rPr>
              <a:t>Q1:</a:t>
            </a:r>
            <a:r>
              <a:rPr lang="zh-CN" altLang="en-US" sz="1050" kern="100">
                <a:latin typeface="等线" panose="02010600030101010101" pitchFamily="2" charset="-122"/>
                <a:ea typeface="等线" panose="02010600030101010101" pitchFamily="2" charset="-122"/>
                <a:cs typeface="Times New Roman" panose="02020603050405020304" pitchFamily="18" charset="0"/>
              </a:rPr>
              <a:t>如何证明模型的优越性？</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我们引入了对投资者的后悔心理的具体量度，通过与其他方案分析比较可以得出结论：我们的模型给出的投资决定，在实现了风险尽量小的情况下，收益尽量大，让投资者后悔程度尽量低。这是一个优越的模型</a:t>
            </a: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Q2:</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对成本敏感吗？</a:t>
            </a: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 A:</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敏感，</a:t>
            </a:r>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Q3:</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可以改变周期吗</a:t>
            </a:r>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我想</a:t>
            </a:r>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个月进行一次投资？</a:t>
            </a:r>
          </a:p>
          <a:p>
            <a:pPr algn="just"/>
            <a:r>
              <a:rPr lang="en-US" altLang="zh-CN" sz="1050"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sz="1050" kern="100" dirty="0">
                <a:latin typeface="等线" panose="02010600030101010101" pitchFamily="2" charset="-122"/>
                <a:ea typeface="等线" panose="02010600030101010101" pitchFamily="2" charset="-122"/>
                <a:cs typeface="Times New Roman" panose="02020603050405020304" pitchFamily="18" charset="0"/>
              </a:rPr>
              <a:t>可以，但决定后</a:t>
            </a:r>
            <a:r>
              <a:rPr lang="zh-CN" altLang="en-US" sz="1050" kern="100">
                <a:latin typeface="等线" panose="02010600030101010101" pitchFamily="2" charset="-122"/>
                <a:ea typeface="等线" panose="02010600030101010101" pitchFamily="2" charset="-122"/>
                <a:cs typeface="Times New Roman" panose="02020603050405020304" pitchFamily="18" charset="0"/>
              </a:rPr>
              <a:t>不再更改</a:t>
            </a:r>
            <a:endParaRPr lang="en-US" altLang="zh-CN" sz="1050" kern="10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050" kern="100">
                <a:latin typeface="等线" panose="02010600030101010101" pitchFamily="2" charset="-122"/>
                <a:cs typeface="Times New Roman" panose="02020603050405020304" pitchFamily="18" charset="0"/>
              </a:rPr>
              <a:t>Q1: How to prove the superiority of the model?</a:t>
            </a:r>
          </a:p>
          <a:p>
            <a:pPr algn="just"/>
            <a:r>
              <a:rPr lang="en-US" altLang="zh-CN" sz="1050" kern="100">
                <a:latin typeface="等线" panose="02010600030101010101" pitchFamily="2" charset="-122"/>
                <a:ea typeface="等线" panose="02010600030101010101" pitchFamily="2" charset="-122"/>
                <a:cs typeface="Times New Roman" panose="02020603050405020304" pitchFamily="18" charset="0"/>
              </a:rPr>
              <a:t>A: We introduce the s</a:t>
            </a:r>
            <a:r>
              <a:rPr lang="en-US" altLang="zh-CN" sz="1050" kern="100">
                <a:latin typeface="等线" panose="02010600030101010101" pitchFamily="2" charset="-122"/>
                <a:cs typeface="Times New Roman" panose="02020603050405020304" pitchFamily="18" charset="0"/>
              </a:rPr>
              <a:t>pecific measurement of the degree of investors’ unsatisfaction. By comparing with other choices, we draw the conclusion that decisions made by our model make investors regret less, gain more and take less risks. That is how we prove its superiority.</a:t>
            </a:r>
          </a:p>
          <a:p>
            <a:pPr algn="just"/>
            <a:r>
              <a:rPr lang="en-US" altLang="zh-CN" sz="1050" kern="100">
                <a:latin typeface="等线" panose="02010600030101010101" pitchFamily="2" charset="-122"/>
                <a:ea typeface="等线" panose="02010600030101010101" pitchFamily="2" charset="-122"/>
                <a:cs typeface="Times New Roman" panose="02020603050405020304" pitchFamily="18" charset="0"/>
              </a:rPr>
              <a:t>Q: Is is sensitive to transcation costs?</a:t>
            </a:r>
          </a:p>
          <a:p>
            <a:pPr algn="just"/>
            <a:r>
              <a:rPr lang="en-US" altLang="zh-CN" sz="1050" kern="100">
                <a:latin typeface="等线" panose="02010600030101010101" pitchFamily="2" charset="-122"/>
                <a:ea typeface="等线" panose="02010600030101010101" pitchFamily="2" charset="-122"/>
                <a:cs typeface="Times New Roman" panose="02020603050405020304" pitchFamily="18" charset="0"/>
              </a:rPr>
              <a:t>A: Yes. The lower transaction costs are, the more we trade, and the more we earn.</a:t>
            </a:r>
          </a:p>
          <a:p>
            <a:pPr algn="just"/>
            <a:r>
              <a:rPr lang="en-US" altLang="zh-CN" sz="1050" kern="100">
                <a:latin typeface="等线" panose="02010600030101010101" pitchFamily="2" charset="-122"/>
                <a:ea typeface="等线" panose="02010600030101010101" pitchFamily="2" charset="-122"/>
                <a:cs typeface="Times New Roman" panose="02020603050405020304" pitchFamily="18" charset="0"/>
              </a:rPr>
              <a:t>Q: </a:t>
            </a:r>
            <a:r>
              <a:rPr lang="en-US" altLang="zh-CN" sz="1050" kern="100">
                <a:latin typeface="等线" panose="02010600030101010101" pitchFamily="2" charset="-122"/>
                <a:cs typeface="Times New Roman" panose="02020603050405020304" pitchFamily="18" charset="0"/>
              </a:rPr>
              <a:t>Is the length of the period variable?</a:t>
            </a:r>
          </a:p>
          <a:p>
            <a:pPr algn="just"/>
            <a:r>
              <a:rPr lang="en-US" altLang="zh-CN" sz="1050" kern="100">
                <a:latin typeface="等线" panose="02010600030101010101" pitchFamily="2" charset="-122"/>
                <a:ea typeface="等线" panose="02010600030101010101" pitchFamily="2" charset="-122"/>
                <a:cs typeface="Times New Roman" panose="02020603050405020304" pitchFamily="18" charset="0"/>
              </a:rPr>
              <a:t>A: Yes.  But we sugget you do not change it after you make your decision.</a:t>
            </a:r>
            <a:endParaRPr lang="zh-CN" altLang="en-US" sz="105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CA956DA6-0DAC-43CD-B6D1-76082C0591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9771" y="7556100"/>
            <a:ext cx="1995652" cy="1052638"/>
          </a:xfrm>
          <a:prstGeom prst="rect">
            <a:avLst/>
          </a:prstGeom>
        </p:spPr>
      </p:pic>
      <p:pic>
        <p:nvPicPr>
          <p:cNvPr id="10" name="图片 9">
            <a:extLst>
              <a:ext uri="{FF2B5EF4-FFF2-40B4-BE49-F238E27FC236}">
                <a16:creationId xmlns:a16="http://schemas.microsoft.com/office/drawing/2014/main" id="{5FBBA50D-17D9-4553-9452-8364E84D69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7442" y="7390305"/>
            <a:ext cx="2135525" cy="1272260"/>
          </a:xfrm>
          <a:prstGeom prst="rect">
            <a:avLst/>
          </a:prstGeom>
        </p:spPr>
      </p:pic>
    </p:spTree>
    <p:extLst>
      <p:ext uri="{BB962C8B-B14F-4D97-AF65-F5344CB8AC3E}">
        <p14:creationId xmlns:p14="http://schemas.microsoft.com/office/powerpoint/2010/main" val="369841951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1266</TotalTime>
  <Words>829</Words>
  <Application>Microsoft Office PowerPoint</Application>
  <PresentationFormat>自定义</PresentationFormat>
  <Paragraphs>101</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等线</vt:lpstr>
      <vt:lpstr>等线 Light</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贾 怀宇</dc:creator>
  <cp:lastModifiedBy>陈麒至</cp:lastModifiedBy>
  <cp:revision>29</cp:revision>
  <dcterms:created xsi:type="dcterms:W3CDTF">2022-02-19T08:59:43Z</dcterms:created>
  <dcterms:modified xsi:type="dcterms:W3CDTF">2022-02-21T11:07:10Z</dcterms:modified>
</cp:coreProperties>
</file>