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6" r:id="rId4"/>
    <p:sldId id="275" r:id="rId5"/>
    <p:sldId id="276" r:id="rId6"/>
    <p:sldId id="281" r:id="rId7"/>
    <p:sldId id="282" r:id="rId8"/>
    <p:sldId id="283" r:id="rId9"/>
    <p:sldId id="284" r:id="rId10"/>
    <p:sldId id="279" r:id="rId11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4515"/>
    <a:srgbClr val="B07100"/>
    <a:srgbClr val="AA8A2A"/>
    <a:srgbClr val="292A2E"/>
    <a:srgbClr val="FFD040"/>
    <a:srgbClr val="D3D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029" autoAdjust="0"/>
    <p:restoredTop sz="94660"/>
  </p:normalViewPr>
  <p:slideViewPr>
    <p:cSldViewPr>
      <p:cViewPr>
        <p:scale>
          <a:sx n="100" d="100"/>
          <a:sy n="100" d="100"/>
        </p:scale>
        <p:origin x="-2490" y="-3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F4D61-6E7F-481A-AD24-399A2CA415A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9E85A-BB4A-4AD6-ACB8-FA9C6402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7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F44C-5086-4557-981A-3C80CFB5700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B4C7-506F-4BFC-8F55-BACA3A13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92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FF44C-5086-4557-981A-3C80CFB57009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8B4C7-506F-4BFC-8F55-BACA3A13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0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072866" rtl="0" eaLnBrk="1" latinLnBrk="1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2560" y="1340768"/>
            <a:ext cx="4104456" cy="2010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ko-KR" altLang="en-US" sz="3200" b="1" dirty="0">
                <a:solidFill>
                  <a:schemeClr val="bg1"/>
                </a:solidFill>
              </a:rPr>
              <a:t>식품코너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구매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/>
            </a:r>
            <a:br>
              <a:rPr lang="en-US" altLang="ko-KR" sz="3200" b="1" dirty="0" smtClean="0">
                <a:solidFill>
                  <a:schemeClr val="bg1"/>
                </a:solidFill>
              </a:rPr>
            </a:br>
            <a:r>
              <a:rPr lang="ko-KR" altLang="en-US" sz="3200" b="1" dirty="0" smtClean="0">
                <a:solidFill>
                  <a:schemeClr val="bg1"/>
                </a:solidFill>
              </a:rPr>
              <a:t>회전율 제고를 위한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>
              <a:lnSpc>
                <a:spcPct val="135000"/>
              </a:lnSpc>
            </a:pPr>
            <a:r>
              <a:rPr lang="ko-KR" altLang="en-US" sz="3200" b="1" dirty="0" err="1" smtClean="0">
                <a:solidFill>
                  <a:schemeClr val="bg1"/>
                </a:solidFill>
              </a:rPr>
              <a:t>키오스크</a:t>
            </a:r>
            <a:endParaRPr lang="en-US" altLang="ko-KR" sz="3200" b="1" dirty="0" smtClean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25"/>
          <a:stretch/>
        </p:blipFill>
        <p:spPr>
          <a:xfrm>
            <a:off x="6105128" y="777887"/>
            <a:ext cx="3622568" cy="608011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 flipV="1">
            <a:off x="5241032" y="5705872"/>
            <a:ext cx="4664968" cy="1152128"/>
          </a:xfrm>
          <a:prstGeom prst="rect">
            <a:avLst/>
          </a:prstGeom>
          <a:gradFill>
            <a:gsLst>
              <a:gs pos="7000">
                <a:srgbClr val="292A2E">
                  <a:alpha val="85000"/>
                </a:srgbClr>
              </a:gs>
              <a:gs pos="95000">
                <a:srgbClr val="292A2E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5777443"/>
            <a:ext cx="4104456" cy="42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ko-KR" altLang="en-US" sz="1800" b="1" dirty="0" smtClean="0">
                <a:solidFill>
                  <a:schemeClr val="bg1"/>
                </a:solidFill>
              </a:rPr>
              <a:t>제출일 </a:t>
            </a:r>
            <a:r>
              <a:rPr lang="en-US" altLang="ko-KR" sz="1800" dirty="0" smtClean="0">
                <a:solidFill>
                  <a:schemeClr val="bg1"/>
                </a:solidFill>
              </a:rPr>
              <a:t>2020.12.20</a:t>
            </a:r>
          </a:p>
        </p:txBody>
      </p:sp>
    </p:spTree>
    <p:extLst>
      <p:ext uri="{BB962C8B-B14F-4D97-AF65-F5344CB8AC3E}">
        <p14:creationId xmlns:p14="http://schemas.microsoft.com/office/powerpoint/2010/main" val="57255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727056" y="2996952"/>
            <a:ext cx="2451888" cy="57458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감사합니다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88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0" y="2930597"/>
            <a:ext cx="9906000" cy="4365820"/>
            <a:chOff x="0" y="3038127"/>
            <a:chExt cx="9906000" cy="436582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89000" contrast="-5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11" b="29994"/>
            <a:stretch/>
          </p:blipFill>
          <p:spPr bwMode="auto">
            <a:xfrm>
              <a:off x="0" y="3141714"/>
              <a:ext cx="9906000" cy="4262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직사각형 38"/>
            <p:cNvSpPr/>
            <p:nvPr/>
          </p:nvSpPr>
          <p:spPr>
            <a:xfrm>
              <a:off x="0" y="3038127"/>
              <a:ext cx="9906000" cy="4067324"/>
            </a:xfrm>
            <a:prstGeom prst="rect">
              <a:avLst/>
            </a:prstGeom>
            <a:gradFill>
              <a:gsLst>
                <a:gs pos="37000">
                  <a:srgbClr val="292A2E"/>
                </a:gs>
                <a:gs pos="100000">
                  <a:srgbClr val="292A2E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0" y="2601068"/>
            <a:ext cx="9896268" cy="2268092"/>
            <a:chOff x="0" y="2492896"/>
            <a:chExt cx="9896268" cy="2268092"/>
          </a:xfrm>
        </p:grpSpPr>
        <p:sp>
          <p:nvSpPr>
            <p:cNvPr id="42" name="타원 41"/>
            <p:cNvSpPr/>
            <p:nvPr/>
          </p:nvSpPr>
          <p:spPr>
            <a:xfrm>
              <a:off x="3325556" y="2492896"/>
              <a:ext cx="2268092" cy="2268092"/>
            </a:xfrm>
            <a:prstGeom prst="ellipse">
              <a:avLst/>
            </a:prstGeom>
            <a:solidFill>
              <a:srgbClr val="292A2E">
                <a:alpha val="35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0" y="2492896"/>
              <a:ext cx="9896268" cy="2268092"/>
              <a:chOff x="0" y="2276872"/>
              <a:chExt cx="9896268" cy="2268092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1297020" y="2276872"/>
                <a:ext cx="7311960" cy="2268092"/>
                <a:chOff x="1133268" y="2276872"/>
                <a:chExt cx="7311960" cy="2268092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1133268" y="2276872"/>
                  <a:ext cx="2268092" cy="2268092"/>
                  <a:chOff x="1133268" y="1880669"/>
                  <a:chExt cx="2664296" cy="2664297"/>
                </a:xfrm>
              </p:grpSpPr>
              <p:sp>
                <p:nvSpPr>
                  <p:cNvPr id="8" name="타원 7"/>
                  <p:cNvSpPr/>
                  <p:nvPr/>
                </p:nvSpPr>
                <p:spPr>
                  <a:xfrm>
                    <a:off x="1133268" y="1880669"/>
                    <a:ext cx="2664296" cy="2664297"/>
                  </a:xfrm>
                  <a:prstGeom prst="ellipse">
                    <a:avLst/>
                  </a:prstGeom>
                  <a:solidFill>
                    <a:srgbClr val="292A2E">
                      <a:alpha val="35000"/>
                    </a:srgbClr>
                  </a:solidFill>
                  <a:ln w="19050">
                    <a:solidFill>
                      <a:srgbClr val="FFD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6" name="그룹 5"/>
                  <p:cNvGrpSpPr/>
                  <p:nvPr/>
                </p:nvGrpSpPr>
                <p:grpSpPr>
                  <a:xfrm>
                    <a:off x="1133268" y="2303602"/>
                    <a:ext cx="2664296" cy="1578412"/>
                    <a:chOff x="1313288" y="2231594"/>
                    <a:chExt cx="2664296" cy="1578412"/>
                  </a:xfrm>
                </p:grpSpPr>
                <p:sp>
                  <p:nvSpPr>
                    <p:cNvPr id="2" name="TextBox 1"/>
                    <p:cNvSpPr txBox="1"/>
                    <p:nvPr/>
                  </p:nvSpPr>
                  <p:spPr>
                    <a:xfrm>
                      <a:off x="1313288" y="2815768"/>
                      <a:ext cx="2664296" cy="99423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ko-KR" altLang="en-US" sz="1300" b="1" dirty="0" smtClean="0">
                          <a:solidFill>
                            <a:schemeClr val="bg1"/>
                          </a:solidFill>
                        </a:rPr>
                        <a:t>식품의 유통기한</a:t>
                      </a:r>
                      <a:r>
                        <a:rPr lang="en-US" altLang="ko-KR" sz="1300" b="1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3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300" b="1" dirty="0" smtClean="0">
                          <a:solidFill>
                            <a:schemeClr val="bg1"/>
                          </a:solidFill>
                        </a:rPr>
                        <a:t>특수성 극복</a:t>
                      </a:r>
                      <a:endParaRPr lang="en-US" altLang="ko-KR" sz="13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ko-KR" altLang="en-US" sz="1300" b="1" dirty="0" smtClean="0">
                          <a:solidFill>
                            <a:schemeClr val="bg1"/>
                          </a:solidFill>
                        </a:rPr>
                        <a:t>구매 </a:t>
                      </a:r>
                      <a:r>
                        <a:rPr lang="ko-KR" altLang="en-US" sz="1300" b="1" dirty="0" err="1" smtClean="0">
                          <a:solidFill>
                            <a:schemeClr val="bg1"/>
                          </a:solidFill>
                        </a:rPr>
                        <a:t>회전률</a:t>
                      </a:r>
                      <a:r>
                        <a:rPr lang="ko-KR" altLang="en-US" sz="1300" b="1" dirty="0" smtClean="0">
                          <a:solidFill>
                            <a:schemeClr val="bg1"/>
                          </a:solidFill>
                        </a:rPr>
                        <a:t> 증가</a:t>
                      </a:r>
                      <a:endParaRPr lang="en-US" altLang="ko-KR" sz="1300" b="1" dirty="0" smtClean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13288" y="2231594"/>
                      <a:ext cx="2664296" cy="4519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sz="1900" b="1" dirty="0">
                          <a:solidFill>
                            <a:schemeClr val="bg1"/>
                          </a:solidFill>
                        </a:rPr>
                        <a:t>기업</a:t>
                      </a:r>
                    </a:p>
                  </p:txBody>
                </p:sp>
              </p:grpSp>
            </p:grpSp>
            <p:grpSp>
              <p:nvGrpSpPr>
                <p:cNvPr id="13" name="그룹 12"/>
                <p:cNvGrpSpPr/>
                <p:nvPr/>
              </p:nvGrpSpPr>
              <p:grpSpPr>
                <a:xfrm>
                  <a:off x="3161804" y="2276872"/>
                  <a:ext cx="2268092" cy="2268092"/>
                  <a:chOff x="5336871" y="1880668"/>
                  <a:chExt cx="2664296" cy="2664295"/>
                </a:xfrm>
              </p:grpSpPr>
              <p:sp>
                <p:nvSpPr>
                  <p:cNvPr id="9" name="타원 8"/>
                  <p:cNvSpPr/>
                  <p:nvPr/>
                </p:nvSpPr>
                <p:spPr>
                  <a:xfrm>
                    <a:off x="5336871" y="1880668"/>
                    <a:ext cx="2664296" cy="2664295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7" name="그룹 6"/>
                  <p:cNvGrpSpPr/>
                  <p:nvPr/>
                </p:nvGrpSpPr>
                <p:grpSpPr>
                  <a:xfrm>
                    <a:off x="5336871" y="2303602"/>
                    <a:ext cx="2664296" cy="1813413"/>
                    <a:chOff x="5390050" y="2231594"/>
                    <a:chExt cx="2664296" cy="1813413"/>
                  </a:xfrm>
                </p:grpSpPr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5571969" y="2815768"/>
                      <a:ext cx="2300459" cy="12292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ko-KR" altLang="en-US" sz="1300" b="1" dirty="0" smtClean="0">
                          <a:solidFill>
                            <a:schemeClr val="bg1"/>
                          </a:solidFill>
                        </a:rPr>
                        <a:t>해당 세일품목에 </a:t>
                      </a:r>
                      <a:r>
                        <a:rPr lang="en-US" altLang="ko-KR" sz="1300" b="1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3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300" b="1" dirty="0" smtClean="0">
                          <a:solidFill>
                            <a:schemeClr val="bg1"/>
                          </a:solidFill>
                        </a:rPr>
                        <a:t>빠른 접근</a:t>
                      </a:r>
                      <a:endParaRPr lang="en-US" altLang="ko-KR" sz="13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ko-KR" altLang="en-US" sz="1300" b="1" dirty="0" err="1" smtClean="0">
                          <a:solidFill>
                            <a:schemeClr val="bg1"/>
                          </a:solidFill>
                        </a:rPr>
                        <a:t>매장내</a:t>
                      </a:r>
                      <a:r>
                        <a:rPr lang="ko-KR" altLang="en-US" sz="1300" b="1" dirty="0" smtClean="0">
                          <a:solidFill>
                            <a:schemeClr val="bg1"/>
                          </a:solidFill>
                        </a:rPr>
                        <a:t> 방황하는 </a:t>
                      </a:r>
                      <a:r>
                        <a:rPr lang="en-US" altLang="ko-KR" sz="1300" b="1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3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300" b="1" dirty="0" smtClean="0">
                          <a:solidFill>
                            <a:schemeClr val="bg1"/>
                          </a:solidFill>
                        </a:rPr>
                        <a:t>시간 절약</a:t>
                      </a:r>
                      <a:endParaRPr lang="ko-KR" altLang="en-US" sz="13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5390050" y="2231594"/>
                      <a:ext cx="2664296" cy="4519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sz="1900" b="1" dirty="0" smtClean="0">
                          <a:solidFill>
                            <a:schemeClr val="bg1"/>
                          </a:solidFill>
                        </a:rPr>
                        <a:t>고객</a:t>
                      </a:r>
                      <a:endParaRPr lang="ko-KR" altLang="en-US" sz="19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4" name="그룹 13"/>
                <p:cNvGrpSpPr/>
                <p:nvPr/>
              </p:nvGrpSpPr>
              <p:grpSpPr>
                <a:xfrm>
                  <a:off x="6177136" y="2276872"/>
                  <a:ext cx="2268092" cy="2268092"/>
                  <a:chOff x="5616593" y="1880668"/>
                  <a:chExt cx="2664296" cy="2664296"/>
                </a:xfrm>
              </p:grpSpPr>
              <p:sp>
                <p:nvSpPr>
                  <p:cNvPr id="15" name="타원 14"/>
                  <p:cNvSpPr/>
                  <p:nvPr/>
                </p:nvSpPr>
                <p:spPr>
                  <a:xfrm>
                    <a:off x="5616593" y="1880668"/>
                    <a:ext cx="2664296" cy="2664296"/>
                  </a:xfrm>
                  <a:prstGeom prst="ellipse">
                    <a:avLst/>
                  </a:prstGeom>
                  <a:solidFill>
                    <a:srgbClr val="FFD040"/>
                  </a:solidFill>
                  <a:ln w="19050">
                    <a:solidFill>
                      <a:srgbClr val="FFD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616593" y="2698675"/>
                    <a:ext cx="2664296" cy="10846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5000"/>
                      </a:lnSpc>
                    </a:pPr>
                    <a:r>
                      <a:rPr lang="ko-KR" altLang="en-US" sz="2000" b="1" dirty="0" smtClean="0">
                        <a:solidFill>
                          <a:srgbClr val="292A2E"/>
                        </a:solidFill>
                      </a:rPr>
                      <a:t>구매효율</a:t>
                    </a:r>
                    <a:endParaRPr lang="en-US" altLang="ko-KR" sz="2000" b="1" dirty="0" smtClean="0">
                      <a:solidFill>
                        <a:srgbClr val="292A2E"/>
                      </a:solidFill>
                    </a:endParaRPr>
                  </a:p>
                  <a:p>
                    <a:pPr algn="ctr">
                      <a:lnSpc>
                        <a:spcPct val="135000"/>
                      </a:lnSpc>
                    </a:pPr>
                    <a:r>
                      <a:rPr lang="ko-KR" altLang="en-US" sz="2000" b="1" dirty="0" smtClean="0">
                        <a:solidFill>
                          <a:srgbClr val="292A2E"/>
                        </a:solidFill>
                      </a:rPr>
                      <a:t>극대</a:t>
                    </a:r>
                    <a:r>
                      <a:rPr lang="ko-KR" altLang="en-US" sz="2000" b="1" dirty="0">
                        <a:solidFill>
                          <a:srgbClr val="292A2E"/>
                        </a:solidFill>
                      </a:rPr>
                      <a:t>화</a:t>
                    </a:r>
                  </a:p>
                </p:txBody>
              </p:sp>
            </p:grpSp>
          </p:grpSp>
          <p:cxnSp>
            <p:nvCxnSpPr>
              <p:cNvPr id="20" name="직선 연결선 19"/>
              <p:cNvCxnSpPr>
                <a:stCxn id="8" idx="2"/>
              </p:cNvCxnSpPr>
              <p:nvPr/>
            </p:nvCxnSpPr>
            <p:spPr>
              <a:xfrm flipH="1">
                <a:off x="0" y="3410918"/>
                <a:ext cx="1297020" cy="0"/>
              </a:xfrm>
              <a:prstGeom prst="line">
                <a:avLst/>
              </a:prstGeom>
              <a:ln w="19050">
                <a:solidFill>
                  <a:srgbClr val="FFD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8608980" y="3410918"/>
                <a:ext cx="1287288" cy="0"/>
              </a:xfrm>
              <a:prstGeom prst="line">
                <a:avLst/>
              </a:prstGeom>
              <a:ln w="19050">
                <a:solidFill>
                  <a:srgbClr val="FFD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>
              <a:xfrm>
                <a:off x="5593648" y="3296667"/>
                <a:ext cx="747240" cy="114250"/>
                <a:chOff x="5593648" y="3353792"/>
                <a:chExt cx="747240" cy="114250"/>
              </a:xfrm>
            </p:grpSpPr>
            <p:cxnSp>
              <p:nvCxnSpPr>
                <p:cNvPr id="21" name="직선 연결선 20"/>
                <p:cNvCxnSpPr/>
                <p:nvPr/>
              </p:nvCxnSpPr>
              <p:spPr>
                <a:xfrm flipH="1">
                  <a:off x="5593648" y="3410918"/>
                  <a:ext cx="747240" cy="0"/>
                </a:xfrm>
                <a:prstGeom prst="line">
                  <a:avLst/>
                </a:prstGeom>
                <a:ln w="19050">
                  <a:solidFill>
                    <a:srgbClr val="FFD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직각 삼각형 29"/>
                <p:cNvSpPr/>
                <p:nvPr/>
              </p:nvSpPr>
              <p:spPr>
                <a:xfrm rot="18900000" flipH="1">
                  <a:off x="5876805" y="3353792"/>
                  <a:ext cx="114250" cy="114250"/>
                </a:xfrm>
                <a:custGeom>
                  <a:avLst/>
                  <a:gdLst>
                    <a:gd name="connsiteX0" fmla="*/ 0 w 792088"/>
                    <a:gd name="connsiteY0" fmla="*/ 792088 h 792088"/>
                    <a:gd name="connsiteX1" fmla="*/ 0 w 792088"/>
                    <a:gd name="connsiteY1" fmla="*/ 0 h 792088"/>
                    <a:gd name="connsiteX2" fmla="*/ 792088 w 792088"/>
                    <a:gd name="connsiteY2" fmla="*/ 792088 h 792088"/>
                    <a:gd name="connsiteX3" fmla="*/ 0 w 792088"/>
                    <a:gd name="connsiteY3" fmla="*/ 792088 h 792088"/>
                    <a:gd name="connsiteX0" fmla="*/ 792088 w 883528"/>
                    <a:gd name="connsiteY0" fmla="*/ 792088 h 883528"/>
                    <a:gd name="connsiteX1" fmla="*/ 0 w 883528"/>
                    <a:gd name="connsiteY1" fmla="*/ 792088 h 883528"/>
                    <a:gd name="connsiteX2" fmla="*/ 0 w 883528"/>
                    <a:gd name="connsiteY2" fmla="*/ 0 h 883528"/>
                    <a:gd name="connsiteX3" fmla="*/ 883528 w 883528"/>
                    <a:gd name="connsiteY3" fmla="*/ 883528 h 883528"/>
                    <a:gd name="connsiteX0" fmla="*/ 792088 w 792088"/>
                    <a:gd name="connsiteY0" fmla="*/ 792088 h 792088"/>
                    <a:gd name="connsiteX1" fmla="*/ 0 w 792088"/>
                    <a:gd name="connsiteY1" fmla="*/ 792088 h 792088"/>
                    <a:gd name="connsiteX2" fmla="*/ 0 w 792088"/>
                    <a:gd name="connsiteY2" fmla="*/ 0 h 792088"/>
                    <a:gd name="connsiteX3" fmla="*/ 636571 w 792088"/>
                    <a:gd name="connsiteY3" fmla="*/ 106736 h 792088"/>
                    <a:gd name="connsiteX0" fmla="*/ 792088 w 792088"/>
                    <a:gd name="connsiteY0" fmla="*/ 792088 h 792088"/>
                    <a:gd name="connsiteX1" fmla="*/ 0 w 792088"/>
                    <a:gd name="connsiteY1" fmla="*/ 792088 h 792088"/>
                    <a:gd name="connsiteX2" fmla="*/ 0 w 792088"/>
                    <a:gd name="connsiteY2" fmla="*/ 0 h 792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92088" h="792088">
                      <a:moveTo>
                        <a:pt x="792088" y="792088"/>
                      </a:moveTo>
                      <a:lnTo>
                        <a:pt x="0" y="79208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ap="rnd">
                  <a:solidFill>
                    <a:srgbClr val="FFD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35" name="TextBox 34"/>
          <p:cNvSpPr txBox="1"/>
          <p:nvPr/>
        </p:nvSpPr>
        <p:spPr>
          <a:xfrm>
            <a:off x="3080792" y="908720"/>
            <a:ext cx="3744416" cy="75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5000"/>
              </a:lnSpc>
            </a:pPr>
            <a:r>
              <a:rPr lang="ko-KR" altLang="en-US" sz="3600" b="1" dirty="0" smtClean="0">
                <a:solidFill>
                  <a:schemeClr val="bg1"/>
                </a:solidFill>
              </a:rPr>
              <a:t>기대효과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280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71"/>
          <a:stretch/>
        </p:blipFill>
        <p:spPr>
          <a:xfrm>
            <a:off x="5745088" y="1052737"/>
            <a:ext cx="3456384" cy="580526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-19050" y="6367636"/>
            <a:ext cx="9906000" cy="490364"/>
          </a:xfrm>
          <a:prstGeom prst="rect">
            <a:avLst/>
          </a:prstGeom>
          <a:gradFill>
            <a:gsLst>
              <a:gs pos="7000">
                <a:srgbClr val="292A2E">
                  <a:alpha val="45000"/>
                </a:srgbClr>
              </a:gs>
              <a:gs pos="100000">
                <a:srgbClr val="292A2E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2609673"/>
            <a:ext cx="4176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>
              <a:lnSpc>
                <a:spcPct val="125000"/>
              </a:lnSpc>
              <a:spcAft>
                <a:spcPts val="12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lang="ko-KR" altLang="en-US" sz="1800" dirty="0" err="1" smtClean="0">
                <a:solidFill>
                  <a:schemeClr val="bg1"/>
                </a:solidFill>
              </a:rPr>
              <a:t>세로형</a:t>
            </a:r>
            <a:r>
              <a:rPr lang="ko-KR" altLang="en-US" sz="1800" dirty="0" smtClean="0">
                <a:solidFill>
                  <a:schemeClr val="bg1"/>
                </a:solidFill>
              </a:rPr>
              <a:t> 디스플레이와 메뉴</a:t>
            </a:r>
            <a:r>
              <a:rPr lang="en-US" altLang="ko-KR" sz="1800" dirty="0" smtClean="0">
                <a:solidFill>
                  <a:schemeClr val="bg1"/>
                </a:solidFill>
              </a:rPr>
              <a:t/>
            </a:r>
            <a:br>
              <a:rPr lang="en-US" altLang="ko-KR" sz="1800" dirty="0" smtClean="0">
                <a:solidFill>
                  <a:schemeClr val="bg1"/>
                </a:solidFill>
              </a:rPr>
            </a:br>
            <a:r>
              <a:rPr lang="ko-KR" altLang="en-US" sz="1800" dirty="0" smtClean="0">
                <a:solidFill>
                  <a:schemeClr val="bg1"/>
                </a:solidFill>
              </a:rPr>
              <a:t>활용으로 정보를 구조화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261938" indent="-261938">
              <a:lnSpc>
                <a:spcPct val="125000"/>
              </a:lnSpc>
              <a:spcAft>
                <a:spcPts val="12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bg1"/>
                </a:solidFill>
              </a:rPr>
              <a:t>터치스크린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키오스크로</a:t>
            </a:r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en-US" altLang="ko-KR" sz="1800" dirty="0" smtClean="0">
                <a:solidFill>
                  <a:schemeClr val="bg1"/>
                </a:solidFill>
              </a:rPr>
              <a:t/>
            </a:r>
            <a:br>
              <a:rPr lang="en-US" altLang="ko-KR" sz="1800" dirty="0" smtClean="0">
                <a:solidFill>
                  <a:schemeClr val="bg1"/>
                </a:solidFill>
              </a:rPr>
            </a:br>
            <a:r>
              <a:rPr lang="ko-KR" altLang="en-US" sz="1800" dirty="0" smtClean="0">
                <a:solidFill>
                  <a:schemeClr val="bg1"/>
                </a:solidFill>
              </a:rPr>
              <a:t>정보접근 용이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76536" y="1052736"/>
            <a:ext cx="3456383" cy="1052881"/>
            <a:chOff x="560512" y="765508"/>
            <a:chExt cx="3456383" cy="1052881"/>
          </a:xfrm>
        </p:grpSpPr>
        <p:sp>
          <p:nvSpPr>
            <p:cNvPr id="11" name="TextBox 10"/>
            <p:cNvSpPr txBox="1"/>
            <p:nvPr/>
          </p:nvSpPr>
          <p:spPr>
            <a:xfrm>
              <a:off x="560512" y="765508"/>
              <a:ext cx="1144206" cy="105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5400" b="1" dirty="0">
                <a:solidFill>
                  <a:schemeClr val="bg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565007" y="1204383"/>
              <a:ext cx="2451888" cy="57458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2800" b="1" dirty="0" smtClean="0">
                  <a:solidFill>
                    <a:schemeClr val="bg1"/>
                  </a:solidFill>
                </a:rPr>
                <a:t>편의성 향상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0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313040" y="896590"/>
            <a:ext cx="3743705" cy="6325456"/>
            <a:chOff x="4165600" y="1389217"/>
            <a:chExt cx="3236686" cy="546878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749" b="15175"/>
            <a:stretch/>
          </p:blipFill>
          <p:spPr>
            <a:xfrm>
              <a:off x="5185519" y="1397959"/>
              <a:ext cx="2216767" cy="546004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 rot="5400000" flipV="1">
              <a:off x="3525434" y="3353870"/>
              <a:ext cx="4739906" cy="1145750"/>
            </a:xfrm>
            <a:prstGeom prst="rect">
              <a:avLst/>
            </a:prstGeom>
            <a:gradFill>
              <a:gsLst>
                <a:gs pos="43000">
                  <a:srgbClr val="292A2E">
                    <a:alpha val="73000"/>
                  </a:srgbClr>
                </a:gs>
                <a:gs pos="90000">
                  <a:srgbClr val="292A2E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91" r="18387" b="15039"/>
            <a:stretch/>
          </p:blipFill>
          <p:spPr>
            <a:xfrm>
              <a:off x="4165600" y="1389217"/>
              <a:ext cx="1795511" cy="5468783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 flipV="1">
            <a:off x="0" y="5445224"/>
            <a:ext cx="9906000" cy="1844824"/>
          </a:xfrm>
          <a:prstGeom prst="rect">
            <a:avLst/>
          </a:prstGeom>
          <a:gradFill>
            <a:gsLst>
              <a:gs pos="58000">
                <a:srgbClr val="292A2E"/>
              </a:gs>
              <a:gs pos="100000">
                <a:srgbClr val="292A2E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2609673"/>
            <a:ext cx="4176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>
              <a:lnSpc>
                <a:spcPct val="125000"/>
              </a:lnSpc>
              <a:spcAft>
                <a:spcPts val="12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bg1"/>
                </a:solidFill>
              </a:rPr>
              <a:t>상위 판매제품 </a:t>
            </a:r>
            <a:r>
              <a:rPr lang="en-US" altLang="ko-KR" sz="1800" dirty="0" smtClean="0">
                <a:solidFill>
                  <a:schemeClr val="bg1"/>
                </a:solidFill>
              </a:rPr>
              <a:t/>
            </a:r>
            <a:br>
              <a:rPr lang="en-US" altLang="ko-KR" sz="1800" dirty="0" smtClean="0">
                <a:solidFill>
                  <a:schemeClr val="bg1"/>
                </a:solidFill>
              </a:rPr>
            </a:br>
            <a:r>
              <a:rPr lang="ko-KR" altLang="en-US" sz="1800" dirty="0" smtClean="0">
                <a:solidFill>
                  <a:schemeClr val="bg1"/>
                </a:solidFill>
              </a:rPr>
              <a:t>품목별 소개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261938" indent="-261938">
              <a:lnSpc>
                <a:spcPct val="125000"/>
              </a:lnSpc>
              <a:spcAft>
                <a:spcPts val="12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bg1"/>
                </a:solidFill>
              </a:rPr>
              <a:t>세일기간에 해당하는</a:t>
            </a:r>
            <a:r>
              <a:rPr lang="en-US" altLang="ko-KR" sz="1800" dirty="0" smtClean="0">
                <a:solidFill>
                  <a:schemeClr val="bg1"/>
                </a:solidFill>
              </a:rPr>
              <a:t/>
            </a:r>
            <a:br>
              <a:rPr lang="en-US" altLang="ko-KR" sz="1800" dirty="0" smtClean="0">
                <a:solidFill>
                  <a:schemeClr val="bg1"/>
                </a:solidFill>
              </a:rPr>
            </a:br>
            <a:r>
              <a:rPr lang="ko-KR" altLang="en-US" sz="1800" dirty="0" smtClean="0">
                <a:solidFill>
                  <a:schemeClr val="bg1"/>
                </a:solidFill>
              </a:rPr>
              <a:t>전단상품 모아보기</a:t>
            </a:r>
            <a:endParaRPr lang="en-US" altLang="ko-KR" sz="1800" dirty="0" smtClean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76536" y="1039301"/>
            <a:ext cx="3456383" cy="1125693"/>
            <a:chOff x="560512" y="752073"/>
            <a:chExt cx="3456383" cy="1125693"/>
          </a:xfrm>
        </p:grpSpPr>
        <p:sp>
          <p:nvSpPr>
            <p:cNvPr id="11" name="TextBox 10"/>
            <p:cNvSpPr txBox="1"/>
            <p:nvPr/>
          </p:nvSpPr>
          <p:spPr>
            <a:xfrm>
              <a:off x="560512" y="752073"/>
              <a:ext cx="1144206" cy="1125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5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565007" y="1237721"/>
              <a:ext cx="2451888" cy="57458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2800" b="1" dirty="0">
                  <a:solidFill>
                    <a:schemeClr val="bg1"/>
                  </a:solidFill>
                </a:rPr>
                <a:t>상품소개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528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333999" y="896590"/>
            <a:ext cx="3733800" cy="6393460"/>
            <a:chOff x="4183720" y="1389217"/>
            <a:chExt cx="3228122" cy="552757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63" b="15175"/>
            <a:stretch/>
          </p:blipFill>
          <p:spPr>
            <a:xfrm>
              <a:off x="5185519" y="1405485"/>
              <a:ext cx="2226323" cy="551131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 rot="5400000" flipV="1">
              <a:off x="3569535" y="3522483"/>
              <a:ext cx="4739906" cy="808524"/>
            </a:xfrm>
            <a:prstGeom prst="rect">
              <a:avLst/>
            </a:prstGeom>
            <a:gradFill>
              <a:gsLst>
                <a:gs pos="43000">
                  <a:srgbClr val="292A2E">
                    <a:alpha val="73000"/>
                  </a:srgbClr>
                </a:gs>
                <a:gs pos="90000">
                  <a:srgbClr val="292A2E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11" r="20398" b="15235"/>
            <a:stretch/>
          </p:blipFill>
          <p:spPr>
            <a:xfrm>
              <a:off x="4183720" y="1389217"/>
              <a:ext cx="1711667" cy="5527577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 flipV="1">
            <a:off x="0" y="5445224"/>
            <a:ext cx="9906000" cy="1844824"/>
          </a:xfrm>
          <a:prstGeom prst="rect">
            <a:avLst/>
          </a:prstGeom>
          <a:gradFill>
            <a:gsLst>
              <a:gs pos="58000">
                <a:srgbClr val="292A2E"/>
              </a:gs>
              <a:gs pos="100000">
                <a:srgbClr val="292A2E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2609673"/>
            <a:ext cx="4176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>
              <a:lnSpc>
                <a:spcPct val="125000"/>
              </a:lnSpc>
              <a:spcAft>
                <a:spcPts val="12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bg1"/>
                </a:solidFill>
              </a:rPr>
              <a:t>결제상품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매장내</a:t>
            </a:r>
            <a:r>
              <a:rPr lang="ko-KR" altLang="en-US" sz="1800" dirty="0" smtClean="0">
                <a:solidFill>
                  <a:schemeClr val="bg1"/>
                </a:solidFill>
              </a:rPr>
              <a:t> 위치</a:t>
            </a:r>
            <a:r>
              <a:rPr lang="en-US" altLang="ko-KR" sz="1800" dirty="0" smtClean="0">
                <a:solidFill>
                  <a:schemeClr val="bg1"/>
                </a:solidFill>
              </a:rPr>
              <a:t/>
            </a:r>
            <a:br>
              <a:rPr lang="en-US" altLang="ko-KR" sz="1800" dirty="0" smtClean="0">
                <a:solidFill>
                  <a:schemeClr val="bg1"/>
                </a:solidFill>
              </a:rPr>
            </a:br>
            <a:r>
              <a:rPr lang="ko-KR" altLang="en-US" sz="1800" dirty="0" smtClean="0">
                <a:solidFill>
                  <a:schemeClr val="bg1"/>
                </a:solidFill>
              </a:rPr>
              <a:t>확인 및 집으로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배송받기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261938" indent="-261938">
              <a:lnSpc>
                <a:spcPct val="125000"/>
              </a:lnSpc>
              <a:spcAft>
                <a:spcPts val="12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bg1"/>
                </a:solidFill>
              </a:rPr>
              <a:t>오프라인 매장 고객센터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</a:rPr>
              <a:t>또는</a:t>
            </a:r>
            <a:r>
              <a:rPr lang="en-US" altLang="ko-KR" sz="1800" dirty="0" smtClean="0">
                <a:solidFill>
                  <a:schemeClr val="bg1"/>
                </a:solidFill>
              </a:rPr>
              <a:t/>
            </a:r>
            <a:br>
              <a:rPr lang="en-US" altLang="ko-KR" sz="1800" dirty="0" smtClean="0">
                <a:solidFill>
                  <a:schemeClr val="bg1"/>
                </a:solidFill>
              </a:rPr>
            </a:br>
            <a:r>
              <a:rPr lang="ko-KR" altLang="en-US" sz="1800" dirty="0" smtClean="0">
                <a:solidFill>
                  <a:schemeClr val="bg1"/>
                </a:solidFill>
              </a:rPr>
              <a:t>기타 공지사항 추가</a:t>
            </a:r>
            <a:endParaRPr lang="en-US" altLang="ko-KR" sz="1800" dirty="0" smtClean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76536" y="1039301"/>
            <a:ext cx="3456383" cy="1125693"/>
            <a:chOff x="560512" y="752073"/>
            <a:chExt cx="3456383" cy="1125693"/>
          </a:xfrm>
        </p:grpSpPr>
        <p:sp>
          <p:nvSpPr>
            <p:cNvPr id="11" name="TextBox 10"/>
            <p:cNvSpPr txBox="1"/>
            <p:nvPr/>
          </p:nvSpPr>
          <p:spPr>
            <a:xfrm>
              <a:off x="560512" y="752073"/>
              <a:ext cx="1144206" cy="1125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5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565007" y="1237721"/>
              <a:ext cx="2451888" cy="57458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2800" b="1" dirty="0" err="1">
                  <a:solidFill>
                    <a:schemeClr val="bg1"/>
                  </a:solidFill>
                </a:rPr>
                <a:t>제품찾기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140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43350"/>
              </p:ext>
            </p:extLst>
          </p:nvPr>
        </p:nvGraphicFramePr>
        <p:xfrm>
          <a:off x="1143000" y="2228851"/>
          <a:ext cx="7620000" cy="367350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74536"/>
                <a:gridCol w="5145464"/>
              </a:tblGrid>
              <a:tr h="408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구분</a:t>
                      </a:r>
                      <a:endParaRPr lang="ko-KR" altLang="en-US" sz="2000" dirty="0"/>
                    </a:p>
                  </a:txBody>
                  <a:tcPr>
                    <a:solidFill>
                      <a:srgbClr val="AA8A2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내용</a:t>
                      </a:r>
                      <a:endParaRPr lang="ko-KR" altLang="en-US" sz="2000" dirty="0"/>
                    </a:p>
                  </a:txBody>
                  <a:tcPr>
                    <a:solidFill>
                      <a:srgbClr val="AA8A2A"/>
                    </a:solidFill>
                  </a:tcPr>
                </a:tc>
              </a:tr>
              <a:tr h="503685"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z="2000" dirty="0" smtClean="0"/>
                        <a:t>언어</a:t>
                      </a:r>
                      <a:endParaRPr lang="ko-KR" altLang="en-US" sz="2000" dirty="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en-US" altLang="ko-KR" sz="2000" dirty="0" smtClean="0"/>
                        <a:t>C#</a:t>
                      </a:r>
                      <a:endParaRPr lang="ko-KR" altLang="en-US" sz="2000" dirty="0"/>
                    </a:p>
                  </a:txBody>
                  <a:tcPr marL="180000" marT="72000" marB="72000"/>
                </a:tc>
              </a:tr>
              <a:tr h="886622"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z="2000" dirty="0" smtClean="0"/>
                        <a:t>사용 프로그램</a:t>
                      </a:r>
                      <a:endParaRPr lang="ko-KR" altLang="en-US" sz="2000" dirty="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pPr marL="0" marR="0" indent="0" algn="l" defTabSz="1072866" rtl="0" eaLnBrk="1" fontAlgn="auto" latinLnBrk="1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/>
                        <a:t>vsStudio</a:t>
                      </a:r>
                      <a:r>
                        <a:rPr lang="en-US" altLang="ko-KR" sz="2000" dirty="0" smtClean="0"/>
                        <a:t/>
                      </a:r>
                      <a:br>
                        <a:rPr lang="en-US" altLang="ko-KR" sz="2000" dirty="0" smtClean="0"/>
                      </a:br>
                      <a:r>
                        <a:rPr lang="en-US" altLang="ko-KR" sz="2000" dirty="0" err="1" smtClean="0"/>
                        <a:t>winform.Net</a:t>
                      </a:r>
                      <a:r>
                        <a:rPr lang="en-US" altLang="ko-KR" sz="2000" dirty="0" smtClean="0"/>
                        <a:t> </a:t>
                      </a:r>
                      <a:r>
                        <a:rPr lang="en-US" altLang="ko-KR" sz="2000" dirty="0" err="1" smtClean="0"/>
                        <a:t>FrameWork</a:t>
                      </a:r>
                      <a:endParaRPr lang="en-US" altLang="ko-KR" sz="2000" dirty="0" smtClean="0"/>
                    </a:p>
                  </a:txBody>
                  <a:tcPr marL="180000" marT="72000" marB="72000"/>
                </a:tc>
              </a:tr>
              <a:tr h="1874731"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z="2000" dirty="0" smtClean="0"/>
                        <a:t>구현기능</a:t>
                      </a:r>
                      <a:endParaRPr lang="ko-KR" altLang="en-US" sz="2000" dirty="0"/>
                    </a:p>
                  </a:txBody>
                  <a:tcPr marT="72000" marB="144000"/>
                </a:tc>
                <a:tc>
                  <a:txBody>
                    <a:bodyPr/>
                    <a:lstStyle/>
                    <a:p>
                      <a:pPr marL="177800" indent="-177800" latinLnBrk="1">
                        <a:lnSpc>
                          <a:spcPct val="125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err="1" smtClean="0"/>
                        <a:t>메뉴바</a:t>
                      </a:r>
                      <a:r>
                        <a:rPr lang="ko-KR" altLang="en-US" sz="2000" dirty="0" smtClean="0"/>
                        <a:t> 드래그 시 화면에서 이동</a:t>
                      </a:r>
                    </a:p>
                    <a:p>
                      <a:pPr marL="177800" indent="-177800" latinLnBrk="1">
                        <a:lnSpc>
                          <a:spcPct val="125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smtClean="0"/>
                        <a:t>윈도우 화면 중앙에 </a:t>
                      </a:r>
                      <a:r>
                        <a:rPr lang="ko-KR" altLang="en-US" sz="2000" dirty="0" err="1" smtClean="0"/>
                        <a:t>뜨게하기</a:t>
                      </a:r>
                      <a:endParaRPr lang="ko-KR" altLang="en-US" sz="2000" dirty="0" smtClean="0"/>
                    </a:p>
                    <a:p>
                      <a:pPr marL="177800" indent="-177800" latinLnBrk="1">
                        <a:lnSpc>
                          <a:spcPct val="125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smtClean="0"/>
                        <a:t>좌측 메뉴버튼 </a:t>
                      </a:r>
                      <a:r>
                        <a:rPr lang="ko-KR" altLang="en-US" sz="2000" dirty="0" err="1" smtClean="0"/>
                        <a:t>클릭시</a:t>
                      </a:r>
                      <a:r>
                        <a:rPr lang="ko-KR" altLang="en-US" sz="2000" dirty="0" smtClean="0"/>
                        <a:t> </a:t>
                      </a:r>
                      <a:r>
                        <a:rPr lang="ko-KR" altLang="en-US" sz="2000" dirty="0" err="1" smtClean="0"/>
                        <a:t>우측판넬</a:t>
                      </a:r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/>
                      </a:r>
                      <a:br>
                        <a:rPr lang="en-US" altLang="ko-KR" sz="2000" dirty="0" smtClean="0"/>
                      </a:br>
                      <a:r>
                        <a:rPr lang="ko-KR" altLang="en-US" sz="2000" dirty="0" smtClean="0"/>
                        <a:t>이미지 변경</a:t>
                      </a:r>
                      <a:endParaRPr lang="ko-KR" altLang="en-US" sz="2000" dirty="0"/>
                    </a:p>
                  </a:txBody>
                  <a:tcPr marL="180000" marT="72000" marB="144000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072680" y="908720"/>
            <a:ext cx="5760640" cy="63094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프로그램 구현 내용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6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04070"/>
              </p:ext>
            </p:extLst>
          </p:nvPr>
        </p:nvGraphicFramePr>
        <p:xfrm>
          <a:off x="1143000" y="2135715"/>
          <a:ext cx="7620000" cy="37666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477108"/>
                <a:gridCol w="4709156"/>
                <a:gridCol w="143373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구분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내용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결과</a:t>
                      </a:r>
                      <a:endParaRPr lang="ko-KR" altLang="en-US" sz="1800" dirty="0"/>
                    </a:p>
                  </a:txBody>
                  <a:tcPr/>
                </a:tc>
              </a:tr>
              <a:tr h="42511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화면구현</a:t>
                      </a:r>
                      <a:endParaRPr lang="ko-KR" altLang="en-US" sz="1400" dirty="0"/>
                    </a:p>
                  </a:txBody>
                  <a:tcPr marT="72000" marB="72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z="1400" dirty="0" err="1" smtClean="0"/>
                        <a:t>윈폼이</a:t>
                      </a:r>
                      <a:r>
                        <a:rPr lang="ko-KR" altLang="en-US" sz="1400" dirty="0" smtClean="0"/>
                        <a:t> 윈도우 중앙에 켜지는가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marL="180000" marT="72000" marB="72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marL="180000" marT="72000" marB="72000" anchor="ctr"/>
                </a:tc>
              </a:tr>
              <a:tr h="42511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endParaRPr lang="ko-KR" altLang="en-US" sz="1600" dirty="0"/>
                    </a:p>
                  </a:txBody>
                  <a:tcPr marT="72000" marB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z="1400" dirty="0" smtClean="0"/>
                        <a:t>메인 이미지가 첫 시작화면에 뜨는가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 marL="180000" marT="72000" marB="72000"/>
                </a:tc>
                <a:tc>
                  <a:txBody>
                    <a:bodyPr/>
                    <a:lstStyle/>
                    <a:p>
                      <a:pPr marL="0" marR="0" indent="0" algn="ctr" defTabSz="1072866" rtl="0" eaLnBrk="1" fontAlgn="auto" latinLnBrk="1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</a:t>
                      </a:r>
                    </a:p>
                  </a:txBody>
                  <a:tcPr marL="180000" marT="72000" marB="72000"/>
                </a:tc>
              </a:tr>
              <a:tr h="4251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err="1" smtClean="0"/>
                        <a:t>메뉴바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 marT="72000" marB="72000" anchor="ctr"/>
                </a:tc>
                <a:tc>
                  <a:txBody>
                    <a:bodyPr/>
                    <a:lstStyle/>
                    <a:p>
                      <a:pPr marL="0" marR="0" indent="0" algn="l" defTabSz="1072866" rtl="0" eaLnBrk="1" fontAlgn="auto" latinLnBrk="1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메뉴바</a:t>
                      </a:r>
                      <a:r>
                        <a:rPr lang="ko-KR" altLang="en-US" sz="1400" dirty="0" smtClean="0"/>
                        <a:t> 드래그 시 화면에서 이동</a:t>
                      </a:r>
                      <a:endParaRPr lang="ko-KR" altLang="en-US" sz="1400" dirty="0"/>
                    </a:p>
                  </a:txBody>
                  <a:tcPr marL="180000" marT="72000" marB="72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marL="180000" marT="72000" marB="72000"/>
                </a:tc>
              </a:tr>
              <a:tr h="425110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버튼동작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1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클릭시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ko-KR" altLang="en-US" sz="11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판넬이미지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변경여부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72000" marB="72000" anchor="ctr"/>
                </a:tc>
                <a:tc>
                  <a:txBody>
                    <a:bodyPr/>
                    <a:lstStyle/>
                    <a:p>
                      <a:pPr marL="0" marR="0" indent="0" algn="l" defTabSz="1072866" rtl="0" eaLnBrk="1" fontAlgn="auto" latinLnBrk="1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1. </a:t>
                      </a:r>
                      <a:r>
                        <a:rPr lang="ko-KR" altLang="en-US" sz="1400" baseline="0" dirty="0" err="1" smtClean="0"/>
                        <a:t>이마트</a:t>
                      </a:r>
                      <a:r>
                        <a:rPr lang="ko-KR" altLang="en-US" sz="1400" baseline="0" dirty="0" smtClean="0"/>
                        <a:t>	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클릭 시 메인 이미지로 </a:t>
                      </a:r>
                      <a:r>
                        <a:rPr lang="ko-KR" altLang="en-US" sz="1400" baseline="0" dirty="0" smtClean="0"/>
                        <a:t>변경</a:t>
                      </a:r>
                      <a:endParaRPr lang="en-US" altLang="ko-KR" sz="1400" baseline="0" dirty="0" smtClean="0"/>
                    </a:p>
                  </a:txBody>
                  <a:tcPr marL="180000" marT="72000" marB="72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marL="180000" marT="72000" marB="72000"/>
                </a:tc>
              </a:tr>
              <a:tr h="42511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endParaRPr lang="ko-KR" altLang="en-US" sz="1800" dirty="0"/>
                    </a:p>
                  </a:txBody>
                  <a:tcPr marT="72000" marB="144000"/>
                </a:tc>
                <a:tc>
                  <a:txBody>
                    <a:bodyPr/>
                    <a:lstStyle/>
                    <a:p>
                      <a:pPr marL="0" marR="0" indent="0" algn="l" defTabSz="1072866" rtl="0" eaLnBrk="1" fontAlgn="auto" latinLnBrk="1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2. </a:t>
                      </a:r>
                      <a:r>
                        <a:rPr lang="ko-KR" altLang="en-US" sz="1400" baseline="0" dirty="0" smtClean="0"/>
                        <a:t>베스트	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클릭 시 해당 이미지로 변경</a:t>
                      </a:r>
                      <a:endParaRPr lang="ko-KR" altLang="en-US" sz="1400" dirty="0" smtClean="0"/>
                    </a:p>
                  </a:txBody>
                  <a:tcPr marL="180000" marT="72000" marB="72000"/>
                </a:tc>
                <a:tc>
                  <a:txBody>
                    <a:bodyPr/>
                    <a:lstStyle/>
                    <a:p>
                      <a:pPr marL="0" marR="0" indent="0" algn="ctr" defTabSz="1072866" rtl="0" eaLnBrk="1" fontAlgn="auto" latinLnBrk="1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O</a:t>
                      </a:r>
                      <a:endParaRPr lang="ko-KR" altLang="en-US" sz="1400" dirty="0" smtClean="0"/>
                    </a:p>
                  </a:txBody>
                  <a:tcPr marL="180000" marT="72000" marB="72000"/>
                </a:tc>
              </a:tr>
              <a:tr h="4251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72866" rtl="0" eaLnBrk="1" fontAlgn="auto" latinLnBrk="1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3. </a:t>
                      </a:r>
                      <a:r>
                        <a:rPr lang="ko-KR" altLang="en-US" sz="1400" baseline="0" dirty="0" err="1" smtClean="0"/>
                        <a:t>세일중</a:t>
                      </a:r>
                      <a:r>
                        <a:rPr lang="ko-KR" altLang="en-US" sz="1400" baseline="0" dirty="0" smtClean="0"/>
                        <a:t>	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클릭 시 해당 이미지로 변경</a:t>
                      </a:r>
                      <a:endParaRPr lang="ko-KR" altLang="en-US" sz="1400" dirty="0" smtClean="0"/>
                    </a:p>
                  </a:txBody>
                  <a:tcPr marL="180000" marT="72000" marB="72000"/>
                </a:tc>
                <a:tc>
                  <a:txBody>
                    <a:bodyPr/>
                    <a:lstStyle/>
                    <a:p>
                      <a:pPr marL="0" marR="0" indent="0" algn="ctr" defTabSz="1072866" rtl="0" eaLnBrk="1" fontAlgn="auto" latinLnBrk="1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O</a:t>
                      </a:r>
                      <a:endParaRPr lang="ko-KR" altLang="en-US" sz="1400" dirty="0" smtClean="0"/>
                    </a:p>
                  </a:txBody>
                  <a:tcPr marL="180000" marT="72000" marB="72000"/>
                </a:tc>
              </a:tr>
              <a:tr h="42511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endParaRPr lang="ko-KR" altLang="en-US" sz="1800" dirty="0"/>
                    </a:p>
                  </a:txBody>
                  <a:tcPr marT="72000" marB="144000"/>
                </a:tc>
                <a:tc>
                  <a:txBody>
                    <a:bodyPr/>
                    <a:lstStyle/>
                    <a:p>
                      <a:pPr marL="0" marR="0" indent="0" algn="l" defTabSz="1072866" rtl="0" eaLnBrk="1" fontAlgn="auto" latinLnBrk="1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4. </a:t>
                      </a:r>
                      <a:r>
                        <a:rPr lang="ko-KR" altLang="en-US" sz="1400" baseline="0" dirty="0" smtClean="0"/>
                        <a:t>위치	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클릭 시 해당 이미지로 변경</a:t>
                      </a:r>
                      <a:endParaRPr lang="ko-KR" altLang="en-US" sz="1400" dirty="0" smtClean="0"/>
                    </a:p>
                  </a:txBody>
                  <a:tcPr marL="180000" marT="72000" marB="72000"/>
                </a:tc>
                <a:tc>
                  <a:txBody>
                    <a:bodyPr/>
                    <a:lstStyle/>
                    <a:p>
                      <a:pPr marL="0" marR="0" indent="0" algn="ctr" defTabSz="1072866" rtl="0" eaLnBrk="1" fontAlgn="auto" latinLnBrk="1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O</a:t>
                      </a:r>
                      <a:endParaRPr lang="ko-KR" altLang="en-US" sz="1400" dirty="0" smtClean="0"/>
                    </a:p>
                  </a:txBody>
                  <a:tcPr marL="180000" marT="72000" marB="72000"/>
                </a:tc>
              </a:tr>
              <a:tr h="4251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72866" rtl="0" eaLnBrk="1" fontAlgn="auto" latinLnBrk="1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5. </a:t>
                      </a:r>
                      <a:r>
                        <a:rPr lang="ko-KR" altLang="en-US" sz="1400" baseline="0" dirty="0" smtClean="0"/>
                        <a:t>문의	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클릭 시 해당 이미지로 변경</a:t>
                      </a:r>
                      <a:endParaRPr lang="ko-KR" altLang="en-US" sz="1400" dirty="0" smtClean="0"/>
                    </a:p>
                  </a:txBody>
                  <a:tcPr marL="180000" marT="72000" marB="72000"/>
                </a:tc>
                <a:tc>
                  <a:txBody>
                    <a:bodyPr/>
                    <a:lstStyle/>
                    <a:p>
                      <a:pPr marL="0" marR="0" indent="0" algn="ctr" defTabSz="1072866" rtl="0" eaLnBrk="1" fontAlgn="auto" latinLnBrk="1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O</a:t>
                      </a:r>
                      <a:endParaRPr lang="ko-KR" altLang="en-US" sz="1400" dirty="0" smtClean="0"/>
                    </a:p>
                  </a:txBody>
                  <a:tcPr marL="180000" marT="72000" marB="72000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497616" y="2230355"/>
            <a:ext cx="900100" cy="367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96816" y="965081"/>
            <a:ext cx="3312368" cy="57458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3-1.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테스트케이스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71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00764"/>
              </p:ext>
            </p:extLst>
          </p:nvPr>
        </p:nvGraphicFramePr>
        <p:xfrm>
          <a:off x="1352600" y="2520838"/>
          <a:ext cx="7200800" cy="3381517"/>
        </p:xfrm>
        <a:graphic>
          <a:graphicData uri="http://schemas.openxmlformats.org/drawingml/2006/table">
            <a:tbl>
              <a:tblPr bandRow="1">
                <a:tableStyleId>{1E171933-4619-4E11-9A3F-F7608DF75F80}</a:tableStyleId>
              </a:tblPr>
              <a:tblGrid>
                <a:gridCol w="7200800"/>
              </a:tblGrid>
              <a:tr h="3381517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5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1" dirty="0" smtClean="0">
                          <a:solidFill>
                            <a:srgbClr val="B07100"/>
                          </a:solidFill>
                        </a:rPr>
                        <a:t>프로그램 구현내용</a:t>
                      </a:r>
                      <a:r>
                        <a:rPr lang="en-US" altLang="ko-KR" sz="2000" b="1" dirty="0" smtClean="0">
                          <a:solidFill>
                            <a:srgbClr val="B07100"/>
                          </a:solidFill>
                        </a:rPr>
                        <a:t>*</a:t>
                      </a:r>
                      <a:r>
                        <a:rPr lang="ko-KR" altLang="en-US" sz="2000" b="1" dirty="0" smtClean="0"/>
                        <a:t>이 올바르게 작동</a:t>
                      </a:r>
                      <a:r>
                        <a:rPr lang="en-US" altLang="ko-KR" sz="2000" b="1" dirty="0" smtClean="0"/>
                        <a:t/>
                      </a:r>
                      <a:br>
                        <a:rPr lang="en-US" altLang="ko-KR" sz="2000" b="1" dirty="0" smtClean="0"/>
                      </a:br>
                      <a:r>
                        <a:rPr lang="en-US" altLang="ko-KR" sz="2000" b="1" dirty="0" smtClean="0"/>
                        <a:t/>
                      </a:r>
                      <a:br>
                        <a:rPr lang="en-US" altLang="ko-KR" sz="2000" b="1" dirty="0" smtClean="0"/>
                      </a:br>
                      <a:r>
                        <a:rPr lang="en-US" altLang="ko-KR" sz="1800" b="1" dirty="0" smtClean="0">
                          <a:solidFill>
                            <a:srgbClr val="B07100"/>
                          </a:solidFill>
                        </a:rPr>
                        <a:t>2. </a:t>
                      </a:r>
                      <a:r>
                        <a:rPr lang="ko-KR" altLang="en-US" sz="1800" b="1" dirty="0" smtClean="0">
                          <a:solidFill>
                            <a:srgbClr val="B07100"/>
                          </a:solidFill>
                        </a:rPr>
                        <a:t>프로그램 구현 내용</a:t>
                      </a:r>
                      <a:r>
                        <a:rPr lang="en-US" altLang="ko-KR" sz="1800" b="1" dirty="0" smtClean="0">
                          <a:solidFill>
                            <a:srgbClr val="B07100"/>
                          </a:solidFill>
                        </a:rPr>
                        <a:t>, 6page *</a:t>
                      </a:r>
                    </a:p>
                    <a:p>
                      <a:pPr marL="1343025" indent="-190500" latinLnBrk="1">
                        <a:lnSpc>
                          <a:spcPct val="125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 err="1" smtClean="0"/>
                        <a:t>메뉴바</a:t>
                      </a:r>
                      <a:r>
                        <a:rPr lang="ko-KR" altLang="en-US" sz="1800" dirty="0" smtClean="0"/>
                        <a:t> 드래그 시 화면에서 이동</a:t>
                      </a:r>
                    </a:p>
                    <a:p>
                      <a:pPr marL="1343025" indent="-190500" latinLnBrk="1">
                        <a:lnSpc>
                          <a:spcPct val="125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 smtClean="0"/>
                        <a:t>윈도우 화면 중앙에 </a:t>
                      </a:r>
                      <a:r>
                        <a:rPr lang="ko-KR" altLang="en-US" sz="1800" dirty="0" err="1" smtClean="0"/>
                        <a:t>뜨게하기</a:t>
                      </a:r>
                      <a:endParaRPr lang="ko-KR" altLang="en-US" sz="1800" dirty="0" smtClean="0"/>
                    </a:p>
                    <a:p>
                      <a:pPr marL="1343025" indent="-190500" latinLnBrk="1">
                        <a:lnSpc>
                          <a:spcPct val="125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 smtClean="0"/>
                        <a:t>좌측 메뉴버튼 </a:t>
                      </a:r>
                      <a:r>
                        <a:rPr lang="ko-KR" altLang="en-US" sz="1800" dirty="0" err="1" smtClean="0"/>
                        <a:t>클릭시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우측판넬</a:t>
                      </a:r>
                      <a:r>
                        <a:rPr lang="ko-KR" altLang="en-US" sz="1800" dirty="0" smtClean="0"/>
                        <a:t> 이미지 변경</a:t>
                      </a:r>
                      <a:endParaRPr lang="ko-KR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497616" y="2230355"/>
            <a:ext cx="900100" cy="367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56656" y="908720"/>
            <a:ext cx="6192688" cy="63094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3-2.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테스트 </a:t>
            </a:r>
            <a:r>
              <a:rPr lang="ko-KR" altLang="en-US" sz="2800" b="1" dirty="0">
                <a:solidFill>
                  <a:schemeClr val="bg1"/>
                </a:solidFill>
              </a:rPr>
              <a:t>결과 요약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32219"/>
              </p:ext>
            </p:extLst>
          </p:nvPr>
        </p:nvGraphicFramePr>
        <p:xfrm>
          <a:off x="1352600" y="2133439"/>
          <a:ext cx="7200800" cy="3768916"/>
        </p:xfrm>
        <a:graphic>
          <a:graphicData uri="http://schemas.openxmlformats.org/drawingml/2006/table">
            <a:tbl>
              <a:tblPr bandRow="1">
                <a:tableStyleId>{1E171933-4619-4E11-9A3F-F7608DF75F80}</a:tableStyleId>
              </a:tblPr>
              <a:tblGrid>
                <a:gridCol w="7200800"/>
              </a:tblGrid>
              <a:tr h="3768916">
                <a:tc>
                  <a:txBody>
                    <a:bodyPr/>
                    <a:lstStyle/>
                    <a:p>
                      <a:pPr marL="609600" indent="-342900" latinLnBrk="1">
                        <a:lnSpc>
                          <a:spcPct val="125000"/>
                        </a:lnSpc>
                        <a:spcAft>
                          <a:spcPts val="500"/>
                        </a:spcAft>
                        <a:buFont typeface="+mj-lt"/>
                        <a:buAutoNum type="arabicPeriod"/>
                      </a:pPr>
                      <a:r>
                        <a:rPr lang="ko-KR" altLang="en-US" sz="1600" b="1" dirty="0" smtClean="0"/>
                        <a:t>메인 이미지</a:t>
                      </a:r>
                      <a:r>
                        <a:rPr lang="ko-KR" altLang="en-US" sz="1600" b="1" dirty="0" smtClean="0">
                          <a:solidFill>
                            <a:srgbClr val="B07100"/>
                          </a:solidFill>
                        </a:rPr>
                        <a:t>*</a:t>
                      </a:r>
                      <a:r>
                        <a:rPr lang="ko-KR" altLang="en-US" sz="1600" b="1" dirty="0" smtClean="0"/>
                        <a:t>가 프로그램 시작화면 첫 이미지로 시작하지 않음</a:t>
                      </a:r>
                      <a:endParaRPr lang="en-US" altLang="ko-KR" sz="1600" b="1" dirty="0" smtClean="0"/>
                    </a:p>
                    <a:p>
                      <a:pPr marL="809625" indent="-200025" latinLnBrk="1">
                        <a:lnSpc>
                          <a:spcPct val="125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프로그램 구동에는 문제가 없음</a:t>
                      </a:r>
                    </a:p>
                    <a:p>
                      <a:pPr marL="809625" indent="-200025" latinLnBrk="1">
                        <a:lnSpc>
                          <a:spcPct val="125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err="1" smtClean="0">
                          <a:solidFill>
                            <a:srgbClr val="B07100"/>
                          </a:solidFill>
                        </a:rPr>
                        <a:t>메인이미지</a:t>
                      </a:r>
                      <a:r>
                        <a:rPr lang="ko-KR" altLang="en-US" sz="1400" b="1" dirty="0" smtClean="0">
                          <a:solidFill>
                            <a:srgbClr val="B07100"/>
                          </a:solidFill>
                        </a:rPr>
                        <a:t>*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= </a:t>
                      </a:r>
                      <a:r>
                        <a:rPr lang="ko-KR" altLang="en-US" sz="1400" dirty="0" smtClean="0"/>
                        <a:t>로고 버튼을 누르면 나타나는 이미지</a:t>
                      </a:r>
                      <a:endParaRPr lang="ko-KR" altLang="en-US" sz="1600" dirty="0" smtClean="0"/>
                    </a:p>
                    <a:p>
                      <a:pPr marL="609600" indent="-342900" latinLnBrk="1">
                        <a:lnSpc>
                          <a:spcPct val="125000"/>
                        </a:lnSpc>
                        <a:spcBef>
                          <a:spcPts val="1300"/>
                        </a:spcBef>
                        <a:spcAft>
                          <a:spcPts val="500"/>
                        </a:spcAft>
                        <a:buFont typeface="+mj-lt"/>
                        <a:buAutoNum type="arabicPeriod" startAt="2"/>
                      </a:pPr>
                      <a:r>
                        <a:rPr lang="ko-KR" alt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종료버튼 생성 및 기능을 구현했으나 해당위치에 보이지 않음</a:t>
                      </a:r>
                    </a:p>
                    <a:p>
                      <a:pPr marL="809625" indent="-200025" latinLnBrk="1">
                        <a:lnSpc>
                          <a:spcPct val="125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작업 표시줄에서 </a:t>
                      </a:r>
                      <a:r>
                        <a:rPr lang="ko-KR" alt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우클릭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alt+F4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로만 종료가능</a:t>
                      </a:r>
                    </a:p>
                    <a:p>
                      <a:pPr marL="552450" indent="-285750" latinLnBrk="1">
                        <a:lnSpc>
                          <a:spcPct val="125000"/>
                        </a:lnSpc>
                        <a:spcBef>
                          <a:spcPts val="2000"/>
                        </a:spcBef>
                        <a:spcAft>
                          <a:spcPts val="5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b="1" kern="1200" dirty="0" smtClean="0">
                          <a:solidFill>
                            <a:srgbClr val="554515"/>
                          </a:solidFill>
                          <a:latin typeface="+mn-lt"/>
                          <a:ea typeface="+mn-ea"/>
                          <a:cs typeface="+mn-cs"/>
                        </a:rPr>
                        <a:t>프로그램 동작에는 크게 이상이 없지만 </a:t>
                      </a:r>
                      <a:r>
                        <a:rPr lang="ko-KR" altLang="en-US" sz="1600" b="1" kern="1200" dirty="0" err="1" smtClean="0">
                          <a:solidFill>
                            <a:srgbClr val="554515"/>
                          </a:solidFill>
                          <a:latin typeface="+mn-lt"/>
                          <a:ea typeface="+mn-ea"/>
                          <a:cs typeface="+mn-cs"/>
                        </a:rPr>
                        <a:t>사용성이</a:t>
                      </a:r>
                      <a:r>
                        <a:rPr lang="ko-KR" altLang="en-US" sz="1600" b="1" kern="1200" dirty="0" smtClean="0">
                          <a:solidFill>
                            <a:srgbClr val="554515"/>
                          </a:solidFill>
                          <a:latin typeface="+mn-lt"/>
                          <a:ea typeface="+mn-ea"/>
                          <a:cs typeface="+mn-cs"/>
                        </a:rPr>
                        <a:t> 떨어지므로</a:t>
                      </a:r>
                      <a:r>
                        <a:rPr lang="en-US" altLang="ko-KR" sz="1600" b="1" kern="1200" dirty="0" smtClean="0">
                          <a:solidFill>
                            <a:srgbClr val="554515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600" b="1" kern="1200" dirty="0" smtClean="0">
                          <a:solidFill>
                            <a:srgbClr val="554515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 smtClean="0">
                          <a:solidFill>
                            <a:srgbClr val="554515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r>
                        <a:rPr lang="ko-KR" altLang="en-US" sz="1600" b="1" kern="1200" dirty="0" smtClean="0">
                          <a:solidFill>
                            <a:srgbClr val="554515"/>
                          </a:solidFill>
                          <a:latin typeface="+mn-lt"/>
                          <a:ea typeface="+mn-ea"/>
                          <a:cs typeface="+mn-cs"/>
                        </a:rPr>
                        <a:t>번의 오류를 충분히 검토 후 개선 필요</a:t>
                      </a:r>
                      <a:endParaRPr lang="ko-KR" altLang="en-US" sz="1600" b="1" kern="1200" dirty="0">
                        <a:solidFill>
                          <a:srgbClr val="55451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497616" y="2230355"/>
            <a:ext cx="900100" cy="367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56656" y="908720"/>
            <a:ext cx="6192688" cy="63094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3-3. </a:t>
            </a:r>
            <a:r>
              <a:rPr lang="ko-KR" altLang="en-US" sz="2800" b="1" dirty="0">
                <a:solidFill>
                  <a:schemeClr val="bg1"/>
                </a:solidFill>
              </a:rPr>
              <a:t>테스트 개선사항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79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D040"/>
      </a:accent1>
      <a:accent2>
        <a:srgbClr val="C0504D"/>
      </a:accent2>
      <a:accent3>
        <a:srgbClr val="9BBB59"/>
      </a:accent3>
      <a:accent4>
        <a:srgbClr val="59595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169</Words>
  <Application>Microsoft Office PowerPoint</Application>
  <PresentationFormat>A4 용지(210x297mm)</PresentationFormat>
  <Paragraphs>71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KB</cp:lastModifiedBy>
  <cp:revision>427</cp:revision>
  <dcterms:created xsi:type="dcterms:W3CDTF">2020-12-19T00:24:50Z</dcterms:created>
  <dcterms:modified xsi:type="dcterms:W3CDTF">2020-12-31T06:37:58Z</dcterms:modified>
</cp:coreProperties>
</file>