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10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306" r:id="rId2"/>
    <p:sldId id="293" r:id="rId3"/>
    <p:sldId id="307" r:id="rId4"/>
    <p:sldId id="335" r:id="rId5"/>
    <p:sldId id="315" r:id="rId6"/>
    <p:sldId id="338" r:id="rId7"/>
    <p:sldId id="336" r:id="rId8"/>
    <p:sldId id="328" r:id="rId9"/>
    <p:sldId id="329" r:id="rId10"/>
    <p:sldId id="330" r:id="rId11"/>
    <p:sldId id="331" r:id="rId12"/>
    <p:sldId id="332" r:id="rId13"/>
    <p:sldId id="333" r:id="rId14"/>
    <p:sldId id="339" r:id="rId15"/>
    <p:sldId id="317" r:id="rId16"/>
    <p:sldId id="303" r:id="rId17"/>
    <p:sldId id="314" r:id="rId18"/>
    <p:sldId id="304" r:id="rId19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22"/>
      <p:bold r:id="rId23"/>
    </p:embeddedFont>
    <p:embeddedFont>
      <p:font typeface="Tmon몬소리 Black" panose="02000A03000000000000" pitchFamily="2" charset="-127"/>
      <p:bold r:id="rId24"/>
    </p:embeddedFont>
    <p:embeddedFont>
      <p:font typeface="한수원 한돋움 Bold" panose="020B0600000101010101" pitchFamily="50" charset="-127"/>
      <p:bold r:id="rId25"/>
    </p:embeddedFont>
    <p:embeddedFont>
      <p:font typeface="한수원 한돋움" panose="020B0600000101010101" pitchFamily="50" charset="-127"/>
      <p:bold r:id="rId26"/>
    </p:embeddedFont>
  </p:embeddedFontLst>
  <p:defaultTextStyle>
    <a:defPPr>
      <a:defRPr lang="ko-KR"/>
    </a:defPPr>
    <a:lvl1pPr marL="0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809F"/>
    <a:srgbClr val="A9DBF5"/>
    <a:srgbClr val="FFC729"/>
    <a:srgbClr val="C7DAFF"/>
    <a:srgbClr val="593187"/>
    <a:srgbClr val="A8C840"/>
    <a:srgbClr val="FCC025"/>
    <a:srgbClr val="E01E3E"/>
    <a:srgbClr val="00004A"/>
    <a:srgbClr val="FBE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94" autoAdjust="0"/>
  </p:normalViewPr>
  <p:slideViewPr>
    <p:cSldViewPr>
      <p:cViewPr>
        <p:scale>
          <a:sx n="125" d="100"/>
          <a:sy n="125" d="100"/>
        </p:scale>
        <p:origin x="-558" y="-29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14578-7EF3-4727-BD42-39B967B9454B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32C99-96F0-46CD-B58C-814FF01AF2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7660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9F32D-416B-41F8-965B-AFE94DF4D917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C2FE0F-61B8-4DB6-9D27-4EDC46824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78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2FE0F-61B8-4DB6-9D27-4EDC46824B6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203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355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2FE0F-61B8-4DB6-9D27-4EDC46824B6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887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997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A2C713-AC81-4EB2-9330-581E0B6AE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8D60-6305-4CBF-A4B2-1F42DE11A197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0F55EC-D62C-46D0-85AA-2079E978B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6F994-D68F-40EE-B340-2867A153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D074-B7EC-4A86-A6F1-B495F370F4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76139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78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4" orient="horz" pos="4042" userDrawn="1">
          <p15:clr>
            <a:srgbClr val="FBAE40"/>
          </p15:clr>
        </p15:guide>
        <p15:guide id="5" pos="7287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. 제작개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623D75-7690-462B-A0DC-A4F3108D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8D60-6305-4CBF-A4B2-1F42DE11A197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F3BCB1-6A24-432F-A778-B735C686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ED32B-3446-46D1-A849-41F78A9D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D074-B7EC-4A86-A6F1-B495F370F4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 userDrawn="1"/>
        </p:nvSpPr>
        <p:spPr>
          <a:xfrm>
            <a:off x="333000" y="411511"/>
            <a:ext cx="1929246" cy="523220"/>
          </a:xfrm>
          <a:prstGeom prst="rect">
            <a:avLst/>
          </a:prstGeom>
          <a:noFill/>
        </p:spPr>
        <p:txBody>
          <a:bodyPr wrap="none" lIns="0" tIns="45719" rIns="0" bIns="45719" rtlCol="0">
            <a:spAutoFit/>
          </a:bodyPr>
          <a:lstStyle/>
          <a:p>
            <a:pPr marL="0" marR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01</a:t>
            </a:r>
            <a:r>
              <a:rPr lang="en-US" altLang="ko-KR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. </a:t>
            </a:r>
            <a:r>
              <a:rPr lang="ko-KR" altLang="en-US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제작개요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333000" y="959070"/>
            <a:ext cx="8478000" cy="25200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807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03. 제작과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623D75-7690-462B-A0DC-A4F3108D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8D60-6305-4CBF-A4B2-1F42DE11A197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F3BCB1-6A24-432F-A778-B735C686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ED32B-3446-46D1-A849-41F78A9D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D074-B7EC-4A86-A6F1-B495F370F4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 userDrawn="1"/>
        </p:nvSpPr>
        <p:spPr>
          <a:xfrm>
            <a:off x="333000" y="411511"/>
            <a:ext cx="2000676" cy="523220"/>
          </a:xfrm>
          <a:prstGeom prst="rect">
            <a:avLst/>
          </a:prstGeom>
          <a:noFill/>
        </p:spPr>
        <p:txBody>
          <a:bodyPr wrap="none" lIns="0" tIns="45719" rIns="0" bIns="45719" rtlCol="0">
            <a:spAutoFit/>
          </a:bodyPr>
          <a:lstStyle/>
          <a:p>
            <a:pPr marL="0" marR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02. </a:t>
            </a:r>
            <a:r>
              <a:rPr lang="ko-KR" altLang="en-US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제작과정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333000" y="959070"/>
            <a:ext cx="8478000" cy="25200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830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05. 영상 및 관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623D75-7690-462B-A0DC-A4F3108D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8D60-6305-4CBF-A4B2-1F42DE11A197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F3BCB1-6A24-432F-A778-B735C686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ED32B-3446-46D1-A849-41F78A9D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D074-B7EC-4A86-A6F1-B495F370F4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333000" y="959070"/>
            <a:ext cx="8478000" cy="25200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 userDrawn="1"/>
        </p:nvSpPr>
        <p:spPr>
          <a:xfrm>
            <a:off x="333000" y="411511"/>
            <a:ext cx="2520562" cy="523218"/>
          </a:xfrm>
          <a:prstGeom prst="rect">
            <a:avLst/>
          </a:prstGeom>
          <a:noFill/>
        </p:spPr>
        <p:txBody>
          <a:bodyPr wrap="none" lIns="0" tIns="45719" rIns="0" bIns="45719" rtlCol="0">
            <a:spAutoFit/>
          </a:bodyPr>
          <a:lstStyle/>
          <a:p>
            <a:pPr marL="0" marR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02. </a:t>
            </a:r>
            <a:r>
              <a:rPr lang="ko-KR" altLang="en-US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개발 및 구현</a:t>
            </a:r>
            <a:endParaRPr lang="ko-KR" altLang="en-US" sz="2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itchFamily="50" charset="-127"/>
              <a:ea typeface="한수원 한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4667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. 오류개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623D75-7690-462B-A0DC-A4F3108D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8D60-6305-4CBF-A4B2-1F42DE11A197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F3BCB1-6A24-432F-A778-B735C686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ED32B-3446-46D1-A849-41F78A9D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D074-B7EC-4A86-A6F1-B495F370F4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 userDrawn="1"/>
        </p:nvSpPr>
        <p:spPr>
          <a:xfrm>
            <a:off x="333000" y="411511"/>
            <a:ext cx="2022990" cy="523220"/>
          </a:xfrm>
          <a:prstGeom prst="rect">
            <a:avLst/>
          </a:prstGeom>
          <a:noFill/>
        </p:spPr>
        <p:txBody>
          <a:bodyPr wrap="none" lIns="0" tIns="45719" rIns="0" bIns="45719" rtlCol="0">
            <a:spAutoFit/>
          </a:bodyPr>
          <a:lstStyle/>
          <a:p>
            <a:pPr marL="0" marR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03. </a:t>
            </a:r>
            <a:r>
              <a:rPr lang="ko-KR" altLang="en-US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오류개선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333000" y="959070"/>
            <a:ext cx="8478000" cy="25200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332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. 영상 및 관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623D75-7690-462B-A0DC-A4F3108D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8D60-6305-4CBF-A4B2-1F42DE11A197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F3BCB1-6A24-432F-A778-B735C686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ED32B-3446-46D1-A849-41F78A9D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D074-B7EC-4A86-A6F1-B495F370F4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 userDrawn="1"/>
        </p:nvSpPr>
        <p:spPr>
          <a:xfrm>
            <a:off x="333000" y="411511"/>
            <a:ext cx="3173946" cy="523220"/>
          </a:xfrm>
          <a:prstGeom prst="rect">
            <a:avLst/>
          </a:prstGeom>
          <a:noFill/>
        </p:spPr>
        <p:txBody>
          <a:bodyPr wrap="none" lIns="0" tIns="45719" rIns="0" bIns="45719" rtlCol="0">
            <a:spAutoFit/>
          </a:bodyPr>
          <a:lstStyle/>
          <a:p>
            <a:pPr marL="0" marR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04. </a:t>
            </a:r>
            <a:r>
              <a:rPr lang="ko-KR" altLang="en-US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영상 및 형상관리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333000" y="959070"/>
            <a:ext cx="8478000" cy="25200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332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BFCA8F-81E3-4494-807A-19ED3631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lIns="68579" tIns="34289" rIns="68579" bIns="34289"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A30F0C-47F5-4BBB-8D9A-EEA1FF7E8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 lIns="68579" tIns="34289" rIns="68579" bIns="34289"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40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A2C713-AC81-4EB2-9330-581E0B6AE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80E9-F562-4ADC-9C95-311ED8011E61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0F55EC-D62C-46D0-85AA-2079E978B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6F994-D68F-40EE-B340-2867A153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1835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78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4" orient="horz" pos="4042" userDrawn="1">
          <p15:clr>
            <a:srgbClr val="FBAE40"/>
          </p15:clr>
        </p15:guide>
        <p15:guide id="5" pos="7287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D06877-D131-4080-A9F4-48C0B274C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98D60-6305-4CBF-A4B2-1F42DE11A197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076F67-2A68-49D1-BB80-037677E09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782565-736B-44B3-9A33-43CB9E3F77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AD074-B7EC-4A86-A6F1-B495F370F4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463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1" r:id="rId3"/>
    <p:sldLayoutId id="2147483673" r:id="rId4"/>
    <p:sldLayoutId id="2147483669" r:id="rId5"/>
    <p:sldLayoutId id="2147483670" r:id="rId6"/>
    <p:sldLayoutId id="2147483672" r:id="rId7"/>
  </p:sldLayoutIdLst>
  <p:timing>
    <p:tnLst>
      <p:par>
        <p:cTn id="1" dur="indefinite" restart="never" nodeType="tmRoot"/>
      </p:par>
    </p:tnLst>
  </p:timing>
  <p:txStyles>
    <p:titleStyle>
      <a:lvl1pPr algn="l" defTabSz="685783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7.png"/><Relationship Id="rId3" Type="http://schemas.openxmlformats.org/officeDocument/2006/relationships/notesSlide" Target="../notesSlides/notesSlide1.xml"/><Relationship Id="rId7" Type="http://schemas.microsoft.com/office/2007/relationships/hdphoto" Target="../media/hdphoto2.wdp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.png"/><Relationship Id="rId11" Type="http://schemas.openxmlformats.org/officeDocument/2006/relationships/image" Target="../media/image5.png"/><Relationship Id="rId5" Type="http://schemas.microsoft.com/office/2007/relationships/hdphoto" Target="../media/hdphoto1.wdp"/><Relationship Id="rId15" Type="http://schemas.openxmlformats.org/officeDocument/2006/relationships/image" Target="../media/image8.png"/><Relationship Id="rId10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microsoft.com/office/2007/relationships/hdphoto" Target="../media/hdphoto3.wdp"/><Relationship Id="rId14" Type="http://schemas.microsoft.com/office/2007/relationships/hdphoto" Target="../media/hdphoto4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8.xml"/><Relationship Id="rId5" Type="http://schemas.openxmlformats.org/officeDocument/2006/relationships/image" Target="../media/image36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eg"/><Relationship Id="rId13" Type="http://schemas.openxmlformats.org/officeDocument/2006/relationships/image" Target="../media/image46.jpeg"/><Relationship Id="rId3" Type="http://schemas.openxmlformats.org/officeDocument/2006/relationships/image" Target="../media/image39.png"/><Relationship Id="rId7" Type="http://schemas.openxmlformats.org/officeDocument/2006/relationships/image" Target="../media/image42.jpeg"/><Relationship Id="rId12" Type="http://schemas.microsoft.com/office/2007/relationships/hdphoto" Target="../media/hdphoto1.wdp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image" Target="../media/image1.png"/><Relationship Id="rId5" Type="http://schemas.openxmlformats.org/officeDocument/2006/relationships/image" Target="../media/image17.png"/><Relationship Id="rId10" Type="http://schemas.openxmlformats.org/officeDocument/2006/relationships/image" Target="../media/image45.png"/><Relationship Id="rId4" Type="http://schemas.openxmlformats.org/officeDocument/2006/relationships/image" Target="../media/image40.png"/><Relationship Id="rId9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7A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308" b="95385" l="2174" r="100000">
                        <a14:foregroundMark x1="46739" y1="38077" x2="46739" y2="38077"/>
                        <a14:foregroundMark x1="48188" y1="71923" x2="48188" y2="71923"/>
                        <a14:foregroundMark x1="43478" y1="66923" x2="43478" y2="66923"/>
                        <a14:foregroundMark x1="13406" y1="43846" x2="13406" y2="43846"/>
                        <a14:foregroundMark x1="48913" y1="86538" x2="48913" y2="86538"/>
                        <a14:foregroundMark x1="40217" y1="40385" x2="40217" y2="40385"/>
                        <a14:foregroundMark x1="49638" y1="81923" x2="49638" y2="81923"/>
                        <a14:backgroundMark x1="7609" y1="40000" x2="7609" y2="4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045" r="36515"/>
          <a:stretch/>
        </p:blipFill>
        <p:spPr>
          <a:xfrm rot="21113401">
            <a:off x="327659" y="2218178"/>
            <a:ext cx="721344" cy="24765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83568" y="591530"/>
            <a:ext cx="7776864" cy="396044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2479"/>
          <a:stretch/>
        </p:blipFill>
        <p:spPr>
          <a:xfrm>
            <a:off x="693094" y="1070149"/>
            <a:ext cx="7755582" cy="253374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693094" y="1635646"/>
            <a:ext cx="7755582" cy="2160240"/>
          </a:xfrm>
          <a:prstGeom prst="rect">
            <a:avLst/>
          </a:prstGeom>
          <a:gradFill flip="none" rotWithShape="1">
            <a:gsLst>
              <a:gs pos="35000">
                <a:schemeClr val="accent1">
                  <a:lumMod val="5000"/>
                  <a:lumOff val="95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1" b="40395"/>
          <a:stretch/>
        </p:blipFill>
        <p:spPr>
          <a:xfrm>
            <a:off x="693094" y="3603891"/>
            <a:ext cx="7755582" cy="93857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83568" y="591530"/>
            <a:ext cx="7776864" cy="468052"/>
          </a:xfrm>
          <a:prstGeom prst="rect">
            <a:avLst/>
          </a:prstGeom>
          <a:solidFill>
            <a:srgbClr val="00BBFF"/>
          </a:solidFill>
          <a:ln w="19050">
            <a:solidFill>
              <a:srgbClr val="0000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827584" y="732427"/>
            <a:ext cx="186258" cy="186258"/>
          </a:xfrm>
          <a:prstGeom prst="ellipse">
            <a:avLst/>
          </a:prstGeom>
          <a:solidFill>
            <a:srgbClr val="FF6E03"/>
          </a:solidFill>
          <a:ln w="19050">
            <a:solidFill>
              <a:srgbClr val="0000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118097" y="732427"/>
            <a:ext cx="186258" cy="186258"/>
          </a:xfrm>
          <a:prstGeom prst="ellipse">
            <a:avLst/>
          </a:prstGeom>
          <a:solidFill>
            <a:srgbClr val="00B877"/>
          </a:solidFill>
          <a:ln w="19050">
            <a:solidFill>
              <a:srgbClr val="0000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403648" y="732427"/>
            <a:ext cx="186258" cy="186258"/>
          </a:xfrm>
          <a:prstGeom prst="ellipse">
            <a:avLst/>
          </a:prstGeom>
          <a:solidFill>
            <a:srgbClr val="FBEE00"/>
          </a:solidFill>
          <a:ln w="19050">
            <a:solidFill>
              <a:srgbClr val="0000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82" y="1143164"/>
            <a:ext cx="1901023" cy="193264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308" b="95385" l="2174" r="100000">
                        <a14:foregroundMark x1="46739" y1="38077" x2="46739" y2="38077"/>
                        <a14:foregroundMark x1="48188" y1="71923" x2="48188" y2="71923"/>
                        <a14:foregroundMark x1="43478" y1="66923" x2="43478" y2="66923"/>
                        <a14:foregroundMark x1="13406" y1="43846" x2="13406" y2="43846"/>
                        <a14:foregroundMark x1="48913" y1="86538" x2="48913" y2="86538"/>
                        <a14:foregroundMark x1="40217" y1="40385" x2="40217" y2="40385"/>
                        <a14:foregroundMark x1="49638" y1="81923" x2="49638" y2="81923"/>
                        <a14:backgroundMark x1="7609" y1="40000" x2="7609" y2="40000"/>
                      </a14:backgroundRemoval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232" r="8554" b="10641"/>
          <a:stretch/>
        </p:blipFill>
        <p:spPr>
          <a:xfrm>
            <a:off x="8375999" y="2930505"/>
            <a:ext cx="768002" cy="221299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308" b="95385" l="2174" r="100000">
                        <a14:foregroundMark x1="46739" y1="38077" x2="46739" y2="38077"/>
                        <a14:foregroundMark x1="48188" y1="71923" x2="48188" y2="71923"/>
                        <a14:foregroundMark x1="43478" y1="66923" x2="43478" y2="66923"/>
                        <a14:foregroundMark x1="13406" y1="43846" x2="13406" y2="43846"/>
                        <a14:foregroundMark x1="48913" y1="86538" x2="48913" y2="86538"/>
                        <a14:foregroundMark x1="40217" y1="40385" x2="40217" y2="40385"/>
                        <a14:foregroundMark x1="49638" y1="81923" x2="49638" y2="81923"/>
                        <a14:backgroundMark x1="7609" y1="40000" x2="7609" y2="40000"/>
                      </a14:backgroundRemoval>
                    </a14:imgEffect>
                    <a14:imgEffect>
                      <a14:colorTemperature colorTemp="5250"/>
                    </a14:imgEffect>
                    <a14:imgEffect>
                      <a14:saturation sat="1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045" r="36515" b="20523"/>
          <a:stretch/>
        </p:blipFill>
        <p:spPr>
          <a:xfrm>
            <a:off x="8014657" y="3363837"/>
            <a:ext cx="666609" cy="181889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04C1FE0-6BEB-44C5-B4B9-1755F444F838}"/>
              </a:ext>
            </a:extLst>
          </p:cNvPr>
          <p:cNvSpPr txBox="1"/>
          <p:nvPr/>
        </p:nvSpPr>
        <p:spPr>
          <a:xfrm>
            <a:off x="2628931" y="1623467"/>
            <a:ext cx="3651962" cy="723275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 algn="ctr"/>
            <a:r>
              <a:rPr lang="ko-KR" altLang="en-US" sz="4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004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약국 재고관리 프로그램</a:t>
            </a:r>
            <a:endParaRPr lang="ko-KR" altLang="en-US" sz="4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004A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A7311F7-BDB2-4871-A52E-85827F6BBA0C}"/>
              </a:ext>
            </a:extLst>
          </p:cNvPr>
          <p:cNvCxnSpPr/>
          <p:nvPr/>
        </p:nvCxnSpPr>
        <p:spPr>
          <a:xfrm>
            <a:off x="3620148" y="2787774"/>
            <a:ext cx="1669529" cy="0"/>
          </a:xfrm>
          <a:prstGeom prst="line">
            <a:avLst/>
          </a:prstGeom>
          <a:ln w="57150">
            <a:solidFill>
              <a:srgbClr val="5E97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128" b="26876"/>
          <a:stretch/>
        </p:blipFill>
        <p:spPr>
          <a:xfrm>
            <a:off x="0" y="2848661"/>
            <a:ext cx="1499533" cy="2294839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976" y="2751177"/>
            <a:ext cx="2882047" cy="243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0391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004048" y="3291830"/>
            <a:ext cx="3744417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err="1" smtClean="0">
                <a:solidFill>
                  <a:schemeClr val="bg2">
                    <a:lumMod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comboBox</a:t>
            </a:r>
            <a:r>
              <a:rPr lang="ko-KR" altLang="en-US" sz="1100" dirty="0" smtClean="0">
                <a:solidFill>
                  <a:schemeClr val="bg2">
                    <a:lumMod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에 선택된 내용에 따라 조건을 다르게 하여 검색 가능하게 함</a:t>
            </a:r>
            <a:endParaRPr lang="en-US" altLang="ko-KR" sz="1100" dirty="0" smtClean="0">
              <a:solidFill>
                <a:schemeClr val="bg2">
                  <a:lumMod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endParaRPr lang="en-US" altLang="ko-KR" sz="1100" dirty="0" smtClean="0">
              <a:solidFill>
                <a:schemeClr val="bg2">
                  <a:lumMod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err="1" smtClean="0">
                <a:solidFill>
                  <a:schemeClr val="bg2">
                    <a:lumMod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RadioButton</a:t>
            </a:r>
            <a:r>
              <a:rPr lang="en-US" altLang="ko-KR" sz="1100" dirty="0" smtClean="0">
                <a:solidFill>
                  <a:schemeClr val="bg2">
                    <a:lumMod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</a:t>
            </a:r>
            <a:r>
              <a:rPr lang="ko-KR" altLang="en-US" sz="1100" dirty="0" smtClean="0">
                <a:solidFill>
                  <a:schemeClr val="bg2">
                    <a:lumMod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대신 </a:t>
            </a:r>
            <a:r>
              <a:rPr lang="en-US" altLang="ko-KR" sz="1100" dirty="0" err="1" smtClean="0">
                <a:solidFill>
                  <a:schemeClr val="bg2">
                    <a:lumMod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CheckBox</a:t>
            </a:r>
            <a:r>
              <a:rPr lang="ko-KR" altLang="en-US" sz="1100" dirty="0" smtClean="0">
                <a:solidFill>
                  <a:schemeClr val="bg2">
                    <a:lumMod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를 사용하였고</a:t>
            </a:r>
            <a:r>
              <a:rPr lang="en-US" altLang="ko-KR" sz="1100" dirty="0" smtClean="0">
                <a:solidFill>
                  <a:schemeClr val="bg2">
                    <a:lumMod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, </a:t>
            </a:r>
            <a:r>
              <a:rPr lang="ko-KR" altLang="en-US" sz="1100" dirty="0" smtClean="0">
                <a:solidFill>
                  <a:schemeClr val="bg2">
                    <a:lumMod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이중 선택을 방지하기 위해 예외 처리함</a:t>
            </a:r>
            <a:endParaRPr lang="en-US" altLang="ko-KR" sz="1100" dirty="0" smtClean="0">
              <a:solidFill>
                <a:schemeClr val="bg2">
                  <a:lumMod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endParaRPr lang="en-US" altLang="ko-KR" sz="1100" dirty="0" smtClean="0">
              <a:solidFill>
                <a:schemeClr val="bg2">
                  <a:lumMod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chemeClr val="bg2">
                    <a:lumMod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Stock(</a:t>
            </a:r>
            <a:r>
              <a:rPr lang="ko-KR" altLang="en-US" sz="1100" dirty="0" smtClean="0">
                <a:solidFill>
                  <a:schemeClr val="bg2">
                    <a:lumMod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수량</a:t>
            </a:r>
            <a:r>
              <a:rPr lang="en-US" altLang="ko-KR" sz="1100" dirty="0" smtClean="0">
                <a:solidFill>
                  <a:schemeClr val="bg2">
                    <a:lumMod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)</a:t>
            </a:r>
            <a:r>
              <a:rPr lang="ko-KR" altLang="en-US" sz="1100" dirty="0" smtClean="0">
                <a:solidFill>
                  <a:schemeClr val="bg2">
                    <a:lumMod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에 따른 오름차순 또는 내림차순 정렬 가능</a:t>
            </a:r>
            <a:endParaRPr lang="en-US" altLang="ko-KR" sz="1100" dirty="0" smtClean="0">
              <a:solidFill>
                <a:schemeClr val="bg2">
                  <a:lumMod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203597"/>
            <a:ext cx="2783580" cy="208837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868144" y="1275606"/>
            <a:ext cx="1800200" cy="3500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꺾인 연결선 11"/>
          <p:cNvCxnSpPr/>
          <p:nvPr/>
        </p:nvCxnSpPr>
        <p:spPr>
          <a:xfrm rot="10800000" flipV="1">
            <a:off x="4834014" y="1505855"/>
            <a:ext cx="1034131" cy="576131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1587" y="1059582"/>
            <a:ext cx="2916408" cy="212102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464" y="3294085"/>
            <a:ext cx="4304531" cy="123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7000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51519" y="3298800"/>
            <a:ext cx="374441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err="1" smtClean="0">
                <a:solidFill>
                  <a:schemeClr val="bg2">
                    <a:lumMod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ListView</a:t>
            </a:r>
            <a:r>
              <a:rPr lang="ko-KR" altLang="en-US" sz="1100" dirty="0" smtClean="0">
                <a:solidFill>
                  <a:schemeClr val="bg2">
                    <a:lumMod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에 있는 품목 선택 시 자동으로 주문 탭에 입력됨</a:t>
            </a:r>
            <a:endParaRPr lang="en-US" altLang="ko-KR" sz="1100" dirty="0" smtClean="0">
              <a:solidFill>
                <a:schemeClr val="bg2">
                  <a:lumMod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endParaRPr lang="en-US" altLang="ko-KR" sz="1100" dirty="0" smtClean="0">
              <a:solidFill>
                <a:schemeClr val="bg2">
                  <a:lumMod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bg2">
                    <a:lumMod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약품명과 주문 수량을 입력하고 </a:t>
            </a:r>
            <a:r>
              <a:rPr lang="en-US" altLang="ko-KR" sz="1100" dirty="0" smtClean="0">
                <a:solidFill>
                  <a:schemeClr val="bg2">
                    <a:lumMod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‘</a:t>
            </a:r>
            <a:r>
              <a:rPr lang="ko-KR" altLang="en-US" sz="1100" dirty="0" smtClean="0">
                <a:solidFill>
                  <a:schemeClr val="bg2">
                    <a:lumMod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담기</a:t>
            </a:r>
            <a:r>
              <a:rPr lang="en-US" altLang="ko-KR" sz="1100" dirty="0" smtClean="0">
                <a:solidFill>
                  <a:schemeClr val="bg2">
                    <a:lumMod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’</a:t>
            </a:r>
            <a:r>
              <a:rPr lang="ko-KR" altLang="en-US" sz="1100" dirty="0" smtClean="0">
                <a:solidFill>
                  <a:schemeClr val="bg2">
                    <a:lumMod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를 누르면 </a:t>
            </a:r>
            <a:r>
              <a:rPr lang="en-US" altLang="ko-KR" sz="1100" dirty="0" err="1" smtClean="0">
                <a:solidFill>
                  <a:schemeClr val="bg2">
                    <a:lumMod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DataManager</a:t>
            </a:r>
            <a:r>
              <a:rPr lang="ko-KR" altLang="en-US" sz="1100" dirty="0" smtClean="0">
                <a:solidFill>
                  <a:schemeClr val="bg2">
                    <a:lumMod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에 있는 </a:t>
            </a:r>
            <a:r>
              <a:rPr lang="en-US" altLang="ko-KR" sz="1100" dirty="0" smtClean="0">
                <a:solidFill>
                  <a:schemeClr val="bg2">
                    <a:lumMod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drugs</a:t>
            </a:r>
            <a:r>
              <a:rPr lang="ko-KR" altLang="en-US" sz="1100" dirty="0" smtClean="0">
                <a:solidFill>
                  <a:schemeClr val="bg2">
                    <a:lumMod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에 있는 원본 데이터와 입력된 약품 이름을 대조하여 주문 폼에 있는 </a:t>
            </a:r>
            <a:r>
              <a:rPr lang="en-US" altLang="ko-KR" sz="1100" dirty="0" smtClean="0">
                <a:solidFill>
                  <a:schemeClr val="bg2">
                    <a:lumMod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orders List</a:t>
            </a:r>
            <a:r>
              <a:rPr lang="ko-KR" altLang="en-US" sz="1100" dirty="0" smtClean="0">
                <a:solidFill>
                  <a:schemeClr val="bg2">
                    <a:lumMod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에 추가함</a:t>
            </a:r>
            <a:endParaRPr lang="en-US" altLang="ko-KR" sz="1100" dirty="0" smtClean="0">
              <a:solidFill>
                <a:schemeClr val="bg2">
                  <a:lumMod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endParaRPr lang="en-US" altLang="ko-KR" sz="1100" dirty="0" smtClean="0">
              <a:solidFill>
                <a:schemeClr val="bg2">
                  <a:lumMod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bg2">
                    <a:lumMod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회사 정보도 동일하게 작동</a:t>
            </a:r>
            <a:endParaRPr lang="en-US" altLang="ko-KR" sz="1100" dirty="0" smtClean="0">
              <a:solidFill>
                <a:schemeClr val="bg2">
                  <a:lumMod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31590"/>
            <a:ext cx="2783580" cy="208837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123728" y="1203598"/>
            <a:ext cx="1055388" cy="3500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꺾인 연결선 4"/>
          <p:cNvCxnSpPr>
            <a:stCxn id="4" idx="3"/>
          </p:cNvCxnSpPr>
          <p:nvPr/>
        </p:nvCxnSpPr>
        <p:spPr>
          <a:xfrm>
            <a:off x="3179116" y="1378607"/>
            <a:ext cx="816820" cy="247017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977" y="1059582"/>
            <a:ext cx="4468197" cy="274440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3733" y="2427734"/>
            <a:ext cx="1490766" cy="53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2701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91615" y="3507854"/>
            <a:ext cx="3744417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bg2">
                    <a:lumMod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사용자가 입력한 정보가 </a:t>
            </a:r>
            <a:r>
              <a:rPr lang="en-US" altLang="ko-KR" sz="1100" dirty="0" smtClean="0">
                <a:solidFill>
                  <a:schemeClr val="bg2">
                    <a:lumMod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Form Load</a:t>
            </a:r>
            <a:r>
              <a:rPr lang="ko-KR" altLang="en-US" sz="1100" dirty="0" smtClean="0">
                <a:solidFill>
                  <a:schemeClr val="bg2">
                    <a:lumMod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시 불러지고</a:t>
            </a:r>
            <a:r>
              <a:rPr lang="en-US" altLang="ko-KR" sz="1100" dirty="0" smtClean="0">
                <a:solidFill>
                  <a:schemeClr val="bg2">
                    <a:lumMod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, </a:t>
            </a:r>
            <a:r>
              <a:rPr lang="en-US" altLang="ko-KR" sz="1100" dirty="0" err="1" smtClean="0">
                <a:solidFill>
                  <a:schemeClr val="bg2">
                    <a:lumMod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GridView</a:t>
            </a:r>
            <a:r>
              <a:rPr lang="ko-KR" altLang="en-US" sz="1100" dirty="0" smtClean="0">
                <a:solidFill>
                  <a:schemeClr val="bg2">
                    <a:lumMod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에 출력됨</a:t>
            </a:r>
            <a:endParaRPr lang="en-US" altLang="ko-KR" sz="1100" dirty="0" smtClean="0">
              <a:solidFill>
                <a:schemeClr val="bg2">
                  <a:lumMod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endParaRPr lang="en-US" altLang="ko-KR" sz="1100" dirty="0" smtClean="0">
              <a:solidFill>
                <a:schemeClr val="bg2">
                  <a:lumMod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bg2">
                    <a:lumMod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수량 수정 시 이전에 있던 데이터를 </a:t>
            </a:r>
            <a:r>
              <a:rPr lang="en-US" altLang="ko-KR" sz="1100" dirty="0" smtClean="0">
                <a:solidFill>
                  <a:schemeClr val="bg2">
                    <a:lumMod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Clear</a:t>
            </a:r>
            <a:r>
              <a:rPr lang="ko-KR" altLang="en-US" sz="1100" dirty="0" smtClean="0">
                <a:solidFill>
                  <a:schemeClr val="bg2">
                    <a:lumMod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를 이용해 지우고 </a:t>
            </a:r>
            <a:r>
              <a:rPr lang="en-US" altLang="ko-KR" sz="1100" dirty="0" smtClean="0">
                <a:solidFill>
                  <a:schemeClr val="bg2">
                    <a:lumMod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,</a:t>
            </a:r>
            <a:r>
              <a:rPr lang="ko-KR" altLang="en-US" sz="1100" dirty="0" smtClean="0">
                <a:solidFill>
                  <a:schemeClr val="bg2">
                    <a:lumMod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수정 된 입력 값을 다시 설정 후에 </a:t>
            </a:r>
            <a:r>
              <a:rPr lang="en-US" altLang="ko-KR" sz="1100" dirty="0" err="1" smtClean="0">
                <a:solidFill>
                  <a:schemeClr val="bg2">
                    <a:lumMod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GridView</a:t>
            </a:r>
            <a:r>
              <a:rPr lang="ko-KR" altLang="en-US" sz="1100" dirty="0" smtClean="0">
                <a:solidFill>
                  <a:schemeClr val="bg2">
                    <a:lumMod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에 출력함</a:t>
            </a:r>
            <a:endParaRPr lang="en-US" altLang="ko-KR" sz="1100" dirty="0" smtClean="0">
              <a:solidFill>
                <a:schemeClr val="bg2">
                  <a:lumMod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endParaRPr lang="en-US" altLang="ko-KR" sz="1100" dirty="0" smtClean="0">
              <a:solidFill>
                <a:schemeClr val="bg2">
                  <a:lumMod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bg2">
                    <a:lumMod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주문 시 입력한 수량과 원래 있던 재고를 더해서 데이터 저장</a:t>
            </a:r>
            <a:endParaRPr lang="en-US" altLang="ko-KR" sz="1100" dirty="0" smtClean="0">
              <a:solidFill>
                <a:schemeClr val="bg2">
                  <a:lumMod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1131590"/>
            <a:ext cx="4257495" cy="2148458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7870" y="2499742"/>
            <a:ext cx="2742410" cy="2262488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32013"/>
            <a:ext cx="2972399" cy="2232248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539552" y="2860205"/>
            <a:ext cx="2736304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꺾인 연결선 21"/>
          <p:cNvCxnSpPr>
            <a:stCxn id="21" idx="3"/>
          </p:cNvCxnSpPr>
          <p:nvPr/>
        </p:nvCxnSpPr>
        <p:spPr>
          <a:xfrm flipV="1">
            <a:off x="3275856" y="2788197"/>
            <a:ext cx="514091" cy="288032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7432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11560" y="3723878"/>
            <a:ext cx="3744417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여러 항목 주문 시</a:t>
            </a:r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, 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제조사에 따라 발주하는 곳이 다르기 때문에 제조사 별로 발주 메일을 따로 전송하기 위해 </a:t>
            </a:r>
            <a:r>
              <a:rPr lang="en-US" altLang="ko-KR" sz="1200" dirty="0" err="1" smtClean="0">
                <a:solidFill>
                  <a:schemeClr val="bg2">
                    <a:lumMod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foreach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문 사용</a:t>
            </a:r>
            <a:endParaRPr lang="en-US" altLang="ko-KR" sz="1100" dirty="0" smtClean="0">
              <a:solidFill>
                <a:schemeClr val="bg2">
                  <a:lumMod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bg2">
                  <a:lumMod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주소와 제목 본문을 </a:t>
            </a:r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form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에 있는 </a:t>
            </a:r>
            <a:r>
              <a:rPr lang="en-US" altLang="ko-KR" sz="1200" dirty="0" err="1" smtClean="0">
                <a:solidFill>
                  <a:schemeClr val="bg2">
                    <a:lumMod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TextBox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값으로 가져와서 해당 주소로 메일 송부</a:t>
            </a:r>
            <a:endParaRPr lang="en-US" altLang="ko-KR" sz="1200" dirty="0" smtClean="0">
              <a:solidFill>
                <a:schemeClr val="bg2">
                  <a:lumMod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02" y="1203598"/>
            <a:ext cx="1895566" cy="223224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88202" y="1347614"/>
            <a:ext cx="1895566" cy="20882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꺾인 연결선 4"/>
          <p:cNvCxnSpPr/>
          <p:nvPr/>
        </p:nvCxnSpPr>
        <p:spPr>
          <a:xfrm>
            <a:off x="2483768" y="2283718"/>
            <a:ext cx="1054452" cy="144016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4852" y="1059582"/>
            <a:ext cx="2742410" cy="226248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6136" y="2139702"/>
            <a:ext cx="3240728" cy="279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9829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47738" y="1514475"/>
            <a:ext cx="1103947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35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30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7C6F9878-777C-4CD4-9613-851CABCDFC3E}"/>
              </a:ext>
            </a:extLst>
          </p:cNvPr>
          <p:cNvSpPr txBox="1"/>
          <p:nvPr/>
        </p:nvSpPr>
        <p:spPr>
          <a:xfrm>
            <a:off x="3031194" y="633979"/>
            <a:ext cx="3081613" cy="761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/>
            <a:r>
              <a:rPr lang="ko-KR" altLang="en-US" sz="4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E97E1"/>
                </a:solidFill>
                <a:latin typeface="한수원 한돋움" pitchFamily="50" charset="-127"/>
                <a:ea typeface="한수원 한돋움" pitchFamily="50" charset="-127"/>
              </a:rPr>
              <a:t>논의 및 고찰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898757E-EC0B-47E5-9EA1-43BA79ABA10A}"/>
              </a:ext>
            </a:extLst>
          </p:cNvPr>
          <p:cNvSpPr/>
          <p:nvPr/>
        </p:nvSpPr>
        <p:spPr>
          <a:xfrm>
            <a:off x="1951758" y="1904864"/>
            <a:ext cx="5272891" cy="2053765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marL="228600" indent="-228600">
              <a:lnSpc>
                <a:spcPct val="125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ko-KR" altLang="en-US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rPr>
              <a:t>중간제목중간제목중간제목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rPr>
              <a:t/>
            </a:r>
            <a:b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rPr>
            </a:b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내용내용내용내용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 </a:t>
            </a:r>
            <a:r>
              <a:rPr lang="ko-KR" altLang="en-US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내용내용내용내용내용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/>
            </a:r>
            <a:b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</a:br>
            <a:r>
              <a:rPr lang="ko-KR" altLang="en-US" sz="14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내용내용내용내용내용</a:t>
            </a: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 내용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itchFamily="50" charset="-127"/>
              <a:ea typeface="한수원 한돋움" pitchFamily="50" charset="-127"/>
            </a:endParaRPr>
          </a:p>
          <a:p>
            <a:pPr marL="228600" indent="-228600">
              <a:lnSpc>
                <a:spcPct val="125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ko-KR" altLang="en-US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rPr>
              <a:t>중간제목중간제목중간제목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rPr>
              <a:t/>
            </a:r>
            <a:b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rPr>
            </a:b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내용내용내용내용 </a:t>
            </a:r>
            <a:r>
              <a:rPr lang="ko-KR" altLang="en-US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내용내용내용내용내용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/>
            </a:r>
            <a:b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</a:br>
            <a:r>
              <a:rPr lang="ko-KR" altLang="en-US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내용내용내용내용내용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 내용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itchFamily="50" charset="-127"/>
              <a:ea typeface="한수원 한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96266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4C1FE0-6BEB-44C5-B4B9-1755F444F838}"/>
              </a:ext>
            </a:extLst>
          </p:cNvPr>
          <p:cNvSpPr txBox="1"/>
          <p:nvPr/>
        </p:nvSpPr>
        <p:spPr>
          <a:xfrm>
            <a:off x="3470576" y="2067694"/>
            <a:ext cx="2202848" cy="784830"/>
          </a:xfrm>
          <a:prstGeom prst="rect">
            <a:avLst/>
          </a:prstGeom>
          <a:noFill/>
        </p:spPr>
        <p:txBody>
          <a:bodyPr wrap="none" lIns="0" tIns="45719" rIns="91438" bIns="45719" rtlCol="0">
            <a:noAutofit/>
          </a:bodyPr>
          <a:lstStyle/>
          <a:p>
            <a:pPr algn="ctr"/>
            <a:r>
              <a:rPr lang="ko-KR" altLang="en-US" sz="45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수원 한돋움 Bold" pitchFamily="50" charset="-127"/>
                <a:ea typeface="한수원 한돋움 Bold" pitchFamily="50" charset="-127"/>
              </a:rPr>
              <a:t>자료 </a:t>
            </a:r>
            <a:r>
              <a:rPr lang="en-US" altLang="ko-KR" sz="45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수원 한돋움 Bold" pitchFamily="50" charset="-127"/>
                <a:ea typeface="한수원 한돋움 Bold" pitchFamily="50" charset="-127"/>
              </a:rPr>
              <a:t>(</a:t>
            </a:r>
            <a:r>
              <a:rPr lang="ko-KR" altLang="en-US" sz="45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수원 한돋움 Bold" pitchFamily="50" charset="-127"/>
                <a:ea typeface="한수원 한돋움 Bold" pitchFamily="50" charset="-127"/>
              </a:rPr>
              <a:t>삭제 금지</a:t>
            </a:r>
            <a:r>
              <a:rPr lang="en-US" altLang="ko-KR" sz="45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수원 한돋움 Bold" pitchFamily="50" charset="-127"/>
                <a:ea typeface="한수원 한돋움 Bold" pitchFamily="50" charset="-127"/>
              </a:rPr>
              <a:t>)</a:t>
            </a:r>
            <a:endParaRPr lang="ko-KR" altLang="en-US" sz="45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수원 한돋움 Bold" pitchFamily="50" charset="-127"/>
              <a:ea typeface="한수원 한돋움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92813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338" y="2244782"/>
            <a:ext cx="485278" cy="78976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956" y="2157895"/>
            <a:ext cx="607804" cy="96354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277" y="2157895"/>
            <a:ext cx="539282" cy="96354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539" y="2157895"/>
            <a:ext cx="571961" cy="96354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863" y="2157895"/>
            <a:ext cx="1111995" cy="96354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157895"/>
            <a:ext cx="1204429" cy="96354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636" y="2157895"/>
            <a:ext cx="963543" cy="96354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92" y="2157895"/>
            <a:ext cx="1142056" cy="96354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585" y="897623"/>
            <a:ext cx="1458538" cy="148279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7308" b="95385" l="2174" r="100000">
                        <a14:foregroundMark x1="46739" y1="38077" x2="46739" y2="38077"/>
                        <a14:foregroundMark x1="48188" y1="71923" x2="48188" y2="71923"/>
                        <a14:foregroundMark x1="43478" y1="66923" x2="43478" y2="66923"/>
                        <a14:foregroundMark x1="13406" y1="43846" x2="13406" y2="43846"/>
                        <a14:foregroundMark x1="48913" y1="86538" x2="48913" y2="86538"/>
                        <a14:foregroundMark x1="40217" y1="40385" x2="40217" y2="40385"/>
                        <a14:foregroundMark x1="49638" y1="81923" x2="49638" y2="81923"/>
                        <a14:backgroundMark x1="7609" y1="40000" x2="7609" y2="4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071" y="699542"/>
            <a:ext cx="1784318" cy="168088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7308" b="95385" l="2174" r="100000">
                        <a14:foregroundMark x1="46739" y1="38077" x2="46739" y2="38077"/>
                        <a14:foregroundMark x1="48188" y1="71923" x2="48188" y2="71923"/>
                        <a14:foregroundMark x1="43478" y1="66923" x2="43478" y2="66923"/>
                        <a14:foregroundMark x1="13406" y1="43846" x2="13406" y2="43846"/>
                        <a14:foregroundMark x1="48913" y1="86538" x2="48913" y2="86538"/>
                        <a14:foregroundMark x1="40217" y1="40385" x2="40217" y2="40385"/>
                        <a14:foregroundMark x1="49638" y1="81923" x2="49638" y2="81923"/>
                        <a14:backgroundMark x1="7609" y1="40000" x2="7609" y2="4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3215"/>
          <a:stretch/>
        </p:blipFill>
        <p:spPr>
          <a:xfrm>
            <a:off x="4338237" y="699542"/>
            <a:ext cx="656356" cy="168088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7308" b="95385" l="2174" r="100000">
                        <a14:foregroundMark x1="46739" y1="38077" x2="46739" y2="38077"/>
                        <a14:foregroundMark x1="48188" y1="71923" x2="48188" y2="71923"/>
                        <a14:foregroundMark x1="43478" y1="66923" x2="43478" y2="66923"/>
                        <a14:foregroundMark x1="13406" y1="43846" x2="13406" y2="43846"/>
                        <a14:foregroundMark x1="48913" y1="86538" x2="48913" y2="86538"/>
                        <a14:foregroundMark x1="40217" y1="40385" x2="40217" y2="40385"/>
                        <a14:foregroundMark x1="49638" y1="81923" x2="49638" y2="81923"/>
                        <a14:backgroundMark x1="7609" y1="40000" x2="7609" y2="4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045" r="36515"/>
          <a:stretch/>
        </p:blipFill>
        <p:spPr>
          <a:xfrm>
            <a:off x="5257660" y="699542"/>
            <a:ext cx="489599" cy="168088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7308" b="95385" l="2174" r="100000">
                        <a14:foregroundMark x1="46739" y1="38077" x2="46739" y2="38077"/>
                        <a14:foregroundMark x1="48188" y1="71923" x2="48188" y2="71923"/>
                        <a14:foregroundMark x1="43478" y1="66923" x2="43478" y2="66923"/>
                        <a14:foregroundMark x1="13406" y1="43846" x2="13406" y2="43846"/>
                        <a14:foregroundMark x1="48913" y1="86538" x2="48913" y2="86538"/>
                        <a14:foregroundMark x1="40217" y1="40385" x2="40217" y2="40385"/>
                        <a14:foregroundMark x1="49638" y1="81923" x2="49638" y2="81923"/>
                        <a14:backgroundMark x1="7609" y1="40000" x2="7609" y2="4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232"/>
          <a:stretch/>
        </p:blipFill>
        <p:spPr>
          <a:xfrm>
            <a:off x="6039139" y="699542"/>
            <a:ext cx="673905" cy="1680880"/>
          </a:xfrm>
          <a:prstGeom prst="rect">
            <a:avLst/>
          </a:prstGeom>
        </p:spPr>
      </p:pic>
      <p:pic>
        <p:nvPicPr>
          <p:cNvPr id="1026" name="Picture 2" descr="Teletubbies (TV Series 1997–2001) - IMDb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81" b="55959"/>
          <a:stretch/>
        </p:blipFill>
        <p:spPr bwMode="auto">
          <a:xfrm>
            <a:off x="2558928" y="2977833"/>
            <a:ext cx="2124582" cy="132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5125352" y="3896983"/>
            <a:ext cx="792088" cy="648072"/>
          </a:xfrm>
          <a:prstGeom prst="rect">
            <a:avLst/>
          </a:prstGeom>
          <a:solidFill>
            <a:srgbClr val="E01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019873" y="3896983"/>
            <a:ext cx="792088" cy="648072"/>
          </a:xfrm>
          <a:prstGeom prst="rect">
            <a:avLst/>
          </a:prstGeom>
          <a:solidFill>
            <a:srgbClr val="FCC0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908003" y="3896983"/>
            <a:ext cx="792088" cy="648072"/>
          </a:xfrm>
          <a:prstGeom prst="rect">
            <a:avLst/>
          </a:prstGeom>
          <a:solidFill>
            <a:srgbClr val="A8C8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796133" y="3896983"/>
            <a:ext cx="792088" cy="648072"/>
          </a:xfrm>
          <a:prstGeom prst="rect">
            <a:avLst/>
          </a:prstGeom>
          <a:solidFill>
            <a:srgbClr val="593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84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04C1FE0-6BEB-44C5-B4B9-1755F444F838}"/>
              </a:ext>
            </a:extLst>
          </p:cNvPr>
          <p:cNvSpPr txBox="1"/>
          <p:nvPr/>
        </p:nvSpPr>
        <p:spPr>
          <a:xfrm>
            <a:off x="508525" y="634944"/>
            <a:ext cx="2202848" cy="784830"/>
          </a:xfrm>
          <a:prstGeom prst="rect">
            <a:avLst/>
          </a:prstGeom>
          <a:noFill/>
        </p:spPr>
        <p:txBody>
          <a:bodyPr wrap="none" lIns="0" tIns="45719" rIns="91438" bIns="45719" rtlCol="0">
            <a:noAutofit/>
          </a:bodyPr>
          <a:lstStyle/>
          <a:p>
            <a:r>
              <a:rPr lang="en-US" altLang="ko-KR" sz="4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E97E1"/>
                </a:solidFill>
                <a:latin typeface="한수원 한돋움 Bold" pitchFamily="50" charset="-127"/>
                <a:ea typeface="한수원 한돋움 Bold" pitchFamily="50" charset="-127"/>
              </a:rPr>
              <a:t>INDEX</a:t>
            </a:r>
            <a:endParaRPr lang="ko-KR" altLang="en-US" sz="45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E97E1"/>
              </a:solidFill>
              <a:latin typeface="한수원 한돋움 Bold" pitchFamily="50" charset="-127"/>
              <a:ea typeface="한수원 한돋움 Bold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A7311F7-BDB2-4871-A52E-85827F6BBA0C}"/>
              </a:ext>
            </a:extLst>
          </p:cNvPr>
          <p:cNvCxnSpPr/>
          <p:nvPr/>
        </p:nvCxnSpPr>
        <p:spPr>
          <a:xfrm>
            <a:off x="540933" y="1779662"/>
            <a:ext cx="6096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/>
        </p:nvGrpSpPr>
        <p:grpSpPr>
          <a:xfrm>
            <a:off x="5847182" y="1563638"/>
            <a:ext cx="2397227" cy="518144"/>
            <a:chOff x="5847181" y="1189510"/>
            <a:chExt cx="2397227" cy="518144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9E4D4CF-E815-4434-98D1-D205C55FA41F}"/>
                </a:ext>
              </a:extLst>
            </p:cNvPr>
            <p:cNvSpPr/>
            <p:nvPr/>
          </p:nvSpPr>
          <p:spPr>
            <a:xfrm>
              <a:off x="5847181" y="1189510"/>
              <a:ext cx="1600022" cy="392415"/>
            </a:xfrm>
            <a:prstGeom prst="rect">
              <a:avLst/>
            </a:prstGeom>
          </p:spPr>
          <p:txBody>
            <a:bodyPr wrap="square" lIns="68580" tIns="34290" rIns="68580" bIns="34290" anchor="b">
              <a:spAutoFit/>
            </a:bodyPr>
            <a:lstStyle/>
            <a:p>
              <a:pPr algn="r"/>
              <a:r>
                <a:rPr lang="ko-KR" altLang="en-US" sz="2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 Bold" pitchFamily="50" charset="-127"/>
                  <a:ea typeface="한수원 한돋움 Bold" pitchFamily="50" charset="-127"/>
                </a:rPr>
                <a:t>제작개요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0ED8BB9-3121-4110-8B98-9D680221AE12}"/>
                </a:ext>
              </a:extLst>
            </p:cNvPr>
            <p:cNvSpPr/>
            <p:nvPr/>
          </p:nvSpPr>
          <p:spPr>
            <a:xfrm>
              <a:off x="7616901" y="1189510"/>
              <a:ext cx="627507" cy="518144"/>
            </a:xfrm>
            <a:prstGeom prst="rect">
              <a:avLst/>
            </a:prstGeom>
          </p:spPr>
          <p:txBody>
            <a:bodyPr wrap="square" lIns="0" tIns="0" rIns="0" bIns="0" anchor="b">
              <a:noAutofit/>
            </a:bodyPr>
            <a:lstStyle/>
            <a:p>
              <a:pPr algn="r"/>
              <a:r>
                <a:rPr lang="en-US" altLang="ko-KR" sz="3600" spc="3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 Bold" pitchFamily="50" charset="-127"/>
                  <a:ea typeface="한수원 한돋움 Bold" pitchFamily="50" charset="-127"/>
                </a:rPr>
                <a:t>01</a:t>
              </a:r>
              <a:endParaRPr lang="ko-KR" altLang="en-US" sz="36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 Bold" pitchFamily="50" charset="-127"/>
                <a:ea typeface="한수원 한돋움 Bold" pitchFamily="50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847182" y="2375033"/>
            <a:ext cx="2397227" cy="518144"/>
            <a:chOff x="5847181" y="1891588"/>
            <a:chExt cx="2397227" cy="518144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1E05397-CBA0-4CD3-BDA0-ECCF9AD60C5A}"/>
                </a:ext>
              </a:extLst>
            </p:cNvPr>
            <p:cNvSpPr/>
            <p:nvPr/>
          </p:nvSpPr>
          <p:spPr>
            <a:xfrm>
              <a:off x="5847181" y="1891588"/>
              <a:ext cx="1600022" cy="392415"/>
            </a:xfrm>
            <a:prstGeom prst="rect">
              <a:avLst/>
            </a:prstGeom>
          </p:spPr>
          <p:txBody>
            <a:bodyPr wrap="square" lIns="68580" tIns="34290" rIns="68580" bIns="34290" anchor="b">
              <a:spAutoFit/>
            </a:bodyPr>
            <a:lstStyle/>
            <a:p>
              <a:pPr algn="r"/>
              <a:r>
                <a:rPr lang="ko-KR" altLang="en-US" sz="2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 Bold" pitchFamily="50" charset="-127"/>
                  <a:ea typeface="한수원 한돋움 Bold" pitchFamily="50" charset="-127"/>
                </a:rPr>
                <a:t>제작과정</a:t>
              </a:r>
              <a:endParaRPr lang="ko-KR" altLang="en-US" sz="2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0ED8BB9-3121-4110-8B98-9D680221AE12}"/>
                </a:ext>
              </a:extLst>
            </p:cNvPr>
            <p:cNvSpPr/>
            <p:nvPr/>
          </p:nvSpPr>
          <p:spPr>
            <a:xfrm>
              <a:off x="7616901" y="1891588"/>
              <a:ext cx="627507" cy="518144"/>
            </a:xfrm>
            <a:prstGeom prst="rect">
              <a:avLst/>
            </a:prstGeom>
          </p:spPr>
          <p:txBody>
            <a:bodyPr wrap="square" lIns="0" tIns="0" rIns="0" bIns="0" anchor="b">
              <a:noAutofit/>
            </a:bodyPr>
            <a:lstStyle/>
            <a:p>
              <a:pPr algn="r"/>
              <a:r>
                <a:rPr lang="en-US" altLang="ko-KR" sz="3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 Bold" pitchFamily="50" charset="-127"/>
                  <a:ea typeface="한수원 한돋움 Bold" pitchFamily="50" charset="-127"/>
                </a:rPr>
                <a:t>02</a:t>
              </a:r>
              <a:endParaRPr lang="ko-KR" altLang="en-US" sz="3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 Bold" pitchFamily="50" charset="-127"/>
                <a:ea typeface="한수원 한돋움 Bold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5847182" y="3186428"/>
            <a:ext cx="2397227" cy="518144"/>
            <a:chOff x="5847181" y="2593666"/>
            <a:chExt cx="2397227" cy="518144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37EA967-CEA9-44DE-9294-0D152AA293B8}"/>
                </a:ext>
              </a:extLst>
            </p:cNvPr>
            <p:cNvSpPr/>
            <p:nvPr/>
          </p:nvSpPr>
          <p:spPr>
            <a:xfrm>
              <a:off x="5847181" y="2593666"/>
              <a:ext cx="1600022" cy="392415"/>
            </a:xfrm>
            <a:prstGeom prst="rect">
              <a:avLst/>
            </a:prstGeom>
          </p:spPr>
          <p:txBody>
            <a:bodyPr wrap="square" lIns="68580" tIns="34290" rIns="68580" bIns="34290" anchor="b">
              <a:spAutoFit/>
            </a:bodyPr>
            <a:lstStyle/>
            <a:p>
              <a:pPr algn="r"/>
              <a:r>
                <a:rPr lang="ko-KR" altLang="en-US" sz="2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 Bold" pitchFamily="50" charset="-127"/>
                  <a:ea typeface="한수원 한돋움 Bold" pitchFamily="50" charset="-127"/>
                </a:rPr>
                <a:t>오류개선</a:t>
              </a:r>
              <a:endParaRPr lang="ko-KR" altLang="en-US" sz="2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0ED8BB9-3121-4110-8B98-9D680221AE12}"/>
                </a:ext>
              </a:extLst>
            </p:cNvPr>
            <p:cNvSpPr/>
            <p:nvPr/>
          </p:nvSpPr>
          <p:spPr>
            <a:xfrm>
              <a:off x="7544893" y="2593666"/>
              <a:ext cx="699515" cy="518144"/>
            </a:xfrm>
            <a:prstGeom prst="rect">
              <a:avLst/>
            </a:prstGeom>
          </p:spPr>
          <p:txBody>
            <a:bodyPr wrap="square" lIns="0" tIns="0" rIns="0" bIns="0" anchor="b">
              <a:noAutofit/>
            </a:bodyPr>
            <a:lstStyle/>
            <a:p>
              <a:pPr algn="r"/>
              <a:r>
                <a:rPr lang="en-US" altLang="ko-KR" sz="3600" kern="4000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 Bold" pitchFamily="50" charset="-127"/>
                  <a:ea typeface="한수원 한돋움 Bold" pitchFamily="50" charset="-127"/>
                </a:rPr>
                <a:t>03</a:t>
              </a:r>
              <a:endParaRPr lang="ko-KR" altLang="en-US" sz="3600" kern="40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 Bold" pitchFamily="50" charset="-127"/>
                <a:ea typeface="한수원 한돋움 Bold" pitchFamily="50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5220072" y="3997822"/>
            <a:ext cx="3024337" cy="518144"/>
            <a:chOff x="5220071" y="3295744"/>
            <a:chExt cx="3024337" cy="518144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7B5F3E0-8716-4DBC-9C00-68995BAFCA3B}"/>
                </a:ext>
              </a:extLst>
            </p:cNvPr>
            <p:cNvSpPr/>
            <p:nvPr/>
          </p:nvSpPr>
          <p:spPr>
            <a:xfrm>
              <a:off x="5220071" y="3295744"/>
              <a:ext cx="2227132" cy="392415"/>
            </a:xfrm>
            <a:prstGeom prst="rect">
              <a:avLst/>
            </a:prstGeom>
          </p:spPr>
          <p:txBody>
            <a:bodyPr wrap="square" lIns="68580" tIns="34290" rIns="68580" bIns="34290" anchor="b">
              <a:spAutoFit/>
            </a:bodyPr>
            <a:lstStyle/>
            <a:p>
              <a:pPr algn="r"/>
              <a:r>
                <a:rPr lang="ko-KR" altLang="en-US" sz="210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 Bold" pitchFamily="50" charset="-127"/>
                  <a:ea typeface="한수원 한돋움 Bold" pitchFamily="50" charset="-127"/>
                </a:rPr>
                <a:t>영상 및 형상관리</a:t>
              </a:r>
              <a:endParaRPr lang="ko-KR" altLang="en-US" sz="2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0ED8BB9-3121-4110-8B98-9D680221AE12}"/>
                </a:ext>
              </a:extLst>
            </p:cNvPr>
            <p:cNvSpPr/>
            <p:nvPr/>
          </p:nvSpPr>
          <p:spPr>
            <a:xfrm>
              <a:off x="7447203" y="3295744"/>
              <a:ext cx="797205" cy="518144"/>
            </a:xfrm>
            <a:prstGeom prst="rect">
              <a:avLst/>
            </a:prstGeom>
          </p:spPr>
          <p:txBody>
            <a:bodyPr wrap="square" lIns="0" tIns="0" rIns="0" bIns="0" anchor="b">
              <a:noAutofit/>
            </a:bodyPr>
            <a:lstStyle/>
            <a:p>
              <a:pPr algn="r"/>
              <a:r>
                <a:rPr lang="en-US" altLang="ko-KR" sz="3600" kern="4000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 Bold" pitchFamily="50" charset="-127"/>
                  <a:ea typeface="한수원 한돋움 Bold" pitchFamily="50" charset="-127"/>
                </a:rPr>
                <a:t>04</a:t>
              </a:r>
              <a:endParaRPr lang="ko-KR" altLang="en-US" sz="3600" kern="40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 Bold" pitchFamily="50" charset="-127"/>
                <a:ea typeface="한수원 한돋움 Bold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4253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275606"/>
            <a:ext cx="936104" cy="936104"/>
          </a:xfrm>
          <a:prstGeom prst="rect">
            <a:avLst/>
          </a:prstGeom>
        </p:spPr>
      </p:pic>
      <p:sp>
        <p:nvSpPr>
          <p:cNvPr id="34" name="왼쪽 대괄호 33"/>
          <p:cNvSpPr/>
          <p:nvPr/>
        </p:nvSpPr>
        <p:spPr>
          <a:xfrm>
            <a:off x="1691680" y="1491630"/>
            <a:ext cx="144016" cy="648072"/>
          </a:xfrm>
          <a:prstGeom prst="leftBracket">
            <a:avLst/>
          </a:prstGeom>
          <a:ln w="38100">
            <a:solidFill>
              <a:srgbClr val="C7DA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왼쪽 대괄호 34"/>
          <p:cNvSpPr/>
          <p:nvPr/>
        </p:nvSpPr>
        <p:spPr>
          <a:xfrm flipH="1">
            <a:off x="5292080" y="1491630"/>
            <a:ext cx="207098" cy="648072"/>
          </a:xfrm>
          <a:prstGeom prst="leftBracket">
            <a:avLst/>
          </a:prstGeom>
          <a:ln w="38100">
            <a:solidFill>
              <a:srgbClr val="C7DA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831233" y="1521886"/>
            <a:ext cx="3528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2">
                    <a:lumMod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일일이 약품 정보를 입력할 필요 없는 재고 관리 프로그램 구상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2427734"/>
            <a:ext cx="936104" cy="936104"/>
          </a:xfrm>
          <a:prstGeom prst="rect">
            <a:avLst/>
          </a:prstGeom>
        </p:spPr>
      </p:pic>
      <p:sp>
        <p:nvSpPr>
          <p:cNvPr id="38" name="왼쪽 대괄호 37"/>
          <p:cNvSpPr/>
          <p:nvPr/>
        </p:nvSpPr>
        <p:spPr>
          <a:xfrm>
            <a:off x="3572814" y="2613502"/>
            <a:ext cx="144016" cy="648072"/>
          </a:xfrm>
          <a:prstGeom prst="leftBracket">
            <a:avLst/>
          </a:prstGeom>
          <a:ln w="38100">
            <a:solidFill>
              <a:srgbClr val="FFC7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왼쪽 대괄호 38"/>
          <p:cNvSpPr/>
          <p:nvPr/>
        </p:nvSpPr>
        <p:spPr>
          <a:xfrm flipH="1">
            <a:off x="7173214" y="2613502"/>
            <a:ext cx="207098" cy="648072"/>
          </a:xfrm>
          <a:prstGeom prst="leftBracket">
            <a:avLst/>
          </a:prstGeom>
          <a:ln w="38100">
            <a:solidFill>
              <a:srgbClr val="FFC7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712367" y="2532841"/>
            <a:ext cx="34608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2">
                    <a:lumMod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사용자가 </a:t>
            </a:r>
            <a:r>
              <a:rPr lang="en-US" altLang="ko-KR" sz="1600" dirty="0" smtClean="0">
                <a:solidFill>
                  <a:schemeClr val="bg2">
                    <a:lumMod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DBMS </a:t>
            </a:r>
            <a:r>
              <a:rPr lang="ko-KR" altLang="en-US" sz="1600" dirty="0" smtClean="0">
                <a:solidFill>
                  <a:schemeClr val="bg2">
                    <a:lumMod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을 따로 사용할 필요 없이 신뢰성 있는 정보 조회 및 손쉬운 관리가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chemeClr val="bg2">
                    <a:lumMod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가능한 프로그램 설계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89" y="3723878"/>
            <a:ext cx="936104" cy="936104"/>
          </a:xfrm>
          <a:prstGeom prst="rect">
            <a:avLst/>
          </a:prstGeom>
        </p:spPr>
      </p:pic>
      <p:sp>
        <p:nvSpPr>
          <p:cNvPr id="42" name="왼쪽 대괄호 41"/>
          <p:cNvSpPr/>
          <p:nvPr/>
        </p:nvSpPr>
        <p:spPr>
          <a:xfrm>
            <a:off x="1691680" y="3876547"/>
            <a:ext cx="144016" cy="648072"/>
          </a:xfrm>
          <a:prstGeom prst="leftBracket">
            <a:avLst/>
          </a:prstGeom>
          <a:ln w="38100">
            <a:solidFill>
              <a:srgbClr val="4380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왼쪽 대괄호 42"/>
          <p:cNvSpPr/>
          <p:nvPr/>
        </p:nvSpPr>
        <p:spPr>
          <a:xfrm flipH="1">
            <a:off x="5292080" y="3876547"/>
            <a:ext cx="207098" cy="648072"/>
          </a:xfrm>
          <a:prstGeom prst="leftBracket">
            <a:avLst/>
          </a:prstGeom>
          <a:ln w="38100">
            <a:solidFill>
              <a:srgbClr val="4380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831233" y="3899542"/>
            <a:ext cx="34608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2">
                    <a:lumMod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API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를 통한 데이터 확보 </a:t>
            </a:r>
            <a:r>
              <a:rPr lang="ko-KR" altLang="en-US" sz="1600" dirty="0" smtClean="0">
                <a:solidFill>
                  <a:schemeClr val="bg2">
                    <a:lumMod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및 가용성 높은 </a:t>
            </a:r>
            <a:r>
              <a:rPr lang="en-US" altLang="ko-KR" sz="1600" dirty="0" smtClean="0">
                <a:solidFill>
                  <a:schemeClr val="bg2">
                    <a:lumMod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UI&amp;UX</a:t>
            </a:r>
            <a:r>
              <a:rPr lang="ko-KR" altLang="en-US" sz="1600" dirty="0" smtClean="0">
                <a:solidFill>
                  <a:schemeClr val="bg2">
                    <a:lumMod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를 적용한 프로그램 제작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08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/>
      <p:bldP spid="38" grpId="0" animBg="1"/>
      <p:bldP spid="39" grpId="0" animBg="1"/>
      <p:bldP spid="40" grpId="0"/>
      <p:bldP spid="42" grpId="0" animBg="1"/>
      <p:bldP spid="43" grpId="0" animBg="1"/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77304" y="2625043"/>
            <a:ext cx="19040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bg2">
                    <a:lumMod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제약사 정보 조회 및 추가 수정 </a:t>
            </a:r>
            <a:endParaRPr lang="en-US" altLang="ko-KR" sz="1100" dirty="0" smtClean="0">
              <a:solidFill>
                <a:schemeClr val="bg2">
                  <a:lumMod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180" y="1383618"/>
            <a:ext cx="3149641" cy="237626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995939" y="2859782"/>
            <a:ext cx="360038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꺾인 연결선 4"/>
          <p:cNvCxnSpPr/>
          <p:nvPr/>
        </p:nvCxnSpPr>
        <p:spPr>
          <a:xfrm rot="10800000">
            <a:off x="2808174" y="2755848"/>
            <a:ext cx="1196826" cy="283954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4823740" y="2859782"/>
            <a:ext cx="360038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꺾인 연결선 11"/>
          <p:cNvCxnSpPr/>
          <p:nvPr/>
        </p:nvCxnSpPr>
        <p:spPr>
          <a:xfrm flipV="1">
            <a:off x="5183780" y="2938038"/>
            <a:ext cx="1224136" cy="144016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409839" y="2859782"/>
            <a:ext cx="360038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꺾인 연결선 14"/>
          <p:cNvCxnSpPr/>
          <p:nvPr/>
        </p:nvCxnSpPr>
        <p:spPr>
          <a:xfrm rot="16200000" flipH="1">
            <a:off x="4272396" y="3537285"/>
            <a:ext cx="716002" cy="81078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06586" y="3989116"/>
            <a:ext cx="2745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bg2">
                    <a:lumMod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원하는 조건으로 약품 정보 검색 및 주문</a:t>
            </a:r>
            <a:endParaRPr lang="en-US" altLang="ko-KR" sz="1100" dirty="0" smtClean="0">
              <a:solidFill>
                <a:schemeClr val="bg2">
                  <a:lumMod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44208" y="2800830"/>
            <a:ext cx="1728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bg2">
                    <a:lumMod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주문한 약품 수정 및 발주</a:t>
            </a:r>
            <a:endParaRPr lang="en-US" altLang="ko-KR" sz="1100" dirty="0" smtClean="0">
              <a:solidFill>
                <a:schemeClr val="bg2">
                  <a:lumMod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629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" grpId="0" animBg="1"/>
      <p:bldP spid="11" grpId="0" animBg="1"/>
      <p:bldP spid="14" grpId="0" animBg="1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그림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35" y="1390275"/>
            <a:ext cx="3008816" cy="3528392"/>
          </a:xfrm>
          <a:prstGeom prst="rect">
            <a:avLst/>
          </a:prstGeom>
        </p:spPr>
      </p:pic>
      <p:grpSp>
        <p:nvGrpSpPr>
          <p:cNvPr id="41" name="그룹 40"/>
          <p:cNvGrpSpPr/>
          <p:nvPr/>
        </p:nvGrpSpPr>
        <p:grpSpPr>
          <a:xfrm>
            <a:off x="4405376" y="1107435"/>
            <a:ext cx="3245159" cy="1872208"/>
            <a:chOff x="3462228" y="1059582"/>
            <a:chExt cx="3809946" cy="217069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5080" y="1059582"/>
              <a:ext cx="2877094" cy="2170690"/>
            </a:xfrm>
            <a:prstGeom prst="rect">
              <a:avLst/>
            </a:prstGeom>
          </p:spPr>
        </p:pic>
        <p:sp>
          <p:nvSpPr>
            <p:cNvPr id="34" name="직사각형 33"/>
            <p:cNvSpPr/>
            <p:nvPr/>
          </p:nvSpPr>
          <p:spPr>
            <a:xfrm>
              <a:off x="4427984" y="1275606"/>
              <a:ext cx="2808311" cy="129614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꺾인 연결선 32"/>
            <p:cNvCxnSpPr>
              <a:endCxn id="44" idx="3"/>
            </p:cNvCxnSpPr>
            <p:nvPr/>
          </p:nvCxnSpPr>
          <p:spPr>
            <a:xfrm rot="10800000">
              <a:off x="3462228" y="1400900"/>
              <a:ext cx="955836" cy="52277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4" name="그림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5656" y="1107435"/>
            <a:ext cx="2929719" cy="58877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3419872" y="3579862"/>
            <a:ext cx="504056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XElement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를 이용해 </a:t>
            </a:r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XML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파일에 저장된 정보</a:t>
            </a:r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(Comps List)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를 </a:t>
            </a:r>
            <a:r>
              <a:rPr lang="en-US" altLang="ko-KR" sz="1200" dirty="0" err="1" smtClean="0">
                <a:solidFill>
                  <a:schemeClr val="bg2">
                    <a:lumMod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GridView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에 출력</a:t>
            </a:r>
            <a:endParaRPr lang="en-US" altLang="ko-KR" sz="1200" dirty="0" smtClean="0">
              <a:solidFill>
                <a:schemeClr val="bg2">
                  <a:lumMod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만약 불러올 정보가 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없다면</a:t>
            </a:r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오류 </a:t>
            </a:r>
            <a:r>
              <a:rPr lang="ko-KR" altLang="en-US" sz="1200" dirty="0" err="1" smtClean="0">
                <a:solidFill>
                  <a:schemeClr val="bg2">
                    <a:lumMod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메세지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출력 후</a:t>
            </a:r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, 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새롭게 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XML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파일을 생성해서 불러옴</a:t>
            </a:r>
            <a:endParaRPr lang="en-US" altLang="ko-KR" sz="1200" dirty="0">
              <a:solidFill>
                <a:schemeClr val="bg2">
                  <a:lumMod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4720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563638"/>
            <a:ext cx="3600400" cy="25108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11960" y="2588207"/>
            <a:ext cx="4651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Xml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파일이 디렉터리 내에 있는 경우</a:t>
            </a:r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, 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내용 수정 및 삭제 시 변경된 정보를 </a:t>
            </a:r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xml 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파일에 덮어 쓰기 함</a:t>
            </a:r>
            <a:endParaRPr lang="en-US" altLang="ko-KR" sz="1200" dirty="0">
              <a:solidFill>
                <a:schemeClr val="bg2">
                  <a:lumMod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3867894"/>
            <a:ext cx="571961" cy="96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86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84" y="2211710"/>
            <a:ext cx="4474461" cy="251080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275606"/>
            <a:ext cx="7009405" cy="86409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957969" y="3236279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Xml 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파일이 없는 경우 </a:t>
            </a:r>
            <a:r>
              <a:rPr lang="en-US" altLang="ko-KR" sz="1200" dirty="0" err="1" smtClean="0">
                <a:solidFill>
                  <a:schemeClr val="bg2">
                    <a:lumMod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getElement</a:t>
            </a:r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() 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메서드를 통해 </a:t>
            </a:r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API 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정보를 받아와서 신규 </a:t>
            </a:r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xml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파일 생성</a:t>
            </a:r>
            <a:endParaRPr lang="en-US" altLang="ko-KR" sz="1200" dirty="0">
              <a:solidFill>
                <a:schemeClr val="bg2">
                  <a:lumMod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306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203598"/>
            <a:ext cx="2450593" cy="187220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 flipH="1">
            <a:off x="409261" y="2427734"/>
            <a:ext cx="2381839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꺾인 연결선 3"/>
          <p:cNvCxnSpPr/>
          <p:nvPr/>
        </p:nvCxnSpPr>
        <p:spPr>
          <a:xfrm flipV="1">
            <a:off x="2796306" y="2182279"/>
            <a:ext cx="593043" cy="576066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2657" y="1131590"/>
            <a:ext cx="2974316" cy="121634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2120" y="1583750"/>
            <a:ext cx="3168352" cy="112353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2657" y="3792411"/>
            <a:ext cx="3098938" cy="72703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48240" y="3363838"/>
            <a:ext cx="3744417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 smtClean="0">
                <a:solidFill>
                  <a:schemeClr val="bg2">
                    <a:lumMod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DataBoundItem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을 사용해서 원하는 정보를 클릭하면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자동으로 해당 탭에 저장된 정보를 불러옴</a:t>
            </a:r>
            <a:endParaRPr lang="en-US" altLang="ko-KR" sz="1200" dirty="0" smtClean="0">
              <a:solidFill>
                <a:schemeClr val="bg2">
                  <a:lumMod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endParaRPr lang="en-US" altLang="ko-KR" sz="1200" dirty="0" smtClean="0">
              <a:solidFill>
                <a:schemeClr val="bg2">
                  <a:lumMod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각 각의 버튼을 클릭 시 해당 기능을 수행하고</a:t>
            </a:r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, 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중복 방지를 위해 </a:t>
            </a:r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Reset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후 다시 불러옴</a:t>
            </a:r>
            <a:endParaRPr lang="en-US" altLang="ko-KR" sz="1200" dirty="0" smtClean="0">
              <a:solidFill>
                <a:schemeClr val="bg2">
                  <a:lumMod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endParaRPr lang="ko-KR" altLang="en-US" sz="1100" dirty="0">
              <a:solidFill>
                <a:schemeClr val="bg2">
                  <a:lumMod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92657" y="2645449"/>
            <a:ext cx="3658683" cy="102798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53105" y="3189775"/>
            <a:ext cx="3179440" cy="72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0797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203598"/>
            <a:ext cx="2880320" cy="217382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411760" y="1213622"/>
            <a:ext cx="1296144" cy="3500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꺾인 연결선 4"/>
          <p:cNvCxnSpPr>
            <a:stCxn id="4" idx="3"/>
          </p:cNvCxnSpPr>
          <p:nvPr/>
        </p:nvCxnSpPr>
        <p:spPr>
          <a:xfrm>
            <a:off x="3707904" y="1388631"/>
            <a:ext cx="792088" cy="175009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8748" y="1059582"/>
            <a:ext cx="3955702" cy="338437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11560" y="3723878"/>
            <a:ext cx="3744417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부분 검색이 가능하도록 </a:t>
            </a:r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Contains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를 사용해서 작성한 </a:t>
            </a:r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Text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를 포함한 정보만을 따로 임시 리스트에 저장해서 </a:t>
            </a:r>
            <a:r>
              <a:rPr lang="en-US" altLang="ko-KR" sz="1200" dirty="0" err="1" smtClean="0">
                <a:solidFill>
                  <a:schemeClr val="bg2">
                    <a:lumMod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GridView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에 출력</a:t>
            </a:r>
            <a:endParaRPr lang="en-US" altLang="ko-KR" sz="1200" dirty="0" smtClean="0">
              <a:solidFill>
                <a:schemeClr val="bg2">
                  <a:lumMod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endParaRPr lang="en-US" altLang="ko-KR" sz="1100" dirty="0" smtClean="0">
              <a:solidFill>
                <a:schemeClr val="bg2">
                  <a:lumMod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10954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664</TotalTime>
  <Words>346</Words>
  <Application>Microsoft Office PowerPoint</Application>
  <PresentationFormat>화면 슬라이드 쇼(16:9)</PresentationFormat>
  <Paragraphs>51</Paragraphs>
  <Slides>18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맑은 고딕</vt:lpstr>
      <vt:lpstr>Tmon몬소리 Black</vt:lpstr>
      <vt:lpstr>Arial</vt:lpstr>
      <vt:lpstr>한수원 한돋움 Bold</vt:lpstr>
      <vt:lpstr>한수원 한돋움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KB</cp:lastModifiedBy>
  <cp:revision>356</cp:revision>
  <dcterms:created xsi:type="dcterms:W3CDTF">2021-04-11T06:29:46Z</dcterms:created>
  <dcterms:modified xsi:type="dcterms:W3CDTF">2021-04-22T05:34:56Z</dcterms:modified>
</cp:coreProperties>
</file>