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4" r:id="rId2"/>
    <p:sldId id="340" r:id="rId3"/>
    <p:sldId id="324" r:id="rId4"/>
    <p:sldId id="342" r:id="rId5"/>
    <p:sldId id="344" r:id="rId6"/>
    <p:sldId id="346" r:id="rId7"/>
    <p:sldId id="347" r:id="rId8"/>
    <p:sldId id="343" r:id="rId9"/>
    <p:sldId id="345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99"/>
    <a:srgbClr val="FFFFCC"/>
    <a:srgbClr val="FF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27186-0994-42B2-A7B6-91B06D0D489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B278-2C43-4D20-9D43-A71ACB65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3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E3CB7-4B16-4DA9-8F92-A407A4613C1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C3353-5555-4661-8FBF-9292B4772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1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C3353-5555-4661-8FBF-9292B47729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1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C3353-5555-4661-8FBF-9292B47729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C3353-5555-4661-8FBF-9292B47729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6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C3353-5555-4661-8FBF-9292B47729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C3353-5555-4661-8FBF-9292B47729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5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C3353-5555-4661-8FBF-9292B47729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1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A59-7DE7-4FF3-AD58-B157FE653BCB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B97-95DA-4A40-BB22-214A9115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3934-2899-4D1F-8254-253EB99A8CD3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B97-95DA-4A40-BB22-214A9115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34B-B0F9-4A11-A0DC-E6F0291AC0DE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B97-95DA-4A40-BB22-214A9115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0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7" y="365126"/>
            <a:ext cx="11009586" cy="762108"/>
          </a:xfrm>
        </p:spPr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07" y="1340070"/>
            <a:ext cx="11009586" cy="483689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207" y="6356350"/>
            <a:ext cx="2990193" cy="365125"/>
          </a:xfrm>
        </p:spPr>
        <p:txBody>
          <a:bodyPr/>
          <a:lstStyle/>
          <a:p>
            <a:fld id="{4863DB40-4740-4ED7-BE86-978DCDB284C3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990193" cy="365125"/>
          </a:xfrm>
        </p:spPr>
        <p:txBody>
          <a:bodyPr/>
          <a:lstStyle/>
          <a:p>
            <a:fld id="{CD9B9B97-95DA-4A40-BB22-214A91159B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1207" y="1127234"/>
            <a:ext cx="11009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400767" y="6446837"/>
            <a:ext cx="4000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4E4E5D0-F01C-406E-B37C-52E86BF64C6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912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E529-C3D3-44A7-B72C-9B592F5A5E5D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B97-95DA-4A40-BB22-214A9115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784A-9540-4D08-8A33-B42478AEB145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B97-95DA-4A40-BB22-214A9115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B4C-8519-4F2C-8551-B55A5C4780BF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B97-95DA-4A40-BB22-214A9115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E00F-39A2-42B8-B7F0-3E48BAFE2FA3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B97-95DA-4A40-BB22-214A9115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A0B-AAB3-4D1A-8F05-C45DF49AF90C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B97-95DA-4A40-BB22-214A9115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EA1-9F9A-4A71-B95D-5B6BE719319D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B97-95DA-4A40-BB22-214A9115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6613-4A6F-4D9C-80B2-8BB647272BF3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B97-95DA-4A40-BB22-214A9115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6CA5-3D08-4AB8-B327-F061AFCF7601}" type="datetime1">
              <a:rPr lang="en-US" altLang="ko-KR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9B97-95DA-4A40-BB22-214A9115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745" y="2577503"/>
            <a:ext cx="9391772" cy="71270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Reducing Log Pattern Matching Time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4849"/>
            <a:ext cx="9144000" cy="148736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2019226303</a:t>
            </a:r>
          </a:p>
          <a:p>
            <a:r>
              <a:rPr lang="ko-KR" altLang="en-US" sz="2000" dirty="0" smtClean="0"/>
              <a:t>양지혁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2497" y="1120268"/>
            <a:ext cx="2608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Algorithm Presentation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165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Gain : Execution Time</a:t>
            </a:r>
          </a:p>
          <a:p>
            <a:r>
              <a:rPr lang="en-US" altLang="ko-KR" dirty="0" smtClean="0"/>
              <a:t>Loss : Memory (To Store Classified Template 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67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19E1BB0-B5D1-4B2B-A56F-BA5B661C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07" y="1323292"/>
            <a:ext cx="11009586" cy="5267764"/>
          </a:xfrm>
        </p:spPr>
        <p:txBody>
          <a:bodyPr/>
          <a:lstStyle/>
          <a:p>
            <a:r>
              <a:rPr lang="en-US" altLang="ko-KR" sz="2400" dirty="0"/>
              <a:t>Background</a:t>
            </a:r>
          </a:p>
          <a:p>
            <a:r>
              <a:rPr lang="en-US" altLang="ko-KR" sz="2400" dirty="0"/>
              <a:t>Motivation</a:t>
            </a:r>
          </a:p>
          <a:p>
            <a:r>
              <a:rPr lang="en-US" altLang="ko-KR" sz="2400" dirty="0" smtClean="0"/>
              <a:t>Method </a:t>
            </a:r>
            <a:r>
              <a:rPr lang="en-US" altLang="ko-KR" sz="2400" dirty="0"/>
              <a:t>Design</a:t>
            </a:r>
          </a:p>
          <a:p>
            <a:r>
              <a:rPr lang="en-US" altLang="ko-KR" sz="2400" dirty="0" err="1" smtClean="0"/>
              <a:t>Peusdo</a:t>
            </a:r>
            <a:r>
              <a:rPr lang="en-US" altLang="ko-KR" sz="2400" dirty="0" smtClean="0"/>
              <a:t> Code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7390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7" y="365126"/>
            <a:ext cx="11009586" cy="762108"/>
          </a:xfrm>
        </p:spPr>
        <p:txBody>
          <a:bodyPr/>
          <a:lstStyle/>
          <a:p>
            <a:r>
              <a:rPr lang="en-US" dirty="0"/>
              <a:t>Background (1)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19E1BB0-B5D1-4B2B-A56F-BA5B661C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07" y="1127234"/>
            <a:ext cx="11009586" cy="546382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</a:t>
            </a:r>
            <a:r>
              <a:rPr lang="en-US" altLang="ko-KR" sz="2400" dirty="0" smtClean="0"/>
              <a:t>og </a:t>
            </a:r>
            <a:r>
              <a:rPr lang="en-US" altLang="ko-KR" sz="2400" dirty="0"/>
              <a:t>file is a file that records either events that occur in an operating system or other software </a:t>
            </a:r>
            <a:r>
              <a:rPr lang="en-US" altLang="ko-KR" sz="2400" dirty="0" smtClean="0"/>
              <a:t>runs</a:t>
            </a:r>
          </a:p>
          <a:p>
            <a:r>
              <a:rPr lang="en-US" altLang="ko-KR" sz="2400" dirty="0" smtClean="0"/>
              <a:t>When recovering a system fault, log information is used</a:t>
            </a:r>
            <a:endParaRPr lang="en-US" altLang="ko-KR" sz="2400" dirty="0"/>
          </a:p>
          <a:p>
            <a:r>
              <a:rPr lang="en-US" altLang="ko-KR" sz="2400" dirty="0" smtClean="0"/>
              <a:t>Log file is so large that it is impossible for administrators to analyze them passively.</a:t>
            </a:r>
          </a:p>
          <a:p>
            <a:pPr lvl="1"/>
            <a:r>
              <a:rPr lang="en-US" altLang="ko-KR" sz="1800" dirty="0" smtClean="0"/>
              <a:t>In my research, a log file has 30,000 ~ 280,000 lines</a:t>
            </a:r>
            <a:endParaRPr lang="en-US" altLang="ko-KR" sz="1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616611" y="3334749"/>
            <a:ext cx="9244134" cy="3211762"/>
            <a:chOff x="403972" y="3041193"/>
            <a:chExt cx="9244134" cy="3211762"/>
          </a:xfrm>
        </p:grpSpPr>
        <p:sp>
          <p:nvSpPr>
            <p:cNvPr id="5" name="TextBox 4"/>
            <p:cNvSpPr txBox="1"/>
            <p:nvPr/>
          </p:nvSpPr>
          <p:spPr>
            <a:xfrm>
              <a:off x="2713892" y="447235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972" y="3041193"/>
              <a:ext cx="9244134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19/02/10 14:02:08 WARN </a:t>
              </a:r>
              <a:r>
                <a:rPr lang="en-US" altLang="ko-KR" sz="1200" dirty="0" err="1"/>
                <a:t>NativeCodeLoader</a:t>
              </a:r>
              <a:r>
                <a:rPr lang="en-US" altLang="ko-KR" sz="1200" dirty="0"/>
                <a:t>: Unable to load native-</a:t>
              </a:r>
              <a:r>
                <a:rPr lang="en-US" altLang="ko-KR" sz="1200" dirty="0" err="1"/>
                <a:t>hadoop</a:t>
              </a:r>
              <a:r>
                <a:rPr lang="en-US" altLang="ko-KR" sz="1200" dirty="0"/>
                <a:t> library for your platform... using </a:t>
              </a:r>
              <a:r>
                <a:rPr lang="en-US" altLang="ko-KR" sz="1200" dirty="0" err="1"/>
                <a:t>builtin</a:t>
              </a:r>
              <a:r>
                <a:rPr lang="en-US" altLang="ko-KR" sz="1200" dirty="0"/>
                <a:t>-java classes where applicable</a:t>
              </a:r>
            </a:p>
            <a:p>
              <a:r>
                <a:rPr lang="en-US" altLang="ko-KR" sz="1200" dirty="0"/>
                <a:t>19/02/10 14:02:08 INFO </a:t>
              </a:r>
              <a:r>
                <a:rPr lang="en-US" altLang="ko-KR" sz="1200" dirty="0" err="1"/>
                <a:t>SparkContext</a:t>
              </a:r>
              <a:r>
                <a:rPr lang="en-US" altLang="ko-KR" sz="1200" dirty="0"/>
                <a:t>: Running Spark version 2.3.2</a:t>
              </a:r>
            </a:p>
            <a:p>
              <a:r>
                <a:rPr lang="en-US" altLang="ko-KR" sz="1200" dirty="0"/>
                <a:t>19/02/10 14:02:08 INFO </a:t>
              </a:r>
              <a:r>
                <a:rPr lang="en-US" altLang="ko-KR" sz="1200" dirty="0" err="1"/>
                <a:t>SparkContext</a:t>
              </a:r>
              <a:r>
                <a:rPr lang="en-US" altLang="ko-KR" sz="1200" dirty="0"/>
                <a:t>: Submitted application: Spark Pi</a:t>
              </a:r>
            </a:p>
            <a:p>
              <a:r>
                <a:rPr lang="en-US" altLang="ko-KR" sz="1200" dirty="0"/>
                <a:t>19/02/10 14:02:08 INFO SecurityManager: Changing view </a:t>
              </a:r>
              <a:r>
                <a:rPr lang="en-US" altLang="ko-KR" sz="1200" dirty="0" err="1"/>
                <a:t>acls</a:t>
              </a:r>
              <a:r>
                <a:rPr lang="en-US" altLang="ko-KR" sz="1200" dirty="0"/>
                <a:t> to: root</a:t>
              </a:r>
            </a:p>
            <a:p>
              <a:r>
                <a:rPr lang="en-US" altLang="ko-KR" sz="1200" dirty="0"/>
                <a:t>19/02/10 14:02:08 INFO SecurityManager: Changing modify </a:t>
              </a:r>
              <a:r>
                <a:rPr lang="en-US" altLang="ko-KR" sz="1200" dirty="0" err="1"/>
                <a:t>acls</a:t>
              </a:r>
              <a:r>
                <a:rPr lang="en-US" altLang="ko-KR" sz="1200" dirty="0"/>
                <a:t> to: root</a:t>
              </a:r>
            </a:p>
            <a:p>
              <a:r>
                <a:rPr lang="en-US" altLang="ko-KR" sz="1200" dirty="0"/>
                <a:t>19/02/10 14:02:08 INFO SecurityManager: Changing view </a:t>
              </a:r>
              <a:r>
                <a:rPr lang="en-US" altLang="ko-KR" sz="1200" dirty="0" err="1"/>
                <a:t>acls</a:t>
              </a:r>
              <a:r>
                <a:rPr lang="en-US" altLang="ko-KR" sz="1200" dirty="0"/>
                <a:t> groups to:</a:t>
              </a:r>
            </a:p>
            <a:p>
              <a:r>
                <a:rPr lang="en-US" altLang="ko-KR" sz="1200" dirty="0"/>
                <a:t>19/02/10 14:02:08 INFO SecurityManager: Changing modify </a:t>
              </a:r>
              <a:r>
                <a:rPr lang="en-US" altLang="ko-KR" sz="1200" dirty="0" err="1"/>
                <a:t>acls</a:t>
              </a:r>
              <a:r>
                <a:rPr lang="en-US" altLang="ko-KR" sz="1200" dirty="0"/>
                <a:t> groups to:</a:t>
              </a:r>
            </a:p>
            <a:p>
              <a:r>
                <a:rPr lang="en-US" altLang="ko-KR" sz="1200" dirty="0"/>
                <a:t>19/02/10 14:02:08 DEBUG </a:t>
              </a:r>
              <a:r>
                <a:rPr lang="en-US" altLang="ko-KR" sz="1200" dirty="0" err="1"/>
                <a:t>InternalLoggerFactory</a:t>
              </a:r>
              <a:r>
                <a:rPr lang="en-US" altLang="ko-KR" sz="1200" dirty="0"/>
                <a:t>: Using SLF4J as the default logging framework</a:t>
              </a:r>
            </a:p>
            <a:p>
              <a:r>
                <a:rPr lang="en-US" altLang="ko-KR" sz="1200" dirty="0"/>
                <a:t>19/02/10 14:02:08 DEBUG </a:t>
              </a:r>
              <a:r>
                <a:rPr lang="en-US" altLang="ko-KR" sz="1200" dirty="0" err="1"/>
                <a:t>InternalThreadLocalMap</a:t>
              </a:r>
              <a:r>
                <a:rPr lang="en-US" altLang="ko-KR" sz="1200" dirty="0"/>
                <a:t>: -</a:t>
              </a:r>
              <a:r>
                <a:rPr lang="en-US" altLang="ko-KR" sz="1200" dirty="0" err="1"/>
                <a:t>Dio.netty.threadLocalMap.stringBuilder.initialSize</a:t>
              </a:r>
              <a:r>
                <a:rPr lang="en-US" altLang="ko-KR" sz="1200" dirty="0"/>
                <a:t>: 1024</a:t>
              </a:r>
            </a:p>
            <a:p>
              <a:r>
                <a:rPr lang="en-US" altLang="ko-KR" sz="1200" dirty="0"/>
                <a:t>19/02/10 14:02:08 DEBUG </a:t>
              </a:r>
              <a:r>
                <a:rPr lang="en-US" altLang="ko-KR" sz="1200" dirty="0" err="1"/>
                <a:t>InternalThreadLocalMap</a:t>
              </a:r>
              <a:r>
                <a:rPr lang="en-US" altLang="ko-KR" sz="1200" dirty="0"/>
                <a:t>: -</a:t>
              </a:r>
              <a:r>
                <a:rPr lang="en-US" altLang="ko-KR" sz="1200" dirty="0" err="1"/>
                <a:t>Dio.netty.threadLocalMap.stringBuilder.maxSize</a:t>
              </a:r>
              <a:r>
                <a:rPr lang="en-US" altLang="ko-KR" sz="1200" dirty="0"/>
                <a:t>: 4096</a:t>
              </a:r>
            </a:p>
            <a:p>
              <a:r>
                <a:rPr lang="en-US" altLang="ko-KR" sz="1200" dirty="0"/>
                <a:t>19/02/10 14:02:08 DEBUG </a:t>
              </a:r>
              <a:r>
                <a:rPr lang="en-US" altLang="ko-KR" sz="1200" dirty="0" err="1"/>
                <a:t>MultithreadEventLoopGroup</a:t>
              </a:r>
              <a:r>
                <a:rPr lang="en-US" altLang="ko-KR" sz="1200" dirty="0"/>
                <a:t>: -</a:t>
              </a:r>
              <a:r>
                <a:rPr lang="en-US" altLang="ko-KR" sz="1200" dirty="0" err="1"/>
                <a:t>Dio.netty.eventLoopThreads</a:t>
              </a:r>
              <a:r>
                <a:rPr lang="en-US" altLang="ko-KR" sz="1200" dirty="0"/>
                <a:t>: 40</a:t>
              </a:r>
            </a:p>
            <a:p>
              <a:r>
                <a:rPr lang="en-US" altLang="ko-KR" sz="1200" dirty="0"/>
                <a:t>19/02/10 14:02:08 DEBUG PlatformDependent0: -</a:t>
              </a:r>
              <a:r>
                <a:rPr lang="en-US" altLang="ko-KR" sz="1200" dirty="0" err="1"/>
                <a:t>Dio.netty.noUnsafe</a:t>
              </a:r>
              <a:r>
                <a:rPr lang="en-US" altLang="ko-KR" sz="1200" dirty="0"/>
                <a:t>: false</a:t>
              </a:r>
            </a:p>
            <a:p>
              <a:r>
                <a:rPr lang="en-US" altLang="ko-KR" sz="1200" dirty="0"/>
                <a:t>19/02/10 14:02:08 DEBUG PlatformDependent0: Java version: 8</a:t>
              </a:r>
            </a:p>
            <a:p>
              <a:r>
                <a:rPr lang="en-US" altLang="ko-KR" sz="1200" dirty="0"/>
                <a:t>19/02/10 14:02:08 DEBUG PlatformDependent0: </a:t>
              </a:r>
              <a:r>
                <a:rPr lang="en-US" altLang="ko-KR" sz="1200" dirty="0" err="1"/>
                <a:t>sun.misc.Unsafe.theUnsafe</a:t>
              </a:r>
              <a:r>
                <a:rPr lang="en-US" altLang="ko-KR" sz="1200" dirty="0"/>
                <a:t>: available</a:t>
              </a:r>
            </a:p>
            <a:p>
              <a:r>
                <a:rPr lang="en-US" altLang="ko-KR" sz="1200" dirty="0"/>
                <a:t>19/02/10 14:02:08 DEBUG PlatformDependent0: </a:t>
              </a:r>
              <a:r>
                <a:rPr lang="en-US" altLang="ko-KR" sz="1200" dirty="0" err="1"/>
                <a:t>sun.misc.Unsafe.copyMemory</a:t>
              </a:r>
              <a:r>
                <a:rPr lang="en-US" altLang="ko-KR" sz="1200" dirty="0"/>
                <a:t>: available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18337" y="5852845"/>
              <a:ext cx="381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Figure 1. sample log from spark application</a:t>
              </a:r>
              <a:r>
                <a:rPr lang="en-US" altLang="ko-KR" sz="2000" dirty="0"/>
                <a:t> 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980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7" y="365126"/>
            <a:ext cx="11009586" cy="762108"/>
          </a:xfrm>
        </p:spPr>
        <p:txBody>
          <a:bodyPr/>
          <a:lstStyle/>
          <a:p>
            <a:r>
              <a:rPr lang="en-US" dirty="0"/>
              <a:t>Background (2)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19E1BB0-B5D1-4B2B-A56F-BA5B661C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07" y="1185850"/>
            <a:ext cx="11009586" cy="5463822"/>
          </a:xfrm>
        </p:spPr>
        <p:txBody>
          <a:bodyPr/>
          <a:lstStyle/>
          <a:p>
            <a:r>
              <a:rPr lang="en-US" altLang="ko-KR" sz="2400" dirty="0" smtClean="0"/>
              <a:t>Requisite of Log Analysis Program</a:t>
            </a:r>
            <a:endParaRPr lang="en-US" altLang="ko-KR" sz="3200" dirty="0"/>
          </a:p>
          <a:p>
            <a:pPr lvl="1"/>
            <a:r>
              <a:rPr lang="en-US" altLang="ko-KR" sz="2000" dirty="0"/>
              <a:t>Log Patterning</a:t>
            </a:r>
          </a:p>
          <a:p>
            <a:pPr lvl="2"/>
            <a:r>
              <a:rPr lang="en-US" altLang="ko-KR" sz="1600" dirty="0" smtClean="0"/>
              <a:t>Patterning log line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with regular expression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1653099" y="2311282"/>
            <a:ext cx="8510663" cy="4492278"/>
            <a:chOff x="591207" y="3202230"/>
            <a:chExt cx="8510663" cy="4492278"/>
          </a:xfrm>
        </p:grpSpPr>
        <p:sp>
          <p:nvSpPr>
            <p:cNvPr id="10" name="TextBox 9"/>
            <p:cNvSpPr txBox="1"/>
            <p:nvPr/>
          </p:nvSpPr>
          <p:spPr>
            <a:xfrm>
              <a:off x="2713892" y="447235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1207" y="3202230"/>
              <a:ext cx="8510663" cy="1954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19/02/10 14:02:08 WARN </a:t>
              </a:r>
              <a:r>
                <a:rPr lang="en-US" altLang="ko-KR" sz="1100" dirty="0" err="1"/>
                <a:t>NativeCodeLoader</a:t>
              </a:r>
              <a:r>
                <a:rPr lang="en-US" altLang="ko-KR" sz="1100" dirty="0"/>
                <a:t>: Unable to load native-</a:t>
              </a:r>
              <a:r>
                <a:rPr lang="en-US" altLang="ko-KR" sz="1100" dirty="0" err="1"/>
                <a:t>hadoop</a:t>
              </a:r>
              <a:r>
                <a:rPr lang="en-US" altLang="ko-KR" sz="1100" dirty="0"/>
                <a:t> library for your platform... using </a:t>
              </a:r>
              <a:r>
                <a:rPr lang="en-US" altLang="ko-KR" sz="1100" dirty="0" err="1"/>
                <a:t>builtin</a:t>
              </a:r>
              <a:r>
                <a:rPr lang="en-US" altLang="ko-KR" sz="1100" dirty="0"/>
                <a:t>-java classes where applicable</a:t>
              </a:r>
            </a:p>
            <a:p>
              <a:r>
                <a:rPr lang="en-US" altLang="ko-KR" sz="1100" dirty="0"/>
                <a:t>19/02/10 14:02:08 INFO </a:t>
              </a:r>
              <a:r>
                <a:rPr lang="en-US" altLang="ko-KR" sz="1100" dirty="0" err="1"/>
                <a:t>SparkContext</a:t>
              </a:r>
              <a:r>
                <a:rPr lang="en-US" altLang="ko-KR" sz="1100" dirty="0"/>
                <a:t>: Running Spark version 2.3.2</a:t>
              </a:r>
            </a:p>
            <a:p>
              <a:r>
                <a:rPr lang="en-US" altLang="ko-KR" sz="1100" dirty="0"/>
                <a:t>19/02/10 14:02:08 INFO </a:t>
              </a:r>
              <a:r>
                <a:rPr lang="en-US" altLang="ko-KR" sz="1100" dirty="0" err="1"/>
                <a:t>SparkContext</a:t>
              </a:r>
              <a:r>
                <a:rPr lang="en-US" altLang="ko-KR" sz="1100" dirty="0"/>
                <a:t>: Submitted application: Spark Pi</a:t>
              </a:r>
            </a:p>
            <a:p>
              <a:r>
                <a:rPr lang="en-US" altLang="ko-KR" sz="1100" dirty="0"/>
                <a:t>19/02/10 14:02:08 INFO SecurityManager: Changing view </a:t>
              </a:r>
              <a:r>
                <a:rPr lang="en-US" altLang="ko-KR" sz="1100" dirty="0" err="1"/>
                <a:t>acls</a:t>
              </a:r>
              <a:r>
                <a:rPr lang="en-US" altLang="ko-KR" sz="1100" dirty="0"/>
                <a:t> to: root</a:t>
              </a:r>
            </a:p>
            <a:p>
              <a:r>
                <a:rPr lang="en-US" altLang="ko-KR" sz="1100" dirty="0"/>
                <a:t>19/02/10 14:02:08 INFO SecurityManager: Changing modify </a:t>
              </a:r>
              <a:r>
                <a:rPr lang="en-US" altLang="ko-KR" sz="1100" dirty="0" err="1"/>
                <a:t>acls</a:t>
              </a:r>
              <a:r>
                <a:rPr lang="en-US" altLang="ko-KR" sz="1100" dirty="0"/>
                <a:t> to: root</a:t>
              </a:r>
            </a:p>
            <a:p>
              <a:r>
                <a:rPr lang="en-US" altLang="ko-KR" sz="1100" dirty="0"/>
                <a:t>19/02/10 14:02:08 INFO SecurityManager: Changing view </a:t>
              </a:r>
              <a:r>
                <a:rPr lang="en-US" altLang="ko-KR" sz="1100" dirty="0" err="1"/>
                <a:t>acls</a:t>
              </a:r>
              <a:r>
                <a:rPr lang="en-US" altLang="ko-KR" sz="1100" dirty="0"/>
                <a:t> groups to:</a:t>
              </a:r>
            </a:p>
            <a:p>
              <a:r>
                <a:rPr lang="en-US" altLang="ko-KR" sz="1100" dirty="0"/>
                <a:t>19/02/10 14:02:08 INFO SecurityManager: Changing modify </a:t>
              </a:r>
              <a:r>
                <a:rPr lang="en-US" altLang="ko-KR" sz="1100" dirty="0" err="1"/>
                <a:t>acls</a:t>
              </a:r>
              <a:r>
                <a:rPr lang="en-US" altLang="ko-KR" sz="1100" dirty="0"/>
                <a:t> groups to:</a:t>
              </a:r>
            </a:p>
            <a:p>
              <a:r>
                <a:rPr lang="en-US" altLang="ko-KR" sz="1100" dirty="0"/>
                <a:t>19/02/10 14:02:08 DEBUG </a:t>
              </a:r>
              <a:r>
                <a:rPr lang="en-US" altLang="ko-KR" sz="1100" dirty="0" err="1"/>
                <a:t>InternalLoggerFactory</a:t>
              </a:r>
              <a:r>
                <a:rPr lang="en-US" altLang="ko-KR" sz="1100" dirty="0"/>
                <a:t>: Using SLF4J as the default logging framework</a:t>
              </a:r>
            </a:p>
            <a:p>
              <a:r>
                <a:rPr lang="en-US" altLang="ko-KR" sz="1100" dirty="0"/>
                <a:t>19/02/10 14:02:08 DEBUG </a:t>
              </a:r>
              <a:r>
                <a:rPr lang="en-US" altLang="ko-KR" sz="1100" dirty="0" err="1"/>
                <a:t>InternalThreadLocalMap</a:t>
              </a:r>
              <a:r>
                <a:rPr lang="en-US" altLang="ko-KR" sz="1100" dirty="0"/>
                <a:t>: -</a:t>
              </a:r>
              <a:r>
                <a:rPr lang="en-US" altLang="ko-KR" sz="1100" dirty="0" err="1"/>
                <a:t>Dio.netty.threadLocalMap.stringBuilder.initialSize</a:t>
              </a:r>
              <a:r>
                <a:rPr lang="en-US" altLang="ko-KR" sz="1100" dirty="0"/>
                <a:t>: 1024</a:t>
              </a:r>
            </a:p>
            <a:p>
              <a:r>
                <a:rPr lang="en-US" altLang="ko-KR" sz="1100" dirty="0"/>
                <a:t>19/02/10 14:02:08 DEBUG </a:t>
              </a:r>
              <a:r>
                <a:rPr lang="en-US" altLang="ko-KR" sz="1100" dirty="0" err="1"/>
                <a:t>InternalThreadLocalMap</a:t>
              </a:r>
              <a:r>
                <a:rPr lang="en-US" altLang="ko-KR" sz="1100" dirty="0"/>
                <a:t>: -</a:t>
              </a:r>
              <a:r>
                <a:rPr lang="en-US" altLang="ko-KR" sz="1100" dirty="0" err="1"/>
                <a:t>Dio.netty.threadLocalMap.stringBuilder.maxSize</a:t>
              </a:r>
              <a:r>
                <a:rPr lang="en-US" altLang="ko-KR" sz="1100" dirty="0"/>
                <a:t>: 4096</a:t>
              </a:r>
            </a:p>
            <a:p>
              <a:r>
                <a:rPr lang="en-US" altLang="ko-KR" sz="1100" dirty="0"/>
                <a:t>19/02/10 14:02:08 DEBUG </a:t>
              </a:r>
              <a:r>
                <a:rPr lang="en-US" altLang="ko-KR" sz="1100" dirty="0" err="1"/>
                <a:t>MultithreadEventLoopGroup</a:t>
              </a:r>
              <a:r>
                <a:rPr lang="en-US" altLang="ko-KR" sz="1100" dirty="0"/>
                <a:t>: -</a:t>
              </a:r>
              <a:r>
                <a:rPr lang="en-US" altLang="ko-KR" sz="1100" dirty="0" err="1"/>
                <a:t>Dio.netty.eventLoopThreads</a:t>
              </a:r>
              <a:r>
                <a:rPr lang="en-US" altLang="ko-KR" sz="1100" dirty="0"/>
                <a:t>: 40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8478" y="7386731"/>
              <a:ext cx="2216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Figure 2. Patterning Log line</a:t>
              </a:r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53097" y="4558596"/>
            <a:ext cx="8510665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* WARN </a:t>
            </a:r>
            <a:r>
              <a:rPr lang="en-US" altLang="ko-KR" sz="1100" dirty="0" err="1"/>
              <a:t>NativeCodeLoader</a:t>
            </a:r>
            <a:r>
              <a:rPr lang="en-US" altLang="ko-KR" sz="1100" dirty="0"/>
              <a:t>: *</a:t>
            </a:r>
          </a:p>
          <a:p>
            <a:r>
              <a:rPr lang="en-US" altLang="ko-KR" sz="1100" dirty="0"/>
              <a:t>* * INFO </a:t>
            </a:r>
            <a:r>
              <a:rPr lang="en-US" altLang="ko-KR" sz="1100" dirty="0" err="1"/>
              <a:t>SparkContext</a:t>
            </a:r>
            <a:r>
              <a:rPr lang="en-US" altLang="ko-KR" sz="1100" dirty="0"/>
              <a:t>: Running Spark version *</a:t>
            </a:r>
          </a:p>
          <a:p>
            <a:r>
              <a:rPr lang="en-US" altLang="ko-KR" sz="1100" dirty="0"/>
              <a:t>* * INFO </a:t>
            </a:r>
            <a:r>
              <a:rPr lang="en-US" altLang="ko-KR" sz="1100" dirty="0" err="1"/>
              <a:t>SparkContext</a:t>
            </a:r>
            <a:r>
              <a:rPr lang="en-US" altLang="ko-KR" sz="1100" dirty="0"/>
              <a:t>: Submitted application: *</a:t>
            </a:r>
          </a:p>
          <a:p>
            <a:r>
              <a:rPr lang="en-US" altLang="ko-KR" sz="1100" dirty="0"/>
              <a:t>* * INFO SecurityManager: Changing * </a:t>
            </a:r>
            <a:r>
              <a:rPr lang="en-US" altLang="ko-KR" sz="1100" dirty="0" err="1"/>
              <a:t>acls</a:t>
            </a:r>
            <a:r>
              <a:rPr lang="en-US" altLang="ko-KR" sz="1100" dirty="0"/>
              <a:t> to: *</a:t>
            </a:r>
          </a:p>
          <a:p>
            <a:r>
              <a:rPr lang="en-US" altLang="ko-KR" sz="1100" dirty="0"/>
              <a:t>* * INFO SecurityManager: Changing * </a:t>
            </a:r>
            <a:r>
              <a:rPr lang="en-US" altLang="ko-KR" sz="1100" dirty="0" err="1"/>
              <a:t>acls</a:t>
            </a:r>
            <a:r>
              <a:rPr lang="en-US" altLang="ko-KR" sz="1100" dirty="0"/>
              <a:t> to: *</a:t>
            </a:r>
          </a:p>
          <a:p>
            <a:r>
              <a:rPr lang="en-US" altLang="ko-KR" sz="1100" dirty="0"/>
              <a:t>* * INFO SecurityManager: Changing * </a:t>
            </a:r>
            <a:r>
              <a:rPr lang="en-US" altLang="ko-KR" sz="1100" dirty="0" err="1"/>
              <a:t>acls</a:t>
            </a:r>
            <a:r>
              <a:rPr lang="en-US" altLang="ko-KR" sz="1100" dirty="0"/>
              <a:t> groups to:</a:t>
            </a:r>
          </a:p>
          <a:p>
            <a:r>
              <a:rPr lang="en-US" altLang="ko-KR" sz="1100" dirty="0"/>
              <a:t>* * INFO SecurityManager: Changing * </a:t>
            </a:r>
            <a:r>
              <a:rPr lang="en-US" altLang="ko-KR" sz="1100" dirty="0" err="1"/>
              <a:t>acls</a:t>
            </a:r>
            <a:r>
              <a:rPr lang="en-US" altLang="ko-KR" sz="1100" dirty="0"/>
              <a:t> groups to:</a:t>
            </a:r>
          </a:p>
          <a:p>
            <a:r>
              <a:rPr lang="en-US" altLang="ko-KR" sz="1100" dirty="0"/>
              <a:t>* * DEBUG </a:t>
            </a:r>
            <a:r>
              <a:rPr lang="en-US" altLang="ko-KR" sz="1100" dirty="0" err="1"/>
              <a:t>InternalLoggerFactory</a:t>
            </a:r>
            <a:r>
              <a:rPr lang="en-US" altLang="ko-KR" sz="1100" dirty="0"/>
              <a:t>: Using * as the default logging framework</a:t>
            </a:r>
          </a:p>
          <a:p>
            <a:r>
              <a:rPr lang="en-US" altLang="ko-KR" sz="1100" dirty="0"/>
              <a:t>* * DEBUG </a:t>
            </a:r>
            <a:r>
              <a:rPr lang="en-US" altLang="ko-KR" sz="1100" dirty="0" err="1"/>
              <a:t>InternalThreadLocalMap</a:t>
            </a:r>
            <a:r>
              <a:rPr lang="en-US" altLang="ko-KR" sz="1100" dirty="0"/>
              <a:t>: *: *</a:t>
            </a:r>
          </a:p>
          <a:p>
            <a:r>
              <a:rPr lang="en-US" altLang="ko-KR" sz="1100" dirty="0"/>
              <a:t>* * DEBUG </a:t>
            </a:r>
            <a:r>
              <a:rPr lang="en-US" altLang="ko-KR" sz="1100" dirty="0" err="1"/>
              <a:t>InternalThreadLocalMap</a:t>
            </a:r>
            <a:r>
              <a:rPr lang="en-US" altLang="ko-KR" sz="1100" dirty="0"/>
              <a:t>: *: *</a:t>
            </a:r>
          </a:p>
          <a:p>
            <a:r>
              <a:rPr lang="en-US" altLang="ko-KR" sz="1100" dirty="0"/>
              <a:t>* * DEBUG </a:t>
            </a:r>
            <a:r>
              <a:rPr lang="en-US" altLang="ko-KR" sz="1100" dirty="0" err="1"/>
              <a:t>MultithreadEventLoopGroup</a:t>
            </a:r>
            <a:r>
              <a:rPr lang="en-US" altLang="ko-KR" sz="1100" dirty="0"/>
              <a:t>: *: *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793581" y="4302070"/>
            <a:ext cx="2381" cy="239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9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19E1BB0-B5D1-4B2B-A56F-BA5B661C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61" y="6323381"/>
            <a:ext cx="5410692" cy="4318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000" b="1" dirty="0" smtClean="0">
                <a:solidFill>
                  <a:srgbClr val="FF0000"/>
                </a:solidFill>
              </a:rPr>
              <a:t>Too much time for log patterning!</a:t>
            </a:r>
          </a:p>
          <a:p>
            <a:endParaRPr lang="en-US" altLang="ko-KR" dirty="0"/>
          </a:p>
          <a:p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83386" y="4309173"/>
            <a:ext cx="4425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00FF"/>
                </a:solidFill>
              </a:rPr>
              <a:t>Sequential Matching (Iterate 1 ~ 622)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856" y="1459501"/>
            <a:ext cx="173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</a:t>
            </a:r>
            <a:r>
              <a:rPr lang="en-US" altLang="ko-KR" sz="2400" dirty="0" smtClean="0"/>
              <a:t> log line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19018" y="1459501"/>
            <a:ext cx="2703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Log Template List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01367" y="2120362"/>
            <a:ext cx="50840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19/02/10 </a:t>
            </a:r>
            <a:r>
              <a:rPr lang="en-US" altLang="ko-KR" sz="1400" dirty="0"/>
              <a:t>14:02:08 INFO </a:t>
            </a:r>
            <a:r>
              <a:rPr lang="en-US" altLang="ko-KR" sz="1400" dirty="0" err="1"/>
              <a:t>SparkContext</a:t>
            </a:r>
            <a:r>
              <a:rPr lang="en-US" altLang="ko-KR" sz="1400" dirty="0"/>
              <a:t>: Running Spark version </a:t>
            </a:r>
            <a:r>
              <a:rPr lang="en-US" altLang="ko-KR" sz="1400" dirty="0" smtClean="0"/>
              <a:t>2.3.2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7980" y="1900985"/>
            <a:ext cx="454641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* WARN </a:t>
            </a:r>
            <a:r>
              <a:rPr lang="en-US" altLang="ko-KR" sz="1400" dirty="0" err="1"/>
              <a:t>NativeCodeLoader</a:t>
            </a:r>
            <a:r>
              <a:rPr lang="en-US" altLang="ko-KR" sz="1400" dirty="0"/>
              <a:t>: *</a:t>
            </a:r>
          </a:p>
          <a:p>
            <a:r>
              <a:rPr lang="en-US" altLang="ko-KR" sz="1400" dirty="0"/>
              <a:t>* * INFO </a:t>
            </a:r>
            <a:r>
              <a:rPr lang="en-US" altLang="ko-KR" sz="1400" dirty="0" err="1"/>
              <a:t>SparkContext</a:t>
            </a:r>
            <a:r>
              <a:rPr lang="en-US" altLang="ko-KR" sz="1400" dirty="0"/>
              <a:t>: Running Spark version *</a:t>
            </a:r>
          </a:p>
          <a:p>
            <a:r>
              <a:rPr lang="en-US" altLang="ko-KR" sz="1400" dirty="0" smtClean="0"/>
              <a:t>* </a:t>
            </a:r>
            <a:r>
              <a:rPr lang="en-US" altLang="ko-KR" sz="1400" dirty="0"/>
              <a:t>* INFO SecurityManager: Changing * </a:t>
            </a:r>
            <a:r>
              <a:rPr lang="en-US" altLang="ko-KR" sz="1400" dirty="0" err="1"/>
              <a:t>acls</a:t>
            </a:r>
            <a:r>
              <a:rPr lang="en-US" altLang="ko-KR" sz="1400" dirty="0"/>
              <a:t> to: *</a:t>
            </a:r>
          </a:p>
          <a:p>
            <a:r>
              <a:rPr lang="en-US" altLang="ko-KR" sz="1400" dirty="0" smtClean="0"/>
              <a:t>* </a:t>
            </a:r>
            <a:r>
              <a:rPr lang="en-US" altLang="ko-KR" sz="1400" dirty="0"/>
              <a:t>* INFO SecurityManager: Changing * </a:t>
            </a:r>
            <a:r>
              <a:rPr lang="en-US" altLang="ko-KR" sz="1400" dirty="0" err="1"/>
              <a:t>acls</a:t>
            </a:r>
            <a:r>
              <a:rPr lang="en-US" altLang="ko-KR" sz="1400" dirty="0"/>
              <a:t> groups to:</a:t>
            </a:r>
          </a:p>
          <a:p>
            <a:r>
              <a:rPr lang="en-US" altLang="ko-KR" sz="1400" dirty="0" smtClean="0"/>
              <a:t>* </a:t>
            </a:r>
            <a:r>
              <a:rPr lang="en-US" altLang="ko-KR" sz="1400" dirty="0"/>
              <a:t>* DEBUG </a:t>
            </a:r>
            <a:r>
              <a:rPr lang="en-US" altLang="ko-KR" sz="1400" dirty="0" err="1"/>
              <a:t>InternalThreadLocalMap</a:t>
            </a:r>
            <a:r>
              <a:rPr lang="en-US" altLang="ko-KR" sz="1400" dirty="0"/>
              <a:t>: *: *</a:t>
            </a:r>
          </a:p>
          <a:p>
            <a:pPr algn="ctr"/>
            <a:r>
              <a:rPr lang="en-US" altLang="ko-KR" sz="1400" dirty="0" smtClean="0"/>
              <a:t>.</a:t>
            </a:r>
          </a:p>
          <a:p>
            <a:pPr algn="ctr"/>
            <a:r>
              <a:rPr lang="en-US" altLang="ko-KR" sz="1400" dirty="0" smtClean="0"/>
              <a:t>.</a:t>
            </a:r>
          </a:p>
          <a:p>
            <a:pPr algn="ctr"/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* * DEBUG </a:t>
            </a:r>
            <a:r>
              <a:rPr lang="en-US" altLang="ko-KR" sz="1400" dirty="0" err="1"/>
              <a:t>MultithreadEventLoopGroup</a:t>
            </a:r>
            <a:r>
              <a:rPr lang="en-US" altLang="ko-KR" sz="1400" dirty="0"/>
              <a:t>: *: </a:t>
            </a:r>
            <a:r>
              <a:rPr lang="en-US" altLang="ko-KR" sz="1400" dirty="0" smtClean="0"/>
              <a:t>*</a:t>
            </a: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359" y="3912128"/>
            <a:ext cx="464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List size is about 622 in my research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591207" y="1333189"/>
            <a:ext cx="11009586" cy="34687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39004" y="5115057"/>
            <a:ext cx="281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Log line count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86735" y="4801951"/>
            <a:ext cx="173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X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27831" y="5782677"/>
            <a:ext cx="35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Thousands of Log Files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86735" y="5448952"/>
            <a:ext cx="173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620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7" y="365126"/>
            <a:ext cx="11009586" cy="762108"/>
          </a:xfrm>
        </p:spPr>
        <p:txBody>
          <a:bodyPr/>
          <a:lstStyle/>
          <a:p>
            <a:r>
              <a:rPr lang="en-US" dirty="0" smtClean="0"/>
              <a:t>Method Design : Using Log Feature (1)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19E1BB0-B5D1-4B2B-A56F-BA5B661C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07" y="1127234"/>
            <a:ext cx="11009586" cy="546382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Reduce Search Space : Static Information in Log Line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Classify </a:t>
            </a:r>
            <a:r>
              <a:rPr lang="en-US" altLang="ko-KR" dirty="0">
                <a:sym typeface="Wingdings" panose="05000000000000000000" pitchFamily="2" charset="2"/>
              </a:rPr>
              <a:t>log </a:t>
            </a:r>
            <a:r>
              <a:rPr lang="en-US" altLang="ko-KR" dirty="0" smtClean="0">
                <a:sym typeface="Wingdings" panose="05000000000000000000" pitchFamily="2" charset="2"/>
              </a:rPr>
              <a:t>templates by log level and component in start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612067" y="2168542"/>
            <a:ext cx="85106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* * INFO SecurityManager: Changing * </a:t>
            </a:r>
            <a:r>
              <a:rPr lang="en-US" altLang="ko-KR" sz="2800" dirty="0" err="1"/>
              <a:t>acls</a:t>
            </a:r>
            <a:r>
              <a:rPr lang="en-US" altLang="ko-KR" sz="2800" dirty="0"/>
              <a:t> to: *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865043" y="2691762"/>
            <a:ext cx="1291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Log </a:t>
            </a:r>
            <a:r>
              <a:rPr lang="en-US" altLang="ko-KR" sz="2400" b="1" dirty="0">
                <a:solidFill>
                  <a:srgbClr val="0000FF"/>
                </a:solidFill>
                <a:sym typeface="Wingdings" panose="05000000000000000000" pitchFamily="2" charset="2"/>
              </a:rPr>
              <a:t>L</a:t>
            </a:r>
            <a:r>
              <a:rPr lang="en-US" altLang="ko-KR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evel 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09255" y="2168542"/>
            <a:ext cx="734291" cy="5232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87880" y="2168542"/>
            <a:ext cx="2490900" cy="523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68368" y="2660985"/>
            <a:ext cx="1683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Component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93015" y="3749722"/>
            <a:ext cx="1842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Log Template</a:t>
            </a:r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2072024" y="4406757"/>
            <a:ext cx="802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INFO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7493927" y="4406757"/>
            <a:ext cx="988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WARN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5283114" y="4408635"/>
            <a:ext cx="1082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DEBUG</a:t>
            </a:r>
            <a:endParaRPr lang="ko-KR" altLang="en-US" sz="2400" dirty="0"/>
          </a:p>
        </p:txBody>
      </p:sp>
      <p:cxnSp>
        <p:nvCxnSpPr>
          <p:cNvPr id="25" name="직선 연결선 24"/>
          <p:cNvCxnSpPr>
            <a:stCxn id="20" idx="2"/>
            <a:endCxn id="21" idx="0"/>
          </p:cNvCxnSpPr>
          <p:nvPr/>
        </p:nvCxnSpPr>
        <p:spPr>
          <a:xfrm flipH="1">
            <a:off x="2473192" y="4211387"/>
            <a:ext cx="2640941" cy="195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2"/>
            <a:endCxn id="22" idx="0"/>
          </p:cNvCxnSpPr>
          <p:nvPr/>
        </p:nvCxnSpPr>
        <p:spPr>
          <a:xfrm>
            <a:off x="5114133" y="4211387"/>
            <a:ext cx="2873904" cy="195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0" idx="2"/>
            <a:endCxn id="23" idx="0"/>
          </p:cNvCxnSpPr>
          <p:nvPr/>
        </p:nvCxnSpPr>
        <p:spPr>
          <a:xfrm>
            <a:off x="5114133" y="4211387"/>
            <a:ext cx="710155" cy="19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5070" y="3296914"/>
            <a:ext cx="1595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ym typeface="Wingdings" panose="05000000000000000000" pitchFamily="2" charset="2"/>
              </a:rPr>
              <a:t>*Example</a:t>
            </a:r>
            <a:endParaRPr lang="ko-KR" altLang="en-US" sz="2800" dirty="0"/>
          </a:p>
        </p:txBody>
      </p:sp>
      <p:sp>
        <p:nvSpPr>
          <p:cNvPr id="41" name="직사각형 40"/>
          <p:cNvSpPr/>
          <p:nvPr/>
        </p:nvSpPr>
        <p:spPr>
          <a:xfrm>
            <a:off x="9951400" y="4406756"/>
            <a:ext cx="103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ERROR</a:t>
            </a:r>
            <a:endParaRPr lang="ko-KR" altLang="en-US" sz="2400" dirty="0"/>
          </a:p>
        </p:txBody>
      </p:sp>
      <p:cxnSp>
        <p:nvCxnSpPr>
          <p:cNvPr id="42" name="직선 연결선 41"/>
          <p:cNvCxnSpPr>
            <a:stCxn id="20" idx="2"/>
            <a:endCxn id="41" idx="0"/>
          </p:cNvCxnSpPr>
          <p:nvPr/>
        </p:nvCxnSpPr>
        <p:spPr>
          <a:xfrm>
            <a:off x="5114133" y="4211387"/>
            <a:ext cx="5355294" cy="19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6273" y="5063792"/>
            <a:ext cx="2314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SecurityManager</a:t>
            </a:r>
            <a:endParaRPr lang="ko-KR" altLang="en-US" sz="2400" dirty="0"/>
          </a:p>
        </p:txBody>
      </p:sp>
      <p:cxnSp>
        <p:nvCxnSpPr>
          <p:cNvPr id="46" name="직선 연결선 45"/>
          <p:cNvCxnSpPr>
            <a:stCxn id="21" idx="2"/>
            <a:endCxn id="45" idx="0"/>
          </p:cNvCxnSpPr>
          <p:nvPr/>
        </p:nvCxnSpPr>
        <p:spPr>
          <a:xfrm flipH="1">
            <a:off x="1263321" y="4868422"/>
            <a:ext cx="1209871" cy="195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570263" y="5062115"/>
            <a:ext cx="1851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ym typeface="Wingdings" panose="05000000000000000000" pitchFamily="2" charset="2"/>
              </a:rPr>
              <a:t>SparkContext</a:t>
            </a:r>
            <a:endParaRPr lang="ko-KR" altLang="en-US" sz="2400" dirty="0"/>
          </a:p>
        </p:txBody>
      </p:sp>
      <p:cxnSp>
        <p:nvCxnSpPr>
          <p:cNvPr id="51" name="직선 연결선 50"/>
          <p:cNvCxnSpPr>
            <a:stCxn id="21" idx="2"/>
            <a:endCxn id="50" idx="0"/>
          </p:cNvCxnSpPr>
          <p:nvPr/>
        </p:nvCxnSpPr>
        <p:spPr>
          <a:xfrm>
            <a:off x="2473192" y="4868422"/>
            <a:ext cx="1022773" cy="19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55787" y="5061090"/>
            <a:ext cx="2922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ym typeface="Wingdings" panose="05000000000000000000" pitchFamily="2" charset="2"/>
              </a:rPr>
              <a:t>InternalLoggerFactory</a:t>
            </a:r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721669" y="5061090"/>
            <a:ext cx="2495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ym typeface="Wingdings" panose="05000000000000000000" pitchFamily="2" charset="2"/>
              </a:rPr>
              <a:t>NativeCodeLoader</a:t>
            </a:r>
            <a:endParaRPr lang="ko-KR" altLang="en-US" sz="2400" dirty="0"/>
          </a:p>
        </p:txBody>
      </p:sp>
      <p:cxnSp>
        <p:nvCxnSpPr>
          <p:cNvPr id="56" name="직선 연결선 55"/>
          <p:cNvCxnSpPr>
            <a:stCxn id="23" idx="2"/>
            <a:endCxn id="54" idx="0"/>
          </p:cNvCxnSpPr>
          <p:nvPr/>
        </p:nvCxnSpPr>
        <p:spPr>
          <a:xfrm>
            <a:off x="5824288" y="4870300"/>
            <a:ext cx="292957" cy="190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2" idx="2"/>
            <a:endCxn id="55" idx="0"/>
          </p:cNvCxnSpPr>
          <p:nvPr/>
        </p:nvCxnSpPr>
        <p:spPr>
          <a:xfrm>
            <a:off x="7988037" y="4868422"/>
            <a:ext cx="981186" cy="192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87467" y="5720827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1, 4, 6</a:t>
            </a:r>
            <a:endParaRPr lang="ko-KR" altLang="en-US" sz="2400" dirty="0"/>
          </a:p>
        </p:txBody>
      </p:sp>
      <p:cxnSp>
        <p:nvCxnSpPr>
          <p:cNvPr id="63" name="직선 연결선 62"/>
          <p:cNvCxnSpPr>
            <a:stCxn id="45" idx="2"/>
            <a:endCxn id="62" idx="0"/>
          </p:cNvCxnSpPr>
          <p:nvPr/>
        </p:nvCxnSpPr>
        <p:spPr>
          <a:xfrm flipH="1">
            <a:off x="1258911" y="5525457"/>
            <a:ext cx="4410" cy="195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765009" y="5717473"/>
            <a:ext cx="1463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24, 60, 37</a:t>
            </a:r>
            <a:endParaRPr lang="ko-KR" altLang="en-US" sz="2400" dirty="0"/>
          </a:p>
        </p:txBody>
      </p:sp>
      <p:cxnSp>
        <p:nvCxnSpPr>
          <p:cNvPr id="68" name="직선 연결선 67"/>
          <p:cNvCxnSpPr>
            <a:stCxn id="50" idx="2"/>
            <a:endCxn id="67" idx="0"/>
          </p:cNvCxnSpPr>
          <p:nvPr/>
        </p:nvCxnSpPr>
        <p:spPr>
          <a:xfrm>
            <a:off x="3495965" y="5523780"/>
            <a:ext cx="705" cy="19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197906" y="5713545"/>
            <a:ext cx="1853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123, 326, 10</a:t>
            </a:r>
            <a:endParaRPr lang="ko-KR" altLang="en-US" sz="2400" dirty="0"/>
          </a:p>
        </p:txBody>
      </p:sp>
      <p:cxnSp>
        <p:nvCxnSpPr>
          <p:cNvPr id="74" name="직선 연결선 73"/>
          <p:cNvCxnSpPr>
            <a:stCxn id="54" idx="2"/>
            <a:endCxn id="73" idx="0"/>
          </p:cNvCxnSpPr>
          <p:nvPr/>
        </p:nvCxnSpPr>
        <p:spPr>
          <a:xfrm>
            <a:off x="6117245" y="5522755"/>
            <a:ext cx="7363" cy="190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050546" y="5713545"/>
            <a:ext cx="1853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ym typeface="Wingdings" panose="05000000000000000000" pitchFamily="2" charset="2"/>
              </a:rPr>
              <a:t>73</a:t>
            </a:r>
            <a:endParaRPr lang="ko-KR" altLang="en-US" sz="2400" dirty="0"/>
          </a:p>
        </p:txBody>
      </p:sp>
      <p:cxnSp>
        <p:nvCxnSpPr>
          <p:cNvPr id="80" name="직선 연결선 79"/>
          <p:cNvCxnSpPr>
            <a:stCxn id="55" idx="2"/>
            <a:endCxn id="79" idx="0"/>
          </p:cNvCxnSpPr>
          <p:nvPr/>
        </p:nvCxnSpPr>
        <p:spPr>
          <a:xfrm>
            <a:off x="8969223" y="5522755"/>
            <a:ext cx="8025" cy="190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87545" y="6182492"/>
            <a:ext cx="8772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**Number in leaf node = index of log template in </a:t>
            </a:r>
            <a:r>
              <a:rPr lang="en-US" altLang="ko-KR" sz="2400" b="1" dirty="0">
                <a:solidFill>
                  <a:srgbClr val="0000FF"/>
                </a:solidFill>
                <a:sym typeface="Wingdings" panose="05000000000000000000" pitchFamily="2" charset="2"/>
              </a:rPr>
              <a:t>L</a:t>
            </a:r>
            <a:r>
              <a:rPr lang="en-US" altLang="ko-KR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og Template List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5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7" y="365126"/>
            <a:ext cx="11009586" cy="762108"/>
          </a:xfrm>
        </p:spPr>
        <p:txBody>
          <a:bodyPr/>
          <a:lstStyle/>
          <a:p>
            <a:r>
              <a:rPr lang="en-US" dirty="0" smtClean="0"/>
              <a:t>Method Design : Using Log Feature (2)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19E1BB0-B5D1-4B2B-A56F-BA5B661C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07" y="1127234"/>
            <a:ext cx="11009586" cy="5463822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altLang="ko-KR" sz="3200" dirty="0" smtClean="0"/>
              <a:t>Some Matching Rules from Log Feature</a:t>
            </a:r>
          </a:p>
          <a:p>
            <a:pPr lvl="1"/>
            <a:r>
              <a:rPr lang="en-US" altLang="ko-KR" sz="2800" b="1" dirty="0" smtClean="0">
                <a:sym typeface="Wingdings" panose="05000000000000000000" pitchFamily="2" charset="2"/>
              </a:rPr>
              <a:t>Rule 1</a:t>
            </a:r>
            <a:r>
              <a:rPr lang="en-US" altLang="ko-KR" sz="2800" dirty="0" smtClean="0">
                <a:sym typeface="Wingdings" panose="05000000000000000000" pitchFamily="2" charset="2"/>
              </a:rPr>
              <a:t> : Match Last Matched Log Template</a:t>
            </a:r>
          </a:p>
          <a:p>
            <a:pPr lvl="2"/>
            <a:r>
              <a:rPr lang="en-US" altLang="ko-KR" sz="2400" dirty="0" smtClean="0">
                <a:sym typeface="Wingdings" panose="05000000000000000000" pitchFamily="2" charset="2"/>
              </a:rPr>
              <a:t>Probability that the same log template will appear repeated is high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2800" dirty="0" smtClean="0">
                <a:sym typeface="Wingdings" panose="05000000000000000000" pitchFamily="2" charset="2"/>
              </a:rPr>
              <a:t>Make Cache to </a:t>
            </a:r>
            <a:r>
              <a:rPr lang="en-US" altLang="ko-KR" sz="2800" dirty="0">
                <a:sym typeface="Wingdings" panose="05000000000000000000" pitchFamily="2" charset="2"/>
              </a:rPr>
              <a:t>store Last Matched Log </a:t>
            </a:r>
            <a:r>
              <a:rPr lang="en-US" altLang="ko-KR" sz="2800" dirty="0" smtClean="0">
                <a:sym typeface="Wingdings" panose="05000000000000000000" pitchFamily="2" charset="2"/>
              </a:rPr>
              <a:t>Template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2800" dirty="0" smtClean="0">
                <a:sym typeface="Wingdings" panose="05000000000000000000" pitchFamily="2" charset="2"/>
              </a:rPr>
              <a:t>In </a:t>
            </a:r>
            <a:r>
              <a:rPr lang="en-US" altLang="ko-KR" sz="2800" dirty="0">
                <a:sym typeface="Wingdings" panose="05000000000000000000" pitchFamily="2" charset="2"/>
              </a:rPr>
              <a:t>m</a:t>
            </a:r>
            <a:r>
              <a:rPr lang="en-US" altLang="ko-KR" sz="2800" dirty="0" smtClean="0">
                <a:sym typeface="Wingdings" panose="05000000000000000000" pitchFamily="2" charset="2"/>
              </a:rPr>
              <a:t>atching procedure, </a:t>
            </a:r>
            <a:r>
              <a:rPr lang="en-US" altLang="ko-KR" sz="2800" b="1" dirty="0">
                <a:sym typeface="Wingdings" panose="05000000000000000000" pitchFamily="2" charset="2"/>
              </a:rPr>
              <a:t>m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atch </a:t>
            </a:r>
            <a:r>
              <a:rPr lang="en-US" altLang="ko-KR" sz="2800" b="1" dirty="0">
                <a:sym typeface="Wingdings" panose="05000000000000000000" pitchFamily="2" charset="2"/>
              </a:rPr>
              <a:t>c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ached template is first</a:t>
            </a:r>
            <a:endParaRPr lang="en-US" altLang="ko-KR" sz="2800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sz="2800" dirty="0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5707" y="3512719"/>
            <a:ext cx="9040295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19/06/07 08:10:47 DEBUG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seqno</a:t>
            </a:r>
            <a:r>
              <a:rPr lang="en-US" altLang="ko-KR" sz="1200" dirty="0"/>
              <a:t>: 19 reply: SUCCESS reply: SUCCESS </a:t>
            </a:r>
            <a:r>
              <a:rPr lang="en-US" altLang="ko-KR" sz="1200" dirty="0" err="1"/>
              <a:t>downstreamAckTimeNanos</a:t>
            </a:r>
            <a:r>
              <a:rPr lang="en-US" altLang="ko-KR" sz="1200" dirty="0"/>
              <a:t>: 52685535 flag: 0 flag: 0</a:t>
            </a:r>
          </a:p>
          <a:p>
            <a:r>
              <a:rPr lang="en-US" altLang="ko-KR" sz="1200" dirty="0"/>
              <a:t>19/06/07 08:10:47 DEBUG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seqno</a:t>
            </a:r>
            <a:r>
              <a:rPr lang="en-US" altLang="ko-KR" sz="1200" dirty="0"/>
              <a:t>: 20 reply: SUCCESS reply: SUCCESS </a:t>
            </a:r>
            <a:r>
              <a:rPr lang="en-US" altLang="ko-KR" sz="1200" dirty="0" err="1"/>
              <a:t>downstreamAckTimeNanos</a:t>
            </a:r>
            <a:r>
              <a:rPr lang="en-US" altLang="ko-KR" sz="1200" dirty="0"/>
              <a:t>: 51833689 flag: 0 flag: 0</a:t>
            </a:r>
          </a:p>
          <a:p>
            <a:r>
              <a:rPr lang="en-US" altLang="ko-KR" sz="1200" dirty="0"/>
              <a:t>19/06/07 08:10:47 DEBUG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seqno</a:t>
            </a:r>
            <a:r>
              <a:rPr lang="en-US" altLang="ko-KR" sz="1200" dirty="0"/>
              <a:t>: 21 reply: SUCCESS reply: SUCCESS </a:t>
            </a:r>
            <a:r>
              <a:rPr lang="en-US" altLang="ko-KR" sz="1200" dirty="0" err="1"/>
              <a:t>downstreamAckTimeNanos</a:t>
            </a:r>
            <a:r>
              <a:rPr lang="en-US" altLang="ko-KR" sz="1200" dirty="0"/>
              <a:t>: 52610531 flag: 0 flag: 0</a:t>
            </a:r>
          </a:p>
          <a:p>
            <a:r>
              <a:rPr lang="en-US" altLang="ko-KR" sz="1200" dirty="0"/>
              <a:t>19/06/07 08:10:47 DEBUG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seqno</a:t>
            </a:r>
            <a:r>
              <a:rPr lang="en-US" altLang="ko-KR" sz="1200" dirty="0"/>
              <a:t>: 22 reply: SUCCESS reply: SUCCESS </a:t>
            </a:r>
            <a:r>
              <a:rPr lang="en-US" altLang="ko-KR" sz="1200" dirty="0" err="1"/>
              <a:t>downstreamAckTimeNanos</a:t>
            </a:r>
            <a:r>
              <a:rPr lang="en-US" altLang="ko-KR" sz="1200" dirty="0"/>
              <a:t>: 58901402 flag: 0 flag: 0</a:t>
            </a:r>
          </a:p>
          <a:p>
            <a:r>
              <a:rPr lang="en-US" altLang="ko-KR" sz="1200" dirty="0"/>
              <a:t>19/06/07 08:10:47 DEBUG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seqno</a:t>
            </a:r>
            <a:r>
              <a:rPr lang="en-US" altLang="ko-KR" sz="1200" dirty="0"/>
              <a:t>: 23 reply: SUCCESS reply: SUCCESS </a:t>
            </a:r>
            <a:r>
              <a:rPr lang="en-US" altLang="ko-KR" sz="1200" dirty="0" err="1"/>
              <a:t>downstreamAckTimeNanos</a:t>
            </a:r>
            <a:r>
              <a:rPr lang="en-US" altLang="ko-KR" sz="1200" dirty="0"/>
              <a:t>: 47662801 flag: 0 flag: 0</a:t>
            </a:r>
          </a:p>
          <a:p>
            <a:r>
              <a:rPr lang="en-US" altLang="ko-KR" sz="1200" dirty="0"/>
              <a:t>19/06/07 08:10:47 DEBUG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seqno</a:t>
            </a:r>
            <a:r>
              <a:rPr lang="en-US" altLang="ko-KR" sz="1200" dirty="0"/>
              <a:t>: 24 reply: SUCCESS reply: SUCCESS </a:t>
            </a:r>
            <a:r>
              <a:rPr lang="en-US" altLang="ko-KR" sz="1200" dirty="0" err="1"/>
              <a:t>downstreamAckTimeNanos</a:t>
            </a:r>
            <a:r>
              <a:rPr lang="en-US" altLang="ko-KR" sz="1200" dirty="0"/>
              <a:t>: 48059494 flag: 0 flag: 0</a:t>
            </a:r>
          </a:p>
          <a:p>
            <a:r>
              <a:rPr lang="en-US" altLang="ko-KR" sz="1200" dirty="0"/>
              <a:t>19/06/07 08:10:47 DEBUG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seqno</a:t>
            </a:r>
            <a:r>
              <a:rPr lang="en-US" altLang="ko-KR" sz="1200" dirty="0"/>
              <a:t>: 25 reply: SUCCESS reply: SUCCESS </a:t>
            </a:r>
            <a:r>
              <a:rPr lang="en-US" altLang="ko-KR" sz="1200" dirty="0" err="1"/>
              <a:t>downstreamAckTimeNanos</a:t>
            </a:r>
            <a:r>
              <a:rPr lang="en-US" altLang="ko-KR" sz="1200" dirty="0"/>
              <a:t>: 49628589 flag: 0 flag: 0</a:t>
            </a:r>
          </a:p>
          <a:p>
            <a:r>
              <a:rPr lang="en-US" altLang="ko-KR" sz="1200" dirty="0"/>
              <a:t>19/06/07 08:10:47 DEBUG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DFSClient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seqno</a:t>
            </a:r>
            <a:r>
              <a:rPr lang="en-US" altLang="ko-KR" sz="1200" dirty="0"/>
              <a:t>: 26 reply: SUCCESS reply: SUCCESS </a:t>
            </a:r>
            <a:r>
              <a:rPr lang="en-US" altLang="ko-KR" sz="1200" dirty="0" err="1"/>
              <a:t>downstreamAckTimeNanos</a:t>
            </a:r>
            <a:r>
              <a:rPr lang="en-US" altLang="ko-KR" sz="1200" dirty="0"/>
              <a:t>: 48324967 flag: 0 flag: </a:t>
            </a:r>
            <a:r>
              <a:rPr lang="en-US" altLang="ko-KR" sz="1200" dirty="0" smtClean="0"/>
              <a:t>0</a:t>
            </a:r>
          </a:p>
          <a:p>
            <a:pPr algn="ctr"/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dirty="0"/>
              <a:t>.</a:t>
            </a:r>
            <a:endParaRPr lang="en-US" altLang="ko-KR" sz="1200" dirty="0" smtClean="0"/>
          </a:p>
          <a:p>
            <a:r>
              <a:rPr lang="en-US" altLang="ko-KR" sz="1200" dirty="0"/>
              <a:t>19/06/07 08:13:46 DEBUG </a:t>
            </a:r>
            <a:r>
              <a:rPr lang="en-US" altLang="ko-KR" sz="1200" dirty="0" err="1"/>
              <a:t>DAGScheduler</a:t>
            </a:r>
            <a:r>
              <a:rPr lang="en-US" altLang="ko-KR" sz="1200" dirty="0"/>
              <a:t>: After removal of stage 254, remaining stages = 36</a:t>
            </a:r>
          </a:p>
          <a:p>
            <a:r>
              <a:rPr lang="en-US" altLang="ko-KR" sz="1200" dirty="0"/>
              <a:t>19/06/07 08:13:46 DEBUG </a:t>
            </a:r>
            <a:r>
              <a:rPr lang="en-US" altLang="ko-KR" sz="1200" dirty="0" err="1"/>
              <a:t>DAGScheduler</a:t>
            </a:r>
            <a:r>
              <a:rPr lang="en-US" altLang="ko-KR" sz="1200" dirty="0"/>
              <a:t>: After removal of stage 262, remaining stages = 35</a:t>
            </a:r>
          </a:p>
          <a:p>
            <a:r>
              <a:rPr lang="en-US" altLang="ko-KR" sz="1200" dirty="0"/>
              <a:t>19/06/07 08:13:46 DEBUG </a:t>
            </a:r>
            <a:r>
              <a:rPr lang="en-US" altLang="ko-KR" sz="1200" dirty="0" err="1"/>
              <a:t>DAGScheduler</a:t>
            </a:r>
            <a:r>
              <a:rPr lang="en-US" altLang="ko-KR" sz="1200" dirty="0"/>
              <a:t>: After removal of stage 253, remaining stages = 34</a:t>
            </a:r>
          </a:p>
          <a:p>
            <a:r>
              <a:rPr lang="en-US" altLang="ko-KR" sz="1200" dirty="0"/>
              <a:t>19/06/07 08:13:46 DEBUG </a:t>
            </a:r>
            <a:r>
              <a:rPr lang="en-US" altLang="ko-KR" sz="1200" dirty="0" err="1"/>
              <a:t>DAGScheduler</a:t>
            </a:r>
            <a:r>
              <a:rPr lang="en-US" altLang="ko-KR" sz="1200" dirty="0"/>
              <a:t>: After removal of stage 280, remaining stages = 33</a:t>
            </a:r>
          </a:p>
          <a:p>
            <a:r>
              <a:rPr lang="en-US" altLang="ko-KR" sz="1200" dirty="0"/>
              <a:t>19/06/07 08:13:46 DEBUG </a:t>
            </a:r>
            <a:r>
              <a:rPr lang="en-US" altLang="ko-KR" sz="1200" dirty="0" err="1"/>
              <a:t>DAGScheduler</a:t>
            </a:r>
            <a:r>
              <a:rPr lang="en-US" altLang="ko-KR" sz="1200" dirty="0"/>
              <a:t>: After removal of stage 271, remaining stages = 32</a:t>
            </a:r>
          </a:p>
          <a:p>
            <a:r>
              <a:rPr lang="en-US" altLang="ko-KR" sz="1200" dirty="0"/>
              <a:t>19/06/07 08:13:46 DEBUG </a:t>
            </a:r>
            <a:r>
              <a:rPr lang="en-US" altLang="ko-KR" sz="1200" dirty="0" err="1"/>
              <a:t>DAGScheduler</a:t>
            </a:r>
            <a:r>
              <a:rPr lang="en-US" altLang="ko-KR" sz="1200" dirty="0"/>
              <a:t>: After removal of stage 265, remaining stages = 31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217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1207" y="1331710"/>
            <a:ext cx="686110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Define </a:t>
            </a:r>
            <a:r>
              <a:rPr lang="en-US" altLang="ko-KR" dirty="0" err="1" smtClean="0"/>
              <a:t>matching_func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targetLog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templateList</a:t>
            </a:r>
            <a:r>
              <a:rPr lang="en-US" altLang="ko-KR" dirty="0" smtClean="0"/>
              <a:t>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classifiedDict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GetClassifiedTemplateList</a:t>
            </a:r>
            <a:r>
              <a:rPr lang="en-US" altLang="ko-KR" dirty="0" smtClean="0"/>
              <a:t>(</a:t>
            </a:r>
            <a:r>
              <a:rPr lang="en-US" altLang="ko-KR" dirty="0" err="1"/>
              <a:t>t</a:t>
            </a:r>
            <a:r>
              <a:rPr lang="en-US" altLang="ko-KR" dirty="0" err="1" smtClean="0"/>
              <a:t>emplateList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cachedTemplateIndex</a:t>
            </a:r>
            <a:r>
              <a:rPr lang="en-US" altLang="ko-KR" dirty="0" smtClean="0"/>
              <a:t> = 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for </a:t>
            </a:r>
            <a:r>
              <a:rPr lang="en-US" altLang="ko-KR" dirty="0" err="1" smtClean="0"/>
              <a:t>logLine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targetLogFile</a:t>
            </a:r>
            <a:r>
              <a:rPr lang="en-US" altLang="ko-KR" dirty="0" smtClean="0"/>
              <a:t>: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if </a:t>
            </a:r>
            <a:r>
              <a:rPr lang="en-US" altLang="ko-KR" dirty="0" err="1" smtClean="0"/>
              <a:t>re.match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logLine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templateList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cachedTemplateIndex</a:t>
            </a:r>
            <a:r>
              <a:rPr lang="en-US" altLang="ko-KR" dirty="0"/>
              <a:t>]) != None:</a:t>
            </a:r>
          </a:p>
          <a:p>
            <a:r>
              <a:rPr lang="en-US" altLang="ko-KR" dirty="0" smtClean="0"/>
              <a:t>                print(</a:t>
            </a:r>
            <a:r>
              <a:rPr lang="en-US" altLang="ko-KR" dirty="0" err="1" smtClean="0"/>
              <a:t>templateList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cachedTemplateIndex</a:t>
            </a:r>
            <a:r>
              <a:rPr lang="en-US" altLang="ko-KR" dirty="0" smtClean="0"/>
              <a:t>])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continue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logLevel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splitLogLevel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logLine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component = </a:t>
            </a:r>
            <a:r>
              <a:rPr lang="en-US" altLang="ko-KR" dirty="0" err="1" smtClean="0"/>
              <a:t>splitComponent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logLine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searchingList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classifiedList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logLevel</a:t>
            </a:r>
            <a:r>
              <a:rPr lang="en-US" altLang="ko-KR" dirty="0" smtClean="0"/>
              <a:t>][component]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for </a:t>
            </a:r>
            <a:r>
              <a:rPr lang="en-US" altLang="ko-KR" dirty="0" err="1" smtClean="0"/>
              <a:t>templateIndex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searchingList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if </a:t>
            </a:r>
            <a:r>
              <a:rPr lang="en-US" altLang="ko-KR" dirty="0" err="1" smtClean="0"/>
              <a:t>re.match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logLine,templateList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templateIndex</a:t>
            </a:r>
            <a:r>
              <a:rPr lang="en-US" altLang="ko-KR" dirty="0" smtClean="0"/>
              <a:t>]) != None: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print(</a:t>
            </a:r>
            <a:r>
              <a:rPr lang="en-US" altLang="ko-KR" dirty="0" err="1" smtClean="0"/>
              <a:t>templateList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templateIndex</a:t>
            </a:r>
            <a:r>
              <a:rPr lang="en-US" altLang="ko-KR" dirty="0" smtClean="0"/>
              <a:t>])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</a:t>
            </a:r>
            <a:r>
              <a:rPr lang="en-US" altLang="ko-KR" dirty="0" err="1" smtClean="0"/>
              <a:t>cachedTemplateIndex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templateIndex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35958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19E1BB0-B5D1-4B2B-A56F-BA5B661C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07" y="1323292"/>
            <a:ext cx="11009586" cy="5267764"/>
          </a:xfrm>
        </p:spPr>
        <p:txBody>
          <a:bodyPr/>
          <a:lstStyle/>
          <a:p>
            <a:r>
              <a:rPr lang="en-US" altLang="ko-KR" sz="2400" dirty="0" smtClean="0"/>
              <a:t>Matching Time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22654"/>
              </p:ext>
            </p:extLst>
          </p:nvPr>
        </p:nvGraphicFramePr>
        <p:xfrm>
          <a:off x="1153059" y="2224131"/>
          <a:ext cx="9431752" cy="18897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57938"/>
                <a:gridCol w="2357938"/>
                <a:gridCol w="2357938"/>
                <a:gridCol w="2357938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Old</a:t>
                      </a:r>
                      <a:r>
                        <a:rPr lang="en-US" altLang="ko-KR" sz="2000" baseline="0" dirty="0" smtClean="0"/>
                        <a:t> Method</a:t>
                      </a:r>
                      <a:endParaRPr lang="ko-KR" alt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New Method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(Classified</a:t>
                      </a:r>
                      <a:r>
                        <a:rPr lang="en-US" altLang="ko-KR" sz="2000" baseline="0" dirty="0" smtClean="0"/>
                        <a:t> List)</a:t>
                      </a:r>
                      <a:endParaRPr lang="ko-KR" alt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New Method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(Classified</a:t>
                      </a:r>
                      <a:r>
                        <a:rPr lang="en-US" altLang="ko-KR" sz="2000" baseline="0" dirty="0" smtClean="0"/>
                        <a:t> List + Rule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Log A (30,000</a:t>
                      </a:r>
                      <a:r>
                        <a:rPr lang="en-US" altLang="ko-KR" sz="2000" baseline="0" dirty="0" smtClean="0"/>
                        <a:t> lines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8.55 sec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0.28</a:t>
                      </a:r>
                      <a:r>
                        <a:rPr lang="en-US" altLang="ko-KR" sz="2000" baseline="0" dirty="0" smtClean="0"/>
                        <a:t> sec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0.05 sec </a:t>
                      </a:r>
                      <a:r>
                        <a:rPr lang="en-US" altLang="ko-KR" sz="2000" b="1" dirty="0" smtClean="0"/>
                        <a:t>(96.73%</a:t>
                      </a:r>
                      <a:r>
                        <a:rPr lang="ko-KR" altLang="en-US" sz="2000" b="1" dirty="0" smtClean="0"/>
                        <a:t>↓</a:t>
                      </a:r>
                      <a:r>
                        <a:rPr lang="en-US" altLang="ko-KR" sz="2000" b="1" dirty="0" smtClean="0"/>
                        <a:t>)</a:t>
                      </a:r>
                      <a:endParaRPr lang="ko-KR" altLang="en-US" sz="2000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Log B</a:t>
                      </a:r>
                      <a:r>
                        <a:rPr lang="en-US" altLang="ko-KR" sz="2000" baseline="0" dirty="0" smtClean="0"/>
                        <a:t> (80,000 lines)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62.63 sec 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0.40 sec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0.10 sec </a:t>
                      </a:r>
                      <a:r>
                        <a:rPr lang="en-US" altLang="ko-KR" sz="2000" b="1" dirty="0" smtClean="0"/>
                        <a:t>(99.84%</a:t>
                      </a:r>
                      <a:r>
                        <a:rPr lang="ko-KR" altLang="en-US" sz="2000" b="1" dirty="0" smtClean="0"/>
                        <a:t>↓</a:t>
                      </a:r>
                      <a:r>
                        <a:rPr lang="en-US" altLang="ko-KR" sz="2000" b="1" dirty="0" smtClean="0"/>
                        <a:t>)</a:t>
                      </a:r>
                      <a:endParaRPr lang="ko-KR" altLang="en-US" sz="2000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Log C (280,000</a:t>
                      </a:r>
                      <a:r>
                        <a:rPr lang="en-US" altLang="ko-KR" sz="2000" baseline="0" dirty="0" smtClean="0"/>
                        <a:t> lines)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87.35</a:t>
                      </a:r>
                      <a:r>
                        <a:rPr lang="en-US" altLang="ko-KR" sz="2000" baseline="0" dirty="0" smtClean="0"/>
                        <a:t> sec 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1.18</a:t>
                      </a:r>
                      <a:r>
                        <a:rPr lang="en-US" altLang="ko-KR" sz="2000" baseline="0" dirty="0" smtClean="0"/>
                        <a:t> sec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0.35</a:t>
                      </a:r>
                      <a:r>
                        <a:rPr lang="en-US" altLang="ko-KR" sz="2000" baseline="0" dirty="0" smtClean="0"/>
                        <a:t> sec </a:t>
                      </a:r>
                      <a:r>
                        <a:rPr lang="en-US" altLang="ko-KR" sz="2000" b="1" baseline="0" dirty="0" smtClean="0"/>
                        <a:t>(99.60%</a:t>
                      </a:r>
                      <a:r>
                        <a:rPr lang="ko-KR" altLang="en-US" sz="2000" b="1" dirty="0" smtClean="0"/>
                        <a:t>↓</a:t>
                      </a:r>
                      <a:r>
                        <a:rPr lang="en-US" altLang="ko-KR" sz="2000" b="1" baseline="0" dirty="0" smtClean="0"/>
                        <a:t>)</a:t>
                      </a:r>
                      <a:endParaRPr lang="ko-KR" altLang="en-US" sz="20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오른쪽으로 구부러진 화살표 4"/>
          <p:cNvSpPr/>
          <p:nvPr/>
        </p:nvSpPr>
        <p:spPr>
          <a:xfrm rot="16200000">
            <a:off x="6560361" y="1953697"/>
            <a:ext cx="1000317" cy="5320705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1693" y="5229176"/>
            <a:ext cx="453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Cut matching time more than 95%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6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19398</TotalTime>
  <Words>1181</Words>
  <Application>Microsoft Office PowerPoint</Application>
  <PresentationFormat>와이드스크린</PresentationFormat>
  <Paragraphs>169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Office Theme</vt:lpstr>
      <vt:lpstr>Reducing Log Pattern Matching Time</vt:lpstr>
      <vt:lpstr>Outline</vt:lpstr>
      <vt:lpstr>Background (1)</vt:lpstr>
      <vt:lpstr>Background (2)</vt:lpstr>
      <vt:lpstr>Motivation</vt:lpstr>
      <vt:lpstr>Method Design : Using Log Feature (1)</vt:lpstr>
      <vt:lpstr>Method Design : Using Log Feature (2)</vt:lpstr>
      <vt:lpstr>Method Code</vt:lpstr>
      <vt:lpstr>Result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skhuh</dc:creator>
  <cp:lastModifiedBy>USER</cp:lastModifiedBy>
  <cp:revision>603</cp:revision>
  <dcterms:created xsi:type="dcterms:W3CDTF">2017-07-08T11:06:35Z</dcterms:created>
  <dcterms:modified xsi:type="dcterms:W3CDTF">2019-11-25T08:39:20Z</dcterms:modified>
</cp:coreProperties>
</file>