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304" r:id="rId2"/>
    <p:sldId id="309" r:id="rId3"/>
    <p:sldId id="327" r:id="rId4"/>
    <p:sldId id="319" r:id="rId5"/>
    <p:sldId id="323" r:id="rId6"/>
    <p:sldId id="324" r:id="rId7"/>
    <p:sldId id="325" r:id="rId8"/>
    <p:sldId id="326" r:id="rId9"/>
    <p:sldId id="321" r:id="rId10"/>
    <p:sldId id="328" r:id="rId11"/>
    <p:sldId id="322" r:id="rId12"/>
    <p:sldId id="338" r:id="rId13"/>
    <p:sldId id="339" r:id="rId14"/>
    <p:sldId id="330" r:id="rId15"/>
    <p:sldId id="329" r:id="rId16"/>
    <p:sldId id="332" r:id="rId17"/>
    <p:sldId id="333" r:id="rId18"/>
    <p:sldId id="334" r:id="rId19"/>
    <p:sldId id="335" r:id="rId20"/>
    <p:sldId id="336" r:id="rId21"/>
    <p:sldId id="331" r:id="rId22"/>
    <p:sldId id="337" r:id="rId23"/>
    <p:sldId id="340" r:id="rId24"/>
    <p:sldId id="341" r:id="rId25"/>
    <p:sldId id="342" r:id="rId26"/>
    <p:sldId id="344" r:id="rId27"/>
    <p:sldId id="345" r:id="rId28"/>
    <p:sldId id="346" r:id="rId29"/>
    <p:sldId id="347" r:id="rId30"/>
    <p:sldId id="343" r:id="rId31"/>
    <p:sldId id="350" r:id="rId32"/>
    <p:sldId id="351" r:id="rId33"/>
    <p:sldId id="352" r:id="rId34"/>
    <p:sldId id="353" r:id="rId35"/>
    <p:sldId id="354" r:id="rId36"/>
    <p:sldId id="348" r:id="rId37"/>
    <p:sldId id="355" r:id="rId38"/>
    <p:sldId id="318" r:id="rId39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53" userDrawn="1">
          <p15:clr>
            <a:srgbClr val="A4A3A4"/>
          </p15:clr>
        </p15:guide>
        <p15:guide id="3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FFFFCC"/>
    <a:srgbClr val="00FFFF"/>
    <a:srgbClr val="993300"/>
    <a:srgbClr val="E6E0EC"/>
    <a:srgbClr val="1D05AF"/>
    <a:srgbClr val="3399FF"/>
    <a:srgbClr val="00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6862" autoAdjust="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438" y="90"/>
      </p:cViewPr>
      <p:guideLst>
        <p:guide orient="horz" pos="3110"/>
        <p:guide pos="2153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t" anchorCtr="0" compatLnSpc="1">
            <a:prstTxWarp prst="textNoShape">
              <a:avLst/>
            </a:prstTxWarp>
          </a:bodyPr>
          <a:lstStyle>
            <a:lvl1pPr algn="l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6" y="1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t" anchorCtr="0" compatLnSpc="1">
            <a:prstTxWarp prst="textNoShape">
              <a:avLst/>
            </a:prstTxWarp>
          </a:bodyPr>
          <a:lstStyle>
            <a:lvl1pPr algn="r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9545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b" anchorCtr="0" compatLnSpc="1">
            <a:prstTxWarp prst="textNoShape">
              <a:avLst/>
            </a:prstTxWarp>
          </a:bodyPr>
          <a:lstStyle>
            <a:lvl1pPr algn="l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6" y="9379545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b" anchorCtr="0" compatLnSpc="1">
            <a:prstTxWarp prst="textNoShape">
              <a:avLst/>
            </a:prstTxWarp>
          </a:bodyPr>
          <a:lstStyle>
            <a:lvl1pPr algn="r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2E38B8-628F-43CD-885D-7EB3B11EA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742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t" anchorCtr="0" compatLnSpc="1">
            <a:prstTxWarp prst="textNoShape">
              <a:avLst/>
            </a:prstTxWarp>
          </a:bodyPr>
          <a:lstStyle>
            <a:lvl1pPr algn="l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6" y="1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t" anchorCtr="0" compatLnSpc="1">
            <a:prstTxWarp prst="textNoShape">
              <a:avLst/>
            </a:prstTxWarp>
          </a:bodyPr>
          <a:lstStyle>
            <a:lvl1pPr algn="r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3" y="8085002"/>
            <a:ext cx="4985772" cy="104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9545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b" anchorCtr="0" compatLnSpc="1">
            <a:prstTxWarp prst="textNoShape">
              <a:avLst/>
            </a:prstTxWarp>
          </a:bodyPr>
          <a:lstStyle>
            <a:lvl1pPr algn="l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6" y="9379545"/>
            <a:ext cx="2945862" cy="4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93" tIns="45847" rIns="91693" bIns="45847" numCol="1" anchor="b" anchorCtr="0" compatLnSpc="1">
            <a:prstTxWarp prst="textNoShape">
              <a:avLst/>
            </a:prstTxWarp>
          </a:bodyPr>
          <a:lstStyle>
            <a:lvl1pPr algn="r" defTabSz="91744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3E0BDE-D409-455E-AA09-549AB8B8D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813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/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42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5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김영탁 - 강의자료 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김영탁 - 강의자료 본문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chunm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452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 userDrawn="1"/>
        </p:nvSpPr>
        <p:spPr>
          <a:xfrm>
            <a:off x="320675" y="6457950"/>
            <a:ext cx="1960563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Advanced Networking Tech. Lab.</a:t>
            </a:r>
          </a:p>
          <a:p>
            <a:pPr algn="l">
              <a:defRPr/>
            </a:pPr>
            <a:r>
              <a:rPr lang="en-US" altLang="ko-KR" sz="1000" dirty="0">
                <a:solidFill>
                  <a:srgbClr val="800000"/>
                </a:solidFill>
                <a:latin typeface="Franklin Gothic Medium" pitchFamily="34" charset="0"/>
              </a:rPr>
              <a:t>Yeungnam University (YU-ANTL)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6759575" y="6488668"/>
            <a:ext cx="23844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1" dirty="0"/>
              <a:t>Ji-</a:t>
            </a:r>
            <a:r>
              <a:rPr lang="en-US" altLang="ko-KR" sz="900" b="0" i="1" baseline="0" dirty="0" err="1"/>
              <a:t>Hyuk</a:t>
            </a:r>
            <a:r>
              <a:rPr lang="en-US" altLang="ko-KR" sz="900" b="0" i="1" baseline="0" dirty="0"/>
              <a:t> </a:t>
            </a:r>
            <a:r>
              <a:rPr lang="en-US" altLang="ko-KR" sz="900" b="0" i="1" dirty="0"/>
              <a:t>Yang</a:t>
            </a:r>
          </a:p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i="1" dirty="0"/>
              <a:t>YU-</a:t>
            </a:r>
            <a:r>
              <a:rPr lang="en-US" altLang="ko-KR" sz="900" b="0" i="1" dirty="0" err="1"/>
              <a:t>ANTL</a:t>
            </a:r>
            <a:r>
              <a:rPr lang="en-US" altLang="ko-KR" sz="900" b="0" i="1" baseline="0" dirty="0"/>
              <a:t> Lab. Project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393105" y="6616056"/>
            <a:ext cx="3577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3CE65349-665D-4973-97C9-EB157AF28D7C}" type="slidenum">
              <a:rPr lang="en-US" altLang="ko-KR" sz="900" i="1" smtClean="0"/>
              <a:pPr>
                <a:defRPr/>
              </a:pPr>
              <a:t>‹#›</a:t>
            </a:fld>
            <a:endParaRPr lang="en-US" altLang="ko-KR" sz="900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6302"/>
            <a:ext cx="8229600" cy="661987"/>
          </a:xfrm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09985"/>
            <a:ext cx="8229600" cy="5016500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628650" indent="-285750"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895350" indent="-228600">
              <a:defRPr sz="1400">
                <a:latin typeface="Tahoma" pitchFamily="34" charset="0"/>
                <a:cs typeface="Tahoma" pitchFamily="34" charset="0"/>
              </a:defRPr>
            </a:lvl3pPr>
            <a:lvl4pPr marL="1162050" indent="-314325">
              <a:defRPr sz="1200">
                <a:latin typeface="Tahoma" pitchFamily="34" charset="0"/>
                <a:cs typeface="Tahoma" pitchFamily="34" charset="0"/>
              </a:defRPr>
            </a:lvl4pPr>
            <a:lvl5pPr marL="1438275" indent="-228600">
              <a:defRPr sz="11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0" y="936625"/>
            <a:ext cx="9144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09663"/>
            <a:ext cx="8229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rgbClr val="0000CC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0000CC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2000" b="1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ntl.y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63650"/>
            <a:ext cx="7772400" cy="14700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107763" dir="2700000" algn="ctr" rotWithShape="0">
              <a:schemeClr val="tx2"/>
            </a:outerShdw>
          </a:effectLst>
        </p:spPr>
        <p:txBody>
          <a:bodyPr tIns="0" bIns="0">
            <a:normAutofit/>
          </a:bodyPr>
          <a:lstStyle/>
          <a:p>
            <a:pPr eaLnBrk="1" hangingPunct="1">
              <a:defRPr/>
            </a:pPr>
            <a:r>
              <a:rPr lang="en-US" altLang="ko-KR" sz="3200" dirty="0">
                <a:solidFill>
                  <a:schemeClr val="tx2"/>
                </a:solidFill>
                <a:ea typeface="새굴림" pitchFamily="18" charset="-127"/>
              </a:rPr>
              <a:t>Linux Character Device_Part2</a:t>
            </a:r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594520" y="722313"/>
            <a:ext cx="60293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2017 </a:t>
            </a:r>
            <a:r>
              <a:rPr lang="en-US" altLang="ko-KR" sz="20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yuANTL</a:t>
            </a:r>
            <a:r>
              <a:rPr lang="en-US" altLang="ko-K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Lab. Seminar</a:t>
            </a:r>
            <a:endParaRPr lang="en-US" altLang="ko-KR" sz="20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107282" y="4022725"/>
            <a:ext cx="6937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800" dirty="0">
                <a:latin typeface="+mj-ea"/>
                <a:ea typeface="+mj-ea"/>
              </a:rPr>
              <a:t>OCTOBER 23, 2017</a:t>
            </a:r>
            <a:endParaRPr lang="en-US" altLang="ko-KR" sz="1800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ko-KR" altLang="en-US" sz="2800" b="1" dirty="0">
                <a:latin typeface="+mj-ea"/>
                <a:ea typeface="+mj-ea"/>
              </a:rPr>
              <a:t>양지혁</a:t>
            </a:r>
            <a:endParaRPr lang="en-US" altLang="ko-KR" sz="2800" b="1" dirty="0">
              <a:latin typeface="+mj-ea"/>
              <a:ea typeface="+mj-ea"/>
            </a:endParaRP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dirty="0"/>
              <a:t>Advanced Networking Technology Lab. (YU-</a:t>
            </a:r>
            <a:r>
              <a:rPr lang="en-US" altLang="ko-KR" dirty="0" err="1"/>
              <a:t>ANTL</a:t>
            </a:r>
            <a:r>
              <a:rPr lang="en-US" altLang="ko-KR" dirty="0"/>
              <a:t>)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dirty="0"/>
              <a:t>Dept. of Information &amp; Comm. </a:t>
            </a:r>
            <a:r>
              <a:rPr lang="en-US" altLang="ko-KR" dirty="0" err="1"/>
              <a:t>Eng</a:t>
            </a:r>
            <a:endParaRPr lang="en-US" altLang="ko-KR" dirty="0"/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dirty="0" err="1"/>
              <a:t>Yeungnam</a:t>
            </a:r>
            <a:r>
              <a:rPr lang="en-US" altLang="ko-KR" dirty="0"/>
              <a:t> University, KOREA</a:t>
            </a:r>
          </a:p>
          <a:p>
            <a:pPr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</a:pPr>
            <a:r>
              <a:rPr lang="en-US" altLang="ko-KR" sz="1200" dirty="0"/>
              <a:t>(Tel : +82-53-810-3940; </a:t>
            </a:r>
            <a:r>
              <a:rPr lang="en-US" altLang="ko-KR" sz="1200" dirty="0">
                <a:hlinkClick r:id="rId3"/>
              </a:rPr>
              <a:t>http://antl.yu.ac.kr/</a:t>
            </a:r>
            <a:r>
              <a:rPr lang="en-US" altLang="ko-KR" sz="1200" dirty="0"/>
              <a:t>;  E-mail : flash0223@ynu.ac.kr)</a:t>
            </a:r>
          </a:p>
        </p:txBody>
      </p:sp>
      <p:pic>
        <p:nvPicPr>
          <p:cNvPr id="6149" name="Picture 5" descr="chun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4169" y="3001169"/>
            <a:ext cx="8556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1ED5ED-25CD-4D0C-A1E7-FDC2A5F4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7" y="1869741"/>
            <a:ext cx="3415245" cy="44303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Driver(8)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/>
              <a:t>Confirm major number</a:t>
            </a:r>
          </a:p>
          <a:p>
            <a:pPr lvl="1"/>
            <a:r>
              <a:rPr lang="en-US" altLang="ko-KR" dirty="0"/>
              <a:t>Use $cat /proc/devices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2EFC8-8EBB-48A3-B32E-ED486511B18A}"/>
              </a:ext>
            </a:extLst>
          </p:cNvPr>
          <p:cNvSpPr/>
          <p:nvPr/>
        </p:nvSpPr>
        <p:spPr>
          <a:xfrm>
            <a:off x="542007" y="4751286"/>
            <a:ext cx="2728777" cy="12191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07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Driver(9)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818104-2712-4395-9022-8EE3EC59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After execution Application</a:t>
            </a:r>
          </a:p>
          <a:p>
            <a:pPr lvl="2"/>
            <a:r>
              <a:rPr lang="en-US" altLang="ko-KR" dirty="0"/>
              <a:t>Application Message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kernel Message</a:t>
            </a:r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78106-0E57-46FB-97AF-4DB0900E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28" y="2030389"/>
            <a:ext cx="5000625" cy="800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B3C4F8-1EE9-41D2-876D-0973F3DA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28" y="3193468"/>
            <a:ext cx="74866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/>
              <a:t>Location</a:t>
            </a:r>
          </a:p>
          <a:p>
            <a:pPr lvl="2"/>
            <a:r>
              <a:rPr lang="en-US" altLang="ko-KR" dirty="0"/>
              <a:t>#include&lt;sys/</a:t>
            </a:r>
            <a:r>
              <a:rPr lang="en-US" altLang="ko-KR" dirty="0" err="1"/>
              <a:t>ioctl.h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Function Prototype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ioctl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request, unsigned long 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Description</a:t>
            </a:r>
          </a:p>
          <a:p>
            <a:pPr lvl="2"/>
            <a:r>
              <a:rPr lang="en-US" altLang="ko-KR" dirty="0"/>
              <a:t>It is a system call for device-specific input/output operations and other operations which cannot be expressed by regular system calls.</a:t>
            </a:r>
          </a:p>
          <a:p>
            <a:pPr lvl="2"/>
            <a:r>
              <a:rPr lang="en-US" altLang="ko-KR" dirty="0"/>
              <a:t>It takes a parameter specifying a request code.</a:t>
            </a:r>
          </a:p>
          <a:p>
            <a:pPr lvl="3"/>
            <a:r>
              <a:rPr lang="en-US" altLang="ko-KR" dirty="0"/>
              <a:t>The effect of a call depends completely on the request code.</a:t>
            </a:r>
          </a:p>
          <a:p>
            <a:pPr lvl="3"/>
            <a:r>
              <a:rPr lang="en-US" altLang="ko-KR" dirty="0"/>
              <a:t>Request codes are often device-specific.</a:t>
            </a:r>
          </a:p>
          <a:p>
            <a:pPr lvl="1"/>
            <a:r>
              <a:rPr lang="en-US" altLang="ko-KR" dirty="0"/>
              <a:t>Parameter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endParaRPr lang="en-US" altLang="ko-KR" dirty="0"/>
          </a:p>
          <a:p>
            <a:pPr lvl="3"/>
            <a:r>
              <a:rPr lang="en-US" altLang="ko-KR" dirty="0"/>
              <a:t>File descriptor.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request</a:t>
            </a:r>
          </a:p>
          <a:p>
            <a:pPr lvl="3"/>
            <a:r>
              <a:rPr lang="en-US" altLang="ko-KR" dirty="0"/>
              <a:t>request code.</a:t>
            </a:r>
          </a:p>
          <a:p>
            <a:pPr lvl="3"/>
            <a:r>
              <a:rPr lang="en-US" altLang="ko-KR" dirty="0" err="1"/>
              <a:t>ioctl</a:t>
            </a:r>
            <a:r>
              <a:rPr lang="en-US" altLang="ko-KR" dirty="0"/>
              <a:t> executes function by request number.</a:t>
            </a:r>
          </a:p>
          <a:p>
            <a:pPr lvl="2"/>
            <a:r>
              <a:rPr lang="en-US" altLang="ko-KR" dirty="0"/>
              <a:t>unsigned long </a:t>
            </a:r>
            <a:r>
              <a:rPr lang="en-US" altLang="ko-KR" dirty="0" err="1"/>
              <a:t>arg</a:t>
            </a:r>
            <a:endParaRPr lang="en-US" altLang="ko-KR" dirty="0"/>
          </a:p>
          <a:p>
            <a:pPr lvl="3"/>
            <a:r>
              <a:rPr lang="en-US" altLang="ko-KR" dirty="0"/>
              <a:t>argument from user.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542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ko-KR" altLang="en-US" dirty="0"/>
              <a:t>왜 우리는 </a:t>
            </a:r>
            <a:r>
              <a:rPr lang="en-US" altLang="ko-KR" dirty="0"/>
              <a:t>IOCTL </a:t>
            </a:r>
            <a:r>
              <a:rPr lang="ko-KR" altLang="en-US" dirty="0"/>
              <a:t>프로그래밍이 필요한가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디바이스와 데이터를 주고 받는 함수는 존재한다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디바이스로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받을 땐 </a:t>
            </a:r>
            <a:r>
              <a:rPr lang="en-US" altLang="ko-KR" dirty="0"/>
              <a:t>read().</a:t>
            </a:r>
          </a:p>
          <a:p>
            <a:pPr lvl="2"/>
            <a:r>
              <a:rPr lang="ko-KR" altLang="en-US" dirty="0"/>
              <a:t>디바이스한테 데이터를 줄 땐 </a:t>
            </a:r>
            <a:r>
              <a:rPr lang="en-US" altLang="ko-KR" dirty="0"/>
              <a:t>write().</a:t>
            </a:r>
          </a:p>
          <a:p>
            <a:pPr lvl="1"/>
            <a:r>
              <a:rPr lang="en-US" altLang="ko-KR" dirty="0"/>
              <a:t>IOCTL</a:t>
            </a:r>
            <a:r>
              <a:rPr lang="ko-KR" altLang="en-US" dirty="0"/>
              <a:t>은 </a:t>
            </a:r>
            <a:r>
              <a:rPr lang="en-US" altLang="ko-KR" dirty="0"/>
              <a:t>configuration</a:t>
            </a:r>
            <a:r>
              <a:rPr lang="ko-KR" altLang="en-US" dirty="0"/>
              <a:t>하기 위해 존재한다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SPI</a:t>
            </a:r>
            <a:r>
              <a:rPr lang="ko-KR" altLang="en-US" dirty="0"/>
              <a:t>를 예로 들면</a:t>
            </a:r>
            <a:endParaRPr lang="en-US" altLang="ko-KR" dirty="0"/>
          </a:p>
          <a:p>
            <a:pPr lvl="3"/>
            <a:r>
              <a:rPr lang="ko-KR" altLang="en-US" dirty="0"/>
              <a:t>통신 속도</a:t>
            </a:r>
            <a:r>
              <a:rPr lang="en-US" altLang="ko-KR" dirty="0"/>
              <a:t>, </a:t>
            </a:r>
            <a:r>
              <a:rPr lang="ko-KR" altLang="en-US" dirty="0"/>
              <a:t>핀 번호</a:t>
            </a:r>
            <a:r>
              <a:rPr lang="en-US" altLang="ko-KR" dirty="0"/>
              <a:t>, mode </a:t>
            </a:r>
            <a:r>
              <a:rPr lang="ko-KR" altLang="en-US" dirty="0"/>
              <a:t>설정 등등을 위한 함수들이 필요하다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이러한 </a:t>
            </a:r>
            <a:r>
              <a:rPr lang="en-US" altLang="ko-KR" dirty="0"/>
              <a:t>Configuration</a:t>
            </a:r>
            <a:r>
              <a:rPr lang="ko-KR" altLang="en-US" dirty="0"/>
              <a:t>이나 </a:t>
            </a:r>
            <a:r>
              <a:rPr lang="en-US" altLang="ko-KR" dirty="0"/>
              <a:t>read(), write()</a:t>
            </a:r>
            <a:r>
              <a:rPr lang="ko-KR" altLang="en-US" dirty="0"/>
              <a:t>이외에 함수가 더 필요할 때 </a:t>
            </a:r>
            <a:r>
              <a:rPr lang="en-US" altLang="ko-KR" dirty="0"/>
              <a:t>IOCTL() </a:t>
            </a:r>
            <a:r>
              <a:rPr lang="ko-KR" altLang="en-US" dirty="0"/>
              <a:t>함수를 사용한다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57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/>
              <a:t>Location</a:t>
            </a:r>
          </a:p>
          <a:p>
            <a:pPr lvl="2"/>
            <a:r>
              <a:rPr lang="en-US" altLang="ko-KR" dirty="0"/>
              <a:t>#include&lt;sys/</a:t>
            </a:r>
            <a:r>
              <a:rPr lang="en-US" altLang="ko-KR" dirty="0" err="1"/>
              <a:t>ioctl.h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Function Prototype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ioctl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request, unsigned long </a:t>
            </a:r>
            <a:r>
              <a:rPr lang="en-US" altLang="ko-KR" dirty="0" err="1"/>
              <a:t>arg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/>
              <a:t>Description</a:t>
            </a:r>
          </a:p>
          <a:p>
            <a:pPr lvl="2"/>
            <a:r>
              <a:rPr lang="en-US" altLang="ko-KR" dirty="0"/>
              <a:t>It is a system call for device-specific input/output operations and other operations which cannot be expressed by regular system calls.</a:t>
            </a:r>
          </a:p>
          <a:p>
            <a:pPr lvl="2"/>
            <a:r>
              <a:rPr lang="en-US" altLang="ko-KR" dirty="0"/>
              <a:t>It takes a parameter specifying a request code.</a:t>
            </a:r>
          </a:p>
          <a:p>
            <a:pPr lvl="3"/>
            <a:r>
              <a:rPr lang="en-US" altLang="ko-KR" dirty="0"/>
              <a:t>The effect of a call depends completely on the request code.</a:t>
            </a:r>
          </a:p>
          <a:p>
            <a:pPr lvl="3"/>
            <a:r>
              <a:rPr lang="en-US" altLang="ko-KR" dirty="0"/>
              <a:t>Request codes are often device-specific.</a:t>
            </a:r>
          </a:p>
          <a:p>
            <a:pPr lvl="1"/>
            <a:r>
              <a:rPr lang="en-US" altLang="ko-KR" dirty="0"/>
              <a:t>Parameter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fd</a:t>
            </a:r>
            <a:endParaRPr lang="en-US" altLang="ko-KR" dirty="0"/>
          </a:p>
          <a:p>
            <a:pPr lvl="3"/>
            <a:r>
              <a:rPr lang="en-US" altLang="ko-KR" dirty="0"/>
              <a:t>File descriptor.</a:t>
            </a:r>
          </a:p>
          <a:p>
            <a:pPr lvl="2"/>
            <a:r>
              <a:rPr lang="en-US" altLang="ko-KR" dirty="0" err="1"/>
              <a:t>int</a:t>
            </a:r>
            <a:r>
              <a:rPr lang="en-US" altLang="ko-KR" dirty="0"/>
              <a:t> request</a:t>
            </a:r>
          </a:p>
          <a:p>
            <a:pPr lvl="3"/>
            <a:r>
              <a:rPr lang="en-US" altLang="ko-KR" dirty="0"/>
              <a:t>request code.</a:t>
            </a:r>
          </a:p>
          <a:p>
            <a:pPr lvl="3"/>
            <a:r>
              <a:rPr lang="en-US" altLang="ko-KR" dirty="0" err="1"/>
              <a:t>ioctl</a:t>
            </a:r>
            <a:r>
              <a:rPr lang="en-US" altLang="ko-KR" dirty="0"/>
              <a:t> executes function by request number.</a:t>
            </a:r>
          </a:p>
          <a:p>
            <a:pPr lvl="2"/>
            <a:r>
              <a:rPr lang="en-US" altLang="ko-KR" dirty="0"/>
              <a:t>unsigned long </a:t>
            </a:r>
            <a:r>
              <a:rPr lang="en-US" altLang="ko-KR" dirty="0" err="1"/>
              <a:t>arg</a:t>
            </a:r>
            <a:endParaRPr lang="en-US" altLang="ko-KR" dirty="0"/>
          </a:p>
          <a:p>
            <a:pPr lvl="3"/>
            <a:r>
              <a:rPr lang="en-US" altLang="ko-KR" dirty="0"/>
              <a:t>argument from user.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815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IOCTL Structure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A750BC-EF35-4211-A955-F75E8628C7C3}"/>
              </a:ext>
            </a:extLst>
          </p:cNvPr>
          <p:cNvGrpSpPr/>
          <p:nvPr/>
        </p:nvGrpSpPr>
        <p:grpSpPr>
          <a:xfrm>
            <a:off x="629175" y="2034407"/>
            <a:ext cx="8057625" cy="2779278"/>
            <a:chOff x="629175" y="2034407"/>
            <a:chExt cx="8057625" cy="277927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CB3BAA2-FAD2-4636-B88E-A7C145E1E81C}"/>
                </a:ext>
              </a:extLst>
            </p:cNvPr>
            <p:cNvCxnSpPr>
              <a:cxnSpLocks/>
            </p:cNvCxnSpPr>
            <p:nvPr/>
          </p:nvCxnSpPr>
          <p:spPr>
            <a:xfrm>
              <a:off x="973123" y="2869034"/>
              <a:ext cx="718936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CD010A-7DDC-4850-869B-1BFFCFBC6865}"/>
                </a:ext>
              </a:extLst>
            </p:cNvPr>
            <p:cNvSpPr txBox="1"/>
            <p:nvPr/>
          </p:nvSpPr>
          <p:spPr>
            <a:xfrm>
              <a:off x="7618879" y="2416088"/>
              <a:ext cx="10679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User Space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275D9-180C-42AE-8B61-9D7CAC67C3D1}"/>
                </a:ext>
              </a:extLst>
            </p:cNvPr>
            <p:cNvSpPr txBox="1"/>
            <p:nvPr/>
          </p:nvSpPr>
          <p:spPr>
            <a:xfrm>
              <a:off x="7479610" y="3016842"/>
              <a:ext cx="1207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Kernel Space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A97A2B-FF68-44DF-8A0E-311696D41498}"/>
                </a:ext>
              </a:extLst>
            </p:cNvPr>
            <p:cNvSpPr txBox="1"/>
            <p:nvPr/>
          </p:nvSpPr>
          <p:spPr>
            <a:xfrm>
              <a:off x="1649174" y="2034407"/>
              <a:ext cx="5306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ret = </a:t>
              </a:r>
              <a:r>
                <a:rPr lang="en-US" altLang="ko-KR" dirty="0" err="1"/>
                <a:t>ioctl</a:t>
              </a:r>
              <a:r>
                <a:rPr lang="en-US" altLang="ko-KR" dirty="0"/>
                <a:t>(</a:t>
              </a:r>
              <a:r>
                <a:rPr lang="en-US" altLang="ko-KR" dirty="0" err="1"/>
                <a:t>int</a:t>
              </a:r>
              <a:r>
                <a:rPr lang="en-US" altLang="ko-KR" dirty="0"/>
                <a:t> </a:t>
              </a:r>
              <a:r>
                <a:rPr lang="en-US" altLang="ko-KR" dirty="0" err="1"/>
                <a:t>fd</a:t>
              </a:r>
              <a:r>
                <a:rPr lang="en-US" altLang="ko-KR" dirty="0"/>
                <a:t>, </a:t>
              </a:r>
              <a:r>
                <a:rPr lang="en-US" altLang="ko-KR" dirty="0" err="1"/>
                <a:t>int</a:t>
              </a:r>
              <a:r>
                <a:rPr lang="en-US" altLang="ko-KR" dirty="0"/>
                <a:t> request, char *</a:t>
              </a:r>
              <a:r>
                <a:rPr lang="en-US" altLang="ko-KR" dirty="0" err="1"/>
                <a:t>argp</a:t>
              </a:r>
              <a:r>
                <a:rPr lang="en-US" altLang="ko-KR" dirty="0"/>
                <a:t>);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2C4EEF-D9E9-4CF7-AC23-A27B74C1BCCB}"/>
                </a:ext>
              </a:extLst>
            </p:cNvPr>
            <p:cNvSpPr txBox="1"/>
            <p:nvPr/>
          </p:nvSpPr>
          <p:spPr>
            <a:xfrm>
              <a:off x="629175" y="2997803"/>
              <a:ext cx="632612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 err="1"/>
                <a:t>ioctl</a:t>
              </a:r>
              <a:r>
                <a:rPr lang="en-US" altLang="ko-KR" dirty="0"/>
                <a:t>(struct </a:t>
              </a:r>
              <a:r>
                <a:rPr lang="en-US" altLang="ko-KR" dirty="0" err="1"/>
                <a:t>inode</a:t>
              </a:r>
              <a:r>
                <a:rPr lang="en-US" altLang="ko-KR" dirty="0"/>
                <a:t> *</a:t>
              </a:r>
              <a:r>
                <a:rPr lang="en-US" altLang="ko-KR" dirty="0" err="1"/>
                <a:t>inode</a:t>
              </a:r>
              <a:r>
                <a:rPr lang="en-US" altLang="ko-KR" dirty="0"/>
                <a:t>, struct file *</a:t>
              </a:r>
              <a:r>
                <a:rPr lang="en-US" altLang="ko-KR" dirty="0" err="1"/>
                <a:t>filp</a:t>
              </a:r>
              <a:r>
                <a:rPr lang="en-US" altLang="ko-KR" dirty="0"/>
                <a:t>, unsigned </a:t>
              </a:r>
              <a:r>
                <a:rPr lang="en-US" altLang="ko-KR" dirty="0" err="1"/>
                <a:t>int</a:t>
              </a:r>
              <a:r>
                <a:rPr lang="ko-KR" altLang="en-US" dirty="0"/>
                <a:t> </a:t>
              </a:r>
              <a:r>
                <a:rPr lang="en-US" altLang="ko-KR" dirty="0" err="1"/>
                <a:t>cmd</a:t>
              </a:r>
              <a:r>
                <a:rPr lang="en-US" altLang="ko-KR" dirty="0"/>
                <a:t>, unsigned long </a:t>
              </a:r>
              <a:r>
                <a:rPr lang="en-US" altLang="ko-KR" dirty="0" err="1"/>
                <a:t>arg</a:t>
              </a:r>
              <a:r>
                <a:rPr lang="en-US" altLang="ko-KR" dirty="0"/>
                <a:t>)</a:t>
              </a:r>
            </a:p>
            <a:p>
              <a:pPr algn="l"/>
              <a:r>
                <a:rPr lang="en-US" altLang="ko-KR" dirty="0"/>
                <a:t>{</a:t>
              </a:r>
            </a:p>
            <a:p>
              <a:pPr algn="l"/>
              <a:r>
                <a:rPr lang="en-US" altLang="ko-KR" dirty="0"/>
                <a:t>	switch(</a:t>
              </a:r>
              <a:r>
                <a:rPr lang="en-US" altLang="ko-KR" dirty="0" err="1"/>
                <a:t>cmd</a:t>
              </a:r>
              <a:r>
                <a:rPr lang="en-US" altLang="ko-KR" dirty="0"/>
                <a:t>)</a:t>
              </a:r>
            </a:p>
            <a:p>
              <a:pPr algn="l"/>
              <a:r>
                <a:rPr lang="en-US" altLang="ko-KR" dirty="0"/>
                <a:t>	{</a:t>
              </a:r>
            </a:p>
            <a:p>
              <a:pPr algn="l"/>
              <a:r>
                <a:rPr lang="en-US" altLang="ko-KR" dirty="0"/>
                <a:t>		case </a:t>
              </a:r>
              <a:r>
                <a:rPr lang="en-US" altLang="ko-KR" dirty="0" err="1"/>
                <a:t>constance</a:t>
              </a:r>
              <a:r>
                <a:rPr lang="en-US" altLang="ko-KR" dirty="0"/>
                <a:t>; process </a:t>
              </a:r>
              <a:r>
                <a:rPr lang="en-US" altLang="ko-KR" dirty="0" err="1"/>
                <a:t>routine;break</a:t>
              </a:r>
              <a:r>
                <a:rPr lang="en-US" altLang="ko-KR" dirty="0"/>
                <a:t>;</a:t>
              </a:r>
            </a:p>
            <a:p>
              <a:pPr algn="l"/>
              <a:r>
                <a:rPr lang="en-US" altLang="ko-KR" dirty="0"/>
                <a:t>	}</a:t>
              </a:r>
            </a:p>
            <a:p>
              <a:pPr algn="l"/>
              <a:r>
                <a:rPr lang="en-US" altLang="ko-KR" dirty="0"/>
                <a:t>	return </a:t>
              </a:r>
              <a:r>
                <a:rPr lang="en-US" altLang="ko-KR" dirty="0" err="1"/>
                <a:t>retVal</a:t>
              </a:r>
              <a:r>
                <a:rPr lang="en-US" altLang="ko-KR" dirty="0"/>
                <a:t>;</a:t>
              </a:r>
            </a:p>
            <a:p>
              <a:pPr algn="l"/>
              <a:r>
                <a:rPr lang="en-US" altLang="ko-KR" dirty="0"/>
                <a:t>}</a:t>
              </a:r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D1F2C5B-2877-4AA1-84BE-B61EC653FC6B}"/>
                </a:ext>
              </a:extLst>
            </p:cNvPr>
            <p:cNvSpPr/>
            <p:nvPr/>
          </p:nvSpPr>
          <p:spPr>
            <a:xfrm>
              <a:off x="3414319" y="2034407"/>
              <a:ext cx="578841" cy="307777"/>
            </a:xfrm>
            <a:prstGeom prst="roundRect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2A8F267-E008-41A0-8E4D-D39FC48ADDE1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1971413" y="2342184"/>
              <a:ext cx="1732327" cy="7533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1F3AB95-9319-4B35-B7A5-DC7C93F7552A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3414319" y="2342184"/>
              <a:ext cx="289421" cy="7358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8F994B0-A6EF-46C9-ACD2-E3F9EAFF472D}"/>
                </a:ext>
              </a:extLst>
            </p:cNvPr>
            <p:cNvSpPr/>
            <p:nvPr/>
          </p:nvSpPr>
          <p:spPr>
            <a:xfrm>
              <a:off x="3993160" y="2034407"/>
              <a:ext cx="922789" cy="307777"/>
            </a:xfrm>
            <a:prstGeom prst="roundRect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1C19C19-AEE5-4747-8A7E-C42F580116D7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4454555" y="2342184"/>
              <a:ext cx="413569" cy="73585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7BCC755-C3D1-4695-BB8F-93134F83C1C3}"/>
                </a:ext>
              </a:extLst>
            </p:cNvPr>
            <p:cNvSpPr/>
            <p:nvPr/>
          </p:nvSpPr>
          <p:spPr>
            <a:xfrm>
              <a:off x="4915950" y="2034407"/>
              <a:ext cx="964734" cy="307777"/>
            </a:xfrm>
            <a:prstGeom prst="round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25F115C-C4BA-4ABF-BACB-B35529311219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5398317" y="2342184"/>
              <a:ext cx="809536" cy="75335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14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</a:t>
            </a:r>
            <a:r>
              <a:rPr lang="en-US" altLang="ko-KR" dirty="0"/>
              <a:t>(), </a:t>
            </a:r>
            <a:r>
              <a:rPr lang="en-US" altLang="ko-KR" dirty="0" err="1"/>
              <a:t>unlocked_ioctl</a:t>
            </a:r>
            <a:r>
              <a:rPr lang="en-US" altLang="ko-KR" dirty="0"/>
              <a:t>(), </a:t>
            </a:r>
            <a:r>
              <a:rPr lang="en-US" altLang="ko-KR" dirty="0" err="1"/>
              <a:t>compat_ioctl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ioctl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It is deleted after </a:t>
            </a:r>
            <a:r>
              <a:rPr lang="en-US" altLang="ko-KR" dirty="0" err="1"/>
              <a:t>linux</a:t>
            </a:r>
            <a:r>
              <a:rPr lang="en-US" altLang="ko-KR" dirty="0"/>
              <a:t> kernel version 2.6.</a:t>
            </a:r>
          </a:p>
          <a:p>
            <a:pPr lvl="3"/>
            <a:r>
              <a:rPr lang="en-US" altLang="ko-KR" dirty="0" err="1"/>
              <a:t>unlocked_ioctl</a:t>
            </a:r>
            <a:r>
              <a:rPr lang="en-US" altLang="ko-KR" dirty="0"/>
              <a:t>() and </a:t>
            </a:r>
            <a:r>
              <a:rPr lang="en-US" altLang="ko-KR" dirty="0" err="1"/>
              <a:t>compat_ioctl</a:t>
            </a:r>
            <a:r>
              <a:rPr lang="en-US" altLang="ko-KR" dirty="0"/>
              <a:t> into 2.6.11.</a:t>
            </a:r>
          </a:p>
          <a:p>
            <a:pPr lvl="3"/>
            <a:r>
              <a:rPr lang="en-US" altLang="ko-KR" dirty="0"/>
              <a:t>The removal of the </a:t>
            </a:r>
            <a:r>
              <a:rPr lang="en-US" altLang="ko-KR" dirty="0" err="1"/>
              <a:t>ioctl</a:t>
            </a:r>
            <a:r>
              <a:rPr lang="en-US" altLang="ko-KR" dirty="0"/>
              <a:t> field </a:t>
            </a:r>
            <a:r>
              <a:rPr lang="en-US" altLang="ko-KR" dirty="0" err="1"/>
              <a:t>happended</a:t>
            </a:r>
            <a:r>
              <a:rPr lang="en-US" altLang="ko-KR" dirty="0"/>
              <a:t> a lot later , in 2.6.36.</a:t>
            </a:r>
          </a:p>
          <a:p>
            <a:pPr lvl="2"/>
            <a:r>
              <a:rPr lang="en-US" altLang="ko-KR" dirty="0"/>
              <a:t>It is protected by BKL(Big Kernel Lock).</a:t>
            </a:r>
          </a:p>
          <a:p>
            <a:pPr lvl="3"/>
            <a:r>
              <a:rPr lang="en-US" altLang="ko-KR" dirty="0"/>
              <a:t>Big Kernel Lock is lock for all CPU.</a:t>
            </a:r>
          </a:p>
          <a:p>
            <a:pPr lvl="3"/>
            <a:r>
              <a:rPr lang="en-US" altLang="ko-KR" dirty="0"/>
              <a:t>When </a:t>
            </a:r>
            <a:r>
              <a:rPr lang="en-US" altLang="ko-KR" dirty="0" err="1"/>
              <a:t>ioctl</a:t>
            </a:r>
            <a:r>
              <a:rPr lang="en-US" altLang="ko-KR" dirty="0"/>
              <a:t> was executed, it took the BKL, so nothing else could execute at the same time.</a:t>
            </a:r>
          </a:p>
          <a:p>
            <a:pPr lvl="3"/>
            <a:r>
              <a:rPr lang="en-US" altLang="ko-KR" dirty="0"/>
              <a:t>It is very bad on a multiprocessor machine, so there was a big effort to get rid of the BKL.</a:t>
            </a:r>
          </a:p>
          <a:p>
            <a:pPr lvl="1"/>
            <a:r>
              <a:rPr lang="en-US" altLang="ko-KR" dirty="0" err="1"/>
              <a:t>unlocked_ioctl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It lets each driver writer choose what lock to use instead.</a:t>
            </a:r>
          </a:p>
          <a:p>
            <a:pPr lvl="2"/>
            <a:r>
              <a:rPr lang="en-US" altLang="ko-KR" dirty="0"/>
              <a:t>This can be difficult</a:t>
            </a:r>
          </a:p>
          <a:p>
            <a:pPr lvl="3"/>
            <a:r>
              <a:rPr lang="en-US" altLang="ko-KR" dirty="0"/>
              <a:t>so there was a period of transition during which old drivers still worked (using </a:t>
            </a:r>
            <a:r>
              <a:rPr lang="en-US" altLang="ko-KR" dirty="0" err="1"/>
              <a:t>ioctl</a:t>
            </a:r>
            <a:r>
              <a:rPr lang="en-US" altLang="ko-KR" dirty="0"/>
              <a:t>). </a:t>
            </a:r>
          </a:p>
          <a:p>
            <a:pPr lvl="3"/>
            <a:r>
              <a:rPr lang="en-US" altLang="ko-KR" dirty="0"/>
              <a:t>but new drivers could use the improved interface (</a:t>
            </a:r>
            <a:r>
              <a:rPr lang="en-US" altLang="ko-KR" dirty="0" err="1"/>
              <a:t>unlocked_ioctl</a:t>
            </a:r>
            <a:r>
              <a:rPr lang="en-US" altLang="ko-KR" dirty="0"/>
              <a:t>).</a:t>
            </a:r>
          </a:p>
          <a:p>
            <a:pPr lvl="3"/>
            <a:r>
              <a:rPr lang="en-US" altLang="ko-KR" dirty="0"/>
              <a:t>All drivers were converted and </a:t>
            </a:r>
            <a:r>
              <a:rPr lang="en-US" altLang="ko-KR" dirty="0" err="1"/>
              <a:t>ioctl</a:t>
            </a:r>
            <a:r>
              <a:rPr lang="en-US" altLang="ko-KR" dirty="0"/>
              <a:t> could be removed.</a:t>
            </a:r>
          </a:p>
          <a:p>
            <a:pPr lvl="1"/>
            <a:r>
              <a:rPr lang="en-US" altLang="ko-KR" dirty="0" err="1"/>
              <a:t>compat_ioctl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Its purpose is to allow 32-bit userland programs to make </a:t>
            </a:r>
            <a:r>
              <a:rPr lang="en-US" altLang="ko-KR" dirty="0" err="1"/>
              <a:t>ioctl</a:t>
            </a:r>
            <a:r>
              <a:rPr lang="en-US" altLang="ko-KR" dirty="0"/>
              <a:t> calls on a 64-bit kernel.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3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Programming (6)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Latest struct file_operations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FF735A-D7D2-4E52-8D9B-1A9D78727F2C}"/>
              </a:ext>
            </a:extLst>
          </p:cNvPr>
          <p:cNvGrpSpPr/>
          <p:nvPr/>
        </p:nvGrpSpPr>
        <p:grpSpPr>
          <a:xfrm>
            <a:off x="385019" y="1604570"/>
            <a:ext cx="6376507" cy="4898690"/>
            <a:chOff x="385019" y="1604570"/>
            <a:chExt cx="6376507" cy="4898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6ADC10-D7A8-4157-B5C1-7276BE4A8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19" y="1604570"/>
              <a:ext cx="6376507" cy="489869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C688CF-F424-4C6E-89BC-424331B29707}"/>
                </a:ext>
              </a:extLst>
            </p:cNvPr>
            <p:cNvSpPr/>
            <p:nvPr/>
          </p:nvSpPr>
          <p:spPr>
            <a:xfrm>
              <a:off x="805342" y="2843868"/>
              <a:ext cx="3833769" cy="29361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509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IOCTL Device Driver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simpleIOCTL_chrdev.c</a:t>
            </a:r>
            <a:r>
              <a:rPr lang="en-US" altLang="ko-KR" dirty="0"/>
              <a:t> (1)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E1161-D623-4441-9FF0-6F68E616146E}"/>
              </a:ext>
            </a:extLst>
          </p:cNvPr>
          <p:cNvSpPr/>
          <p:nvPr/>
        </p:nvSpPr>
        <p:spPr>
          <a:xfrm>
            <a:off x="278673" y="1550126"/>
            <a:ext cx="4110446" cy="495134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simpleIOCTL_chrdev.c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kernel.h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module.h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slab.h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device.h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cdev.h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DRIVER_AUTHOR "YJH"</a:t>
            </a:r>
          </a:p>
          <a:p>
            <a:pPr algn="l"/>
            <a:r>
              <a:rPr lang="en-US" altLang="ko-KR" sz="1000" dirty="0"/>
              <a:t>#define DRIVER_DESC "Simple IOCTL Character Device Driver"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MODULE_LICENSE("GPL");</a:t>
            </a:r>
          </a:p>
          <a:p>
            <a:pPr algn="l"/>
            <a:r>
              <a:rPr lang="en-US" altLang="ko-KR" sz="1000" dirty="0"/>
              <a:t>MODULE_AUTHOR(DRIVER_AUTHOR);</a:t>
            </a:r>
          </a:p>
          <a:p>
            <a:pPr algn="l"/>
            <a:r>
              <a:rPr lang="en-US" altLang="ko-KR" sz="1000" dirty="0"/>
              <a:t>MODULE_DESCRIPTION(DRIVER_DESC);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struct class *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cdev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device *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dev_t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simpleIOCTL_chrdev_open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]device open\n");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simpleIOCTL_chrdev_release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]device release\n");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B71E4-6E9E-4DD6-97D0-EFEC5C000295}"/>
              </a:ext>
            </a:extLst>
          </p:cNvPr>
          <p:cNvSpPr/>
          <p:nvPr/>
        </p:nvSpPr>
        <p:spPr>
          <a:xfrm>
            <a:off x="4572000" y="1550126"/>
            <a:ext cx="4110446" cy="4724839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simpleIOCTL_chrdev.c</a:t>
            </a:r>
            <a:r>
              <a:rPr lang="en-US" altLang="ko-KR" sz="1000" dirty="0"/>
              <a:t> (2)*/</a:t>
            </a:r>
          </a:p>
          <a:p>
            <a:pPr algn="l"/>
            <a:r>
              <a:rPr lang="en-US" altLang="ko-KR" sz="1000" dirty="0"/>
              <a:t>long </a:t>
            </a:r>
            <a:r>
              <a:rPr lang="en-US" altLang="ko-KR" sz="1000" dirty="0" err="1"/>
              <a:t>simpleIOCTL_chrdev_ioctl</a:t>
            </a:r>
            <a:r>
              <a:rPr lang="en-US" altLang="ko-KR" sz="1000" dirty="0"/>
              <a:t>(struct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, unsigned long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switch(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case 1: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 read...\n");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case 3: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 write...\n");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default: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]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 unknown command...\n");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struct file_operations </a:t>
            </a:r>
            <a:r>
              <a:rPr lang="en-US" altLang="ko-KR" sz="1000" dirty="0" err="1"/>
              <a:t>simpleIOCTL_chrdev_fops</a:t>
            </a:r>
            <a:r>
              <a:rPr lang="en-US" altLang="ko-KR" sz="1000" dirty="0"/>
              <a:t> =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.owner = THIS_MODULE,</a:t>
            </a:r>
          </a:p>
          <a:p>
            <a:pPr algn="l"/>
            <a:r>
              <a:rPr lang="en-US" altLang="ko-KR" sz="1000" dirty="0"/>
              <a:t>        .open = </a:t>
            </a:r>
            <a:r>
              <a:rPr lang="en-US" altLang="ko-KR" sz="1000" dirty="0" err="1"/>
              <a:t>simpleIOCTL_chrdev_open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.release = </a:t>
            </a:r>
            <a:r>
              <a:rPr lang="en-US" altLang="ko-KR" sz="1000" dirty="0" err="1"/>
              <a:t>simpleIOCTL_chrdev_release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</a:t>
            </a:r>
            <a:r>
              <a:rPr lang="en-US" altLang="ko-KR" sz="1000" dirty="0" err="1"/>
              <a:t>unlocked_ioctl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simpleIOCTL_chrdev_ioctl</a:t>
            </a:r>
            <a:endParaRPr lang="en-US" altLang="ko-KR" sz="1000" dirty="0"/>
          </a:p>
          <a:p>
            <a:pPr algn="l"/>
            <a:r>
              <a:rPr lang="en-US" altLang="ko-KR" sz="1000" dirty="0"/>
              <a:t>};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865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IOCTL Device Driver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simpleIOCTL_chrdev.c</a:t>
            </a:r>
            <a:r>
              <a:rPr lang="en-US" altLang="ko-KR" dirty="0"/>
              <a:t> (2)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E1161-D623-4441-9FF0-6F68E616146E}"/>
              </a:ext>
            </a:extLst>
          </p:cNvPr>
          <p:cNvSpPr/>
          <p:nvPr/>
        </p:nvSpPr>
        <p:spPr>
          <a:xfrm>
            <a:off x="278673" y="1550127"/>
            <a:ext cx="4110446" cy="42215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simpleIOCTL_chrdev.c</a:t>
            </a:r>
            <a:r>
              <a:rPr lang="en-US" altLang="ko-KR" sz="1000" dirty="0"/>
              <a:t> (3)*/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alloc_chrdev_region</a:t>
            </a:r>
            <a:r>
              <a:rPr lang="en-US" altLang="ko-KR" sz="1000" dirty="0"/>
              <a:t>(&amp;mydev,0,1,"simpleIOCTL_chrdev")&lt;0)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class_create</a:t>
            </a:r>
            <a:r>
              <a:rPr lang="en-US" altLang="ko-KR" sz="1000" dirty="0"/>
              <a:t>(THIS_MODULE, "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");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device_create</a:t>
            </a:r>
            <a:r>
              <a:rPr lang="en-US" altLang="ko-KR" sz="1000" dirty="0"/>
              <a:t>(myclass,NULL,mydev,NULL,"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cdev_alloc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-&gt;ops = &amp;</a:t>
            </a:r>
            <a:r>
              <a:rPr lang="en-US" altLang="ko-KR" sz="1000" dirty="0" err="1"/>
              <a:t>simpleIOCTL_chrdev_fops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-&gt;owner = THIS_MODULE;</a:t>
            </a:r>
          </a:p>
          <a:p>
            <a:pPr algn="l"/>
            <a:endParaRPr lang="en-US" altLang="ko-KR" sz="1000" dirty="0"/>
          </a:p>
          <a:p>
            <a:pPr algn="l"/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B71E4-6E9E-4DD6-97D0-EFEC5C000295}"/>
              </a:ext>
            </a:extLst>
          </p:cNvPr>
          <p:cNvSpPr/>
          <p:nvPr/>
        </p:nvSpPr>
        <p:spPr>
          <a:xfrm>
            <a:off x="4572000" y="1550126"/>
            <a:ext cx="4110446" cy="379366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simpleIOCTL_chrdev.c</a:t>
            </a:r>
            <a:r>
              <a:rPr lang="en-US" altLang="ko-KR" sz="1000" dirty="0"/>
              <a:t> (4)*/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cdev_add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1)&lt;0)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cdev_del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module_init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err="1"/>
              <a:t>module_exit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832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713" y="159351"/>
            <a:ext cx="8229600" cy="661987"/>
          </a:xfrm>
        </p:spPr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Outline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09663"/>
            <a:ext cx="9144000" cy="5282748"/>
          </a:xfrm>
        </p:spPr>
        <p:txBody>
          <a:bodyPr>
            <a:normAutofit/>
          </a:bodyPr>
          <a:lstStyle/>
          <a:p>
            <a:r>
              <a:rPr lang="en-US" altLang="ko-KR" dirty="0"/>
              <a:t>Simple GPIO Character Device Driver</a:t>
            </a:r>
          </a:p>
          <a:p>
            <a:r>
              <a:rPr lang="en-US" altLang="ko-KR" dirty="0"/>
              <a:t>IOCTL Programming</a:t>
            </a:r>
          </a:p>
          <a:p>
            <a:r>
              <a:rPr lang="en-US" altLang="ko-KR" dirty="0"/>
              <a:t>Simple IOCTL Device Driver</a:t>
            </a:r>
          </a:p>
          <a:p>
            <a:r>
              <a:rPr lang="en-US" altLang="ko-KR" dirty="0"/>
              <a:t>IOCTL Macro</a:t>
            </a:r>
          </a:p>
          <a:p>
            <a:r>
              <a:rPr lang="en-US" altLang="ko-KR" dirty="0"/>
              <a:t>Simple IOCTL Device Driver with Macro</a:t>
            </a:r>
          </a:p>
          <a:p>
            <a:r>
              <a:rPr lang="en-US" altLang="ko-KR" dirty="0"/>
              <a:t>GPIO Character Device Driver with IOCTL Programming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IOCTL Device Driver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AppforSimple_IOCTL.c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FE1161-D623-4441-9FF0-6F68E616146E}"/>
              </a:ext>
            </a:extLst>
          </p:cNvPr>
          <p:cNvSpPr/>
          <p:nvPr/>
        </p:nvSpPr>
        <p:spPr>
          <a:xfrm>
            <a:off x="278673" y="1550127"/>
            <a:ext cx="4110446" cy="419633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AppforSimple_IOCTL.c</a:t>
            </a:r>
            <a:r>
              <a:rPr lang="en-US" altLang="ko-KR" sz="1000" dirty="0"/>
              <a:t>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ioctl.h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dev;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(“Simple IOCTL Character Device Test\n”);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dev = open(“/dev/</a:t>
            </a:r>
            <a:r>
              <a:rPr lang="en-US" altLang="ko-KR" sz="1000" dirty="0" err="1"/>
              <a:t>simpleIOCTL_chrdev</a:t>
            </a:r>
            <a:r>
              <a:rPr lang="en-US" altLang="ko-KR" sz="1000" dirty="0"/>
              <a:t>”, O_RDWR);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if(dev&lt;0)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(“device file open error\n”);</a:t>
            </a:r>
          </a:p>
          <a:p>
            <a:pPr algn="l"/>
            <a:r>
              <a:rPr lang="en-US" altLang="ko-KR" sz="1000" dirty="0"/>
              <a:t>		return -1;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(dev,1);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(dev,3);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(dev,4);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close(dev);</a:t>
            </a:r>
          </a:p>
          <a:p>
            <a:pPr algn="l"/>
            <a:r>
              <a:rPr lang="en-US" altLang="ko-KR" sz="1000" dirty="0"/>
              <a:t>	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611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IOCTL Device Driver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Kernel Message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Application Message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405ECD-3385-4C65-9618-5AE730F8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9" y="1897136"/>
            <a:ext cx="4695825" cy="647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E0E508-410E-406C-A4A7-82B0F565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9" y="2998612"/>
            <a:ext cx="55435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7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Macro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IOCTL </a:t>
            </a:r>
            <a:r>
              <a:rPr lang="en-US" altLang="ko-KR" dirty="0" err="1"/>
              <a:t>cmd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 err="1"/>
              <a:t>cmd</a:t>
            </a:r>
            <a:r>
              <a:rPr lang="en-US" altLang="ko-KR" dirty="0"/>
              <a:t> structure</a:t>
            </a:r>
          </a:p>
          <a:p>
            <a:pPr lvl="2"/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is defined /</a:t>
            </a:r>
            <a:r>
              <a:rPr lang="en-US" altLang="ko-KR" dirty="0" err="1"/>
              <a:t>linux</a:t>
            </a:r>
            <a:r>
              <a:rPr lang="en-US" altLang="ko-KR" dirty="0"/>
              <a:t>/include/</a:t>
            </a:r>
            <a:r>
              <a:rPr lang="en-US" altLang="ko-KR" dirty="0" err="1"/>
              <a:t>uapi</a:t>
            </a:r>
            <a:r>
              <a:rPr lang="en-US" altLang="ko-KR" dirty="0"/>
              <a:t>/</a:t>
            </a:r>
            <a:r>
              <a:rPr lang="en-US" altLang="ko-KR" dirty="0" err="1"/>
              <a:t>asm</a:t>
            </a:r>
            <a:r>
              <a:rPr lang="en-US" altLang="ko-KR" dirty="0"/>
              <a:t>-generic/</a:t>
            </a:r>
            <a:r>
              <a:rPr lang="en-US" altLang="ko-KR" dirty="0" err="1"/>
              <a:t>ioctl.h</a:t>
            </a:r>
            <a:endParaRPr lang="en-US" altLang="ko-KR" dirty="0"/>
          </a:p>
          <a:p>
            <a:pPr lvl="2"/>
            <a:r>
              <a:rPr lang="en-US" altLang="ko-KR" dirty="0"/>
              <a:t>Structure is different by architecture.</a:t>
            </a:r>
          </a:p>
          <a:p>
            <a:pPr lvl="2"/>
            <a:r>
              <a:rPr lang="en-US" altLang="ko-KR" dirty="0"/>
              <a:t>Below picture is generic </a:t>
            </a:r>
            <a:r>
              <a:rPr lang="en-US" altLang="ko-KR" dirty="0" err="1"/>
              <a:t>cmd</a:t>
            </a:r>
            <a:r>
              <a:rPr lang="en-US" altLang="ko-KR" dirty="0"/>
              <a:t> structure.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C5001C-6851-4FDA-903E-BA5BC170A47C}"/>
              </a:ext>
            </a:extLst>
          </p:cNvPr>
          <p:cNvGrpSpPr/>
          <p:nvPr/>
        </p:nvGrpSpPr>
        <p:grpSpPr>
          <a:xfrm>
            <a:off x="591423" y="2668745"/>
            <a:ext cx="7961154" cy="1065674"/>
            <a:chOff x="520117" y="1423240"/>
            <a:chExt cx="7961154" cy="10656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62CD07-6927-4419-AA83-65ACA8E02F31}"/>
                </a:ext>
              </a:extLst>
            </p:cNvPr>
            <p:cNvGrpSpPr/>
            <p:nvPr/>
          </p:nvGrpSpPr>
          <p:grpSpPr>
            <a:xfrm>
              <a:off x="662729" y="1744909"/>
              <a:ext cx="7818542" cy="436228"/>
              <a:chOff x="847287" y="2432807"/>
              <a:chExt cx="7818542" cy="43622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3249ACA-AB9F-4DFA-B868-170F5A11A59F}"/>
                  </a:ext>
                </a:extLst>
              </p:cNvPr>
              <p:cNvSpPr/>
              <p:nvPr/>
            </p:nvSpPr>
            <p:spPr>
              <a:xfrm>
                <a:off x="847287" y="2432807"/>
                <a:ext cx="897623" cy="4362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Direction</a:t>
                </a:r>
                <a:endParaRPr lang="ko-KR" altLang="en-US" sz="12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23CC16B-7611-4B5B-A0DE-38EF0A073810}"/>
                  </a:ext>
                </a:extLst>
              </p:cNvPr>
              <p:cNvSpPr/>
              <p:nvPr/>
            </p:nvSpPr>
            <p:spPr>
              <a:xfrm>
                <a:off x="1744911" y="2432807"/>
                <a:ext cx="2046914" cy="4362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Magic Number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86AF5B4-3F74-4A4C-809B-BBC17B29125B}"/>
                  </a:ext>
                </a:extLst>
              </p:cNvPr>
              <p:cNvSpPr/>
              <p:nvPr/>
            </p:nvSpPr>
            <p:spPr>
              <a:xfrm>
                <a:off x="3791826" y="2432807"/>
                <a:ext cx="2088860" cy="4362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Command Number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92E1FC-3581-41A5-83A6-DD6036F9EE0A}"/>
                  </a:ext>
                </a:extLst>
              </p:cNvPr>
              <p:cNvSpPr/>
              <p:nvPr/>
            </p:nvSpPr>
            <p:spPr>
              <a:xfrm>
                <a:off x="5880686" y="2432807"/>
                <a:ext cx="2785143" cy="4362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Data Size</a:t>
                </a:r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888796-B7A7-4CF8-BB78-483C7EA2D28D}"/>
                </a:ext>
              </a:extLst>
            </p:cNvPr>
            <p:cNvSpPr txBox="1"/>
            <p:nvPr/>
          </p:nvSpPr>
          <p:spPr>
            <a:xfrm>
              <a:off x="520117" y="2181137"/>
              <a:ext cx="1283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32            30                                    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0DF5FF-07A5-4A91-B822-F6231DA56484}"/>
                </a:ext>
              </a:extLst>
            </p:cNvPr>
            <p:cNvSpPr txBox="1"/>
            <p:nvPr/>
          </p:nvSpPr>
          <p:spPr>
            <a:xfrm>
              <a:off x="3432495" y="2181137"/>
              <a:ext cx="2490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dirty="0"/>
                <a:t>22                                  14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D16EF8-D0EE-40F6-96A8-261ADA1C34B5}"/>
                </a:ext>
              </a:extLst>
            </p:cNvPr>
            <p:cNvSpPr txBox="1"/>
            <p:nvPr/>
          </p:nvSpPr>
          <p:spPr>
            <a:xfrm>
              <a:off x="897623" y="1437132"/>
              <a:ext cx="58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 bit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E128B-5FE9-4A04-A221-26DEEBEE4CB9}"/>
                </a:ext>
              </a:extLst>
            </p:cNvPr>
            <p:cNvSpPr txBox="1"/>
            <p:nvPr/>
          </p:nvSpPr>
          <p:spPr>
            <a:xfrm>
              <a:off x="2382473" y="1437132"/>
              <a:ext cx="58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 bit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B945EF-7909-4965-BF5A-AB8B4CF28426}"/>
                </a:ext>
              </a:extLst>
            </p:cNvPr>
            <p:cNvSpPr txBox="1"/>
            <p:nvPr/>
          </p:nvSpPr>
          <p:spPr>
            <a:xfrm>
              <a:off x="4383948" y="1423240"/>
              <a:ext cx="587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 bit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4ACBD8-A367-4AD2-B627-768F496149FB}"/>
                </a:ext>
              </a:extLst>
            </p:cNvPr>
            <p:cNvSpPr txBox="1"/>
            <p:nvPr/>
          </p:nvSpPr>
          <p:spPr>
            <a:xfrm>
              <a:off x="6795085" y="1423240"/>
              <a:ext cx="771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 bit</a:t>
              </a:r>
              <a:endParaRPr lang="ko-KR" altLang="en-US" dirty="0"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6CFAA15-E0C6-49BD-A5F4-A1004981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962699"/>
              </p:ext>
            </p:extLst>
          </p:nvPr>
        </p:nvGraphicFramePr>
        <p:xfrm>
          <a:off x="630573" y="4112158"/>
          <a:ext cx="6096000" cy="1854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38713">
                  <a:extLst>
                    <a:ext uri="{9D8B030D-6E8A-4147-A177-3AD203B41FA5}">
                      <a16:colId xmlns:a16="http://schemas.microsoft.com/office/drawing/2014/main" val="2858194398"/>
                    </a:ext>
                  </a:extLst>
                </a:gridCol>
                <a:gridCol w="645952">
                  <a:extLst>
                    <a:ext uri="{9D8B030D-6E8A-4147-A177-3AD203B41FA5}">
                      <a16:colId xmlns:a16="http://schemas.microsoft.com/office/drawing/2014/main" val="1409722759"/>
                    </a:ext>
                  </a:extLst>
                </a:gridCol>
                <a:gridCol w="4011335">
                  <a:extLst>
                    <a:ext uri="{9D8B030D-6E8A-4147-A177-3AD203B41FA5}">
                      <a16:colId xmlns:a16="http://schemas.microsoft.com/office/drawing/2014/main" val="420236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Direction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Read/Write Property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4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Magic </a:t>
                      </a:r>
                      <a:r>
                        <a:rPr lang="en-US" altLang="ko-KR" dirty="0" err="1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Delimiter 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33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Type </a:t>
                      </a:r>
                      <a:r>
                        <a:rPr lang="en-US" altLang="ko-KR" dirty="0" err="1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Command Number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3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 of Parameter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5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57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Macro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IOCTL </a:t>
            </a:r>
            <a:r>
              <a:rPr lang="en-US" altLang="ko-KR" dirty="0" err="1"/>
              <a:t>cmd</a:t>
            </a:r>
            <a:r>
              <a:rPr lang="en-US" altLang="ko-KR" dirty="0"/>
              <a:t> Macro</a:t>
            </a:r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is defined /</a:t>
            </a:r>
            <a:r>
              <a:rPr lang="en-US" altLang="ko-KR" dirty="0" err="1"/>
              <a:t>linux</a:t>
            </a:r>
            <a:r>
              <a:rPr lang="en-US" altLang="ko-KR" dirty="0"/>
              <a:t>/include/</a:t>
            </a:r>
            <a:r>
              <a:rPr lang="en-US" altLang="ko-KR" dirty="0" err="1"/>
              <a:t>uapi</a:t>
            </a:r>
            <a:r>
              <a:rPr lang="en-US" altLang="ko-KR" dirty="0"/>
              <a:t>/</a:t>
            </a:r>
            <a:r>
              <a:rPr lang="en-US" altLang="ko-KR" dirty="0" err="1"/>
              <a:t>asm</a:t>
            </a:r>
            <a:r>
              <a:rPr lang="en-US" altLang="ko-KR" dirty="0"/>
              <a:t>-generic/</a:t>
            </a:r>
            <a:r>
              <a:rPr lang="en-US" altLang="ko-KR" dirty="0" err="1"/>
              <a:t>ioctl.h</a:t>
            </a:r>
            <a:endParaRPr lang="en-US" altLang="ko-KR" dirty="0"/>
          </a:p>
          <a:p>
            <a:pPr lvl="1"/>
            <a:r>
              <a:rPr lang="en-US" altLang="ko-KR" dirty="0"/>
              <a:t>Macro Type</a:t>
            </a:r>
          </a:p>
          <a:p>
            <a:pPr lvl="2"/>
            <a:r>
              <a:rPr lang="en-US" altLang="ko-KR" dirty="0"/>
              <a:t>_IO(Magic Number, Type Number)</a:t>
            </a:r>
          </a:p>
          <a:p>
            <a:pPr lvl="3"/>
            <a:r>
              <a:rPr lang="en-US" altLang="ko-KR" dirty="0"/>
              <a:t>No Parameter Macro</a:t>
            </a:r>
          </a:p>
          <a:p>
            <a:pPr lvl="2"/>
            <a:r>
              <a:rPr lang="en-US" altLang="ko-KR" dirty="0"/>
              <a:t>_IOR(Magic Number, Type Number, Variable Type)</a:t>
            </a:r>
          </a:p>
          <a:p>
            <a:pPr lvl="3"/>
            <a:r>
              <a:rPr lang="en-US" altLang="ko-KR" dirty="0"/>
              <a:t>For Data Read Command Macro</a:t>
            </a:r>
          </a:p>
          <a:p>
            <a:pPr lvl="2"/>
            <a:r>
              <a:rPr lang="en-US" altLang="ko-KR" dirty="0"/>
              <a:t>_IOW(Magic Number, Type Number, Variable Type)</a:t>
            </a:r>
          </a:p>
          <a:p>
            <a:pPr lvl="3"/>
            <a:r>
              <a:rPr lang="en-US" altLang="ko-KR" dirty="0"/>
              <a:t>For Data Write Command Macro</a:t>
            </a:r>
          </a:p>
          <a:p>
            <a:pPr lvl="2"/>
            <a:r>
              <a:rPr lang="en-US" altLang="ko-KR" dirty="0"/>
              <a:t>_IOWR(Magic Number, Type Number, Variable Type)</a:t>
            </a:r>
          </a:p>
          <a:p>
            <a:pPr lvl="3"/>
            <a:r>
              <a:rPr lang="en-US" altLang="ko-KR" dirty="0"/>
              <a:t>For Data Read/Write Command Macro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#define 	MY_IOCTL_READ	_IOR(MY_IOCTL_NUMBER, 0,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#define 	MY_IOCTL_WRITE	_IOW(MY_IOCTL_NUMBER, 1,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#define	MY_IOCTL_STATUS	_IO(MY_IOCTL_NUMBER, 2)</a:t>
            </a:r>
          </a:p>
          <a:p>
            <a:pPr lvl="2"/>
            <a:r>
              <a:rPr lang="en-US" altLang="ko-KR" dirty="0"/>
              <a:t>#define	MY_IOCTL_READ_WRITE	_IOWR(MY_IOCTL_NUMBER, 3,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214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IOCTL Macro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IOCTL </a:t>
            </a:r>
            <a:r>
              <a:rPr lang="en-US" altLang="ko-KR" dirty="0" err="1"/>
              <a:t>cmd</a:t>
            </a:r>
            <a:r>
              <a:rPr lang="en-US" altLang="ko-KR" dirty="0"/>
              <a:t> Interpretation Macro</a:t>
            </a:r>
          </a:p>
          <a:p>
            <a:pPr lvl="1"/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is defined /</a:t>
            </a:r>
            <a:r>
              <a:rPr lang="en-US" altLang="ko-KR" dirty="0" err="1"/>
              <a:t>linux</a:t>
            </a:r>
            <a:r>
              <a:rPr lang="en-US" altLang="ko-KR" dirty="0"/>
              <a:t>/include/</a:t>
            </a:r>
            <a:r>
              <a:rPr lang="en-US" altLang="ko-KR" dirty="0" err="1"/>
              <a:t>uapi</a:t>
            </a:r>
            <a:r>
              <a:rPr lang="en-US" altLang="ko-KR" dirty="0"/>
              <a:t>/</a:t>
            </a:r>
            <a:r>
              <a:rPr lang="en-US" altLang="ko-KR" dirty="0" err="1"/>
              <a:t>asm</a:t>
            </a:r>
            <a:r>
              <a:rPr lang="en-US" altLang="ko-KR" dirty="0"/>
              <a:t>-generic/</a:t>
            </a:r>
            <a:r>
              <a:rPr lang="en-US" altLang="ko-KR" dirty="0" err="1"/>
              <a:t>ioctl.h</a:t>
            </a:r>
            <a:endParaRPr lang="en-US" altLang="ko-KR" dirty="0"/>
          </a:p>
          <a:p>
            <a:pPr lvl="1"/>
            <a:r>
              <a:rPr lang="en-US" altLang="ko-KR" dirty="0"/>
              <a:t>Macro Type</a:t>
            </a:r>
          </a:p>
          <a:p>
            <a:pPr lvl="2"/>
            <a:r>
              <a:rPr lang="en-US" altLang="ko-KR" dirty="0"/>
              <a:t>_IOC_NR</a:t>
            </a:r>
          </a:p>
          <a:p>
            <a:pPr lvl="3"/>
            <a:r>
              <a:rPr lang="en-US" altLang="ko-KR" dirty="0"/>
              <a:t>Macro for Type number</a:t>
            </a:r>
          </a:p>
          <a:p>
            <a:pPr lvl="2"/>
            <a:r>
              <a:rPr lang="en-US" altLang="ko-KR" dirty="0"/>
              <a:t>_IOC_TYPE</a:t>
            </a:r>
          </a:p>
          <a:p>
            <a:pPr lvl="3"/>
            <a:r>
              <a:rPr lang="en-US" altLang="ko-KR" dirty="0"/>
              <a:t>Macro for magic number</a:t>
            </a:r>
          </a:p>
          <a:p>
            <a:pPr lvl="2"/>
            <a:r>
              <a:rPr lang="en-US" altLang="ko-KR" dirty="0"/>
              <a:t>_IOC_SIZE</a:t>
            </a:r>
          </a:p>
          <a:p>
            <a:pPr lvl="3"/>
            <a:r>
              <a:rPr lang="en-US" altLang="ko-KR" dirty="0"/>
              <a:t>Macro for Data size</a:t>
            </a:r>
          </a:p>
          <a:p>
            <a:pPr lvl="2"/>
            <a:r>
              <a:rPr lang="en-US" altLang="ko-KR" dirty="0"/>
              <a:t>_IOC_DIR</a:t>
            </a:r>
          </a:p>
          <a:p>
            <a:pPr lvl="3"/>
            <a:r>
              <a:rPr lang="en-US" altLang="ko-KR" dirty="0"/>
              <a:t>Macro for direction field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72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IOCTLMacro_chrdev.c</a:t>
            </a:r>
            <a:r>
              <a:rPr lang="en-US" altLang="ko-KR" dirty="0"/>
              <a:t> (Character Device Driver File)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3387E4-DCCA-451A-B1B5-E8CF0BFCA63C}"/>
              </a:ext>
            </a:extLst>
          </p:cNvPr>
          <p:cNvSpPr/>
          <p:nvPr/>
        </p:nvSpPr>
        <p:spPr>
          <a:xfrm>
            <a:off x="278673" y="1550126"/>
            <a:ext cx="3781599" cy="495134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IOCTLMacro_chrdev.c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kernel.h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module.h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asm</a:t>
            </a:r>
            <a:r>
              <a:rPr lang="en-US" altLang="ko-KR" sz="1000" dirty="0"/>
              <a:t>/</a:t>
            </a:r>
            <a:r>
              <a:rPr lang="en-US" altLang="ko-KR" sz="1000" dirty="0" err="1"/>
              <a:t>uaccess.h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slab.h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cdev.h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device.h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DRIVER_AUTHOR   "YJH"</a:t>
            </a:r>
          </a:p>
          <a:p>
            <a:pPr algn="l"/>
            <a:r>
              <a:rPr lang="en-US" altLang="ko-KR" sz="1000" dirty="0"/>
              <a:t>#define DRIVER_DESC     "Simple IOCTL Character Device Driver with Macro"</a:t>
            </a:r>
          </a:p>
          <a:p>
            <a:pPr algn="l"/>
            <a:r>
              <a:rPr lang="en-US" altLang="ko-KR" sz="1000" dirty="0"/>
              <a:t>#define DEVICE_NAME     "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MY_IOCTL_NUMBER 100</a:t>
            </a:r>
          </a:p>
          <a:p>
            <a:pPr algn="l"/>
            <a:r>
              <a:rPr lang="en-US" altLang="ko-KR" sz="1000" dirty="0"/>
              <a:t>#define MY_IOCTL_READ   _IOR(MY_IOCTL_NUMBER, 0,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MY_IOCTL_WRITE  _IOW(MY_IOCTL_NUMBER, 1,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MY_IOCTL_STATUS _IO(MY_IOCTL_NUMBER, 2)</a:t>
            </a:r>
          </a:p>
          <a:p>
            <a:pPr algn="l"/>
            <a:r>
              <a:rPr lang="en-US" altLang="ko-KR" sz="1000" dirty="0"/>
              <a:t>#define MY_IOCTL_READ_WRITE     _IOWR(MY_IOCTL_NUMBER, 3,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MY_IOCTL_NR     4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MODULE_LICENSE("GPL");</a:t>
            </a:r>
          </a:p>
          <a:p>
            <a:pPr algn="l"/>
            <a:r>
              <a:rPr lang="en-US" altLang="ko-KR" sz="1000" dirty="0"/>
              <a:t>MODULE_AUTHOR(DRIVER_AUTHOR);</a:t>
            </a:r>
          </a:p>
          <a:p>
            <a:pPr algn="l"/>
            <a:r>
              <a:rPr lang="en-US" altLang="ko-KR" sz="1000" dirty="0"/>
              <a:t>MODULE_DESCRIPTION(DRIVER_DESC);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struct class *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cdev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device *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dev_t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9E2B6-CE22-497A-9706-870180C49F65}"/>
              </a:ext>
            </a:extLst>
          </p:cNvPr>
          <p:cNvSpPr/>
          <p:nvPr/>
        </p:nvSpPr>
        <p:spPr>
          <a:xfrm>
            <a:off x="4389119" y="1550126"/>
            <a:ext cx="4696157" cy="514398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IOCTLMacro_chrdev.c</a:t>
            </a:r>
            <a:r>
              <a:rPr lang="en-US" altLang="ko-KR" sz="1000" dirty="0"/>
              <a:t> (2)*/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ko-KR" altLang="en-US" sz="1000" dirty="0"/>
              <a:t> </a:t>
            </a:r>
            <a:r>
              <a:rPr lang="en-US" altLang="ko-KR" sz="1000" dirty="0"/>
              <a:t>data=0;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IOCTLMacro_chrdev_open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device open\n");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IOCTLMacro_chrdev_release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device release\n");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long </a:t>
            </a:r>
            <a:r>
              <a:rPr lang="en-US" altLang="ko-KR" sz="1000" dirty="0" err="1"/>
              <a:t>IOCTLMacro_chrdev_ioctl</a:t>
            </a:r>
            <a:r>
              <a:rPr lang="en-US" altLang="ko-KR" sz="1000" dirty="0"/>
              <a:t>(struct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, unsigned long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err = 0, size;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if(_IOC_TYPE(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!= MY_IOCTL_NUMBER)   return -EINVAL;</a:t>
            </a:r>
          </a:p>
          <a:p>
            <a:pPr algn="l"/>
            <a:r>
              <a:rPr lang="en-US" altLang="ko-KR" sz="1000" dirty="0"/>
              <a:t>        if(_IOC_NR(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&gt;= MY_IOCTL_NR) return -EINVAL;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if(_IOC_DIR(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&amp; _IOC_READ)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err = </a:t>
            </a:r>
            <a:r>
              <a:rPr lang="en-US" altLang="ko-KR" sz="1000" dirty="0" err="1"/>
              <a:t>access_ok</a:t>
            </a:r>
            <a:r>
              <a:rPr lang="en-US" altLang="ko-KR" sz="1000" dirty="0"/>
              <a:t>(VERIFY_READ, 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(unsigned long));</a:t>
            </a:r>
          </a:p>
          <a:p>
            <a:pPr algn="l"/>
            <a:r>
              <a:rPr lang="en-US" altLang="ko-KR" sz="1000" dirty="0"/>
              <a:t>                if(err&lt;0) return -EINVAL;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else if(_IOC_DIR(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&amp; _IOC_WRITE)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err = </a:t>
            </a:r>
            <a:r>
              <a:rPr lang="en-US" altLang="ko-KR" sz="1000" dirty="0" err="1"/>
              <a:t>access_ok</a:t>
            </a:r>
            <a:r>
              <a:rPr lang="en-US" altLang="ko-KR" sz="1000" dirty="0"/>
              <a:t>(VERIFY_WRITE, 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(unsigned long));</a:t>
            </a:r>
          </a:p>
          <a:p>
            <a:pPr algn="l"/>
            <a:r>
              <a:rPr lang="en-US" altLang="ko-KR" sz="1000" dirty="0"/>
              <a:t>                if(err&lt;0) return -EINVAL;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size = _IOC_SIZE(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3941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2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IOCTLMacro_chrdev.c</a:t>
            </a:r>
            <a:r>
              <a:rPr lang="en-US" altLang="ko-KR" dirty="0"/>
              <a:t> (Character Device Driver File)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3387E4-DCCA-451A-B1B5-E8CF0BFCA63C}"/>
              </a:ext>
            </a:extLst>
          </p:cNvPr>
          <p:cNvSpPr/>
          <p:nvPr/>
        </p:nvSpPr>
        <p:spPr>
          <a:xfrm>
            <a:off x="2258475" y="1524960"/>
            <a:ext cx="5593622" cy="5261426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IOCTLMacro_chrdev.c</a:t>
            </a:r>
            <a:r>
              <a:rPr lang="en-US" altLang="ko-KR" sz="1000" dirty="0"/>
              <a:t> (3)*/</a:t>
            </a:r>
          </a:p>
          <a:p>
            <a:pPr algn="l"/>
            <a:r>
              <a:rPr lang="en-US" altLang="ko-KR" sz="1000" dirty="0"/>
              <a:t>         switch(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case MY_IOCTL_READ: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read called...\n");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copy_to_user</a:t>
            </a:r>
            <a:r>
              <a:rPr lang="en-US" altLang="ko-KR" sz="1000" dirty="0"/>
              <a:t>((void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void*)&amp;data, (unsigned long)size);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IOCTL_READ in kernel space : %d\n", data);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case MY_IOCTL_WRITE: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write called...\n");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copy_from_user</a:t>
            </a:r>
            <a:r>
              <a:rPr lang="en-US" altLang="ko-KR" sz="1000" dirty="0"/>
              <a:t>((void *)&amp;data, 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void*)&amp;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(unsigned long)size);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write :%d\n", data);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case MY_IOCTL_STATUS: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status called....\n");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case MY_IOCTL_READ_WRITE: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READ_WRITE called....\n");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copy_from_user</a:t>
            </a:r>
            <a:r>
              <a:rPr lang="en-US" altLang="ko-KR" sz="1000" dirty="0"/>
              <a:t>((void *)&amp;data, 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void*)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(unsigned long)size);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IOCTL_READ_WRITE data : %d\</a:t>
            </a:r>
            <a:r>
              <a:rPr lang="en-US" altLang="ko-KR" sz="1000" dirty="0" err="1"/>
              <a:t>n",data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        data+=900;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copy_to_user</a:t>
            </a:r>
            <a:r>
              <a:rPr lang="en-US" altLang="ko-KR" sz="1000" dirty="0"/>
              <a:t>((void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(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void*)&amp;data, (unsigned long)size);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IOCTL_READ_WRITE data : %d\</a:t>
            </a:r>
            <a:r>
              <a:rPr lang="en-US" altLang="ko-KR" sz="1000" dirty="0" err="1"/>
              <a:t>n",data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default: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] Unknown command...\n");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150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IOCTLMacro_chrdev.c</a:t>
            </a:r>
            <a:r>
              <a:rPr lang="en-US" altLang="ko-KR" dirty="0"/>
              <a:t> (Character Device Driver File)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3387E4-DCCA-451A-B1B5-E8CF0BFCA63C}"/>
              </a:ext>
            </a:extLst>
          </p:cNvPr>
          <p:cNvSpPr/>
          <p:nvPr/>
        </p:nvSpPr>
        <p:spPr>
          <a:xfrm>
            <a:off x="278673" y="1550126"/>
            <a:ext cx="3781599" cy="470806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IOCTLMacro_chrdev.c</a:t>
            </a:r>
            <a:r>
              <a:rPr lang="en-US" altLang="ko-KR" sz="1000" dirty="0"/>
              <a:t> (4)*/</a:t>
            </a:r>
          </a:p>
          <a:p>
            <a:pPr algn="l"/>
            <a:r>
              <a:rPr lang="en-US" altLang="ko-KR" sz="1000" dirty="0"/>
              <a:t>static struct file_operations </a:t>
            </a:r>
            <a:r>
              <a:rPr lang="en-US" altLang="ko-KR" sz="1000" dirty="0" err="1"/>
              <a:t>IOCTLMacro_chrdev_fops</a:t>
            </a:r>
            <a:r>
              <a:rPr lang="en-US" altLang="ko-KR" sz="1000" dirty="0"/>
              <a:t> = {</a:t>
            </a:r>
          </a:p>
          <a:p>
            <a:pPr algn="l"/>
            <a:r>
              <a:rPr lang="en-US" altLang="ko-KR" sz="1000" dirty="0"/>
              <a:t>        .owner = THIS_MODULE,</a:t>
            </a:r>
          </a:p>
          <a:p>
            <a:pPr algn="l"/>
            <a:r>
              <a:rPr lang="en-US" altLang="ko-KR" sz="1000" dirty="0"/>
              <a:t>        .open = </a:t>
            </a:r>
            <a:r>
              <a:rPr lang="en-US" altLang="ko-KR" sz="1000" dirty="0" err="1"/>
              <a:t>IOCTLMacro_chrdev_open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.release = </a:t>
            </a:r>
            <a:r>
              <a:rPr lang="en-US" altLang="ko-KR" sz="1000" dirty="0" err="1"/>
              <a:t>IOCTLMacro_chrdev_release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</a:t>
            </a:r>
            <a:r>
              <a:rPr lang="en-US" altLang="ko-KR" sz="1000" dirty="0" err="1"/>
              <a:t>unlocked_ioctl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IOCTLMacro_chrdev_ioctl</a:t>
            </a:r>
            <a:endParaRPr lang="en-US" altLang="ko-KR" sz="1000" dirty="0"/>
          </a:p>
          <a:p>
            <a:pPr algn="l"/>
            <a:r>
              <a:rPr lang="en-US" altLang="ko-KR" sz="1000" dirty="0"/>
              <a:t>};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alloc_chrdev_region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0, 1, DEVICE_NAME))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class_create</a:t>
            </a:r>
            <a:r>
              <a:rPr lang="en-US" altLang="ko-KR" sz="1000" dirty="0"/>
              <a:t>(THIS_MODULE, DEVICE_NAME);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device_create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NULL,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NULL, DEVICE_NAME);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9E2B6-CE22-497A-9706-870180C49F65}"/>
              </a:ext>
            </a:extLst>
          </p:cNvPr>
          <p:cNvSpPr/>
          <p:nvPr/>
        </p:nvSpPr>
        <p:spPr>
          <a:xfrm>
            <a:off x="4389119" y="1550127"/>
            <a:ext cx="3857259" cy="459900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IOCTLMacro_chrdev.c</a:t>
            </a:r>
            <a:r>
              <a:rPr lang="en-US" altLang="ko-KR" sz="1000" dirty="0"/>
              <a:t> (5)*/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cdev_alloc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-&gt;ops = &amp;</a:t>
            </a:r>
            <a:r>
              <a:rPr lang="en-US" altLang="ko-KR" sz="1000" dirty="0" err="1"/>
              <a:t>IOCTLMacro_chrdev_fops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-&gt;owner = THIS_MODULE;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cdev_add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1)&lt;0)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cdev_del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module_init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err="1"/>
              <a:t>module_exit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17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AppforIOCTL_macro.c</a:t>
            </a:r>
            <a:r>
              <a:rPr lang="en-US" altLang="ko-KR" dirty="0"/>
              <a:t> (User Application File)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3387E4-DCCA-451A-B1B5-E8CF0BFCA63C}"/>
              </a:ext>
            </a:extLst>
          </p:cNvPr>
          <p:cNvSpPr/>
          <p:nvPr/>
        </p:nvSpPr>
        <p:spPr>
          <a:xfrm>
            <a:off x="303840" y="1550126"/>
            <a:ext cx="4947668" cy="495134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AppforIOCTL_macro.c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ioctl.h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DEVICE_NAME "/dev/</a:t>
            </a:r>
            <a:r>
              <a:rPr lang="en-US" altLang="ko-KR" sz="1000" dirty="0" err="1"/>
              <a:t>IOCTLMacro_chrdev</a:t>
            </a:r>
            <a:r>
              <a:rPr lang="en-US" altLang="ko-KR" sz="1000" dirty="0"/>
              <a:t>"</a:t>
            </a:r>
          </a:p>
          <a:p>
            <a:pPr algn="l"/>
            <a:r>
              <a:rPr lang="en-US" altLang="ko-KR" sz="1000" dirty="0"/>
              <a:t>#define MY_IOCTL_NUMBER 100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MY_IOCTL_READ   _IOR(MY_IOCTL_NUMBER, 0,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MY_IOCTL_WRITE  _IOW(MY_IOCTL_NUMBER, 1,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MY_IOCTL_STATUS _IO(MY_IOCTL_NUMBER, 2)</a:t>
            </a:r>
          </a:p>
          <a:p>
            <a:pPr algn="l"/>
            <a:r>
              <a:rPr lang="en-US" altLang="ko-KR" sz="1000" dirty="0"/>
              <a:t>#define MY_IOCTL_READ_WRITE     _IOWR(MY_IOCTL_NUMBER, 3,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#define MY_IOCTL_NR     4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dev;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data=100;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dev = open(DEVICE_NAME, O_RDWR);</a:t>
            </a:r>
          </a:p>
          <a:p>
            <a:pPr algn="l"/>
            <a:r>
              <a:rPr lang="en-US" altLang="ko-KR" sz="1000" dirty="0"/>
              <a:t>        if(dev&lt;0) exit(EXIT_FAILURE);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("\n------------------------------------------------------\n");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READ] Before IOCTL READ, data = %d\</a:t>
            </a:r>
            <a:r>
              <a:rPr lang="en-US" altLang="ko-KR" sz="1000" dirty="0" err="1"/>
              <a:t>n",data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MY_IOCTL_READ, &amp;data);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READ] After IOCTL READ, data = %d\n", data);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("\n------------------------------------------------------\n");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WRITE] Before IOCTL WRITE, data = %d\n", data);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1876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(5)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AppforIOCTL_macro.c</a:t>
            </a:r>
            <a:r>
              <a:rPr lang="en-US" altLang="ko-KR" dirty="0"/>
              <a:t> (User Application File)</a:t>
            </a:r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3387E4-DCCA-451A-B1B5-E8CF0BFCA63C}"/>
              </a:ext>
            </a:extLst>
          </p:cNvPr>
          <p:cNvSpPr/>
          <p:nvPr/>
        </p:nvSpPr>
        <p:spPr>
          <a:xfrm>
            <a:off x="411059" y="1499793"/>
            <a:ext cx="5452845" cy="345810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AppforIOCTL_macro.c</a:t>
            </a:r>
            <a:r>
              <a:rPr lang="en-US" altLang="ko-KR" sz="1000" dirty="0"/>
              <a:t> (2)*/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data=200;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MY_IOCTL_WRITE, &amp;data);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MY_IOCTL_READ, &amp;data);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WRITE] After IOCTL WRITE, data = %d\n", data);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("\n------------------------------------------------------\n");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STATUS] IOCTL STATUS\n");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MY_IOCTL_STATUS);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("\n------------------------------------------------------\n");</a:t>
            </a:r>
          </a:p>
          <a:p>
            <a:pPr algn="l"/>
            <a:r>
              <a:rPr lang="en-US" altLang="ko-KR" sz="1000" dirty="0"/>
              <a:t>        data = 400;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READ WRITE] Before IOCTL_READ_WRITE, data = %d\</a:t>
            </a:r>
            <a:r>
              <a:rPr lang="en-US" altLang="ko-KR" sz="1000" dirty="0" err="1"/>
              <a:t>n",data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MY_IOCTL_READ_WRITE, &amp;data);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("[App Message READ WRITE] After IOCTL_READ_WRITE, data = %d\</a:t>
            </a:r>
            <a:r>
              <a:rPr lang="en-US" altLang="ko-KR" sz="1000" dirty="0" err="1"/>
              <a:t>n",data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close(dev);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Driver(1)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description</a:t>
            </a:r>
          </a:p>
          <a:p>
            <a:pPr lvl="1"/>
            <a:r>
              <a:rPr lang="en-US" altLang="ko-KR" dirty="0"/>
              <a:t>This </a:t>
            </a:r>
            <a:r>
              <a:rPr lang="en-US" altLang="ko-KR" dirty="0" err="1"/>
              <a:t>Simple_gpiodev.c</a:t>
            </a:r>
            <a:r>
              <a:rPr lang="en-US" altLang="ko-KR" dirty="0"/>
              <a:t> module uses only two pins.</a:t>
            </a:r>
          </a:p>
          <a:p>
            <a:pPr lvl="2"/>
            <a:r>
              <a:rPr lang="en-US" altLang="ko-KR" dirty="0"/>
              <a:t>Input pin is BCM 17 pin.</a:t>
            </a:r>
          </a:p>
          <a:p>
            <a:pPr lvl="2"/>
            <a:r>
              <a:rPr lang="en-US" altLang="ko-KR" dirty="0"/>
              <a:t>Output pin is BCM 27 pin.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gpio</a:t>
            </a:r>
            <a:r>
              <a:rPr lang="en-US" altLang="ko-KR" dirty="0"/>
              <a:t> pins initialization is happened at module open or </a:t>
            </a:r>
            <a:r>
              <a:rPr lang="en-US" altLang="ko-KR" dirty="0" err="1"/>
              <a:t>init.</a:t>
            </a:r>
            <a:endParaRPr lang="en-US" altLang="ko-KR" dirty="0"/>
          </a:p>
          <a:p>
            <a:pPr lvl="2"/>
            <a:r>
              <a:rPr lang="en-US" altLang="ko-KR" dirty="0"/>
              <a:t>When write() function is called, the </a:t>
            </a:r>
            <a:r>
              <a:rPr lang="en-US" altLang="ko-KR" dirty="0" err="1"/>
              <a:t>gpio</a:t>
            </a:r>
            <a:r>
              <a:rPr lang="en-US" altLang="ko-KR" dirty="0"/>
              <a:t> pins initialization is happened.</a:t>
            </a:r>
          </a:p>
          <a:p>
            <a:pPr lvl="1"/>
            <a:r>
              <a:rPr lang="en-US" altLang="ko-KR" dirty="0"/>
              <a:t>When input pin value is 1 to 0, interrupt is generated.</a:t>
            </a:r>
          </a:p>
          <a:p>
            <a:pPr lvl="2"/>
            <a:r>
              <a:rPr lang="en-US" altLang="ko-KR" dirty="0"/>
              <a:t>interrupt handler function has</a:t>
            </a:r>
          </a:p>
          <a:p>
            <a:pPr lvl="3"/>
            <a:r>
              <a:rPr lang="en-US" altLang="ko-KR" dirty="0"/>
              <a:t>output value toggle.</a:t>
            </a:r>
          </a:p>
          <a:p>
            <a:pPr lvl="3"/>
            <a:r>
              <a:rPr lang="en-US" altLang="ko-KR" dirty="0"/>
              <a:t>sending MY_SIGNAL(Signal Number is 34).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56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Simple IOCTL Device Driver with Macro (6)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Application Message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Kernel Message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19B09B-A8ED-4BBD-9C97-B3160C5C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03" y="4027589"/>
            <a:ext cx="5715000" cy="1866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46C147-7368-4534-AC1F-4A2C4C61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03" y="1771299"/>
            <a:ext cx="3857975" cy="18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ioctl_gpiodev.c</a:t>
            </a:r>
            <a:r>
              <a:rPr lang="en-US" altLang="ko-KR" dirty="0"/>
              <a:t> (Character Device Driver File)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96A220-E816-40ED-82E5-3E3B733E0DA0}"/>
              </a:ext>
            </a:extLst>
          </p:cNvPr>
          <p:cNvSpPr/>
          <p:nvPr/>
        </p:nvSpPr>
        <p:spPr>
          <a:xfrm>
            <a:off x="337396" y="1533348"/>
            <a:ext cx="3781599" cy="495134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module.h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kernel.h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interrupt.h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gpio.h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asm</a:t>
            </a:r>
            <a:r>
              <a:rPr lang="en-US" altLang="ko-KR" sz="1000" dirty="0"/>
              <a:t>/</a:t>
            </a:r>
            <a:r>
              <a:rPr lang="en-US" altLang="ko-KR" sz="1000" dirty="0" err="1"/>
              <a:t>uaccess.h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fs.h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sched.h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slab.h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device.h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cdev.h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DRIVER_AUTHOR   "YJH"</a:t>
            </a:r>
          </a:p>
          <a:p>
            <a:pPr algn="l"/>
            <a:r>
              <a:rPr lang="en-US" altLang="ko-KR" sz="1000" dirty="0"/>
              <a:t>#define DRIVER_DESC     "Test IOCTL Function with GPIO Output Pin"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DEVICE_NAME     "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"</a:t>
            </a:r>
          </a:p>
          <a:p>
            <a:pPr algn="l"/>
            <a:r>
              <a:rPr lang="en-US" altLang="ko-KR" sz="1000" dirty="0"/>
              <a:t>#define READ_BUFF_LEN   6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GPIO_OUTPUT_PIN27 27</a:t>
            </a:r>
          </a:p>
          <a:p>
            <a:pPr algn="l"/>
            <a:r>
              <a:rPr lang="en-US" altLang="ko-KR" sz="1000" dirty="0"/>
              <a:t>#define GPIO_OUTPUT_PIN27_DESC "BCM 27"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GPIO_OUTPUT_PIN17 17</a:t>
            </a:r>
          </a:p>
          <a:p>
            <a:pPr algn="l"/>
            <a:r>
              <a:rPr lang="en-US" altLang="ko-KR" sz="1000" dirty="0"/>
              <a:t>#define GPIO_OUTPUT_PIN17_DESC "BCM 17"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78ADD8-0928-4CD8-AD4D-D59A3431C14A}"/>
              </a:ext>
            </a:extLst>
          </p:cNvPr>
          <p:cNvSpPr/>
          <p:nvPr/>
        </p:nvSpPr>
        <p:spPr>
          <a:xfrm>
            <a:off x="4456391" y="1533348"/>
            <a:ext cx="3781599" cy="4951341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(2)*/</a:t>
            </a:r>
          </a:p>
          <a:p>
            <a:pPr algn="l"/>
            <a:r>
              <a:rPr lang="en-US" altLang="ko-KR" sz="1000" dirty="0"/>
              <a:t>#define MY_IOCTL_NUMBER 102</a:t>
            </a:r>
          </a:p>
          <a:p>
            <a:pPr algn="l"/>
            <a:r>
              <a:rPr lang="en-US" altLang="ko-KR" sz="1000" dirty="0"/>
              <a:t>#define MY_IOCTL_PIN27  _IO(MY_IOCTL_NUMBER, 0)</a:t>
            </a:r>
          </a:p>
          <a:p>
            <a:pPr algn="l"/>
            <a:r>
              <a:rPr lang="en-US" altLang="ko-KR" sz="1000" dirty="0"/>
              <a:t>#define MY_IOCTL_PIN17  _IO(MY_IOCTL_NUMBER, 1)</a:t>
            </a:r>
          </a:p>
          <a:p>
            <a:pPr algn="l"/>
            <a:r>
              <a:rPr lang="en-US" altLang="ko-KR" sz="1000" dirty="0"/>
              <a:t>#define MY_IOCTL_NR     3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//Module </a:t>
            </a:r>
            <a:r>
              <a:rPr lang="en-US" altLang="ko-KR" sz="1000" dirty="0" err="1"/>
              <a:t>params</a:t>
            </a:r>
            <a:r>
              <a:rPr lang="en-US" altLang="ko-KR" sz="1000" dirty="0"/>
              <a:t> declaration block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 = GPIO_OUTPUT_PIN27;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//device registration variables</a:t>
            </a:r>
          </a:p>
          <a:p>
            <a:pPr algn="l"/>
            <a:r>
              <a:rPr lang="en-US" altLang="ko-KR" sz="1000" dirty="0"/>
              <a:t>struct class *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cdev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device *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dev_t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ioctl_gpiodev_open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*, struct file *);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ioctl_gpiodev_release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*, struct file *);</a:t>
            </a:r>
          </a:p>
          <a:p>
            <a:pPr algn="l"/>
            <a:r>
              <a:rPr lang="en-US" altLang="ko-KR" sz="1000" dirty="0"/>
              <a:t>long </a:t>
            </a:r>
            <a:r>
              <a:rPr lang="en-US" altLang="ko-KR" sz="1000" dirty="0" err="1"/>
              <a:t>ioctl_gpiodev_ioctl</a:t>
            </a:r>
            <a:r>
              <a:rPr lang="en-US" altLang="ko-KR" sz="1000" dirty="0"/>
              <a:t>(struct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, unsigned long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struct file_operations fops = {</a:t>
            </a:r>
          </a:p>
          <a:p>
            <a:pPr algn="l"/>
            <a:r>
              <a:rPr lang="en-US" altLang="ko-KR" sz="1000" dirty="0"/>
              <a:t>        .open = </a:t>
            </a:r>
            <a:r>
              <a:rPr lang="en-US" altLang="ko-KR" sz="1000" dirty="0" err="1"/>
              <a:t>ioctl_gpiodev_open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.release = </a:t>
            </a:r>
            <a:r>
              <a:rPr lang="en-US" altLang="ko-KR" sz="1000" dirty="0" err="1"/>
              <a:t>ioctl_gpiodev_release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</a:t>
            </a:r>
            <a:r>
              <a:rPr lang="en-US" altLang="ko-KR" sz="1000" dirty="0" err="1"/>
              <a:t>unlocked_ioctl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ioctl_gpiodev_ioctl</a:t>
            </a:r>
            <a:endParaRPr lang="en-US" altLang="ko-KR" sz="1000" dirty="0"/>
          </a:p>
          <a:p>
            <a:pPr algn="l"/>
            <a:r>
              <a:rPr lang="en-US" altLang="ko-KR" sz="1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4452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96A220-E816-40ED-82E5-3E3B733E0DA0}"/>
              </a:ext>
            </a:extLst>
          </p:cNvPr>
          <p:cNvSpPr/>
          <p:nvPr/>
        </p:nvSpPr>
        <p:spPr>
          <a:xfrm>
            <a:off x="253506" y="1109985"/>
            <a:ext cx="7279808" cy="539987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(3)*/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ioctl_gpiodev_open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*file)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device open\n");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gpio_request</a:t>
            </a:r>
            <a:r>
              <a:rPr lang="en-US" altLang="ko-KR" sz="1000" dirty="0"/>
              <a:t>(GPIO_OUTPUT_PIN27, GPIO_OUTPUT_PIN27_DESC))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request failure %s\n", GPIO_OUTPUT_PIN27_DESC);</a:t>
            </a:r>
          </a:p>
          <a:p>
            <a:pPr algn="l"/>
            <a:r>
              <a:rPr lang="en-US" altLang="ko-KR" sz="1000" dirty="0"/>
              <a:t>                return -1;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gpio_direction_output</a:t>
            </a:r>
            <a:r>
              <a:rPr lang="en-US" altLang="ko-KR" sz="1000" dirty="0"/>
              <a:t>(GPIO_OUTPUT_PIN27,1))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direction configuration failure : %s\n", GPIO_OUTPUT_PIN27_DESC);</a:t>
            </a:r>
          </a:p>
          <a:p>
            <a:pPr algn="l"/>
            <a:r>
              <a:rPr lang="en-US" altLang="ko-KR" sz="1000" dirty="0"/>
              <a:t>                return -2;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 = GPIO_OUTPUT_PIN27;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ioctl_gpiodev_release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*file)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gpio_free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device release\n");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//      </a:t>
            </a:r>
            <a:r>
              <a:rPr lang="en-US" altLang="ko-KR" sz="1000" dirty="0" err="1"/>
              <a:t>my_int_release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cdev_del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6887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96A220-E816-40ED-82E5-3E3B733E0DA0}"/>
              </a:ext>
            </a:extLst>
          </p:cNvPr>
          <p:cNvSpPr/>
          <p:nvPr/>
        </p:nvSpPr>
        <p:spPr>
          <a:xfrm>
            <a:off x="253505" y="1109985"/>
            <a:ext cx="7321753" cy="4695197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(4)*/</a:t>
            </a:r>
          </a:p>
          <a:p>
            <a:pPr algn="l"/>
            <a:r>
              <a:rPr lang="en-US" altLang="ko-KR" sz="1000" dirty="0"/>
              <a:t>long </a:t>
            </a:r>
            <a:r>
              <a:rPr lang="en-US" altLang="ko-KR" sz="1000" dirty="0" err="1"/>
              <a:t>ioctl_gpiodev_ioctl</a:t>
            </a:r>
            <a:r>
              <a:rPr lang="en-US" altLang="ko-KR" sz="1000" dirty="0"/>
              <a:t>(struct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, unsigned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, unsigned long 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err=0, size;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data=0;</a:t>
            </a:r>
          </a:p>
          <a:p>
            <a:pPr algn="l"/>
            <a:r>
              <a:rPr lang="en-US" altLang="ko-KR" sz="1000" dirty="0"/>
              <a:t>        if(_IOC_TYPE(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!= MY_IOCTL_NUMBER) return -EINVAL;</a:t>
            </a:r>
          </a:p>
          <a:p>
            <a:pPr algn="l"/>
            <a:r>
              <a:rPr lang="en-US" altLang="ko-KR" sz="1000" dirty="0"/>
              <a:t>        if(_IOC_NR(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&gt;= MY_IOCTL_NR) return -EINVAL;</a:t>
            </a:r>
          </a:p>
          <a:p>
            <a:pPr algn="l"/>
            <a:r>
              <a:rPr lang="en-US" altLang="ko-KR" sz="1000" dirty="0"/>
              <a:t>        if(_IOC_DIR(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&amp; _IOC_READ)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err = </a:t>
            </a:r>
            <a:r>
              <a:rPr lang="en-US" altLang="ko-KR" sz="1000" dirty="0" err="1"/>
              <a:t>access_ok</a:t>
            </a:r>
            <a:r>
              <a:rPr lang="en-US" altLang="ko-KR" sz="1000" dirty="0"/>
              <a:t>(VERIFY_READ, 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(unsigned long));</a:t>
            </a:r>
          </a:p>
          <a:p>
            <a:pPr algn="l"/>
            <a:r>
              <a:rPr lang="en-US" altLang="ko-KR" sz="1000" dirty="0"/>
              <a:t>                if(err&lt;0) return -EINVAL;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else if(_IOC_DIR(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 &amp; _IOC_WRITE)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err = </a:t>
            </a:r>
            <a:r>
              <a:rPr lang="en-US" altLang="ko-KR" sz="1000" dirty="0" err="1"/>
              <a:t>access_ok</a:t>
            </a:r>
            <a:r>
              <a:rPr lang="en-US" altLang="ko-KR" sz="1000" dirty="0"/>
              <a:t>(VERIFY_WRITE, (void *)</a:t>
            </a:r>
            <a:r>
              <a:rPr lang="en-US" altLang="ko-KR" sz="1000" dirty="0" err="1"/>
              <a:t>arg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(unsigned long));</a:t>
            </a:r>
          </a:p>
          <a:p>
            <a:pPr algn="l"/>
            <a:r>
              <a:rPr lang="en-US" altLang="ko-KR" sz="1000" dirty="0"/>
              <a:t>                if(err&lt;0) return -EINVAL;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size = _IOC_SIZE(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switch(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case MY_IOCTL_PIN27: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OUTPUT PIN IS 27 FROM NOW\n");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gpio_free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       if(</a:t>
            </a:r>
            <a:r>
              <a:rPr lang="en-US" altLang="ko-KR" sz="1000" dirty="0" err="1"/>
              <a:t>gpio_request</a:t>
            </a:r>
            <a:r>
              <a:rPr lang="en-US" altLang="ko-KR" sz="1000" dirty="0"/>
              <a:t>(GPIO_OUTPUT_PIN27, GPIO_OUTPUT_PIN27_DESC))</a:t>
            </a:r>
          </a:p>
          <a:p>
            <a:pPr algn="l"/>
            <a:r>
              <a:rPr lang="en-US" altLang="ko-KR" sz="1000" dirty="0"/>
              <a:t>                        {</a:t>
            </a:r>
          </a:p>
          <a:p>
            <a:pPr algn="l"/>
            <a:r>
              <a:rPr lang="en-US" altLang="ko-KR" sz="1000" dirty="0"/>
              <a:t>        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request failure %s\n", GPIO_OUTPUT_PIN27_DESC);</a:t>
            </a:r>
          </a:p>
          <a:p>
            <a:pPr algn="l"/>
            <a:r>
              <a:rPr lang="en-US" altLang="ko-KR" sz="1000" dirty="0"/>
              <a:t>                                return -2;</a:t>
            </a:r>
          </a:p>
          <a:p>
            <a:pPr algn="l"/>
            <a:r>
              <a:rPr lang="en-US" altLang="ko-KR" sz="1000" dirty="0"/>
              <a:t>                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75503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96A220-E816-40ED-82E5-3E3B733E0DA0}"/>
              </a:ext>
            </a:extLst>
          </p:cNvPr>
          <p:cNvSpPr/>
          <p:nvPr/>
        </p:nvSpPr>
        <p:spPr>
          <a:xfrm>
            <a:off x="253505" y="1109985"/>
            <a:ext cx="8269709" cy="539987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(5)*/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        if(</a:t>
            </a:r>
            <a:r>
              <a:rPr lang="en-US" altLang="ko-KR" sz="1000" dirty="0" err="1"/>
              <a:t>gpio_direction_output</a:t>
            </a:r>
            <a:r>
              <a:rPr lang="en-US" altLang="ko-KR" sz="1000" dirty="0"/>
              <a:t>(GPIO_OUTPUT_PIN27,1))</a:t>
            </a:r>
          </a:p>
          <a:p>
            <a:pPr algn="l"/>
            <a:r>
              <a:rPr lang="en-US" altLang="ko-KR" sz="1000" dirty="0"/>
              <a:t>                        {</a:t>
            </a:r>
          </a:p>
          <a:p>
            <a:pPr algn="l"/>
            <a:r>
              <a:rPr lang="en-US" altLang="ko-KR" sz="1000" dirty="0"/>
              <a:t>        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direction configuration failure : %s\n", GPIO_OUTPUT_PIN27_DESC);</a:t>
            </a:r>
          </a:p>
          <a:p>
            <a:pPr algn="l"/>
            <a:r>
              <a:rPr lang="en-US" altLang="ko-KR" sz="1000" dirty="0"/>
              <a:t>                                return -2;</a:t>
            </a:r>
          </a:p>
          <a:p>
            <a:pPr algn="l"/>
            <a:r>
              <a:rPr lang="en-US" altLang="ko-KR" sz="1000" dirty="0"/>
              <a:t>                        }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 = GPIO_OUTPUT_PIN27;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case MY_IOCTL_PIN17: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OUTPUT PIN IS 17 FROM NOW\n");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gpio_free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        if(</a:t>
            </a:r>
            <a:r>
              <a:rPr lang="en-US" altLang="ko-KR" sz="1000" dirty="0" err="1"/>
              <a:t>gpio_request</a:t>
            </a:r>
            <a:r>
              <a:rPr lang="en-US" altLang="ko-KR" sz="1000" dirty="0"/>
              <a:t>(GPIO_OUTPUT_PIN17, GPIO_OUTPUT_PIN27_DESC))</a:t>
            </a:r>
          </a:p>
          <a:p>
            <a:pPr algn="l"/>
            <a:r>
              <a:rPr lang="en-US" altLang="ko-KR" sz="1000" dirty="0"/>
              <a:t>                        {</a:t>
            </a:r>
          </a:p>
          <a:p>
            <a:pPr algn="l"/>
            <a:r>
              <a:rPr lang="en-US" altLang="ko-KR" sz="1000" dirty="0"/>
              <a:t>        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request failure %s\n", GPIO_OUTPUT_PIN27_DESC);</a:t>
            </a:r>
          </a:p>
          <a:p>
            <a:pPr algn="l"/>
            <a:r>
              <a:rPr lang="en-US" altLang="ko-KR" sz="1000" dirty="0"/>
              <a:t>                                return -2;</a:t>
            </a:r>
          </a:p>
          <a:p>
            <a:pPr algn="l"/>
            <a:r>
              <a:rPr lang="en-US" altLang="ko-KR" sz="1000" dirty="0"/>
              <a:t>                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        if(</a:t>
            </a:r>
            <a:r>
              <a:rPr lang="en-US" altLang="ko-KR" sz="1000" dirty="0" err="1"/>
              <a:t>gpio_direction_output</a:t>
            </a:r>
            <a:r>
              <a:rPr lang="en-US" altLang="ko-KR" sz="1000" dirty="0"/>
              <a:t>(GPIO_OUTPUT_PIN17,1))</a:t>
            </a:r>
          </a:p>
          <a:p>
            <a:pPr algn="l"/>
            <a:r>
              <a:rPr lang="en-US" altLang="ko-KR" sz="1000" dirty="0"/>
              <a:t>                        {</a:t>
            </a:r>
          </a:p>
          <a:p>
            <a:pPr algn="l"/>
            <a:r>
              <a:rPr lang="en-US" altLang="ko-KR" sz="1000" dirty="0"/>
              <a:t>        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GPIO direction configuration failure : %s\n", GPIO_OUTPUT_PIN27_DESC);</a:t>
            </a:r>
          </a:p>
          <a:p>
            <a:pPr algn="l"/>
            <a:r>
              <a:rPr lang="en-US" altLang="ko-KR" sz="1000" dirty="0"/>
              <a:t>                                return -2;</a:t>
            </a:r>
          </a:p>
          <a:p>
            <a:pPr algn="l"/>
            <a:r>
              <a:rPr lang="en-US" altLang="ko-KR" sz="1000" dirty="0"/>
              <a:t>                        }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cur_gpio_pin</a:t>
            </a:r>
            <a:r>
              <a:rPr lang="en-US" altLang="ko-KR" sz="1000" dirty="0"/>
              <a:t> = GPIO_OUTPUT_PIN17;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        default:</a:t>
            </a:r>
          </a:p>
          <a:p>
            <a:pPr algn="l"/>
            <a:r>
              <a:rPr lang="en-US" altLang="ko-KR" sz="1000" dirty="0"/>
              <a:t>        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("[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] Unknown command...\n");</a:t>
            </a:r>
          </a:p>
          <a:p>
            <a:pPr algn="l"/>
            <a:r>
              <a:rPr lang="en-US" altLang="ko-KR" sz="1000" dirty="0"/>
              <a:t>                        break;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150483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(5)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96A220-E816-40ED-82E5-3E3B733E0DA0}"/>
              </a:ext>
            </a:extLst>
          </p:cNvPr>
          <p:cNvSpPr/>
          <p:nvPr/>
        </p:nvSpPr>
        <p:spPr>
          <a:xfrm>
            <a:off x="253506" y="1109985"/>
            <a:ext cx="5190950" cy="539987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(6)*/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alloc_chrdev_region</a:t>
            </a:r>
            <a:r>
              <a:rPr lang="en-US" altLang="ko-KR" sz="1000" dirty="0"/>
              <a:t>(&amp;mydev,0,1,"ioctl_gpiodev")&lt;0)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class_create</a:t>
            </a:r>
            <a:r>
              <a:rPr lang="en-US" altLang="ko-KR" sz="1000" dirty="0"/>
              <a:t>(THIS_MODULE, "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device_create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NULL,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NULL, "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cdev_alloc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-&gt;ops = &amp;fops;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-&gt;owner = THIS_MODULE;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cdev_add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, mydev,1)&lt;0)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myclass,mydev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BCCC58-732F-4A22-A825-FF75AB4394DC}"/>
              </a:ext>
            </a:extLst>
          </p:cNvPr>
          <p:cNvSpPr/>
          <p:nvPr/>
        </p:nvSpPr>
        <p:spPr>
          <a:xfrm>
            <a:off x="5966190" y="1185486"/>
            <a:ext cx="2656076" cy="1347989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ioctl_gpiodev.c</a:t>
            </a:r>
            <a:r>
              <a:rPr lang="en-US" altLang="ko-KR" sz="1000" dirty="0"/>
              <a:t> (7)*/</a:t>
            </a:r>
          </a:p>
          <a:p>
            <a:pPr algn="l"/>
            <a:r>
              <a:rPr lang="en-US" altLang="ko-KR" sz="1000" dirty="0" err="1"/>
              <a:t>module_init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err="1"/>
              <a:t>module_exit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MODULE_LICENSE("GPL");</a:t>
            </a:r>
          </a:p>
          <a:p>
            <a:pPr algn="l"/>
            <a:r>
              <a:rPr lang="en-US" altLang="ko-KR" sz="1000" dirty="0"/>
              <a:t>MODULE_AUTHOR(DRIVER_AUTHOR);</a:t>
            </a:r>
          </a:p>
          <a:p>
            <a:pPr algn="l"/>
            <a:r>
              <a:rPr lang="en-US" altLang="ko-KR" sz="1000" dirty="0"/>
              <a:t>MODULE_DESCRIPTION(DRIVER_DESC);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8050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(6)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 err="1"/>
              <a:t>Appforioctl_gpiodev.c</a:t>
            </a:r>
            <a:r>
              <a:rPr lang="en-US" altLang="ko-KR" dirty="0"/>
              <a:t> (Application File)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DA8EE1-1BCF-4117-A8CF-4D0A7D3F32CC}"/>
              </a:ext>
            </a:extLst>
          </p:cNvPr>
          <p:cNvSpPr/>
          <p:nvPr/>
        </p:nvSpPr>
        <p:spPr>
          <a:xfrm>
            <a:off x="438064" y="1458127"/>
            <a:ext cx="4897334" cy="5303399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Appforioctl_gpiodev.c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ioctl.h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DEVICE_NAME "/dev/</a:t>
            </a:r>
            <a:r>
              <a:rPr lang="en-US" altLang="ko-KR" sz="1000" dirty="0" err="1"/>
              <a:t>ioctl_gpiodev</a:t>
            </a:r>
            <a:r>
              <a:rPr lang="en-US" altLang="ko-KR" sz="1000" dirty="0"/>
              <a:t>"</a:t>
            </a:r>
          </a:p>
          <a:p>
            <a:pPr algn="l"/>
            <a:r>
              <a:rPr lang="en-US" altLang="ko-KR" sz="1000" dirty="0"/>
              <a:t>#define MY_IOCTL_NUMBER 102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MY_IOCTL_PIN27  _IO(MY_IOCTL_NUMBER, 0)</a:t>
            </a:r>
          </a:p>
          <a:p>
            <a:pPr algn="l"/>
            <a:r>
              <a:rPr lang="en-US" altLang="ko-KR" sz="1000" dirty="0"/>
              <a:t>#define MY_IOCTL_PIN17  _IO(MY_IOCTL_NUMBER, 1)</a:t>
            </a:r>
          </a:p>
          <a:p>
            <a:pPr algn="l"/>
            <a:r>
              <a:rPr lang="en-US" altLang="ko-KR" sz="1000" dirty="0"/>
              <a:t>#define MY_IOCTL_NR     3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dev;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data=100;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dev = open(DEVICE_NAME, O_RDWR);</a:t>
            </a:r>
          </a:p>
          <a:p>
            <a:pPr algn="l"/>
            <a:r>
              <a:rPr lang="en-US" altLang="ko-KR" sz="1000" dirty="0"/>
              <a:t>        if(dev&lt;0) exit(EXIT_FAILURE);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("Start IOCTL GPIO Device\n");</a:t>
            </a:r>
          </a:p>
          <a:p>
            <a:pPr algn="l"/>
            <a:r>
              <a:rPr lang="en-US" altLang="ko-KR" sz="1000" dirty="0"/>
              <a:t>        while(1)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MY_IOCTL_PIN17);</a:t>
            </a:r>
          </a:p>
          <a:p>
            <a:pPr algn="l"/>
            <a:r>
              <a:rPr lang="en-US" altLang="ko-KR" sz="1000" dirty="0"/>
              <a:t>                sleep(2);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ioctl</a:t>
            </a:r>
            <a:r>
              <a:rPr lang="en-US" altLang="ko-KR" sz="1000" dirty="0"/>
              <a:t>(dev, MY_IOCTL_PIN27);</a:t>
            </a:r>
          </a:p>
          <a:p>
            <a:pPr algn="l"/>
            <a:r>
              <a:rPr lang="en-US" altLang="ko-KR" sz="1000" dirty="0"/>
              <a:t>                sleep(2);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 close(dev);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61608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37D68-056A-40F5-8EC9-B3F3F174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dirty="0"/>
              <a:t>GPIO Simple IOCTL (7)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DA840-42E8-4708-BDC9-73803C71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985"/>
            <a:ext cx="9144000" cy="5282426"/>
          </a:xfrm>
        </p:spPr>
        <p:txBody>
          <a:bodyPr/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kernel message</a:t>
            </a:r>
          </a:p>
          <a:p>
            <a:pPr marL="342900" lvl="1" indent="0">
              <a:buNone/>
            </a:pP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CECAA-F54B-4D7D-8241-5322908A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1" y="1843743"/>
            <a:ext cx="5638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4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[1] </a:t>
            </a:r>
            <a:r>
              <a:rPr lang="ko-KR" altLang="en-US" sz="1400" dirty="0"/>
              <a:t>한동훈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원일용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하홍준</a:t>
            </a:r>
            <a:r>
              <a:rPr lang="en-US" altLang="ko-KR" sz="1400" dirty="0"/>
              <a:t>, </a:t>
            </a:r>
            <a:r>
              <a:rPr lang="ko-KR" altLang="en-US" sz="1400" dirty="0"/>
              <a:t>리눅스 커널 프로그래밍</a:t>
            </a:r>
            <a:r>
              <a:rPr lang="en-US" altLang="ko-KR" sz="1400" dirty="0"/>
              <a:t>, </a:t>
            </a:r>
            <a:r>
              <a:rPr lang="ko-KR" altLang="en-US" sz="1400" dirty="0"/>
              <a:t>한빛 미디어</a:t>
            </a:r>
            <a:r>
              <a:rPr lang="en-US" altLang="ko-KR" sz="1400" dirty="0"/>
              <a:t>, 2006.</a:t>
            </a:r>
          </a:p>
          <a:p>
            <a:pPr marL="0" indent="0">
              <a:buNone/>
            </a:pPr>
            <a:r>
              <a:rPr lang="en-US" altLang="ko-KR" sz="1400" dirty="0"/>
              <a:t>[2] </a:t>
            </a:r>
            <a:r>
              <a:rPr lang="ko-KR" altLang="en-US" sz="1400" dirty="0" err="1"/>
              <a:t>백승재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최종무</a:t>
            </a:r>
            <a:r>
              <a:rPr lang="en-US" altLang="ko-KR" sz="1400" dirty="0"/>
              <a:t>, </a:t>
            </a:r>
            <a:r>
              <a:rPr lang="ko-KR" altLang="en-US" sz="1400" dirty="0"/>
              <a:t>리눅스 커널 내부구조 </a:t>
            </a:r>
            <a:r>
              <a:rPr lang="en-US" altLang="ko-KR" sz="1400" dirty="0"/>
              <a:t>– Linux Kernel Internals, Art studio, 2015</a:t>
            </a:r>
          </a:p>
          <a:p>
            <a:pPr marL="0" indent="0">
              <a:buNone/>
            </a:pPr>
            <a:r>
              <a:rPr lang="en-US" altLang="ko-KR" sz="1400" dirty="0"/>
              <a:t>[3] http://webnautes.tistory.com/554, [Blog]</a:t>
            </a:r>
            <a:r>
              <a:rPr lang="ko-KR" altLang="en-US" sz="1400" dirty="0" err="1"/>
              <a:t>멈춤보단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천천히라도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292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file (1)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46D4D-9FEE-4867-8D31-697B97D0C0C2}"/>
              </a:ext>
            </a:extLst>
          </p:cNvPr>
          <p:cNvSpPr/>
          <p:nvPr/>
        </p:nvSpPr>
        <p:spPr>
          <a:xfrm>
            <a:off x="278672" y="1550126"/>
            <a:ext cx="4226215" cy="4968119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module.h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kernel.h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init.h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interrupt.h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gpio.h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asm</a:t>
            </a:r>
            <a:r>
              <a:rPr lang="en-US" altLang="ko-KR" sz="1000" dirty="0"/>
              <a:t>/</a:t>
            </a:r>
            <a:r>
              <a:rPr lang="en-US" altLang="ko-KR" sz="1000" dirty="0" err="1"/>
              <a:t>uaccess.h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fs.h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sched.h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slab.h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device.h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linux</a:t>
            </a:r>
            <a:r>
              <a:rPr lang="en-US" altLang="ko-KR" sz="1000" dirty="0"/>
              <a:t>/</a:t>
            </a:r>
            <a:r>
              <a:rPr lang="en-US" altLang="ko-KR" sz="1000" dirty="0" err="1"/>
              <a:t>cdev.h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DRIVER_AUTHOR   "YJH"</a:t>
            </a:r>
          </a:p>
          <a:p>
            <a:pPr algn="l"/>
            <a:r>
              <a:rPr lang="en-US" altLang="ko-KR" sz="1000" dirty="0"/>
              <a:t>#define DRIVER_DESC     "Test sending signal triggered by </a:t>
            </a:r>
            <a:r>
              <a:rPr lang="en-US" altLang="ko-KR" sz="1000" dirty="0" err="1"/>
              <a:t>gpio</a:t>
            </a:r>
            <a:r>
              <a:rPr lang="en-US" altLang="ko-KR" sz="1000" dirty="0"/>
              <a:t>."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DEVICE_NAME     "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"</a:t>
            </a:r>
          </a:p>
          <a:p>
            <a:pPr algn="l"/>
            <a:r>
              <a:rPr lang="en-US" altLang="ko-KR" sz="1000" dirty="0"/>
              <a:t>#define READ_BUFF_LEN   6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GPIO_INPUT_PIN  27</a:t>
            </a:r>
          </a:p>
          <a:p>
            <a:pPr algn="l"/>
            <a:r>
              <a:rPr lang="en-US" altLang="ko-KR" sz="1000" dirty="0"/>
              <a:t>#define GPIO_INPUT_PIN_DESC     "BCM 27"</a:t>
            </a:r>
          </a:p>
          <a:p>
            <a:pPr algn="l"/>
            <a:r>
              <a:rPr lang="en-US" altLang="ko-KR" sz="1000" dirty="0"/>
              <a:t>#define GPIO_INPUT_PIN_DEVICE_DESC      "Signal trigger </a:t>
            </a:r>
            <a:r>
              <a:rPr lang="en-US" altLang="ko-KR" sz="1000" dirty="0" err="1"/>
              <a:t>gpio</a:t>
            </a:r>
            <a:r>
              <a:rPr lang="en-US" altLang="ko-KR" sz="1000" dirty="0"/>
              <a:t> pin."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GPIO_OUTPUT_PIN 17</a:t>
            </a:r>
          </a:p>
          <a:p>
            <a:pPr algn="l"/>
            <a:r>
              <a:rPr lang="en-US" altLang="ko-KR" sz="1000" dirty="0"/>
              <a:t>#define GPIO_OUTPUT_PIN_DESC "BCM 17"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MY_SIGNAL       34</a:t>
            </a:r>
          </a:p>
          <a:p>
            <a:pPr algn="l"/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8660C-31F0-4AFE-B1BB-3B0292F5E0D7}"/>
              </a:ext>
            </a:extLst>
          </p:cNvPr>
          <p:cNvSpPr/>
          <p:nvPr/>
        </p:nvSpPr>
        <p:spPr>
          <a:xfrm>
            <a:off x="4711337" y="1550127"/>
            <a:ext cx="4110446" cy="458222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 (2)*/</a:t>
            </a:r>
          </a:p>
          <a:p>
            <a:pPr algn="l"/>
            <a:r>
              <a:rPr lang="en-US" altLang="ko-KR" sz="1000" dirty="0"/>
              <a:t>//Module </a:t>
            </a:r>
            <a:r>
              <a:rPr lang="en-US" altLang="ko-KR" sz="1000" dirty="0" err="1"/>
              <a:t>params</a:t>
            </a:r>
            <a:r>
              <a:rPr lang="en-US" altLang="ko-KR" sz="1000" dirty="0"/>
              <a:t> declaration block</a:t>
            </a:r>
          </a:p>
          <a:p>
            <a:pPr algn="l"/>
            <a:r>
              <a:rPr lang="en-US" altLang="ko-KR" sz="1000" dirty="0"/>
              <a:t>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gpio_pin</a:t>
            </a:r>
            <a:r>
              <a:rPr lang="en-US" altLang="ko-KR" sz="1000" dirty="0"/>
              <a:t> = GPIO_INPUT_PIN;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//Interrupts variables block</a:t>
            </a:r>
          </a:p>
          <a:p>
            <a:pPr algn="l"/>
            <a:r>
              <a:rPr lang="en-US" altLang="ko-KR" sz="1000" dirty="0"/>
              <a:t>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irq_gpio_pin</a:t>
            </a:r>
            <a:r>
              <a:rPr lang="en-US" altLang="ko-KR" sz="1000" dirty="0"/>
              <a:t> = GPIO_INPUT_PIN;</a:t>
            </a:r>
          </a:p>
          <a:p>
            <a:pPr algn="l"/>
            <a:r>
              <a:rPr lang="en-US" altLang="ko-KR" sz="1000" dirty="0"/>
              <a:t>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irq_enabled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//Function variables block</a:t>
            </a:r>
          </a:p>
          <a:p>
            <a:pPr algn="l"/>
            <a:r>
              <a:rPr lang="en-US" altLang="ko-KR" sz="1000" dirty="0" err="1"/>
              <a:t>pid_t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send_to_pid</a:t>
            </a:r>
            <a:r>
              <a:rPr lang="en-US" altLang="ko-KR" sz="1000" dirty="0"/>
              <a:t> = 0; //store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of process</a:t>
            </a:r>
          </a:p>
          <a:p>
            <a:pPr algn="l"/>
            <a:r>
              <a:rPr lang="en-US" altLang="ko-KR" sz="1000" dirty="0"/>
              <a:t>short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signal_to_pid</a:t>
            </a:r>
            <a:r>
              <a:rPr lang="en-US" altLang="ko-KR" sz="1000" dirty="0"/>
              <a:t> = MY_SIGNAL;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//device registration variables</a:t>
            </a:r>
          </a:p>
          <a:p>
            <a:pPr algn="l"/>
            <a:r>
              <a:rPr lang="en-US" altLang="ko-KR" sz="1000" dirty="0"/>
              <a:t>struct class *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cdev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struct device *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 err="1"/>
              <a:t>dev_t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*, struct file *);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*, struct file *);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ssize_t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simple_gpiodev_write</a:t>
            </a:r>
            <a:r>
              <a:rPr lang="en-US" altLang="ko-KR" sz="1000" dirty="0"/>
              <a:t>(struct file *,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*, </a:t>
            </a:r>
            <a:r>
              <a:rPr lang="en-US" altLang="ko-KR" sz="1000" dirty="0" err="1"/>
              <a:t>size_t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loff_t</a:t>
            </a:r>
            <a:r>
              <a:rPr lang="en-US" altLang="ko-KR" sz="1000" dirty="0"/>
              <a:t> *);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struct file_operations fops = {</a:t>
            </a:r>
          </a:p>
          <a:p>
            <a:pPr algn="l"/>
            <a:r>
              <a:rPr lang="en-US" altLang="ko-KR" sz="1000" dirty="0"/>
              <a:t>        .write = </a:t>
            </a:r>
            <a:r>
              <a:rPr lang="en-US" altLang="ko-KR" sz="1000" dirty="0" err="1"/>
              <a:t>simple_gpiodev_write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.open = </a:t>
            </a:r>
            <a:r>
              <a:rPr lang="en-US" altLang="ko-KR" sz="1000" dirty="0" err="1"/>
              <a:t>simple_gpiodev_open</a:t>
            </a:r>
            <a:r>
              <a:rPr lang="en-US" altLang="ko-KR" sz="1000" dirty="0"/>
              <a:t>,</a:t>
            </a:r>
          </a:p>
          <a:p>
            <a:pPr algn="l"/>
            <a:r>
              <a:rPr lang="en-US" altLang="ko-KR" sz="1000" dirty="0"/>
              <a:t>        .release = </a:t>
            </a:r>
            <a:r>
              <a:rPr lang="en-US" altLang="ko-KR" sz="1000" dirty="0" err="1"/>
              <a:t>simple_gpiodev_release</a:t>
            </a:r>
            <a:endParaRPr lang="en-US" altLang="ko-KR" sz="1000" dirty="0"/>
          </a:p>
          <a:p>
            <a:pPr algn="l"/>
            <a:r>
              <a:rPr lang="en-US" altLang="ko-KR" sz="1000" dirty="0"/>
              <a:t>};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186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Driver(3)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file (2)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46D4D-9FEE-4867-8D31-697B97D0C0C2}"/>
              </a:ext>
            </a:extLst>
          </p:cNvPr>
          <p:cNvSpPr/>
          <p:nvPr/>
        </p:nvSpPr>
        <p:spPr>
          <a:xfrm>
            <a:off x="278672" y="1550127"/>
            <a:ext cx="4226215" cy="4070498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(3)*/</a:t>
            </a:r>
          </a:p>
          <a:p>
            <a:pPr algn="l"/>
            <a:r>
              <a:rPr lang="en-US" altLang="ko-KR" sz="1000" dirty="0"/>
              <a:t>static </a:t>
            </a:r>
            <a:r>
              <a:rPr lang="en-US" altLang="ko-KR" sz="1000" dirty="0" err="1"/>
              <a:t>irqreturn_t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my_irq_handler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irq</a:t>
            </a:r>
            <a:r>
              <a:rPr lang="en-US" altLang="ko-KR" sz="1000" dirty="0"/>
              <a:t>, void* </a:t>
            </a:r>
            <a:r>
              <a:rPr lang="en-US" altLang="ko-KR" sz="1000" dirty="0" err="1"/>
              <a:t>dev_id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my_int_config</a:t>
            </a:r>
            <a:r>
              <a:rPr lang="en-US" altLang="ko-KR" sz="1000" dirty="0"/>
              <a:t>(void);</a:t>
            </a:r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my_int_release</a:t>
            </a:r>
            <a:r>
              <a:rPr lang="en-US" altLang="ko-KR" sz="1000" dirty="0"/>
              <a:t>(void);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find_my_task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task_pid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signal_config</a:t>
            </a:r>
            <a:r>
              <a:rPr lang="en-US" altLang="ko-KR" sz="1000" dirty="0"/>
              <a:t>(void);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 = 0;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//Signal variables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task_struct</a:t>
            </a:r>
            <a:r>
              <a:rPr lang="en-US" altLang="ko-KR" sz="1000" dirty="0"/>
              <a:t> *t;</a:t>
            </a:r>
          </a:p>
          <a:p>
            <a:pPr algn="l"/>
            <a:r>
              <a:rPr lang="en-US" altLang="ko-KR" sz="1000" dirty="0"/>
              <a:t>struct </a:t>
            </a:r>
            <a:r>
              <a:rPr lang="en-US" altLang="ko-KR" sz="1000" dirty="0" err="1"/>
              <a:t>siginfo</a:t>
            </a:r>
            <a:r>
              <a:rPr lang="en-US" altLang="ko-KR" sz="1000" dirty="0"/>
              <a:t> info;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simple_gpiodev_open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*file)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device open\n");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simple_gpiodev_release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, struct file *file)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my_int_release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device release\n");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8660C-31F0-4AFE-B1BB-3B0292F5E0D7}"/>
              </a:ext>
            </a:extLst>
          </p:cNvPr>
          <p:cNvSpPr/>
          <p:nvPr/>
        </p:nvSpPr>
        <p:spPr>
          <a:xfrm>
            <a:off x="4711337" y="1476463"/>
            <a:ext cx="4110446" cy="52428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 (4)*/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alloc_chrdev_region</a:t>
            </a:r>
            <a:r>
              <a:rPr lang="en-US" altLang="ko-KR" sz="1000" dirty="0"/>
              <a:t>(&amp;mydev,0,1,"simple_gpiodev")&lt;0)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class_create</a:t>
            </a:r>
            <a:r>
              <a:rPr lang="en-US" altLang="ko-KR" sz="1000" dirty="0"/>
              <a:t>(THIS_MODULE, "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device_create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NULL,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, NULL, "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");</a:t>
            </a:r>
          </a:p>
          <a:p>
            <a:pPr algn="l"/>
            <a:r>
              <a:rPr lang="en-US" altLang="ko-KR" sz="1000" dirty="0"/>
              <a:t>        if(IS_ERR(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PTR_ERR(</a:t>
            </a:r>
            <a:r>
              <a:rPr lang="en-US" altLang="ko-KR" sz="1000" dirty="0" err="1"/>
              <a:t>mydevice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cdev_alloc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-&gt;ops = &amp;fops;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-&gt;owner = THIS_MODULE;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cdev_add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, mydev,1)&lt;0)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myclass,mydev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                return -EBUSY;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107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Driver(4)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file (3)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46D4D-9FEE-4867-8D31-697B97D0C0C2}"/>
              </a:ext>
            </a:extLst>
          </p:cNvPr>
          <p:cNvSpPr/>
          <p:nvPr/>
        </p:nvSpPr>
        <p:spPr>
          <a:xfrm>
            <a:off x="278672" y="1550127"/>
            <a:ext cx="4226215" cy="4355724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(5)*/</a:t>
            </a:r>
          </a:p>
          <a:p>
            <a:pPr algn="l"/>
            <a:r>
              <a:rPr lang="en-US" altLang="ko-KR" sz="1000" dirty="0"/>
              <a:t>static </a:t>
            </a:r>
            <a:r>
              <a:rPr lang="en-US" altLang="ko-KR" sz="1000" dirty="0" err="1"/>
              <a:t>irqreturn_t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my_irq_handler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irq</a:t>
            </a:r>
            <a:r>
              <a:rPr lang="en-US" altLang="ko-KR" sz="1000" dirty="0"/>
              <a:t>, void *</a:t>
            </a:r>
            <a:r>
              <a:rPr lang="en-US" altLang="ko-KR" sz="1000" dirty="0" err="1"/>
              <a:t>dev_id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unsigned long flags;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curVal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ret;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local_irq_save</a:t>
            </a:r>
            <a:r>
              <a:rPr lang="en-US" altLang="ko-KR" sz="1000" dirty="0"/>
              <a:t>(flags);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curVal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gpio_get_value</a:t>
            </a:r>
            <a:r>
              <a:rPr lang="en-US" altLang="ko-KR" sz="1000" dirty="0"/>
              <a:t>(GPIO_OUTPUT_PIN);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curVal</a:t>
            </a:r>
            <a:r>
              <a:rPr lang="en-US" altLang="ko-KR" sz="1000" dirty="0"/>
              <a:t> = 1-curVal;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gpio_set_value</a:t>
            </a:r>
            <a:r>
              <a:rPr lang="en-US" altLang="ko-KR" sz="1000" dirty="0"/>
              <a:t>(GPIO_OUTPUT_PIN, </a:t>
            </a:r>
            <a:r>
              <a:rPr lang="en-US" altLang="ko-KR" sz="1000" dirty="0" err="1"/>
              <a:t>curVal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 = </a:t>
            </a:r>
            <a:r>
              <a:rPr lang="en-US" altLang="ko-KR" sz="1000" dirty="0" err="1"/>
              <a:t>send_sig_info</a:t>
            </a:r>
            <a:r>
              <a:rPr lang="en-US" altLang="ko-KR" sz="1000" dirty="0"/>
              <a:t>(MY_SIGNAL, &amp;info, t);</a:t>
            </a:r>
          </a:p>
          <a:p>
            <a:pPr algn="l"/>
            <a:r>
              <a:rPr lang="en-US" altLang="ko-KR" sz="1000" dirty="0"/>
              <a:t>        if(ret&lt;0)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("error sending signal!!\n");</a:t>
            </a:r>
          </a:p>
          <a:p>
            <a:pPr algn="l"/>
            <a:r>
              <a:rPr lang="en-US" altLang="ko-KR" sz="1000" dirty="0"/>
              <a:t>                return ret;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Interrupt [%d] for device %s was triggered \n", </a:t>
            </a:r>
            <a:r>
              <a:rPr lang="en-US" altLang="ko-KR" sz="1000" dirty="0" err="1"/>
              <a:t>irq</a:t>
            </a:r>
            <a:r>
              <a:rPr lang="en-US" altLang="ko-KR" sz="1000" dirty="0"/>
              <a:t>, (char *)</a:t>
            </a:r>
            <a:r>
              <a:rPr lang="en-US" altLang="ko-KR" sz="1000" dirty="0" err="1"/>
              <a:t>dev_id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local_irq_restore</a:t>
            </a:r>
            <a:r>
              <a:rPr lang="en-US" altLang="ko-KR" sz="1000" dirty="0"/>
              <a:t>(flags);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IRQ_HANDLED;</a:t>
            </a:r>
          </a:p>
          <a:p>
            <a:pPr algn="l"/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8660C-31F0-4AFE-B1BB-3B0292F5E0D7}"/>
              </a:ext>
            </a:extLst>
          </p:cNvPr>
          <p:cNvSpPr/>
          <p:nvPr/>
        </p:nvSpPr>
        <p:spPr>
          <a:xfrm>
            <a:off x="4677781" y="1476462"/>
            <a:ext cx="4110446" cy="524281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 (6)*/</a:t>
            </a:r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find_my_task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task_pid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t = </a:t>
            </a:r>
            <a:r>
              <a:rPr lang="en-US" altLang="ko-KR" sz="1000" dirty="0" err="1"/>
              <a:t>pid_task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find_vpid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task_pid</a:t>
            </a:r>
            <a:r>
              <a:rPr lang="en-US" altLang="ko-KR" sz="1000" dirty="0"/>
              <a:t>),PIDTYPE_PID);</a:t>
            </a:r>
          </a:p>
          <a:p>
            <a:pPr algn="l"/>
            <a:r>
              <a:rPr lang="en-US" altLang="ko-KR" sz="1000" dirty="0"/>
              <a:t>        if(t==NULL)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("no such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\n");</a:t>
            </a:r>
          </a:p>
          <a:p>
            <a:pPr algn="l"/>
            <a:r>
              <a:rPr lang="en-US" altLang="ko-KR" sz="1000" dirty="0"/>
              <a:t>                return -1;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r>
              <a:rPr lang="en-US" altLang="ko-KR" sz="1000" dirty="0"/>
              <a:t>        return 0;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signal_config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(&amp;info, 0,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(struct </a:t>
            </a:r>
            <a:r>
              <a:rPr lang="en-US" altLang="ko-KR" sz="1000" dirty="0" err="1"/>
              <a:t>siginfo</a:t>
            </a:r>
            <a:r>
              <a:rPr lang="en-US" altLang="ko-KR" sz="1000" dirty="0"/>
              <a:t>));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info.si_signo</a:t>
            </a:r>
            <a:r>
              <a:rPr lang="en-US" altLang="ko-KR" sz="1000" dirty="0"/>
              <a:t> = MY_SIGNAL;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info.si_code</a:t>
            </a:r>
            <a:r>
              <a:rPr lang="en-US" altLang="ko-KR" sz="1000" dirty="0"/>
              <a:t> = SI_QUEUE;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my_int_release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free_irq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, GPIO_INPUT_PIN_DEVICE_DESC);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gpio_free</a:t>
            </a:r>
            <a:r>
              <a:rPr lang="en-US" altLang="ko-KR" sz="1000" dirty="0"/>
              <a:t>(GPIO_INPUT_PIN);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gpio_free</a:t>
            </a:r>
            <a:r>
              <a:rPr lang="en-US" altLang="ko-KR" sz="1000" dirty="0"/>
              <a:t>(GPIO_OUTPUT_PIN);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cdev_del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device_destroy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mydev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class_destroy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unregister_chrdev_region</a:t>
            </a:r>
            <a:r>
              <a:rPr lang="en-US" altLang="ko-KR" sz="1000" dirty="0"/>
              <a:t>(mydev,1);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4029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file (4)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46D4D-9FEE-4867-8D31-697B97D0C0C2}"/>
              </a:ext>
            </a:extLst>
          </p:cNvPr>
          <p:cNvSpPr/>
          <p:nvPr/>
        </p:nvSpPr>
        <p:spPr>
          <a:xfrm>
            <a:off x="278672" y="1550127"/>
            <a:ext cx="4226215" cy="37936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(7)*/</a:t>
            </a:r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my_int_config</a:t>
            </a:r>
            <a:r>
              <a:rPr lang="en-US" altLang="ko-KR" sz="1000" dirty="0"/>
              <a:t>(void)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gpio_request</a:t>
            </a:r>
            <a:r>
              <a:rPr lang="en-US" altLang="ko-KR" sz="1000" dirty="0"/>
              <a:t>(GPIO_INPUT_PIN, GPIO_INPUT_PIN_DESC))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GPIO request failure %s\n", GPIO_INPUT_PIN_DESC);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gpio_request</a:t>
            </a:r>
            <a:r>
              <a:rPr lang="en-US" altLang="ko-KR" sz="1000" dirty="0"/>
              <a:t>(GPIO_OUTPUT_PIN, GPIO_OUTPUT_PIN_DESC))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GPIO request failure %s\n", GPIO_OUTPUT_PIN_DESC);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gpio_direction_input</a:t>
            </a:r>
            <a:r>
              <a:rPr lang="en-US" altLang="ko-KR" sz="1000" dirty="0"/>
              <a:t>(GPIO_INPUT_PIN))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GPIO direction configuration failure :%s\n", GPIO_INPUT_PIN_DESC);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58660C-31F0-4AFE-B1BB-3B0292F5E0D7}"/>
              </a:ext>
            </a:extLst>
          </p:cNvPr>
          <p:cNvSpPr/>
          <p:nvPr/>
        </p:nvSpPr>
        <p:spPr>
          <a:xfrm>
            <a:off x="4677781" y="1476462"/>
            <a:ext cx="4110446" cy="480689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 (8)*/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if(</a:t>
            </a:r>
            <a:r>
              <a:rPr lang="en-US" altLang="ko-KR" sz="1000" dirty="0" err="1"/>
              <a:t>gpio_direction_output</a:t>
            </a:r>
            <a:r>
              <a:rPr lang="en-US" altLang="ko-KR" sz="1000" dirty="0"/>
              <a:t>(GPIO_OUTPUT_PIN,0))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GPIO direction configuration failure : %s\n", GPIO_OUTPUT_PIN_DESC);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gpio_to_irq</a:t>
            </a:r>
            <a:r>
              <a:rPr lang="en-US" altLang="ko-KR" sz="1000" dirty="0"/>
              <a:t>(GPIO_INPUT_PIN);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Mapped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%d\n", 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&lt;0)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GPIO to IRQ mapping failure  %s\n", GPIO_INPUT_PIN_DESC);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if(</a:t>
            </a:r>
            <a:r>
              <a:rPr lang="en-US" altLang="ko-KR" sz="1000" dirty="0" err="1"/>
              <a:t>request_irq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irq_gpio_input</a:t>
            </a:r>
            <a:r>
              <a:rPr lang="en-US" altLang="ko-KR" sz="1000" dirty="0"/>
              <a:t>,(</a:t>
            </a:r>
            <a:r>
              <a:rPr lang="en-US" altLang="ko-KR" sz="1000" dirty="0" err="1"/>
              <a:t>irq_handler_t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my_irq_handler</a:t>
            </a:r>
            <a:r>
              <a:rPr lang="en-US" altLang="ko-KR" sz="1000" dirty="0"/>
              <a:t>, IRQF_TRIGGER_FALLING, GPIO_INPUT_PIN_DESC, GPIO_INPUT_PIN_DEVICE_DESC))</a:t>
            </a:r>
          </a:p>
          <a:p>
            <a:pPr algn="l"/>
            <a:r>
              <a:rPr lang="en-US" altLang="ko-KR" sz="1000" dirty="0"/>
              <a:t>        {</a:t>
            </a:r>
          </a:p>
          <a:p>
            <a:pPr algn="l"/>
            <a:r>
              <a:rPr lang="en-US" altLang="ko-KR" sz="1000" dirty="0"/>
              <a:t>        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IRQ request failure\n ");</a:t>
            </a:r>
          </a:p>
          <a:p>
            <a:pPr algn="l"/>
            <a:r>
              <a:rPr lang="en-US" altLang="ko-KR" sz="1000" dirty="0"/>
              <a:t>                return ;</a:t>
            </a:r>
          </a:p>
          <a:p>
            <a:pPr algn="l"/>
            <a:r>
              <a:rPr lang="en-US" altLang="ko-KR" sz="1000" dirty="0"/>
              <a:t>        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5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Driver(6)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simple_gpiodev.c</a:t>
            </a:r>
            <a:r>
              <a:rPr lang="en-US" altLang="ko-KR" dirty="0"/>
              <a:t> file (5)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46D4D-9FEE-4867-8D31-697B97D0C0C2}"/>
              </a:ext>
            </a:extLst>
          </p:cNvPr>
          <p:cNvSpPr/>
          <p:nvPr/>
        </p:nvSpPr>
        <p:spPr>
          <a:xfrm>
            <a:off x="278672" y="1550127"/>
            <a:ext cx="4226215" cy="379366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simple_gpiodev.c</a:t>
            </a:r>
            <a:r>
              <a:rPr lang="en-US" altLang="ko-KR" sz="1000" dirty="0"/>
              <a:t>(9)*/</a:t>
            </a:r>
          </a:p>
          <a:p>
            <a:pPr algn="l"/>
            <a:r>
              <a:rPr lang="en-US" altLang="ko-KR" sz="1000" dirty="0" err="1"/>
              <a:t>ssize_t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simple_gpiodev_write</a:t>
            </a:r>
            <a:r>
              <a:rPr lang="en-US" altLang="ko-KR" sz="1000" dirty="0"/>
              <a:t>(struct file *</a:t>
            </a:r>
            <a:r>
              <a:rPr lang="en-US" altLang="ko-KR" sz="1000" dirty="0" err="1"/>
              <a:t>filp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const</a:t>
            </a:r>
            <a:r>
              <a:rPr lang="en-US" altLang="ko-KR" sz="1000" dirty="0"/>
              <a:t> char *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size_t</a:t>
            </a:r>
            <a:r>
              <a:rPr lang="en-US" altLang="ko-KR" sz="1000" dirty="0"/>
              <a:t> count, </a:t>
            </a:r>
            <a:r>
              <a:rPr lang="en-US" altLang="ko-KR" sz="1000" dirty="0" err="1"/>
              <a:t>loff_t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f_pos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copy_from_user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(count));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printk</a:t>
            </a:r>
            <a:r>
              <a:rPr lang="en-US" altLang="ko-KR" sz="1000" dirty="0"/>
              <a:t>(KERN_ALERT "[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] device write function called!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%d",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find_my_task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signal_config</a:t>
            </a:r>
            <a:r>
              <a:rPr lang="en-US" altLang="ko-KR" sz="1000" dirty="0"/>
              <a:t>();</a:t>
            </a:r>
          </a:p>
          <a:p>
            <a:pPr algn="l"/>
            <a:r>
              <a:rPr lang="en-US" altLang="ko-KR" sz="1000" dirty="0"/>
              <a:t>        </a:t>
            </a:r>
            <a:r>
              <a:rPr lang="en-US" altLang="ko-KR" sz="1000" dirty="0" err="1"/>
              <a:t>my_int_config</a:t>
            </a:r>
            <a:r>
              <a:rPr lang="en-US" altLang="ko-KR" sz="1000" dirty="0"/>
              <a:t>();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        return count;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module_init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mod_init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 err="1"/>
              <a:t>module_exit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mod_exit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MODULE_LICENSE("GPL");</a:t>
            </a:r>
          </a:p>
          <a:p>
            <a:pPr algn="l"/>
            <a:r>
              <a:rPr lang="en-US" altLang="ko-KR" sz="1000" dirty="0"/>
              <a:t>MODULE_AUTHOR(DRIVER_AUTHOR);</a:t>
            </a:r>
          </a:p>
          <a:p>
            <a:pPr algn="l"/>
            <a:r>
              <a:rPr lang="en-US" altLang="ko-KR" sz="1000" dirty="0"/>
              <a:t>MODULE_DESCRIPTION(DRIVER_DESC);</a:t>
            </a:r>
          </a:p>
          <a:p>
            <a:pPr algn="l"/>
            <a:endParaRPr lang="en-US" altLang="ko-KR" sz="1000" dirty="0"/>
          </a:p>
          <a:p>
            <a:pPr algn="l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1300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6302"/>
            <a:ext cx="9144000" cy="661987"/>
          </a:xfrm>
        </p:spPr>
        <p:txBody>
          <a:bodyPr/>
          <a:lstStyle/>
          <a:p>
            <a:r>
              <a:rPr lang="en-US" altLang="ko-KR" sz="2300" dirty="0"/>
              <a:t>Simple</a:t>
            </a:r>
            <a:r>
              <a:rPr lang="ko-KR" altLang="en-US" sz="2300" dirty="0"/>
              <a:t> </a:t>
            </a:r>
            <a:r>
              <a:rPr lang="en-US" altLang="ko-KR" sz="2300" dirty="0"/>
              <a:t>GPIO</a:t>
            </a:r>
            <a:r>
              <a:rPr lang="ko-KR" altLang="en-US" sz="2300" dirty="0"/>
              <a:t> </a:t>
            </a:r>
            <a:r>
              <a:rPr lang="en-US" altLang="ko-KR" sz="2300" dirty="0"/>
              <a:t>Character Device Driver(7)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109984"/>
            <a:ext cx="9144000" cy="5307593"/>
          </a:xfrm>
        </p:spPr>
        <p:txBody>
          <a:bodyPr/>
          <a:lstStyle/>
          <a:p>
            <a:r>
              <a:rPr lang="en-US" altLang="ko-KR" dirty="0" err="1"/>
              <a:t>AppforGPIO_chrdev.c</a:t>
            </a:r>
            <a:r>
              <a:rPr lang="en-US" altLang="ko-KR" dirty="0"/>
              <a:t> file</a:t>
            </a:r>
          </a:p>
          <a:p>
            <a:pPr lvl="1"/>
            <a:r>
              <a:rPr lang="en-US" altLang="ko-KR" dirty="0"/>
              <a:t>It is same </a:t>
            </a:r>
            <a:r>
              <a:rPr lang="en-US" altLang="ko-KR" dirty="0" err="1"/>
              <a:t>AppforSimple_chrdev.c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10406C-99F0-4746-89FD-13A117FDB256}"/>
              </a:ext>
            </a:extLst>
          </p:cNvPr>
          <p:cNvSpPr/>
          <p:nvPr/>
        </p:nvSpPr>
        <p:spPr>
          <a:xfrm>
            <a:off x="278674" y="1550127"/>
            <a:ext cx="3957766" cy="486745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AppforGPIO_chrdev.c</a:t>
            </a:r>
            <a:r>
              <a:rPr lang="en-US" altLang="ko-KR" sz="1000" dirty="0"/>
              <a:t> (1)*/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unistd.h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#include&lt;sys/</a:t>
            </a:r>
            <a:r>
              <a:rPr lang="en-US" altLang="ko-KR" sz="1000" dirty="0" err="1"/>
              <a:t>fcntl.h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signal.h</a:t>
            </a:r>
            <a:r>
              <a:rPr lang="en-US" altLang="ko-KR" sz="1000" dirty="0"/>
              <a:t>&gt;</a:t>
            </a:r>
          </a:p>
          <a:p>
            <a:pPr algn="l"/>
            <a:r>
              <a:rPr lang="en-US" altLang="ko-KR" sz="1000" dirty="0"/>
              <a:t>#include&lt;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&gt;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#define MY_SIGNAL 34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signo</a:t>
            </a:r>
            <a:r>
              <a:rPr lang="en-US" altLang="ko-KR" sz="1000" dirty="0"/>
              <a:t>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dev;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struct 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 act;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(“My GPIO Character Device Test\n”);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dev = open(“dev/</a:t>
            </a:r>
            <a:r>
              <a:rPr lang="en-US" altLang="ko-KR" sz="1000" dirty="0" err="1"/>
              <a:t>simple_gpiodev</a:t>
            </a:r>
            <a:r>
              <a:rPr lang="en-US" altLang="ko-KR" sz="1000" dirty="0"/>
              <a:t>”, O_RDWR);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(“dev : %d\</a:t>
            </a:r>
            <a:r>
              <a:rPr lang="en-US" altLang="ko-KR" sz="1000" dirty="0" err="1"/>
              <a:t>n”,dev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if(dev&lt;0)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(“device file open error\n”);</a:t>
            </a:r>
          </a:p>
          <a:p>
            <a:pPr algn="l"/>
            <a:r>
              <a:rPr lang="en-US" altLang="ko-KR" sz="1000" dirty="0"/>
              <a:t>		return -1;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getpid</a:t>
            </a:r>
            <a:r>
              <a:rPr lang="en-US" altLang="ko-KR" sz="1000" dirty="0"/>
              <a:t>();</a:t>
            </a:r>
          </a:p>
          <a:p>
            <a:pPr algn="l"/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1F2EFB-2E08-4B3A-889A-42916E2B973D}"/>
              </a:ext>
            </a:extLst>
          </p:cNvPr>
          <p:cNvSpPr/>
          <p:nvPr/>
        </p:nvSpPr>
        <p:spPr>
          <a:xfrm>
            <a:off x="4515113" y="1550127"/>
            <a:ext cx="4150715" cy="486745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l"/>
            <a:r>
              <a:rPr lang="en-US" altLang="ko-KR" sz="1000" dirty="0"/>
              <a:t>/*</a:t>
            </a:r>
            <a:r>
              <a:rPr lang="en-US" altLang="ko-KR" sz="1000" dirty="0" err="1"/>
              <a:t>AppforGPIO_chrdev.c</a:t>
            </a:r>
            <a:r>
              <a:rPr lang="en-US" altLang="ko-KR" sz="1000" dirty="0"/>
              <a:t> (2)*/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 : %d\n”, </a:t>
            </a:r>
            <a:r>
              <a:rPr lang="en-US" altLang="ko-KR" sz="1000" dirty="0" err="1"/>
              <a:t>pid</a:t>
            </a:r>
            <a:r>
              <a:rPr lang="en-US" altLang="ko-KR" sz="1000" dirty="0"/>
              <a:t>);</a:t>
            </a:r>
          </a:p>
          <a:p>
            <a:pPr algn="l"/>
            <a:r>
              <a:rPr lang="en-US" altLang="ko-KR" sz="1000" dirty="0"/>
              <a:t>	</a:t>
            </a:r>
          </a:p>
          <a:p>
            <a:pPr algn="l"/>
            <a:r>
              <a:rPr lang="en-US" altLang="ko-KR" sz="1000" dirty="0"/>
              <a:t>	write(dev, (char *)&amp;</a:t>
            </a:r>
            <a:r>
              <a:rPr lang="en-US" altLang="ko-KR" sz="1000" dirty="0" err="1"/>
              <a:t>pid,sizeof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));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memset</a:t>
            </a:r>
            <a:r>
              <a:rPr lang="en-US" altLang="ko-KR" sz="1000" dirty="0"/>
              <a:t>(&amp;act, ‘\0’, 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(act));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act.sa_handler</a:t>
            </a:r>
            <a:r>
              <a:rPr lang="en-US" altLang="ko-KR" sz="1000" dirty="0"/>
              <a:t> = &amp;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;</a:t>
            </a:r>
          </a:p>
          <a:p>
            <a:pPr algn="l"/>
            <a:r>
              <a:rPr lang="en-US" altLang="ko-KR" sz="1000" dirty="0"/>
              <a:t>	if(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(MY_SIGNAL, &amp;</a:t>
            </a:r>
            <a:r>
              <a:rPr lang="en-US" altLang="ko-KR" sz="1000" dirty="0" err="1"/>
              <a:t>act,NULL</a:t>
            </a:r>
            <a:r>
              <a:rPr lang="en-US" altLang="ko-KR" sz="1000" dirty="0"/>
              <a:t>)&lt;0)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	</a:t>
            </a:r>
            <a:r>
              <a:rPr lang="en-US" altLang="ko-KR" sz="1000" dirty="0" err="1"/>
              <a:t>perror</a:t>
            </a:r>
            <a:r>
              <a:rPr lang="en-US" altLang="ko-KR" sz="1000" dirty="0"/>
              <a:t>(“</a:t>
            </a:r>
            <a:r>
              <a:rPr lang="en-US" altLang="ko-KR" sz="1000" dirty="0" err="1"/>
              <a:t>sigaction</a:t>
            </a:r>
            <a:r>
              <a:rPr lang="en-US" altLang="ko-KR" sz="1000" dirty="0"/>
              <a:t>”);</a:t>
            </a:r>
          </a:p>
          <a:p>
            <a:pPr algn="l"/>
            <a:r>
              <a:rPr lang="en-US" altLang="ko-KR" sz="1000" dirty="0"/>
              <a:t>		return 1;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	while(1)</a:t>
            </a:r>
          </a:p>
          <a:p>
            <a:pPr algn="l"/>
            <a:r>
              <a:rPr lang="en-US" altLang="ko-KR" sz="1000" dirty="0"/>
              <a:t>	{</a:t>
            </a:r>
          </a:p>
          <a:p>
            <a:pPr algn="l"/>
            <a:r>
              <a:rPr lang="en-US" altLang="ko-KR" sz="1000" dirty="0"/>
              <a:t>	}</a:t>
            </a:r>
          </a:p>
          <a:p>
            <a:pPr algn="l"/>
            <a:r>
              <a:rPr lang="en-US" altLang="ko-KR" sz="1000" dirty="0"/>
              <a:t>}</a:t>
            </a:r>
          </a:p>
          <a:p>
            <a:pPr algn="l"/>
            <a:endParaRPr lang="en-US" altLang="ko-KR" sz="1000" dirty="0"/>
          </a:p>
          <a:p>
            <a:pPr algn="l"/>
            <a:r>
              <a:rPr lang="en-US" altLang="ko-KR" sz="1000" dirty="0"/>
              <a:t>void </a:t>
            </a:r>
            <a:r>
              <a:rPr lang="en-US" altLang="ko-KR" sz="1000" dirty="0" err="1"/>
              <a:t>sig_handler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signo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{</a:t>
            </a:r>
          </a:p>
          <a:p>
            <a:pPr algn="l"/>
            <a:r>
              <a:rPr lang="en-US" altLang="ko-KR" sz="1000" dirty="0"/>
              <a:t>	</a:t>
            </a:r>
            <a:r>
              <a:rPr lang="en-US" altLang="ko-KR" sz="1000" dirty="0" err="1"/>
              <a:t>printf</a:t>
            </a:r>
            <a:r>
              <a:rPr lang="en-US" altLang="ko-KR" sz="1000" dirty="0"/>
              <a:t>(“I Received MY_SIGNAL(%d)\n”, MY_SIGNAL);</a:t>
            </a:r>
          </a:p>
          <a:p>
            <a:pPr algn="l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88208532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114515</TotalTime>
  <Words>7251</Words>
  <Application>Microsoft Office PowerPoint</Application>
  <PresentationFormat>화면 슬라이드 쇼(4:3)</PresentationFormat>
  <Paragraphs>1144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굴림</vt:lpstr>
      <vt:lpstr>맑은 고딕</vt:lpstr>
      <vt:lpstr>새굴림</vt:lpstr>
      <vt:lpstr>Arial</vt:lpstr>
      <vt:lpstr>Franklin Gothic Medium</vt:lpstr>
      <vt:lpstr>Tahoma</vt:lpstr>
      <vt:lpstr>Times New Roman</vt:lpstr>
      <vt:lpstr>Wingdings</vt:lpstr>
      <vt:lpstr>1_디자인 사용자 지정</vt:lpstr>
      <vt:lpstr>Linux Character Device_Part2</vt:lpstr>
      <vt:lpstr>Outline</vt:lpstr>
      <vt:lpstr>Simple GPIO Character Device Driver(1)</vt:lpstr>
      <vt:lpstr>Simple GPIO Character Device Driver(2)</vt:lpstr>
      <vt:lpstr>Simple GPIO Character Device Driver(3)</vt:lpstr>
      <vt:lpstr>Simple GPIO Character Device Driver(4)</vt:lpstr>
      <vt:lpstr>Simple GPIO Character Device Driver(5)</vt:lpstr>
      <vt:lpstr>Simple GPIO Character Device Driver(6)</vt:lpstr>
      <vt:lpstr>Simple GPIO Character Device Driver(7)</vt:lpstr>
      <vt:lpstr>Simple GPIO Character Device Driver(8)</vt:lpstr>
      <vt:lpstr>Simple GPIO Character Device Driver(9)</vt:lpstr>
      <vt:lpstr>IOCTL Programming (1)</vt:lpstr>
      <vt:lpstr>IOCTL Programming (2)</vt:lpstr>
      <vt:lpstr>IOCTL Programming (3)</vt:lpstr>
      <vt:lpstr>IOCTL Programming (4)</vt:lpstr>
      <vt:lpstr>IOCTL Programming (5)</vt:lpstr>
      <vt:lpstr>IOCTL Programming (6)</vt:lpstr>
      <vt:lpstr>Simple IOCTL Device Driver (1)</vt:lpstr>
      <vt:lpstr>Simple IOCTL Device Driver (2)</vt:lpstr>
      <vt:lpstr>Simple IOCTL Device Driver (3)</vt:lpstr>
      <vt:lpstr>Simple IOCTL Device Driver (4)</vt:lpstr>
      <vt:lpstr>IOCTL Macro (1)</vt:lpstr>
      <vt:lpstr>IOCTL Macro (2)</vt:lpstr>
      <vt:lpstr>IOCTL Macro (3)</vt:lpstr>
      <vt:lpstr>Simple IOCTL Device Driver with Macro (1)</vt:lpstr>
      <vt:lpstr>Simple IOCTL Device Driver with Macro (2)</vt:lpstr>
      <vt:lpstr>Simple IOCTL Device Driver with Macro (3)</vt:lpstr>
      <vt:lpstr>Simple IOCTL Device Driver with Macro (4)</vt:lpstr>
      <vt:lpstr>Simple IOCTL Device Driver with Macro (5)</vt:lpstr>
      <vt:lpstr>Simple IOCTL Device Driver with Macro (6)</vt:lpstr>
      <vt:lpstr>GPIO Simple IOCTL (1)</vt:lpstr>
      <vt:lpstr>GPIO Simple IOCTL (2)</vt:lpstr>
      <vt:lpstr>GPIO Simple IOCTL (3)</vt:lpstr>
      <vt:lpstr>GPIO Simple IOCTL (4)</vt:lpstr>
      <vt:lpstr>GPIO Simple IOCTL (5)</vt:lpstr>
      <vt:lpstr>GPIO Simple IOCTL (6)</vt:lpstr>
      <vt:lpstr>GPIO Simple IOCTL (7)</vt:lpstr>
      <vt:lpstr>References</vt:lpstr>
    </vt:vector>
  </TitlesOfParts>
  <Company>영남대학교 대학원 정보통신공학과 차세대 네트워킹 연구실 (YNU-ANTL)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YNU-ANTL 논문/세미나 발표양식</dc:title>
  <dc:creator>김영탁</dc:creator>
  <cp:lastModifiedBy>YangJiHyuk</cp:lastModifiedBy>
  <cp:revision>2563</cp:revision>
  <cp:lastPrinted>2017-10-17T07:25:02Z</cp:lastPrinted>
  <dcterms:created xsi:type="dcterms:W3CDTF">2001-05-02T14:02:58Z</dcterms:created>
  <dcterms:modified xsi:type="dcterms:W3CDTF">2017-10-23T06:53:42Z</dcterms:modified>
</cp:coreProperties>
</file>