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323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6B4"/>
    <a:srgbClr val="F61038"/>
    <a:srgbClr val="000E16"/>
    <a:srgbClr val="005587"/>
    <a:srgbClr val="047CB7"/>
    <a:srgbClr val="DC206A"/>
    <a:srgbClr val="AF2C94"/>
    <a:srgbClr val="2B39BF"/>
    <a:srgbClr val="FFD80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8986" autoAdjust="0"/>
  </p:normalViewPr>
  <p:slideViewPr>
    <p:cSldViewPr snapToGrid="0" snapToObjects="1">
      <p:cViewPr varScale="1">
        <p:scale>
          <a:sx n="144" d="100"/>
          <a:sy n="144" d="100"/>
        </p:scale>
        <p:origin x="132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EB7AD-9273-4B69-AFFF-2DCADD8F9761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19B39-A07D-4717-90E7-E51625BCB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9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FD577-1DB0-865D-3628-6A4C8A148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546127-893B-466E-9775-4EB14E5FE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920767F-006D-0029-0134-5F803CE1D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C0B38C-47A0-5A0C-22E7-CE24992D86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22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2E280-CCD7-76E7-93EC-C69A19FD7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C508E8-157A-C1F9-C1D3-CB3D4326C1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DD225A-92F6-FC33-062F-4A2A6A5A6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DB049-5D2A-6620-5BB3-329C70D72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977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3A241-5615-DE3F-15AC-F6A31D5F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5B5856-DC37-0340-6F00-639055945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E5BF6D-3AFB-E7A0-C2E9-A3FC6F92C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15F140-9CA5-E80D-CE7C-3E3B5EBDB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3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B2354-71F0-19A5-F1F9-9DAE635CE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E5628A-1DD7-5968-EC30-08779BA08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59F0288-0F51-1B8D-BF06-C470528C1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EF666-9CC5-66AF-68B9-AD5A6195F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491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0FEBE-FB28-98C3-89C9-8F37F3966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8FED50-F6C9-24BA-6ED0-C266F5856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3754126-84A1-26AA-A2BB-09BC47568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237F6D-FC10-5509-036A-0B00D1051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70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5880B-33C8-F860-6732-DEB6498BE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11712A0-C4CA-0FD5-3C01-E0157AB767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E28317-1D52-81DA-1162-A94660910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87E60A-7FA0-DF26-8902-1FA4921AF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92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9336F-F8C0-5EFA-78AB-6CEA63357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1695D8-542C-6358-D0B9-82A013329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401F81-9AB1-02D1-1CE1-AF190432D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062DA-4E6C-55AF-A7A7-4E92D8721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15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0FF56-F6D2-890E-F084-5E7D30832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931420-708E-F6C1-5B9D-63ABADCC7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5A7712E-DA19-664E-23C3-14B22A0A2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5BB49-FC42-D53C-2821-6963BFAC4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53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3E96-D80B-446B-AFC4-EFCCE8641260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23F-52DC-4430-9B04-955F5E71055B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1C2-4D10-4EEA-998E-BBE8384A6E97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B249-2657-41A1-9D3E-A2F011803F1E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E27A-ABBF-4517-99ED-AC7C0843C084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A3A7-4EF7-4483-934A-F8F43F62C884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C9D6-8F9B-401C-809C-98A3989AD664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0703-21A3-446A-B1F5-92E1A5BCA5C2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80F-C2F7-47F5-B4CA-AB3842423C6B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F1BE-752E-4D98-BCB7-381F7409635A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30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C24-BD16-4F99-8FE6-4AD5A05A0FFF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1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5-BF39-4043-99C7-AB468EC1F2B8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D4CF-51CF-4995-A8A2-6BD941CCCC73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7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B475-F530-4498-905E-CDBA0CAD6F15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28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CA2F-A5BF-4FF9-ACD7-9C9EC2B184BE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0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5129-D314-481F-A31E-209A42C8EAA6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654F-DBDC-4FE1-BB04-5916C730F602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E7D0-3755-45F0-B594-A46FB0C96D04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BAC5-DAB5-402E-B3A7-942B4879F09E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4AFF-6570-48E4-949E-CD1D0B9EA9DF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1909-EE1B-4877-8D65-BD4B5502A5C6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35AF-2B53-4D11-AA1C-D846C566BAE5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A078-CB5F-4C9C-9C73-2B377B42B4DB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27AF9-DDAF-4AE6-AD12-D09AA0276FBC}" type="datetime1">
              <a:rPr lang="en-US" altLang="zh-CN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2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68897" cy="2387600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latin typeface="Georgia" panose="02040502050405020303" pitchFamily="18" charset="0"/>
              </a:rPr>
            </a:br>
            <a:br>
              <a:rPr lang="en-US" sz="4000" b="1" dirty="0">
                <a:latin typeface="Georgia" panose="02040502050405020303" pitchFamily="18" charset="0"/>
              </a:rPr>
            </a:br>
            <a:r>
              <a:rPr lang="en-US" altLang="zh-CN" sz="4400" b="1" dirty="0">
                <a:latin typeface="Georgia" panose="02040502050405020303" pitchFamily="18" charset="0"/>
              </a:rPr>
              <a:t>Flash Analog-to-Digital Converter</a:t>
            </a:r>
            <a:br>
              <a:rPr lang="en-US" altLang="zh-CN" sz="4000" dirty="0">
                <a:latin typeface="Georgia" panose="02040502050405020303" pitchFamily="18" charset="0"/>
              </a:rPr>
            </a:br>
            <a:br>
              <a:rPr lang="en-US" sz="4000" b="1" dirty="0">
                <a:latin typeface="Georgia" panose="02040502050405020303" pitchFamily="18" charset="0"/>
              </a:rPr>
            </a:br>
            <a:r>
              <a:rPr lang="en-US" sz="3600" dirty="0">
                <a:latin typeface="Georgia" panose="02040502050405020303" pitchFamily="18" charset="0"/>
              </a:rPr>
              <a:t>ECE 532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54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Jiahui Yang   </a:t>
            </a:r>
            <a:r>
              <a:rPr lang="en-US" altLang="zh-CN" dirty="0" err="1">
                <a:latin typeface="Georgia" panose="02040502050405020303" pitchFamily="18" charset="0"/>
              </a:rPr>
              <a:t>Bingyu</a:t>
            </a:r>
            <a:r>
              <a:rPr lang="en-US" altLang="zh-CN" dirty="0">
                <a:latin typeface="Georgia" panose="02040502050405020303" pitchFamily="18" charset="0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00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Georgia" panose="02040502050405020303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8114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B5314F-0F4D-08C0-5931-B0781A8A6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B0081B6-4FDF-B771-ED38-3A46B78E9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7729485-4B5B-6EF1-E986-2043FF84FD0A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0BABFD1-DD0A-D7EE-2388-B3F8BA128645}"/>
              </a:ext>
            </a:extLst>
          </p:cNvPr>
          <p:cNvSpPr txBox="1"/>
          <p:nvPr/>
        </p:nvSpPr>
        <p:spPr>
          <a:xfrm>
            <a:off x="640080" y="330518"/>
            <a:ext cx="908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Introduction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4883CA26-8B29-40C7-8AD3-AFCE7F4C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609464-118B-5237-5802-DE936C6F1258}"/>
              </a:ext>
            </a:extLst>
          </p:cNvPr>
          <p:cNvSpPr txBox="1"/>
          <p:nvPr/>
        </p:nvSpPr>
        <p:spPr>
          <a:xfrm>
            <a:off x="640080" y="1239231"/>
            <a:ext cx="10109200" cy="101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/>
              <a:t>Flash ADC </a:t>
            </a:r>
            <a:r>
              <a:rPr lang="en-US" altLang="zh-CN" dirty="0"/>
              <a:t>is the fastest type of analog-to-digital converter (ADC), utilizing a parallel comparison method to convert an analog signal into a digital output within a single clock cycle.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81D277-0848-59AE-3821-AB21EF07308C}"/>
              </a:ext>
            </a:extLst>
          </p:cNvPr>
          <p:cNvSpPr txBox="1"/>
          <p:nvPr/>
        </p:nvSpPr>
        <p:spPr>
          <a:xfrm>
            <a:off x="1407160" y="2458927"/>
            <a:ext cx="4688840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✅ </a:t>
            </a:r>
            <a:endParaRPr lang="en-US" altLang="zh-C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Extremely fast conversion speed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latency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Ideal for high-frequency applications 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Disadvantages</a:t>
            </a:r>
            <a:r>
              <a: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❌ </a:t>
            </a:r>
            <a:endParaRPr lang="en-US" altLang="zh-C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complexity grows exponentially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power consumption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resolution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DCB229-B84C-B132-CC69-4B1C5106C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73" y="2731422"/>
            <a:ext cx="2887347" cy="288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07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DB4AA-5D8E-D186-0730-F9FE56249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017C8F-2C0F-DAE2-0C5F-82D187ACF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016F8A-5536-C6F5-0A77-B0CEA4E7E3E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CB6981-C95B-ED39-510B-25F25F0867B4}"/>
              </a:ext>
            </a:extLst>
          </p:cNvPr>
          <p:cNvSpPr txBox="1"/>
          <p:nvPr/>
        </p:nvSpPr>
        <p:spPr>
          <a:xfrm>
            <a:off x="640080" y="330518"/>
            <a:ext cx="908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Structure of Flash ADC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71CB6935-04C5-3E5F-A890-219F1F6D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61A576-4260-77A7-D36F-E396E6D1B606}"/>
              </a:ext>
            </a:extLst>
          </p:cNvPr>
          <p:cNvSpPr txBox="1"/>
          <p:nvPr/>
        </p:nvSpPr>
        <p:spPr>
          <a:xfrm>
            <a:off x="991415" y="1537713"/>
            <a:ext cx="4214770" cy="1891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/>
              <a:t>It consists of 3 main components: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accent4"/>
                </a:solidFill>
              </a:rPr>
              <a:t>Resistor Ladder (Voltage Divider)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accent6"/>
                </a:solidFill>
              </a:rPr>
              <a:t>Comparator Array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chemeClr val="accent5"/>
                </a:solidFill>
              </a:rPr>
              <a:t>Priority Encoder</a:t>
            </a:r>
            <a:endParaRPr lang="zh-CN" altLang="en-US" sz="2000" b="1" dirty="0">
              <a:solidFill>
                <a:schemeClr val="accent5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2EC56F-B6EA-73D0-1F9D-8840D2A6BF06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87E32A6-A706-6076-44BF-2875496962FA}"/>
              </a:ext>
            </a:extLst>
          </p:cNvPr>
          <p:cNvGrpSpPr/>
          <p:nvPr/>
        </p:nvGrpSpPr>
        <p:grpSpPr>
          <a:xfrm>
            <a:off x="6283960" y="1377048"/>
            <a:ext cx="4034240" cy="4975289"/>
            <a:chOff x="5847080" y="1381061"/>
            <a:chExt cx="4034240" cy="4975289"/>
          </a:xfrm>
        </p:grpSpPr>
        <p:pic>
          <p:nvPicPr>
            <p:cNvPr id="2050" name="Picture 2" descr="three-bit-flash-ADC-circuit_2">
              <a:extLst>
                <a:ext uri="{FF2B5EF4-FFF2-40B4-BE49-F238E27FC236}">
                  <a16:creationId xmlns:a16="http://schemas.microsoft.com/office/drawing/2014/main" id="{261C9262-8B3D-6E5C-4049-DABE36A62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7080" y="1381061"/>
              <a:ext cx="4034240" cy="497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5C48E1F-1FE8-07EA-F426-EAA63AE83059}"/>
                </a:ext>
              </a:extLst>
            </p:cNvPr>
            <p:cNvSpPr/>
            <p:nvPr/>
          </p:nvSpPr>
          <p:spPr>
            <a:xfrm>
              <a:off x="5953760" y="2072640"/>
              <a:ext cx="680720" cy="3759200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FF2D90D-F259-E923-E990-D9A7858EA49C}"/>
                </a:ext>
              </a:extLst>
            </p:cNvPr>
            <p:cNvSpPr/>
            <p:nvPr/>
          </p:nvSpPr>
          <p:spPr>
            <a:xfrm>
              <a:off x="6766560" y="1493520"/>
              <a:ext cx="680720" cy="418592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75EE3C4-6538-A0EB-84CF-CA8116308019}"/>
                </a:ext>
              </a:extLst>
            </p:cNvPr>
            <p:cNvSpPr/>
            <p:nvPr/>
          </p:nvSpPr>
          <p:spPr>
            <a:xfrm>
              <a:off x="7864200" y="2255521"/>
              <a:ext cx="1269640" cy="308864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39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2346D3-C1ED-C971-F815-D2BE55DD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06834F-E9C7-0EF3-344A-A5F265F9B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98650C-7E7E-E609-D00D-37A1F65C2729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1F92729-37A4-6C50-9232-33B3636F7491}"/>
              </a:ext>
            </a:extLst>
          </p:cNvPr>
          <p:cNvSpPr txBox="1"/>
          <p:nvPr/>
        </p:nvSpPr>
        <p:spPr>
          <a:xfrm>
            <a:off x="640080" y="330518"/>
            <a:ext cx="908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Resistor Ladder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D8D5DECE-456D-D831-AE38-83A46A3F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AD332F-78DA-665F-5D83-15417B82AE73}"/>
              </a:ext>
            </a:extLst>
          </p:cNvPr>
          <p:cNvSpPr txBox="1"/>
          <p:nvPr/>
        </p:nvSpPr>
        <p:spPr>
          <a:xfrm>
            <a:off x="681545" y="1607416"/>
            <a:ext cx="5126270" cy="1295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A series of resistors divides the </a:t>
            </a:r>
            <a:r>
              <a:rPr lang="en-US" altLang="zh-CN" b="1" dirty="0"/>
              <a:t>reference voltage (</a:t>
            </a:r>
            <a:r>
              <a:rPr lang="en-US" altLang="zh-CN" b="1" i="1" dirty="0" err="1"/>
              <a:t>V</a:t>
            </a:r>
            <a:r>
              <a:rPr lang="en-US" altLang="zh-CN" b="1" baseline="-25000" dirty="0" err="1"/>
              <a:t>ref</a:t>
            </a:r>
            <a:r>
              <a:rPr lang="en-US" altLang="zh-CN" b="1" dirty="0"/>
              <a:t>​) </a:t>
            </a:r>
            <a:r>
              <a:rPr lang="en-US" altLang="zh-CN" dirty="0"/>
              <a:t>into </a:t>
            </a:r>
            <a:r>
              <a:rPr lang="en-US" altLang="zh-CN" b="1" dirty="0"/>
              <a:t>2</a:t>
            </a:r>
            <a:r>
              <a:rPr lang="zh-CN" altLang="en-US" b="1" baseline="30000" dirty="0"/>
              <a:t>𝑁</a:t>
            </a:r>
            <a:r>
              <a:rPr lang="zh-CN" altLang="en-US" b="1" dirty="0"/>
              <a:t>−</a:t>
            </a:r>
            <a:r>
              <a:rPr lang="en-US" altLang="zh-CN" b="1" dirty="0"/>
              <a:t>1 </a:t>
            </a:r>
            <a:r>
              <a:rPr lang="en-US" altLang="zh-CN" dirty="0"/>
              <a:t>discrete voltage levels. These reference voltages are fed into the comparator array.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86FE47E-90B5-26DA-4013-F058F36982AB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939B7CA-4FC5-12CF-CF96-7164A2B60D3F}"/>
              </a:ext>
            </a:extLst>
          </p:cNvPr>
          <p:cNvGrpSpPr/>
          <p:nvPr/>
        </p:nvGrpSpPr>
        <p:grpSpPr>
          <a:xfrm>
            <a:off x="6491520" y="1377048"/>
            <a:ext cx="4034240" cy="4975289"/>
            <a:chOff x="5847080" y="1381061"/>
            <a:chExt cx="4034240" cy="4975289"/>
          </a:xfrm>
        </p:grpSpPr>
        <p:pic>
          <p:nvPicPr>
            <p:cNvPr id="8" name="Picture 2" descr="three-bit-flash-ADC-circuit_2">
              <a:extLst>
                <a:ext uri="{FF2B5EF4-FFF2-40B4-BE49-F238E27FC236}">
                  <a16:creationId xmlns:a16="http://schemas.microsoft.com/office/drawing/2014/main" id="{EBD21B54-A409-3B40-8219-F1854B14B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7080" y="1381061"/>
              <a:ext cx="4034240" cy="497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BD8FC6E-6686-B9D1-371D-A5E68B789A13}"/>
                </a:ext>
              </a:extLst>
            </p:cNvPr>
            <p:cNvSpPr/>
            <p:nvPr/>
          </p:nvSpPr>
          <p:spPr>
            <a:xfrm>
              <a:off x="5953760" y="2072640"/>
              <a:ext cx="680720" cy="3759200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C84A143-B072-ACCE-92D4-3A35AD73F9D7}"/>
                </a:ext>
              </a:extLst>
            </p:cNvPr>
            <p:cNvSpPr/>
            <p:nvPr/>
          </p:nvSpPr>
          <p:spPr>
            <a:xfrm>
              <a:off x="6766560" y="1493520"/>
              <a:ext cx="680720" cy="418592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7EFAAC0-DEF7-518C-9473-1FD4B9A74160}"/>
                </a:ext>
              </a:extLst>
            </p:cNvPr>
            <p:cNvSpPr/>
            <p:nvPr/>
          </p:nvSpPr>
          <p:spPr>
            <a:xfrm>
              <a:off x="7864200" y="2255521"/>
              <a:ext cx="1269640" cy="308864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995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F977B-6BB6-0E41-F267-8DA9C0C6E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DD1C75-D591-B000-CC6C-44D76579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386A81-BED5-40D9-5AEE-3C5AE6A6F125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2ADCE83-496F-86B0-3815-B7151164D15E}"/>
              </a:ext>
            </a:extLst>
          </p:cNvPr>
          <p:cNvSpPr txBox="1"/>
          <p:nvPr/>
        </p:nvSpPr>
        <p:spPr>
          <a:xfrm>
            <a:off x="640080" y="330518"/>
            <a:ext cx="908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Comparator Array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29020269-27A6-71E5-BD34-5727E16E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6E1E1E-6ABD-9185-424F-E77BDCC476B0}"/>
              </a:ext>
            </a:extLst>
          </p:cNvPr>
          <p:cNvSpPr txBox="1"/>
          <p:nvPr/>
        </p:nvSpPr>
        <p:spPr>
          <a:xfrm>
            <a:off x="772340" y="1489507"/>
            <a:ext cx="5333640" cy="29578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Each comparator compares the </a:t>
            </a:r>
            <a:r>
              <a:rPr lang="en-US" altLang="zh-CN" b="1" dirty="0"/>
              <a:t>input voltage (</a:t>
            </a:r>
            <a:r>
              <a:rPr lang="zh-CN" altLang="en-US" b="1" dirty="0"/>
              <a:t>𝑉</a:t>
            </a:r>
            <a:r>
              <a:rPr lang="en-US" altLang="zh-CN" b="1" baseline="-25000" dirty="0"/>
              <a:t>in</a:t>
            </a:r>
            <a:r>
              <a:rPr lang="en-US" altLang="zh-CN" b="1" dirty="0"/>
              <a:t>) </a:t>
            </a:r>
            <a:r>
              <a:rPr lang="en-US" altLang="zh-CN" dirty="0"/>
              <a:t>with a corresponding reference voltage: </a:t>
            </a:r>
          </a:p>
          <a:p>
            <a:pPr algn="just">
              <a:lnSpc>
                <a:spcPct val="150000"/>
              </a:lnSpc>
            </a:pPr>
            <a:endParaRPr lang="en-US" altLang="zh-CN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If </a:t>
            </a:r>
            <a:r>
              <a:rPr lang="zh-CN" altLang="en-US" dirty="0"/>
              <a:t>𝑉</a:t>
            </a:r>
            <a:r>
              <a:rPr lang="en-US" altLang="zh-CN" baseline="-25000" dirty="0"/>
              <a:t>in </a:t>
            </a:r>
            <a:r>
              <a:rPr lang="en-US" altLang="zh-CN" dirty="0"/>
              <a:t>&gt; </a:t>
            </a:r>
            <a:r>
              <a:rPr lang="zh-CN" altLang="en-US" dirty="0"/>
              <a:t>𝑉</a:t>
            </a:r>
            <a:r>
              <a:rPr lang="en-US" altLang="zh-CN" baseline="-25000" dirty="0"/>
              <a:t>ref</a:t>
            </a:r>
            <a:r>
              <a:rPr lang="en-US" altLang="zh-CN" dirty="0"/>
              <a:t> , the comparator outputs high (1)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If </a:t>
            </a:r>
            <a:r>
              <a:rPr lang="zh-CN" altLang="en-US" dirty="0"/>
              <a:t>𝑉</a:t>
            </a:r>
            <a:r>
              <a:rPr lang="en-US" altLang="zh-CN" baseline="-25000" dirty="0"/>
              <a:t>in </a:t>
            </a:r>
            <a:r>
              <a:rPr lang="en-US" altLang="zh-CN" dirty="0"/>
              <a:t>&lt; </a:t>
            </a:r>
            <a:r>
              <a:rPr lang="zh-CN" altLang="en-US" dirty="0"/>
              <a:t>𝑉</a:t>
            </a:r>
            <a:r>
              <a:rPr lang="en-US" altLang="zh-CN" baseline="-25000" dirty="0"/>
              <a:t>ref</a:t>
            </a:r>
            <a:r>
              <a:rPr lang="en-US" altLang="zh-CN" dirty="0"/>
              <a:t> , the comparator outputs low (0)</a:t>
            </a:r>
          </a:p>
          <a:p>
            <a:pPr algn="just">
              <a:lnSpc>
                <a:spcPct val="150000"/>
              </a:lnSpc>
            </a:pP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This process generates a thermometer code.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8FE7E4-B99A-1D19-9C10-EECF3947D63C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7A8665E-52FD-FC11-0269-98D4088F8B88}"/>
              </a:ext>
            </a:extLst>
          </p:cNvPr>
          <p:cNvGrpSpPr/>
          <p:nvPr/>
        </p:nvGrpSpPr>
        <p:grpSpPr>
          <a:xfrm>
            <a:off x="6624320" y="1377048"/>
            <a:ext cx="4034240" cy="4975289"/>
            <a:chOff x="5847080" y="1381061"/>
            <a:chExt cx="4034240" cy="4975289"/>
          </a:xfrm>
        </p:grpSpPr>
        <p:pic>
          <p:nvPicPr>
            <p:cNvPr id="8" name="Picture 2" descr="three-bit-flash-ADC-circuit_2">
              <a:extLst>
                <a:ext uri="{FF2B5EF4-FFF2-40B4-BE49-F238E27FC236}">
                  <a16:creationId xmlns:a16="http://schemas.microsoft.com/office/drawing/2014/main" id="{DC70996A-C768-E294-0B2E-9D577ABE4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7080" y="1381061"/>
              <a:ext cx="4034240" cy="497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5AA72B9-17E9-A6BD-7604-494474C328C9}"/>
                </a:ext>
              </a:extLst>
            </p:cNvPr>
            <p:cNvSpPr/>
            <p:nvPr/>
          </p:nvSpPr>
          <p:spPr>
            <a:xfrm>
              <a:off x="5953760" y="2072640"/>
              <a:ext cx="680720" cy="3759200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FB7DA761-BED4-6963-7DF6-14FE2E8B6195}"/>
                </a:ext>
              </a:extLst>
            </p:cNvPr>
            <p:cNvSpPr/>
            <p:nvPr/>
          </p:nvSpPr>
          <p:spPr>
            <a:xfrm>
              <a:off x="6766560" y="1493520"/>
              <a:ext cx="680720" cy="418592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DA4EE25-E26F-1B76-2A0C-F85215AE1123}"/>
                </a:ext>
              </a:extLst>
            </p:cNvPr>
            <p:cNvSpPr/>
            <p:nvPr/>
          </p:nvSpPr>
          <p:spPr>
            <a:xfrm>
              <a:off x="7864200" y="2255521"/>
              <a:ext cx="1269640" cy="308864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ADD171-2CAE-8EE3-E165-2E4726D18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838" y="4618688"/>
            <a:ext cx="2373394" cy="162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38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768FC-7FE7-DEC2-B9D2-B748EACE3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C8F6DC-3B8B-C62E-F5F9-863FF6D34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B29AF04-EBF2-A37B-A6CE-52893D8CEBD3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841D07C-34EC-B281-1F09-0279EB45ADD2}"/>
              </a:ext>
            </a:extLst>
          </p:cNvPr>
          <p:cNvSpPr txBox="1"/>
          <p:nvPr/>
        </p:nvSpPr>
        <p:spPr>
          <a:xfrm>
            <a:off x="640080" y="330518"/>
            <a:ext cx="908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C4F69549-039A-F69A-27EF-CA66B91B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AD5755-FA91-629F-F6B3-629D35A5D2A2}"/>
              </a:ext>
            </a:extLst>
          </p:cNvPr>
          <p:cNvSpPr txBox="1"/>
          <p:nvPr/>
        </p:nvSpPr>
        <p:spPr>
          <a:xfrm>
            <a:off x="710660" y="1721942"/>
            <a:ext cx="5333640" cy="464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Converts the thermometer code into a binary code.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124FC73-9F3A-A0A4-B1ED-58FAE6FF017D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apture">
            <a:extLst>
              <a:ext uri="{FF2B5EF4-FFF2-40B4-BE49-F238E27FC236}">
                <a16:creationId xmlns:a16="http://schemas.microsoft.com/office/drawing/2014/main" id="{76E002ED-0EE3-231B-E07F-0DB4A2DA4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50" y="2324428"/>
            <a:ext cx="39433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5F040B19-9959-1464-8180-214600BF558F}"/>
              </a:ext>
            </a:extLst>
          </p:cNvPr>
          <p:cNvGrpSpPr/>
          <p:nvPr/>
        </p:nvGrpSpPr>
        <p:grpSpPr>
          <a:xfrm>
            <a:off x="7027608" y="1038404"/>
            <a:ext cx="3080862" cy="5329036"/>
            <a:chOff x="6939715" y="1235759"/>
            <a:chExt cx="3080862" cy="5329036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5F1BB3C-30BC-48F6-DF26-B55CC1AB41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78092" y="1235759"/>
              <a:ext cx="3004107" cy="3704861"/>
              <a:chOff x="5847080" y="1381061"/>
              <a:chExt cx="4034240" cy="4975289"/>
            </a:xfrm>
          </p:grpSpPr>
          <p:pic>
            <p:nvPicPr>
              <p:cNvPr id="8" name="Picture 2" descr="three-bit-flash-ADC-circuit_2">
                <a:extLst>
                  <a:ext uri="{FF2B5EF4-FFF2-40B4-BE49-F238E27FC236}">
                    <a16:creationId xmlns:a16="http://schemas.microsoft.com/office/drawing/2014/main" id="{2BB10BD4-440C-5673-EEC5-980E41D829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47080" y="1381061"/>
                <a:ext cx="4034240" cy="4975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D4302D7A-7BFB-E051-EE2C-2B32C9163B4F}"/>
                  </a:ext>
                </a:extLst>
              </p:cNvPr>
              <p:cNvSpPr/>
              <p:nvPr/>
            </p:nvSpPr>
            <p:spPr>
              <a:xfrm>
                <a:off x="5953760" y="2072640"/>
                <a:ext cx="680720" cy="3759200"/>
              </a:xfrm>
              <a:prstGeom prst="roundRect">
                <a:avLst/>
              </a:prstGeom>
              <a:noFill/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7037F1EE-B2CB-84D6-8232-93B8E5E75CFB}"/>
                  </a:ext>
                </a:extLst>
              </p:cNvPr>
              <p:cNvSpPr/>
              <p:nvPr/>
            </p:nvSpPr>
            <p:spPr>
              <a:xfrm>
                <a:off x="6766560" y="1493520"/>
                <a:ext cx="680720" cy="4185920"/>
              </a:xfrm>
              <a:prstGeom prst="roundRect">
                <a:avLst/>
              </a:pr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489E6EDF-B2C2-4C94-1921-0219BDC91AEA}"/>
                  </a:ext>
                </a:extLst>
              </p:cNvPr>
              <p:cNvSpPr/>
              <p:nvPr/>
            </p:nvSpPr>
            <p:spPr>
              <a:xfrm>
                <a:off x="7864200" y="2255521"/>
                <a:ext cx="1269640" cy="3088640"/>
              </a:xfrm>
              <a:prstGeom prst="round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52" name="Picture 4" descr="Encoder in Digital Logic - GeeksforGeeks">
              <a:extLst>
                <a:ext uri="{FF2B5EF4-FFF2-40B4-BE49-F238E27FC236}">
                  <a16:creationId xmlns:a16="http://schemas.microsoft.com/office/drawing/2014/main" id="{D2B1201B-C1DB-0798-E3AB-F3A179592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9715" y="5024363"/>
              <a:ext cx="3080862" cy="1540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Priority Encoder and Digital Encoder ...">
            <a:extLst>
              <a:ext uri="{FF2B5EF4-FFF2-40B4-BE49-F238E27FC236}">
                <a16:creationId xmlns:a16="http://schemas.microsoft.com/office/drawing/2014/main" id="{86099CD1-4EFD-2921-6F0B-D61D43DDF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4147968"/>
            <a:ext cx="3352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55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D4D641-1327-E4BE-980B-DEEE8206F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86D7A7-D0D7-C214-CF78-FB142DE6B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47F6D65-6587-F590-BB37-EF47A536A1E5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419D58-25C7-A9D6-B97B-9D649703E05F}"/>
              </a:ext>
            </a:extLst>
          </p:cNvPr>
          <p:cNvSpPr txBox="1"/>
          <p:nvPr/>
        </p:nvSpPr>
        <p:spPr>
          <a:xfrm>
            <a:off x="640080" y="330518"/>
            <a:ext cx="908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Example: 3-bit Flash ADC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C0339382-F748-65AC-CE56-C632A0A6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2F4222-B649-5F05-250E-05C7120CFE8A}"/>
              </a:ext>
            </a:extLst>
          </p:cNvPr>
          <p:cNvSpPr txBox="1"/>
          <p:nvPr/>
        </p:nvSpPr>
        <p:spPr>
          <a:xfrm>
            <a:off x="640080" y="1539951"/>
            <a:ext cx="5333640" cy="21250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Given a reference voltage range of 0V - 7V, the resistor ladder generates 7 reference voltages:</a:t>
            </a:r>
          </a:p>
          <a:p>
            <a:pPr algn="ctr">
              <a:lnSpc>
                <a:spcPct val="150000"/>
              </a:lnSpc>
            </a:pPr>
            <a:r>
              <a:rPr lang="en-US" altLang="zh-CN" dirty="0"/>
              <a:t>1V, 1V, 2V, 3V … 7V</a:t>
            </a:r>
          </a:p>
          <a:p>
            <a:pPr algn="ctr"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Assume the input voltage is </a:t>
            </a:r>
            <a:r>
              <a:rPr lang="en-US" altLang="zh-CN" i="1" dirty="0"/>
              <a:t>V</a:t>
            </a:r>
            <a:r>
              <a:rPr lang="en-US" altLang="zh-CN" baseline="-25000" dirty="0"/>
              <a:t>in</a:t>
            </a:r>
            <a:r>
              <a:rPr lang="en-US" altLang="zh-CN" dirty="0"/>
              <a:t>​ =4.5V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50D951-38EB-A496-AA38-1FF15933D92A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A2D5750-D206-5731-9703-701F0E2CE30B}"/>
              </a:ext>
            </a:extLst>
          </p:cNvPr>
          <p:cNvGrpSpPr>
            <a:grpSpLocks noChangeAspect="1"/>
          </p:cNvGrpSpPr>
          <p:nvPr/>
        </p:nvGrpSpPr>
        <p:grpSpPr>
          <a:xfrm>
            <a:off x="7431500" y="1363524"/>
            <a:ext cx="2749899" cy="3391356"/>
            <a:chOff x="5847080" y="1381061"/>
            <a:chExt cx="4034240" cy="4975289"/>
          </a:xfrm>
        </p:grpSpPr>
        <p:pic>
          <p:nvPicPr>
            <p:cNvPr id="8" name="Picture 2" descr="three-bit-flash-ADC-circuit_2">
              <a:extLst>
                <a:ext uri="{FF2B5EF4-FFF2-40B4-BE49-F238E27FC236}">
                  <a16:creationId xmlns:a16="http://schemas.microsoft.com/office/drawing/2014/main" id="{A3323A6C-D7FF-7CB5-E77C-DA388D272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7080" y="1381061"/>
              <a:ext cx="4034240" cy="4975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CC44FDB-366F-E9B6-0C7F-2D9922C0C003}"/>
                </a:ext>
              </a:extLst>
            </p:cNvPr>
            <p:cNvSpPr/>
            <p:nvPr/>
          </p:nvSpPr>
          <p:spPr>
            <a:xfrm>
              <a:off x="5953760" y="2072640"/>
              <a:ext cx="680720" cy="3759200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EADDF1D1-8075-8869-EC25-B4DF97911D45}"/>
                </a:ext>
              </a:extLst>
            </p:cNvPr>
            <p:cNvSpPr/>
            <p:nvPr/>
          </p:nvSpPr>
          <p:spPr>
            <a:xfrm>
              <a:off x="6766560" y="1493520"/>
              <a:ext cx="680720" cy="418592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AFD8062-FCF0-B0D3-8649-BB36A63F33A5}"/>
                </a:ext>
              </a:extLst>
            </p:cNvPr>
            <p:cNvSpPr/>
            <p:nvPr/>
          </p:nvSpPr>
          <p:spPr>
            <a:xfrm>
              <a:off x="7864200" y="2255521"/>
              <a:ext cx="1269640" cy="308864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91A7297-6ED0-CF79-6F32-5C3EB9233905}"/>
              </a:ext>
            </a:extLst>
          </p:cNvPr>
          <p:cNvGrpSpPr/>
          <p:nvPr/>
        </p:nvGrpSpPr>
        <p:grpSpPr>
          <a:xfrm>
            <a:off x="934720" y="3789679"/>
            <a:ext cx="4815224" cy="2470893"/>
            <a:chOff x="996296" y="3789679"/>
            <a:chExt cx="4815224" cy="247089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E384DC-75AD-B957-A1F0-646D8D9C2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71236" y="3789679"/>
              <a:ext cx="4740284" cy="178414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E032AC0-C90E-8547-2E9E-B0D7AFD8D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6296" y="5698485"/>
              <a:ext cx="2445082" cy="562087"/>
            </a:xfrm>
            <a:prstGeom prst="rect">
              <a:avLst/>
            </a:prstGeom>
          </p:spPr>
        </p:pic>
      </p:grpSp>
      <p:pic>
        <p:nvPicPr>
          <p:cNvPr id="16" name="Picture 2" descr="Analog-to-Digital-Converter-Types 1">
            <a:extLst>
              <a:ext uri="{FF2B5EF4-FFF2-40B4-BE49-F238E27FC236}">
                <a16:creationId xmlns:a16="http://schemas.microsoft.com/office/drawing/2014/main" id="{DE564B52-9058-30A6-8E04-035A4C2FD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417" y="4831537"/>
            <a:ext cx="3306064" cy="150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669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6AFE13-80C5-6C68-2DCC-0A9F16595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C75DFA-82F7-3092-59CE-6A4A584F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3FA56B-5E4E-E516-81D4-D2FEF84F8E4D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2E22CD-6479-4C2A-8F46-DB57CCB88DC2}"/>
              </a:ext>
            </a:extLst>
          </p:cNvPr>
          <p:cNvSpPr txBox="1"/>
          <p:nvPr/>
        </p:nvSpPr>
        <p:spPr>
          <a:xfrm>
            <a:off x="640079" y="330518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4-bit Flash ADC Schematic – Analog + Digital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C9E5F475-274C-8D38-D437-80894596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942F079-7714-FA4D-6DC0-E38A334395CD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9D64067-BA7E-CD9F-83E0-BC2347D42FDC}"/>
              </a:ext>
            </a:extLst>
          </p:cNvPr>
          <p:cNvGrpSpPr/>
          <p:nvPr/>
        </p:nvGrpSpPr>
        <p:grpSpPr>
          <a:xfrm>
            <a:off x="1070272" y="1466158"/>
            <a:ext cx="1881298" cy="3430904"/>
            <a:chOff x="711871" y="1451583"/>
            <a:chExt cx="1881298" cy="343090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78E64FB-BA71-91F0-6AE7-5B9D6AA76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871" y="1451583"/>
              <a:ext cx="1881298" cy="2633818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7C78791-4CB0-FA56-78DD-9E07632D7FC9}"/>
                </a:ext>
              </a:extLst>
            </p:cNvPr>
            <p:cNvSpPr txBox="1"/>
            <p:nvPr/>
          </p:nvSpPr>
          <p:spPr>
            <a:xfrm>
              <a:off x="783840" y="4143823"/>
              <a:ext cx="173736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Resistor Ladder</a:t>
              </a:r>
            </a:p>
            <a:p>
              <a:pPr algn="ctr"/>
              <a:r>
                <a:rPr lang="en-US" altLang="zh-CN" sz="2400" b="1" dirty="0">
                  <a:solidFill>
                    <a:schemeClr val="accent4"/>
                  </a:solidFill>
                </a:rPr>
                <a:t>Analog</a:t>
              </a:r>
              <a:endParaRPr lang="zh-CN" altLang="en-US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ECB295B-8B17-78A7-BA8A-923376DBE19D}"/>
              </a:ext>
            </a:extLst>
          </p:cNvPr>
          <p:cNvGrpSpPr>
            <a:grpSpLocks noChangeAspect="1"/>
          </p:cNvGrpSpPr>
          <p:nvPr/>
        </p:nvGrpSpPr>
        <p:grpSpPr>
          <a:xfrm>
            <a:off x="3321814" y="1874823"/>
            <a:ext cx="5548371" cy="3967481"/>
            <a:chOff x="4290818" y="1708954"/>
            <a:chExt cx="6729478" cy="4534789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F685A84D-5DEA-4AB7-65A7-973FBB1E5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90818" y="1708954"/>
              <a:ext cx="5533788" cy="4438309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7DD49BF-9298-9865-C7F9-D3FDD5A30C49}"/>
                </a:ext>
              </a:extLst>
            </p:cNvPr>
            <p:cNvSpPr txBox="1"/>
            <p:nvPr/>
          </p:nvSpPr>
          <p:spPr>
            <a:xfrm>
              <a:off x="7693139" y="5399458"/>
              <a:ext cx="3327157" cy="8442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 Differential Comparator</a:t>
              </a:r>
            </a:p>
            <a:p>
              <a:pPr algn="ctr"/>
              <a:r>
                <a:rPr lang="en-US" altLang="zh-CN" sz="2400" b="1" dirty="0">
                  <a:solidFill>
                    <a:schemeClr val="accent4"/>
                  </a:solidFill>
                </a:rPr>
                <a:t>Analog</a:t>
              </a:r>
              <a:endParaRPr lang="zh-CN" altLang="en-US" sz="2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AA92E184-538F-804C-92AF-F758D6F73940}"/>
              </a:ext>
            </a:extLst>
          </p:cNvPr>
          <p:cNvGrpSpPr/>
          <p:nvPr/>
        </p:nvGrpSpPr>
        <p:grpSpPr>
          <a:xfrm>
            <a:off x="8377269" y="2837870"/>
            <a:ext cx="3556891" cy="1874526"/>
            <a:chOff x="8432415" y="2837870"/>
            <a:chExt cx="3556891" cy="1874526"/>
          </a:xfrm>
        </p:grpSpPr>
        <p:pic>
          <p:nvPicPr>
            <p:cNvPr id="3" name="Picture 6" descr="Priority Encoder and Digital Encoder ...">
              <a:extLst>
                <a:ext uri="{FF2B5EF4-FFF2-40B4-BE49-F238E27FC236}">
                  <a16:creationId xmlns:a16="http://schemas.microsoft.com/office/drawing/2014/main" id="{7DCDEA9C-E26D-2040-56B5-320AABDDA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32415" y="2837870"/>
              <a:ext cx="2593009" cy="1053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0A82DE1-8EDE-9319-B198-10EBD92AACF6}"/>
                </a:ext>
              </a:extLst>
            </p:cNvPr>
            <p:cNvSpPr txBox="1"/>
            <p:nvPr/>
          </p:nvSpPr>
          <p:spPr>
            <a:xfrm>
              <a:off x="9246106" y="3973732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Priority Encoder</a:t>
              </a:r>
            </a:p>
            <a:p>
              <a:pPr algn="ctr"/>
              <a:r>
                <a:rPr lang="en-US" altLang="zh-CN" sz="2400" b="1" dirty="0">
                  <a:solidFill>
                    <a:schemeClr val="accent4"/>
                  </a:solidFill>
                </a:rPr>
                <a:t>Digital</a:t>
              </a:r>
              <a:endParaRPr lang="zh-CN" altLang="en-US" sz="24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204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8B315F-0D8B-17DB-311A-5A9FFC60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8BC1E7-62E2-4BB0-2986-A19F938D9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B7EDB2-D405-1042-25ED-DBDAC5B9A326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FF4B0B-45F8-339A-0FFB-69F6F5BF974A}"/>
              </a:ext>
            </a:extLst>
          </p:cNvPr>
          <p:cNvSpPr txBox="1"/>
          <p:nvPr/>
        </p:nvSpPr>
        <p:spPr>
          <a:xfrm>
            <a:off x="640080" y="330518"/>
            <a:ext cx="908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Schedule of Design Tasks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881E8495-CDA8-E104-6BC6-6E520590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C0BC66-3BDC-ED00-60BE-CF7E29C7787D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4E5C97-67D1-0362-3A27-2E8B6B2ED704}"/>
              </a:ext>
            </a:extLst>
          </p:cNvPr>
          <p:cNvSpPr txBox="1"/>
          <p:nvPr/>
        </p:nvSpPr>
        <p:spPr>
          <a:xfrm>
            <a:off x="1107364" y="1342489"/>
            <a:ext cx="4091830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Schematic Design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Resistor Ladder (Jiahui)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Comparator (Jiahui &amp; </a:t>
            </a:r>
            <a:r>
              <a:rPr lang="en-US" altLang="zh-CN" dirty="0" err="1"/>
              <a:t>Bingyu</a:t>
            </a:r>
            <a:r>
              <a:rPr lang="en-US" altLang="zh-CN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Encoder (</a:t>
            </a:r>
            <a:r>
              <a:rPr lang="en-US" altLang="zh-CN" dirty="0" err="1"/>
              <a:t>Bingyu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Layout Design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Resistor Ladder (Jiahui)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Comparator (Jiahui &amp; </a:t>
            </a:r>
            <a:r>
              <a:rPr lang="en-US" altLang="zh-CN" dirty="0" err="1"/>
              <a:t>Bingyu</a:t>
            </a:r>
            <a:r>
              <a:rPr lang="en-US" altLang="zh-CN" dirty="0"/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Encoder (</a:t>
            </a:r>
            <a:r>
              <a:rPr lang="en-US" altLang="zh-CN" dirty="0" err="1"/>
              <a:t>Bingyu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Testing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With DC inputs (Together)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With Sine wave input (Together)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D4B296-BF9C-CE54-9659-B52658E52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69" y="1342489"/>
            <a:ext cx="3591951" cy="2350371"/>
          </a:xfrm>
          <a:prstGeom prst="rect">
            <a:avLst/>
          </a:prstGeom>
        </p:spPr>
      </p:pic>
      <p:pic>
        <p:nvPicPr>
          <p:cNvPr id="1026" name="Picture 2" descr="2bit_flash adc">
            <a:extLst>
              <a:ext uri="{FF2B5EF4-FFF2-40B4-BE49-F238E27FC236}">
                <a16:creationId xmlns:a16="http://schemas.microsoft.com/office/drawing/2014/main" id="{9DEC162C-420B-0407-5D20-460668B7B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559" y="3820124"/>
            <a:ext cx="3676361" cy="257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6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Duke Dark">
      <a:dk1>
        <a:srgbClr val="FFFFFF"/>
      </a:dk1>
      <a:lt1>
        <a:srgbClr val="001A57"/>
      </a:lt1>
      <a:dk2>
        <a:srgbClr val="E2E6ED"/>
      </a:dk2>
      <a:lt2>
        <a:srgbClr val="666666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uke-Dark-D-L" id="{8C7EEA00-7761-2345-A4E0-4DE00E1080D5}" vid="{F1513A18-BCF8-4443-9DF7-960114B60492}"/>
    </a:ext>
  </a:extLst>
</a:theme>
</file>

<file path=ppt/theme/theme2.xml><?xml version="1.0" encoding="utf-8"?>
<a:theme xmlns:a="http://schemas.openxmlformats.org/drawingml/2006/main" name="1_Office 主题​​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407CF5E6-AD81-5D45-8954-6B9E41B8E09A}" vid="{8C41F278-EFB8-BA4B-BFEE-FE59773B8932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duke_dark_d_r</Template>
  <TotalTime>14577</TotalTime>
  <Words>316</Words>
  <Application>Microsoft Office PowerPoint</Application>
  <PresentationFormat>宽屏</PresentationFormat>
  <Paragraphs>69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Arial</vt:lpstr>
      <vt:lpstr>Calibri</vt:lpstr>
      <vt:lpstr>Calibri Light</vt:lpstr>
      <vt:lpstr>Georgia</vt:lpstr>
      <vt:lpstr>Wingdings</vt:lpstr>
      <vt:lpstr>Office 主题​​</vt:lpstr>
      <vt:lpstr>1_Office 主题​​</vt:lpstr>
      <vt:lpstr>  Flash Analog-to-Digital Converter  ECE 532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zxdddaaddaa@163.com</dc:creator>
  <cp:lastModifiedBy>Jiahui Yang</cp:lastModifiedBy>
  <cp:revision>1337</cp:revision>
  <dcterms:created xsi:type="dcterms:W3CDTF">2023-07-17T19:25:52Z</dcterms:created>
  <dcterms:modified xsi:type="dcterms:W3CDTF">2025-02-03T18:33:02Z</dcterms:modified>
</cp:coreProperties>
</file>