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67" r:id="rId5"/>
    <p:sldId id="268" r:id="rId6"/>
    <p:sldId id="262" r:id="rId7"/>
    <p:sldId id="259" r:id="rId8"/>
    <p:sldId id="260"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2vlPlYJyQ+Ye10S9AoINL2ARv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Afflerbach"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354E91-823F-4D89-9B74-905309E62BB7}">
  <a:tblStyle styleId="{AF354E91-823F-4D89-9B74-905309E62BB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7-15T13:14:36.800" idx="2">
    <p:pos x="196" y="462"/>
    <p:text>Update title before submitting!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RFpwMvQ"/>
      </p:ext>
    </p:extLst>
  </p:cm>
  <p:cm authorId="0" dt="2024-07-15T13:14:47.871" idx="1">
    <p:pos x="196" y="1785"/>
    <p:text>update information before submitting!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RFpwMv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877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855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14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376463" y="396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Assessment Figures</a:t>
            </a:r>
            <a:endParaRPr/>
          </a:p>
        </p:txBody>
      </p:sp>
      <p:sp>
        <p:nvSpPr>
          <p:cNvPr id="55" name="Google Shape;55;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graphicFrame>
        <p:nvGraphicFramePr>
          <p:cNvPr id="56" name="Google Shape;56;p1"/>
          <p:cNvGraphicFramePr/>
          <p:nvPr>
            <p:extLst>
              <p:ext uri="{D42A27DB-BD31-4B8C-83A1-F6EECF244321}">
                <p14:modId xmlns:p14="http://schemas.microsoft.com/office/powerpoint/2010/main" val="1869766506"/>
              </p:ext>
            </p:extLst>
          </p:nvPr>
        </p:nvGraphicFramePr>
        <p:xfrm>
          <a:off x="217271" y="1113674"/>
          <a:ext cx="8709458" cy="3289125"/>
        </p:xfrm>
        <a:graphic>
          <a:graphicData uri="http://schemas.openxmlformats.org/drawingml/2006/table">
            <a:tbl>
              <a:tblPr>
                <a:noFill/>
                <a:tableStyleId>{AF354E91-823F-4D89-9B74-905309E62BB7}</a:tableStyleId>
              </a:tblPr>
              <a:tblGrid>
                <a:gridCol w="2800698">
                  <a:extLst>
                    <a:ext uri="{9D8B030D-6E8A-4147-A177-3AD203B41FA5}">
                      <a16:colId xmlns:a16="http://schemas.microsoft.com/office/drawing/2014/main" val="20000"/>
                    </a:ext>
                  </a:extLst>
                </a:gridCol>
                <a:gridCol w="2931971">
                  <a:extLst>
                    <a:ext uri="{9D8B030D-6E8A-4147-A177-3AD203B41FA5}">
                      <a16:colId xmlns:a16="http://schemas.microsoft.com/office/drawing/2014/main" val="20001"/>
                    </a:ext>
                  </a:extLst>
                </a:gridCol>
                <a:gridCol w="2976789">
                  <a:extLst>
                    <a:ext uri="{9D8B030D-6E8A-4147-A177-3AD203B41FA5}">
                      <a16:colId xmlns:a16="http://schemas.microsoft.com/office/drawing/2014/main" val="20002"/>
                    </a:ext>
                  </a:extLst>
                </a:gridCol>
              </a:tblGrid>
              <a:tr h="32891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0"/>
                  </a:ext>
                </a:extLst>
              </a:tr>
            </a:tbl>
          </a:graphicData>
        </a:graphic>
      </p:graphicFrame>
      <p:pic>
        <p:nvPicPr>
          <p:cNvPr id="2" name="图片 1">
            <a:extLst>
              <a:ext uri="{FF2B5EF4-FFF2-40B4-BE49-F238E27FC236}">
                <a16:creationId xmlns:a16="http://schemas.microsoft.com/office/drawing/2014/main" id="{33EDB583-AD6E-449A-3CB2-45F9F6494922}"/>
              </a:ext>
            </a:extLst>
          </p:cNvPr>
          <p:cNvPicPr>
            <a:picLocks noChangeAspect="1"/>
          </p:cNvPicPr>
          <p:nvPr/>
        </p:nvPicPr>
        <p:blipFill>
          <a:blip r:embed="rId3"/>
          <a:stretch>
            <a:fillRect/>
          </a:stretch>
        </p:blipFill>
        <p:spPr>
          <a:xfrm>
            <a:off x="275663" y="1335144"/>
            <a:ext cx="2671200" cy="2924132"/>
          </a:xfrm>
          <a:prstGeom prst="rect">
            <a:avLst/>
          </a:prstGeom>
        </p:spPr>
      </p:pic>
      <p:grpSp>
        <p:nvGrpSpPr>
          <p:cNvPr id="8" name="组合 7">
            <a:extLst>
              <a:ext uri="{FF2B5EF4-FFF2-40B4-BE49-F238E27FC236}">
                <a16:creationId xmlns:a16="http://schemas.microsoft.com/office/drawing/2014/main" id="{B52BB1D6-73E9-7FFE-8E68-F1F0BBAC1F12}"/>
              </a:ext>
            </a:extLst>
          </p:cNvPr>
          <p:cNvGrpSpPr/>
          <p:nvPr/>
        </p:nvGrpSpPr>
        <p:grpSpPr>
          <a:xfrm>
            <a:off x="3139200" y="1335144"/>
            <a:ext cx="2671200" cy="2924132"/>
            <a:chOff x="3139200" y="1335144"/>
            <a:chExt cx="2671200" cy="2924132"/>
          </a:xfrm>
        </p:grpSpPr>
        <p:pic>
          <p:nvPicPr>
            <p:cNvPr id="3" name="图片 2">
              <a:extLst>
                <a:ext uri="{FF2B5EF4-FFF2-40B4-BE49-F238E27FC236}">
                  <a16:creationId xmlns:a16="http://schemas.microsoft.com/office/drawing/2014/main" id="{D0F815B4-3493-7D7F-B98B-000041018E8E}"/>
                </a:ext>
              </a:extLst>
            </p:cNvPr>
            <p:cNvPicPr>
              <a:picLocks noChangeAspect="1"/>
            </p:cNvPicPr>
            <p:nvPr/>
          </p:nvPicPr>
          <p:blipFill>
            <a:blip r:embed="rId4"/>
            <a:stretch>
              <a:fillRect/>
            </a:stretch>
          </p:blipFill>
          <p:spPr>
            <a:xfrm>
              <a:off x="3139200" y="1335145"/>
              <a:ext cx="2671200" cy="2924131"/>
            </a:xfrm>
            <a:prstGeom prst="rect">
              <a:avLst/>
            </a:prstGeom>
          </p:spPr>
        </p:pic>
        <p:sp>
          <p:nvSpPr>
            <p:cNvPr id="6" name="矩形 5">
              <a:extLst>
                <a:ext uri="{FF2B5EF4-FFF2-40B4-BE49-F238E27FC236}">
                  <a16:creationId xmlns:a16="http://schemas.microsoft.com/office/drawing/2014/main" id="{FF90342A-F982-5F64-A1F8-297C85CC4407}"/>
                </a:ext>
              </a:extLst>
            </p:cNvPr>
            <p:cNvSpPr/>
            <p:nvPr/>
          </p:nvSpPr>
          <p:spPr>
            <a:xfrm>
              <a:off x="3432930" y="1335144"/>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BDE29E92-B2BC-BBE7-599A-D0758F7ADA6D}"/>
              </a:ext>
            </a:extLst>
          </p:cNvPr>
          <p:cNvGrpSpPr/>
          <p:nvPr/>
        </p:nvGrpSpPr>
        <p:grpSpPr>
          <a:xfrm>
            <a:off x="6073862" y="1335144"/>
            <a:ext cx="2671200" cy="2924132"/>
            <a:chOff x="6073862" y="1335144"/>
            <a:chExt cx="2671200" cy="2924132"/>
          </a:xfrm>
        </p:grpSpPr>
        <p:pic>
          <p:nvPicPr>
            <p:cNvPr id="4" name="图片 3">
              <a:extLst>
                <a:ext uri="{FF2B5EF4-FFF2-40B4-BE49-F238E27FC236}">
                  <a16:creationId xmlns:a16="http://schemas.microsoft.com/office/drawing/2014/main" id="{ECC1CC37-B138-348F-FD30-34F6C65CEAE6}"/>
                </a:ext>
              </a:extLst>
            </p:cNvPr>
            <p:cNvPicPr>
              <a:picLocks noChangeAspect="1"/>
            </p:cNvPicPr>
            <p:nvPr/>
          </p:nvPicPr>
          <p:blipFill>
            <a:blip r:embed="rId5"/>
            <a:stretch>
              <a:fillRect/>
            </a:stretch>
          </p:blipFill>
          <p:spPr>
            <a:xfrm>
              <a:off x="6073862" y="1335144"/>
              <a:ext cx="2671200" cy="2924132"/>
            </a:xfrm>
            <a:prstGeom prst="rect">
              <a:avLst/>
            </a:prstGeom>
          </p:spPr>
        </p:pic>
        <p:sp>
          <p:nvSpPr>
            <p:cNvPr id="7" name="矩形 6">
              <a:extLst>
                <a:ext uri="{FF2B5EF4-FFF2-40B4-BE49-F238E27FC236}">
                  <a16:creationId xmlns:a16="http://schemas.microsoft.com/office/drawing/2014/main" id="{17207F4C-EBCB-F89C-BADF-E8BBE7643E2D}"/>
                </a:ext>
              </a:extLst>
            </p:cNvPr>
            <p:cNvSpPr/>
            <p:nvPr/>
          </p:nvSpPr>
          <p:spPr>
            <a:xfrm>
              <a:off x="6367593" y="1335144"/>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311708" y="73472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ML4ER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Assignment 7</a:t>
            </a:r>
            <a:endParaRPr dirty="0"/>
          </a:p>
        </p:txBody>
      </p:sp>
      <p:sp>
        <p:nvSpPr>
          <p:cNvPr id="63" name="Google Shape;63;p2"/>
          <p:cNvSpPr txBox="1">
            <a:spLocks noGrp="1"/>
          </p:cNvSpPr>
          <p:nvPr>
            <p:ph type="subTitle" idx="1"/>
          </p:nvPr>
        </p:nvSpPr>
        <p:spPr>
          <a:xfrm>
            <a:off x="311700" y="2834125"/>
            <a:ext cx="8520600" cy="175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J</a:t>
            </a:r>
            <a:r>
              <a:rPr lang="en-US" altLang="zh-CN" dirty="0" err="1">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iahui</a:t>
            </a:r>
            <a:r>
              <a:rPr lang="en-US" altLang="zh-C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Yang</a:t>
            </a:r>
            <a:endParaRPr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endParaRPr>
          </a:p>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Informatics Skunkworks</a:t>
            </a:r>
          </a:p>
          <a:p>
            <a:pPr marL="0" lvl="0" indent="0" algn="ctr" rtl="0">
              <a:lnSpc>
                <a:spcPct val="100000"/>
              </a:lnSpc>
              <a:spcBef>
                <a:spcPts val="0"/>
              </a:spcBef>
              <a:spcAft>
                <a:spcPts val="0"/>
              </a:spcAft>
              <a:buSzPts val="2800"/>
              <a:buNone/>
            </a:pP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MSE 401</a:t>
            </a:r>
            <a:r>
              <a:rPr lang="e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 3 Credits</a:t>
            </a:r>
            <a:endParaRPr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endParaRPr>
          </a:p>
          <a:p>
            <a:pPr marL="0" lvl="0" indent="0" algn="ctr" rtl="0">
              <a:lnSpc>
                <a:spcPct val="100000"/>
              </a:lnSpc>
              <a:spcBef>
                <a:spcPts val="0"/>
              </a:spcBef>
              <a:spcAft>
                <a:spcPts val="0"/>
              </a:spcAft>
              <a:buSzPts val="2800"/>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A</a:t>
            </a:r>
            <a:r>
              <a:rPr lang="en-US" altLang="zh-CN"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ug</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 07 2024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Progress</a:t>
            </a:r>
            <a:endParaRPr dirty="0"/>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Section 1 with the default Fully Connected Network (FCN)</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3" name="图片 2">
            <a:extLst>
              <a:ext uri="{FF2B5EF4-FFF2-40B4-BE49-F238E27FC236}">
                <a16:creationId xmlns:a16="http://schemas.microsoft.com/office/drawing/2014/main" id="{01AFB558-5722-5DBE-7A00-D5D7295499C5}"/>
              </a:ext>
            </a:extLst>
          </p:cNvPr>
          <p:cNvPicPr>
            <a:picLocks noChangeAspect="1"/>
          </p:cNvPicPr>
          <p:nvPr/>
        </p:nvPicPr>
        <p:blipFill>
          <a:blip r:embed="rId3"/>
          <a:stretch>
            <a:fillRect/>
          </a:stretch>
        </p:blipFill>
        <p:spPr>
          <a:xfrm>
            <a:off x="1033837" y="2050900"/>
            <a:ext cx="2418565" cy="2647575"/>
          </a:xfrm>
          <a:prstGeom prst="rect">
            <a:avLst/>
          </a:prstGeom>
        </p:spPr>
      </p:pic>
      <p:pic>
        <p:nvPicPr>
          <p:cNvPr id="5" name="图片 4">
            <a:extLst>
              <a:ext uri="{FF2B5EF4-FFF2-40B4-BE49-F238E27FC236}">
                <a16:creationId xmlns:a16="http://schemas.microsoft.com/office/drawing/2014/main" id="{3B65F129-4E74-BC01-DBB1-D5049998DC09}"/>
              </a:ext>
            </a:extLst>
          </p:cNvPr>
          <p:cNvPicPr>
            <a:picLocks noChangeAspect="1"/>
          </p:cNvPicPr>
          <p:nvPr/>
        </p:nvPicPr>
        <p:blipFill rotWithShape="1">
          <a:blip r:embed="rId4"/>
          <a:srcRect t="26418" r="46510" b="17118"/>
          <a:stretch/>
        </p:blipFill>
        <p:spPr>
          <a:xfrm>
            <a:off x="3850382" y="3134936"/>
            <a:ext cx="2801610" cy="1002710"/>
          </a:xfrm>
          <a:prstGeom prst="rect">
            <a:avLst/>
          </a:prstGeom>
        </p:spPr>
      </p:pic>
      <p:sp>
        <p:nvSpPr>
          <p:cNvPr id="6" name="文本框 5">
            <a:extLst>
              <a:ext uri="{FF2B5EF4-FFF2-40B4-BE49-F238E27FC236}">
                <a16:creationId xmlns:a16="http://schemas.microsoft.com/office/drawing/2014/main" id="{D619F920-A2A1-23B3-1E51-6BE24AC7123B}"/>
              </a:ext>
            </a:extLst>
          </p:cNvPr>
          <p:cNvSpPr txBox="1"/>
          <p:nvPr/>
        </p:nvSpPr>
        <p:spPr>
          <a:xfrm>
            <a:off x="3850382" y="1906568"/>
            <a:ext cx="4780800" cy="954107"/>
          </a:xfrm>
          <a:prstGeom prst="rect">
            <a:avLst/>
          </a:prstGeom>
          <a:noFill/>
        </p:spPr>
        <p:txBody>
          <a:bodyPr wrap="square" rtlCol="0">
            <a:spAutoFit/>
          </a:bodyPr>
          <a:lstStyle/>
          <a:p>
            <a:pPr algn="just"/>
            <a:r>
              <a:rPr lang="en-US" altLang="zh-CN" dirty="0"/>
              <a:t>The model has a validation accuracy of 70.18%, with high F1 scores for classes "111" (0.715) and "bd" (0.826), but the model fails to correctly predict any instances of class "100" (F1 score of 0). The average F1 score is 0.514.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Progress</a:t>
            </a:r>
            <a:endParaRPr dirty="0"/>
          </a:p>
        </p:txBody>
      </p:sp>
      <p:sp>
        <p:nvSpPr>
          <p:cNvPr id="69" name="Google Shape;69;p3"/>
          <p:cNvSpPr txBox="1">
            <a:spLocks noGrp="1"/>
          </p:cNvSpPr>
          <p:nvPr>
            <p:ph type="body" idx="1"/>
          </p:nvPr>
        </p:nvSpPr>
        <p:spPr>
          <a:xfrm>
            <a:off x="217271" y="1153312"/>
            <a:ext cx="8709458"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exercise 1 - adding layers to your FCN</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9" name="文本框 8">
            <a:extLst>
              <a:ext uri="{FF2B5EF4-FFF2-40B4-BE49-F238E27FC236}">
                <a16:creationId xmlns:a16="http://schemas.microsoft.com/office/drawing/2014/main" id="{C23080A4-6D2D-7E00-D786-FFB373CB2F57}"/>
              </a:ext>
            </a:extLst>
          </p:cNvPr>
          <p:cNvSpPr txBox="1"/>
          <p:nvPr/>
        </p:nvSpPr>
        <p:spPr>
          <a:xfrm>
            <a:off x="4676440" y="371394"/>
            <a:ext cx="3796018" cy="646331"/>
          </a:xfrm>
          <a:prstGeom prst="rect">
            <a:avLst/>
          </a:prstGeom>
          <a:noFill/>
        </p:spPr>
        <p:txBody>
          <a:bodyPr wrap="square" rtlCol="0">
            <a:spAutoFit/>
          </a:bodyPr>
          <a:lstStyle/>
          <a:p>
            <a:pPr algn="just"/>
            <a:r>
              <a:rPr lang="en-US" altLang="zh-CN" sz="1200" dirty="0"/>
              <a:t>The model has a validation accuracy of 70.51%, with high F1 scores for classes "111" (0.721), "bd" (0.826), and "100" (0.0). The average F1 score is 0.516.</a:t>
            </a:r>
            <a:endParaRPr lang="zh-CN" altLang="en-US" sz="1200" dirty="0"/>
          </a:p>
        </p:txBody>
      </p:sp>
      <p:pic>
        <p:nvPicPr>
          <p:cNvPr id="13" name="图片 12">
            <a:extLst>
              <a:ext uri="{FF2B5EF4-FFF2-40B4-BE49-F238E27FC236}">
                <a16:creationId xmlns:a16="http://schemas.microsoft.com/office/drawing/2014/main" id="{BD7A3166-9FAA-8CD9-4500-EC7E8A43D8CD}"/>
              </a:ext>
            </a:extLst>
          </p:cNvPr>
          <p:cNvPicPr>
            <a:picLocks noChangeAspect="1"/>
          </p:cNvPicPr>
          <p:nvPr/>
        </p:nvPicPr>
        <p:blipFill>
          <a:blip r:embed="rId3"/>
          <a:stretch>
            <a:fillRect/>
          </a:stretch>
        </p:blipFill>
        <p:spPr>
          <a:xfrm>
            <a:off x="311700" y="1914442"/>
            <a:ext cx="3431910" cy="2655270"/>
          </a:xfrm>
          <a:prstGeom prst="rect">
            <a:avLst/>
          </a:prstGeom>
        </p:spPr>
      </p:pic>
      <p:pic>
        <p:nvPicPr>
          <p:cNvPr id="15" name="图片 14">
            <a:extLst>
              <a:ext uri="{FF2B5EF4-FFF2-40B4-BE49-F238E27FC236}">
                <a16:creationId xmlns:a16="http://schemas.microsoft.com/office/drawing/2014/main" id="{A2279BA3-A131-3F91-8963-D99FF28D5521}"/>
              </a:ext>
            </a:extLst>
          </p:cNvPr>
          <p:cNvPicPr>
            <a:picLocks noChangeAspect="1"/>
          </p:cNvPicPr>
          <p:nvPr/>
        </p:nvPicPr>
        <p:blipFill>
          <a:blip r:embed="rId4"/>
          <a:stretch>
            <a:fillRect/>
          </a:stretch>
        </p:blipFill>
        <p:spPr>
          <a:xfrm>
            <a:off x="3838039" y="2007947"/>
            <a:ext cx="2425595" cy="2655270"/>
          </a:xfrm>
          <a:prstGeom prst="rect">
            <a:avLst/>
          </a:prstGeom>
        </p:spPr>
      </p:pic>
      <p:pic>
        <p:nvPicPr>
          <p:cNvPr id="17" name="图片 16">
            <a:extLst>
              <a:ext uri="{FF2B5EF4-FFF2-40B4-BE49-F238E27FC236}">
                <a16:creationId xmlns:a16="http://schemas.microsoft.com/office/drawing/2014/main" id="{3844E00B-C41A-F70F-F119-13C147F2C8B6}"/>
              </a:ext>
            </a:extLst>
          </p:cNvPr>
          <p:cNvPicPr>
            <a:picLocks noChangeAspect="1"/>
          </p:cNvPicPr>
          <p:nvPr/>
        </p:nvPicPr>
        <p:blipFill rotWithShape="1">
          <a:blip r:embed="rId5"/>
          <a:srcRect l="3197" t="21113" r="39250" b="32146"/>
          <a:stretch/>
        </p:blipFill>
        <p:spPr>
          <a:xfrm>
            <a:off x="6446930" y="2834772"/>
            <a:ext cx="2296503" cy="814609"/>
          </a:xfrm>
          <a:prstGeom prst="rect">
            <a:avLst/>
          </a:prstGeom>
        </p:spPr>
      </p:pic>
    </p:spTree>
    <p:extLst>
      <p:ext uri="{BB962C8B-B14F-4D97-AF65-F5344CB8AC3E}">
        <p14:creationId xmlns:p14="http://schemas.microsoft.com/office/powerpoint/2010/main" val="316435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Progress</a:t>
            </a:r>
            <a:endParaRPr dirty="0"/>
          </a:p>
        </p:txBody>
      </p:sp>
      <p:sp>
        <p:nvSpPr>
          <p:cNvPr id="69" name="Google Shape;69;p3"/>
          <p:cNvSpPr txBox="1">
            <a:spLocks noGrp="1"/>
          </p:cNvSpPr>
          <p:nvPr>
            <p:ph type="body" idx="1"/>
          </p:nvPr>
        </p:nvSpPr>
        <p:spPr>
          <a:xfrm>
            <a:off x="217271" y="1153312"/>
            <a:ext cx="8709458"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exercise 2 - modifying convolution layers</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4" name="图片 3">
            <a:extLst>
              <a:ext uri="{FF2B5EF4-FFF2-40B4-BE49-F238E27FC236}">
                <a16:creationId xmlns:a16="http://schemas.microsoft.com/office/drawing/2014/main" id="{A69A5DCA-E27D-5CA5-D228-F74F0C44AE93}"/>
              </a:ext>
            </a:extLst>
          </p:cNvPr>
          <p:cNvPicPr>
            <a:picLocks noChangeAspect="1"/>
          </p:cNvPicPr>
          <p:nvPr/>
        </p:nvPicPr>
        <p:blipFill rotWithShape="1">
          <a:blip r:embed="rId3"/>
          <a:srcRect t="1679" r="20946" b="8652"/>
          <a:stretch/>
        </p:blipFill>
        <p:spPr>
          <a:xfrm>
            <a:off x="435331" y="1920959"/>
            <a:ext cx="2883869" cy="2939058"/>
          </a:xfrm>
          <a:prstGeom prst="rect">
            <a:avLst/>
          </a:prstGeom>
        </p:spPr>
      </p:pic>
      <p:pic>
        <p:nvPicPr>
          <p:cNvPr id="8" name="图片 7">
            <a:extLst>
              <a:ext uri="{FF2B5EF4-FFF2-40B4-BE49-F238E27FC236}">
                <a16:creationId xmlns:a16="http://schemas.microsoft.com/office/drawing/2014/main" id="{4D8F5789-0D06-640B-3015-5EA887B2042F}"/>
              </a:ext>
            </a:extLst>
          </p:cNvPr>
          <p:cNvPicPr>
            <a:picLocks noChangeAspect="1"/>
          </p:cNvPicPr>
          <p:nvPr/>
        </p:nvPicPr>
        <p:blipFill rotWithShape="1">
          <a:blip r:embed="rId4"/>
          <a:srcRect t="31285" r="31445" b="7608"/>
          <a:stretch/>
        </p:blipFill>
        <p:spPr>
          <a:xfrm>
            <a:off x="5888107" y="2861512"/>
            <a:ext cx="2584351" cy="885998"/>
          </a:xfrm>
          <a:prstGeom prst="rect">
            <a:avLst/>
          </a:prstGeom>
        </p:spPr>
      </p:pic>
      <p:sp>
        <p:nvSpPr>
          <p:cNvPr id="9" name="文本框 8">
            <a:extLst>
              <a:ext uri="{FF2B5EF4-FFF2-40B4-BE49-F238E27FC236}">
                <a16:creationId xmlns:a16="http://schemas.microsoft.com/office/drawing/2014/main" id="{C23080A4-6D2D-7E00-D786-FFB373CB2F57}"/>
              </a:ext>
            </a:extLst>
          </p:cNvPr>
          <p:cNvSpPr txBox="1"/>
          <p:nvPr/>
        </p:nvSpPr>
        <p:spPr>
          <a:xfrm>
            <a:off x="4572000" y="439187"/>
            <a:ext cx="3796018" cy="646331"/>
          </a:xfrm>
          <a:prstGeom prst="rect">
            <a:avLst/>
          </a:prstGeom>
          <a:noFill/>
        </p:spPr>
        <p:txBody>
          <a:bodyPr wrap="square" rtlCol="0">
            <a:spAutoFit/>
          </a:bodyPr>
          <a:lstStyle/>
          <a:p>
            <a:pPr algn="just"/>
            <a:r>
              <a:rPr lang="en-US" altLang="zh-CN" sz="1200" dirty="0"/>
              <a:t>The model has a validation accuracy of 79.15%, with high F1 scores for classes "111" (0.771), "bd" (0.880), and "100" (0.581). The average F1 score is 0.744.</a:t>
            </a:r>
            <a:endParaRPr lang="zh-CN" altLang="en-US" sz="1200" dirty="0"/>
          </a:p>
        </p:txBody>
      </p:sp>
      <p:grpSp>
        <p:nvGrpSpPr>
          <p:cNvPr id="3" name="组合 2">
            <a:extLst>
              <a:ext uri="{FF2B5EF4-FFF2-40B4-BE49-F238E27FC236}">
                <a16:creationId xmlns:a16="http://schemas.microsoft.com/office/drawing/2014/main" id="{4338E454-99F8-62CF-D830-FE39C3642B1D}"/>
              </a:ext>
            </a:extLst>
          </p:cNvPr>
          <p:cNvGrpSpPr/>
          <p:nvPr/>
        </p:nvGrpSpPr>
        <p:grpSpPr>
          <a:xfrm>
            <a:off x="3319200" y="1965242"/>
            <a:ext cx="2516756" cy="2697975"/>
            <a:chOff x="3319200" y="1886782"/>
            <a:chExt cx="2516756" cy="2697975"/>
          </a:xfrm>
        </p:grpSpPr>
        <p:pic>
          <p:nvPicPr>
            <p:cNvPr id="6" name="图片 5">
              <a:extLst>
                <a:ext uri="{FF2B5EF4-FFF2-40B4-BE49-F238E27FC236}">
                  <a16:creationId xmlns:a16="http://schemas.microsoft.com/office/drawing/2014/main" id="{B8857FC8-A407-52E3-76EF-9A2B3A028552}"/>
                </a:ext>
              </a:extLst>
            </p:cNvPr>
            <p:cNvPicPr>
              <a:picLocks noChangeAspect="1"/>
            </p:cNvPicPr>
            <p:nvPr/>
          </p:nvPicPr>
          <p:blipFill>
            <a:blip r:embed="rId5"/>
            <a:stretch>
              <a:fillRect/>
            </a:stretch>
          </p:blipFill>
          <p:spPr>
            <a:xfrm>
              <a:off x="3319200" y="1886782"/>
              <a:ext cx="2464606" cy="2697975"/>
            </a:xfrm>
            <a:prstGeom prst="rect">
              <a:avLst/>
            </a:prstGeom>
          </p:spPr>
        </p:pic>
        <p:sp>
          <p:nvSpPr>
            <p:cNvPr id="2" name="矩形 1">
              <a:extLst>
                <a:ext uri="{FF2B5EF4-FFF2-40B4-BE49-F238E27FC236}">
                  <a16:creationId xmlns:a16="http://schemas.microsoft.com/office/drawing/2014/main" id="{3AE6A11E-E993-7BDF-BBE5-081AF89EA482}"/>
                </a:ext>
              </a:extLst>
            </p:cNvPr>
            <p:cNvSpPr/>
            <p:nvPr/>
          </p:nvSpPr>
          <p:spPr>
            <a:xfrm>
              <a:off x="3458487" y="1886782"/>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306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Progress</a:t>
            </a:r>
            <a:endParaRPr/>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exercise 3 - modifying convolution layers</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3" name="图片 2">
            <a:extLst>
              <a:ext uri="{FF2B5EF4-FFF2-40B4-BE49-F238E27FC236}">
                <a16:creationId xmlns:a16="http://schemas.microsoft.com/office/drawing/2014/main" id="{FE9ECDEB-0558-1335-984C-E7169A501C47}"/>
              </a:ext>
            </a:extLst>
          </p:cNvPr>
          <p:cNvPicPr>
            <a:picLocks noChangeAspect="1"/>
          </p:cNvPicPr>
          <p:nvPr/>
        </p:nvPicPr>
        <p:blipFill rotWithShape="1">
          <a:blip r:embed="rId3"/>
          <a:srcRect l="2374" t="2099" r="24599" b="9338"/>
          <a:stretch/>
        </p:blipFill>
        <p:spPr>
          <a:xfrm>
            <a:off x="583199" y="2018719"/>
            <a:ext cx="2685601" cy="2841298"/>
          </a:xfrm>
          <a:prstGeom prst="rect">
            <a:avLst/>
          </a:prstGeom>
        </p:spPr>
      </p:pic>
      <p:pic>
        <p:nvPicPr>
          <p:cNvPr id="7" name="图片 6">
            <a:extLst>
              <a:ext uri="{FF2B5EF4-FFF2-40B4-BE49-F238E27FC236}">
                <a16:creationId xmlns:a16="http://schemas.microsoft.com/office/drawing/2014/main" id="{FC3459BD-5AEC-DB62-6212-4BA646DF87BC}"/>
              </a:ext>
            </a:extLst>
          </p:cNvPr>
          <p:cNvPicPr>
            <a:picLocks noChangeAspect="1"/>
          </p:cNvPicPr>
          <p:nvPr/>
        </p:nvPicPr>
        <p:blipFill rotWithShape="1">
          <a:blip r:embed="rId4"/>
          <a:srcRect l="5138" t="25588" r="21854" b="8846"/>
          <a:stretch/>
        </p:blipFill>
        <p:spPr>
          <a:xfrm>
            <a:off x="5815428" y="2860675"/>
            <a:ext cx="2896643" cy="973664"/>
          </a:xfrm>
          <a:prstGeom prst="rect">
            <a:avLst/>
          </a:prstGeom>
        </p:spPr>
      </p:pic>
      <p:sp>
        <p:nvSpPr>
          <p:cNvPr id="8" name="文本框 7">
            <a:extLst>
              <a:ext uri="{FF2B5EF4-FFF2-40B4-BE49-F238E27FC236}">
                <a16:creationId xmlns:a16="http://schemas.microsoft.com/office/drawing/2014/main" id="{690AD284-E3B2-C220-443F-4FBBB432AA00}"/>
              </a:ext>
            </a:extLst>
          </p:cNvPr>
          <p:cNvSpPr txBox="1"/>
          <p:nvPr/>
        </p:nvSpPr>
        <p:spPr>
          <a:xfrm>
            <a:off x="4572000" y="439187"/>
            <a:ext cx="3796018" cy="646331"/>
          </a:xfrm>
          <a:prstGeom prst="rect">
            <a:avLst/>
          </a:prstGeom>
          <a:noFill/>
        </p:spPr>
        <p:txBody>
          <a:bodyPr wrap="square" rtlCol="0">
            <a:spAutoFit/>
          </a:bodyPr>
          <a:lstStyle/>
          <a:p>
            <a:pPr algn="just"/>
            <a:r>
              <a:rPr lang="en-US" altLang="zh-CN" sz="1200" dirty="0"/>
              <a:t>The model has a validation accuracy of 78.01%, with high F1 scores for classes "111" (0.772), "bd" (0.875), and "100" (0.477). The average F1 score is 0.708.</a:t>
            </a:r>
            <a:endParaRPr lang="zh-CN" altLang="en-US" sz="1200" dirty="0"/>
          </a:p>
        </p:txBody>
      </p:sp>
      <p:grpSp>
        <p:nvGrpSpPr>
          <p:cNvPr id="4" name="组合 3">
            <a:extLst>
              <a:ext uri="{FF2B5EF4-FFF2-40B4-BE49-F238E27FC236}">
                <a16:creationId xmlns:a16="http://schemas.microsoft.com/office/drawing/2014/main" id="{E3F9948E-0883-41A3-8DE7-965484A82255}"/>
              </a:ext>
            </a:extLst>
          </p:cNvPr>
          <p:cNvGrpSpPr/>
          <p:nvPr/>
        </p:nvGrpSpPr>
        <p:grpSpPr>
          <a:xfrm>
            <a:off x="3268800" y="2085078"/>
            <a:ext cx="2546628" cy="2682366"/>
            <a:chOff x="3268800" y="2085078"/>
            <a:chExt cx="2546628" cy="2682366"/>
          </a:xfrm>
        </p:grpSpPr>
        <p:pic>
          <p:nvPicPr>
            <p:cNvPr id="5" name="图片 4">
              <a:extLst>
                <a:ext uri="{FF2B5EF4-FFF2-40B4-BE49-F238E27FC236}">
                  <a16:creationId xmlns:a16="http://schemas.microsoft.com/office/drawing/2014/main" id="{888ACBC3-4BCF-CA1B-B5F6-D9BA22A33450}"/>
                </a:ext>
              </a:extLst>
            </p:cNvPr>
            <p:cNvPicPr>
              <a:picLocks noChangeAspect="1"/>
            </p:cNvPicPr>
            <p:nvPr/>
          </p:nvPicPr>
          <p:blipFill>
            <a:blip r:embed="rId5"/>
            <a:stretch>
              <a:fillRect/>
            </a:stretch>
          </p:blipFill>
          <p:spPr>
            <a:xfrm>
              <a:off x="3268800" y="2111292"/>
              <a:ext cx="2426400" cy="2656152"/>
            </a:xfrm>
            <a:prstGeom prst="rect">
              <a:avLst/>
            </a:prstGeom>
          </p:spPr>
        </p:pic>
        <p:sp>
          <p:nvSpPr>
            <p:cNvPr id="2" name="矩形 1">
              <a:extLst>
                <a:ext uri="{FF2B5EF4-FFF2-40B4-BE49-F238E27FC236}">
                  <a16:creationId xmlns:a16="http://schemas.microsoft.com/office/drawing/2014/main" id="{D84AFDA6-88E0-46F0-0BCC-08773D853F51}"/>
                </a:ext>
              </a:extLst>
            </p:cNvPr>
            <p:cNvSpPr/>
            <p:nvPr/>
          </p:nvSpPr>
          <p:spPr>
            <a:xfrm>
              <a:off x="3437959" y="2085078"/>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6D9782C1-0EA2-BE91-AE94-5393F3CBEB85}"/>
              </a:ext>
            </a:extLst>
          </p:cNvPr>
          <p:cNvPicPr>
            <a:picLocks noChangeAspect="1"/>
          </p:cNvPicPr>
          <p:nvPr/>
        </p:nvPicPr>
        <p:blipFill rotWithShape="1">
          <a:blip r:embed="rId6"/>
          <a:srcRect t="59984" r="32752" b="17291"/>
          <a:stretch/>
        </p:blipFill>
        <p:spPr>
          <a:xfrm>
            <a:off x="5695201" y="2729310"/>
            <a:ext cx="2685600" cy="136630"/>
          </a:xfrm>
          <a:prstGeom prst="rect">
            <a:avLst/>
          </a:prstGeom>
        </p:spPr>
      </p:pic>
    </p:spTree>
    <p:extLst>
      <p:ext uri="{BB962C8B-B14F-4D97-AF65-F5344CB8AC3E}">
        <p14:creationId xmlns:p14="http://schemas.microsoft.com/office/powerpoint/2010/main" val="113735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Problems</a:t>
            </a:r>
            <a:endParaRPr/>
          </a:p>
        </p:txBody>
      </p:sp>
      <p:sp>
        <p:nvSpPr>
          <p:cNvPr id="76" name="Google Shape;76;p4"/>
          <p:cNvSpPr txBox="1">
            <a:spLocks noGrp="1"/>
          </p:cNvSpPr>
          <p:nvPr>
            <p:ph type="body" idx="1"/>
          </p:nvPr>
        </p:nvSpPr>
        <p:spPr>
          <a:xfrm>
            <a:off x="311700" y="11740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I was running the Jupyter notebook on my local machine and had to manually change several paths. Below is a screenshot as an example.</a:t>
            </a:r>
          </a:p>
        </p:txBody>
      </p:sp>
      <p:sp>
        <p:nvSpPr>
          <p:cNvPr id="77" name="Google Shape;7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3" name="图片 2">
            <a:extLst>
              <a:ext uri="{FF2B5EF4-FFF2-40B4-BE49-F238E27FC236}">
                <a16:creationId xmlns:a16="http://schemas.microsoft.com/office/drawing/2014/main" id="{BC781368-F7F4-1AAC-63AD-2AB86BBB7941}"/>
              </a:ext>
            </a:extLst>
          </p:cNvPr>
          <p:cNvPicPr>
            <a:picLocks noChangeAspect="1"/>
          </p:cNvPicPr>
          <p:nvPr/>
        </p:nvPicPr>
        <p:blipFill>
          <a:blip r:embed="rId3"/>
          <a:stretch>
            <a:fillRect/>
          </a:stretch>
        </p:blipFill>
        <p:spPr>
          <a:xfrm>
            <a:off x="1382621" y="2119727"/>
            <a:ext cx="6378758" cy="23195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Questions</a:t>
            </a:r>
            <a:endParaRPr/>
          </a:p>
        </p:txBody>
      </p:sp>
      <p:sp>
        <p:nvSpPr>
          <p:cNvPr id="83" name="Google Shape;83;p5"/>
          <p:cNvSpPr txBox="1">
            <a:spLocks noGrp="1"/>
          </p:cNvSpPr>
          <p:nvPr>
            <p:ph type="body" idx="1"/>
          </p:nvPr>
        </p:nvSpPr>
        <p:spPr>
          <a:xfrm>
            <a:off x="311700" y="1188475"/>
            <a:ext cx="8328300" cy="34164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SzPts val="1800"/>
              <a:buChar char="●"/>
            </a:pPr>
            <a:r>
              <a:rPr lang="en-US" dirty="0"/>
              <a:t>How to further enhance model performance and improve its accuracy?</a:t>
            </a:r>
          </a:p>
        </p:txBody>
      </p:sp>
      <p:sp>
        <p:nvSpPr>
          <p:cNvPr id="84" name="Google Shape;8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3" name="图片 2">
            <a:extLst>
              <a:ext uri="{FF2B5EF4-FFF2-40B4-BE49-F238E27FC236}">
                <a16:creationId xmlns:a16="http://schemas.microsoft.com/office/drawing/2014/main" id="{98884D29-E6CC-4A27-4BC4-EB60CB0B189D}"/>
              </a:ext>
            </a:extLst>
          </p:cNvPr>
          <p:cNvPicPr>
            <a:picLocks noChangeAspect="1"/>
          </p:cNvPicPr>
          <p:nvPr/>
        </p:nvPicPr>
        <p:blipFill>
          <a:blip r:embed="rId3"/>
          <a:stretch>
            <a:fillRect/>
          </a:stretch>
        </p:blipFill>
        <p:spPr>
          <a:xfrm>
            <a:off x="2655000" y="1760343"/>
            <a:ext cx="3834000" cy="30152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56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Hours Summary</a:t>
            </a:r>
            <a:endParaRPr/>
          </a:p>
        </p:txBody>
      </p:sp>
      <p:graphicFrame>
        <p:nvGraphicFramePr>
          <p:cNvPr id="90" name="Google Shape;90;p6"/>
          <p:cNvGraphicFramePr/>
          <p:nvPr>
            <p:extLst>
              <p:ext uri="{D42A27DB-BD31-4B8C-83A1-F6EECF244321}">
                <p14:modId xmlns:p14="http://schemas.microsoft.com/office/powerpoint/2010/main" val="3550969982"/>
              </p:ext>
            </p:extLst>
          </p:nvPr>
        </p:nvGraphicFramePr>
        <p:xfrm>
          <a:off x="952500" y="1619250"/>
          <a:ext cx="7239000" cy="2194410"/>
        </p:xfrm>
        <a:graphic>
          <a:graphicData uri="http://schemas.openxmlformats.org/drawingml/2006/table">
            <a:tbl>
              <a:tblPr>
                <a:noFill/>
                <a:tableStyleId>{AF354E91-823F-4D89-9B74-905309E62BB7}</a:tableStyleId>
              </a:tblPr>
              <a:tblGrid>
                <a:gridCol w="1108550">
                  <a:extLst>
                    <a:ext uri="{9D8B030D-6E8A-4147-A177-3AD203B41FA5}">
                      <a16:colId xmlns:a16="http://schemas.microsoft.com/office/drawing/2014/main" val="20000"/>
                    </a:ext>
                  </a:extLst>
                </a:gridCol>
                <a:gridCol w="1225250">
                  <a:extLst>
                    <a:ext uri="{9D8B030D-6E8A-4147-A177-3AD203B41FA5}">
                      <a16:colId xmlns:a16="http://schemas.microsoft.com/office/drawing/2014/main" val="20001"/>
                    </a:ext>
                  </a:extLst>
                </a:gridCol>
                <a:gridCol w="49052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Date</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Hours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Description of Work</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08/05/2024</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3 hours</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Work Through the "ML4M - Image Data </a:t>
                      </a:r>
                      <a:r>
                        <a:rPr lang="en-US" sz="1400" u="none" strike="noStrike" cap="none" dirty="0" err="1"/>
                        <a:t>Activities.ipynb</a:t>
                      </a:r>
                      <a:r>
                        <a:rPr lang="en-US" sz="1400" u="none" strike="noStrike" cap="none" dirty="0"/>
                        <a:t>" notebook and follow along with the recording</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
        <p:nvSpPr>
          <p:cNvPr id="91" name="Google Shape;9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335</Words>
  <Application>Microsoft Office PowerPoint</Application>
  <PresentationFormat>全屏显示(16:9)</PresentationFormat>
  <Paragraphs>37</Paragraphs>
  <Slides>9</Slides>
  <Notes>9</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9</vt:i4>
      </vt:variant>
    </vt:vector>
  </HeadingPairs>
  <TitlesOfParts>
    <vt:vector size="11" baseType="lpstr">
      <vt:lpstr>Arial</vt:lpstr>
      <vt:lpstr>Simple Light</vt:lpstr>
      <vt:lpstr>Assessment Figures</vt:lpstr>
      <vt:lpstr>ML4ER Assignment 7</vt:lpstr>
      <vt:lpstr>Progress</vt:lpstr>
      <vt:lpstr>Progress</vt:lpstr>
      <vt:lpstr>Progress</vt:lpstr>
      <vt:lpstr>Progress</vt:lpstr>
      <vt:lpstr>Problems</vt:lpstr>
      <vt:lpstr>Questions</vt:lpstr>
      <vt:lpstr>Hours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Jiahui Yang</cp:lastModifiedBy>
  <cp:revision>375</cp:revision>
  <dcterms:modified xsi:type="dcterms:W3CDTF">2024-08-07T18:51:35Z</dcterms:modified>
</cp:coreProperties>
</file>