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62" r:id="rId5"/>
    <p:sldId id="263" r:id="rId6"/>
    <p:sldId id="259" r:id="rId7"/>
    <p:sldId id="260"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2vlPlYJyQ+Ye10S9AoINL2ARv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jamin Afflerbach"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354E91-823F-4D89-9B74-905309E62BB7}">
  <a:tblStyle styleId="{AF354E91-823F-4D89-9B74-905309E62BB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7-15T13:14:36.800" idx="2">
    <p:pos x="196" y="462"/>
    <p:text>Update title before submitting!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RFpwMvQ"/>
      </p:ext>
    </p:extLst>
  </p:cm>
  <p:cm authorId="0" dt="2024-07-15T13:14:47.871" idx="1">
    <p:pos x="196" y="1785"/>
    <p:text>update information before submitting!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RFpwMv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11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037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376463" y="396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Assessment Figures</a:t>
            </a:r>
            <a:endParaRPr/>
          </a:p>
        </p:txBody>
      </p:sp>
      <p:sp>
        <p:nvSpPr>
          <p:cNvPr id="55" name="Google Shape;55;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graphicFrame>
        <p:nvGraphicFramePr>
          <p:cNvPr id="56" name="Google Shape;56;p1"/>
          <p:cNvGraphicFramePr/>
          <p:nvPr/>
        </p:nvGraphicFramePr>
        <p:xfrm>
          <a:off x="311700" y="1113675"/>
          <a:ext cx="8832300" cy="3289125"/>
        </p:xfrm>
        <a:graphic>
          <a:graphicData uri="http://schemas.openxmlformats.org/drawingml/2006/table">
            <a:tbl>
              <a:tblPr>
                <a:noFill/>
                <a:tableStyleId>{AF354E91-823F-4D89-9B74-905309E62BB7}</a:tableStyleId>
              </a:tblPr>
              <a:tblGrid>
                <a:gridCol w="2840200">
                  <a:extLst>
                    <a:ext uri="{9D8B030D-6E8A-4147-A177-3AD203B41FA5}">
                      <a16:colId xmlns:a16="http://schemas.microsoft.com/office/drawing/2014/main" val="20000"/>
                    </a:ext>
                  </a:extLst>
                </a:gridCol>
                <a:gridCol w="2973325">
                  <a:extLst>
                    <a:ext uri="{9D8B030D-6E8A-4147-A177-3AD203B41FA5}">
                      <a16:colId xmlns:a16="http://schemas.microsoft.com/office/drawing/2014/main" val="20001"/>
                    </a:ext>
                  </a:extLst>
                </a:gridCol>
                <a:gridCol w="3018775">
                  <a:extLst>
                    <a:ext uri="{9D8B030D-6E8A-4147-A177-3AD203B41FA5}">
                      <a16:colId xmlns:a16="http://schemas.microsoft.com/office/drawing/2014/main" val="20002"/>
                    </a:ext>
                  </a:extLst>
                </a:gridCol>
              </a:tblGrid>
              <a:tr h="32891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3" name="文本占位符 2">
            <a:extLst>
              <a:ext uri="{FF2B5EF4-FFF2-40B4-BE49-F238E27FC236}">
                <a16:creationId xmlns:a16="http://schemas.microsoft.com/office/drawing/2014/main" id="{1D62D28F-DE9B-1919-34CE-40B99856EA79}"/>
              </a:ext>
            </a:extLst>
          </p:cNvPr>
          <p:cNvSpPr>
            <a:spLocks noGrp="1"/>
          </p:cNvSpPr>
          <p:nvPr>
            <p:ph type="body" idx="1"/>
          </p:nvPr>
        </p:nvSpPr>
        <p:spPr/>
        <p:txBody>
          <a:bodyPr/>
          <a:lstStyle/>
          <a:p>
            <a:endParaRPr lang="zh-CN" altLang="en-US" dirty="0"/>
          </a:p>
        </p:txBody>
      </p:sp>
      <p:pic>
        <p:nvPicPr>
          <p:cNvPr id="4" name="图片 3">
            <a:extLst>
              <a:ext uri="{FF2B5EF4-FFF2-40B4-BE49-F238E27FC236}">
                <a16:creationId xmlns:a16="http://schemas.microsoft.com/office/drawing/2014/main" id="{ECD77F0C-E31A-BD04-C972-A038728CC5B2}"/>
              </a:ext>
            </a:extLst>
          </p:cNvPr>
          <p:cNvPicPr>
            <a:picLocks noChangeAspect="1"/>
          </p:cNvPicPr>
          <p:nvPr/>
        </p:nvPicPr>
        <p:blipFill>
          <a:blip r:embed="rId3"/>
          <a:stretch>
            <a:fillRect/>
          </a:stretch>
        </p:blipFill>
        <p:spPr>
          <a:xfrm>
            <a:off x="376463" y="2078950"/>
            <a:ext cx="2707301" cy="1912075"/>
          </a:xfrm>
          <a:prstGeom prst="rect">
            <a:avLst/>
          </a:prstGeom>
        </p:spPr>
      </p:pic>
      <p:pic>
        <p:nvPicPr>
          <p:cNvPr id="2" name="图片 1">
            <a:extLst>
              <a:ext uri="{FF2B5EF4-FFF2-40B4-BE49-F238E27FC236}">
                <a16:creationId xmlns:a16="http://schemas.microsoft.com/office/drawing/2014/main" id="{762B7655-6312-37B4-08EF-064FF0FD7B25}"/>
              </a:ext>
            </a:extLst>
          </p:cNvPr>
          <p:cNvPicPr>
            <a:picLocks noChangeAspect="1"/>
          </p:cNvPicPr>
          <p:nvPr/>
        </p:nvPicPr>
        <p:blipFill>
          <a:blip r:embed="rId4"/>
          <a:stretch>
            <a:fillRect/>
          </a:stretch>
        </p:blipFill>
        <p:spPr>
          <a:xfrm>
            <a:off x="3288994" y="2571750"/>
            <a:ext cx="2669038" cy="794124"/>
          </a:xfrm>
          <a:prstGeom prst="rect">
            <a:avLst/>
          </a:prstGeom>
        </p:spPr>
      </p:pic>
      <p:pic>
        <p:nvPicPr>
          <p:cNvPr id="5" name="图片 4">
            <a:extLst>
              <a:ext uri="{FF2B5EF4-FFF2-40B4-BE49-F238E27FC236}">
                <a16:creationId xmlns:a16="http://schemas.microsoft.com/office/drawing/2014/main" id="{1AE63F13-2B52-5716-3991-35E7D2117ACB}"/>
              </a:ext>
            </a:extLst>
          </p:cNvPr>
          <p:cNvPicPr>
            <a:picLocks noChangeAspect="1"/>
          </p:cNvPicPr>
          <p:nvPr/>
        </p:nvPicPr>
        <p:blipFill rotWithShape="1">
          <a:blip r:embed="rId5"/>
          <a:srcRect l="5610" t="4109" r="3508" b="25566"/>
          <a:stretch/>
        </p:blipFill>
        <p:spPr>
          <a:xfrm>
            <a:off x="6279727" y="2355919"/>
            <a:ext cx="2467081" cy="10095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ctrTitle"/>
          </p:nvPr>
        </p:nvSpPr>
        <p:spPr>
          <a:xfrm>
            <a:off x="311708" y="73472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ML4ER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Assignment 2</a:t>
            </a:r>
            <a:endParaRPr dirty="0"/>
          </a:p>
        </p:txBody>
      </p:sp>
      <p:sp>
        <p:nvSpPr>
          <p:cNvPr id="63" name="Google Shape;63;p2"/>
          <p:cNvSpPr txBox="1">
            <a:spLocks noGrp="1"/>
          </p:cNvSpPr>
          <p:nvPr>
            <p:ph type="subTitle" idx="1"/>
          </p:nvPr>
        </p:nvSpPr>
        <p:spPr>
          <a:xfrm>
            <a:off x="311700" y="2834125"/>
            <a:ext cx="8520600" cy="175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J</a:t>
            </a:r>
            <a:r>
              <a:rPr lang="en-US" altLang="zh-CN" dirty="0" err="1">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iahui</a:t>
            </a:r>
            <a:r>
              <a:rPr lang="en-US" altLang="zh-C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Yang</a:t>
            </a:r>
            <a:endParaRPr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endParaRPr>
          </a:p>
          <a:p>
            <a:pPr marL="0" lvl="0" indent="0" algn="ctr" rtl="0">
              <a:lnSpc>
                <a:spcPct val="100000"/>
              </a:lnSpc>
              <a:spcBef>
                <a:spcPts val="0"/>
              </a:spcBef>
              <a:spcAft>
                <a:spcPts val="0"/>
              </a:spcAft>
              <a:buSzPts val="28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Informatics Skunkworks</a:t>
            </a:r>
          </a:p>
          <a:p>
            <a:pPr marL="0" lvl="0" indent="0" algn="ctr" rtl="0">
              <a:lnSpc>
                <a:spcPct val="100000"/>
              </a:lnSpc>
              <a:spcBef>
                <a:spcPts val="0"/>
              </a:spcBef>
              <a:spcAft>
                <a:spcPts val="0"/>
              </a:spcAft>
              <a:buSzPts val="28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MSE 401</a:t>
            </a: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 3 Credits</a:t>
            </a:r>
            <a:endParaRPr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endParaRPr>
          </a:p>
          <a:p>
            <a:pPr marL="0" lvl="0" indent="0" algn="ctr" rtl="0">
              <a:lnSpc>
                <a:spcPct val="100000"/>
              </a:lnSpc>
              <a:spcBef>
                <a:spcPts val="0"/>
              </a:spcBef>
              <a:spcAft>
                <a:spcPts val="0"/>
              </a:spcAft>
              <a:buSzPts val="2800"/>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Jul 21 2024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Progress</a:t>
            </a:r>
            <a:endParaRPr/>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Histogram plot before exercise 1.4</a:t>
            </a:r>
            <a:endParaRPr lang="en" dirty="0"/>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3" name="图片 2">
            <a:extLst>
              <a:ext uri="{FF2B5EF4-FFF2-40B4-BE49-F238E27FC236}">
                <a16:creationId xmlns:a16="http://schemas.microsoft.com/office/drawing/2014/main" id="{AC434475-2977-EB8B-9A4C-3697FAF77976}"/>
              </a:ext>
            </a:extLst>
          </p:cNvPr>
          <p:cNvPicPr>
            <a:picLocks noChangeAspect="1"/>
          </p:cNvPicPr>
          <p:nvPr/>
        </p:nvPicPr>
        <p:blipFill>
          <a:blip r:embed="rId3"/>
          <a:stretch>
            <a:fillRect/>
          </a:stretch>
        </p:blipFill>
        <p:spPr>
          <a:xfrm>
            <a:off x="426668" y="1770767"/>
            <a:ext cx="4145332" cy="2927708"/>
          </a:xfrm>
          <a:prstGeom prst="rect">
            <a:avLst/>
          </a:prstGeom>
        </p:spPr>
      </p:pic>
      <p:sp>
        <p:nvSpPr>
          <p:cNvPr id="4" name="文本框 3">
            <a:extLst>
              <a:ext uri="{FF2B5EF4-FFF2-40B4-BE49-F238E27FC236}">
                <a16:creationId xmlns:a16="http://schemas.microsoft.com/office/drawing/2014/main" id="{14E9A8EF-C7B4-FBFA-AF76-6A14C8F58523}"/>
              </a:ext>
            </a:extLst>
          </p:cNvPr>
          <p:cNvSpPr txBox="1"/>
          <p:nvPr/>
        </p:nvSpPr>
        <p:spPr>
          <a:xfrm>
            <a:off x="4686968" y="2175143"/>
            <a:ext cx="4030364" cy="1815882"/>
          </a:xfrm>
          <a:prstGeom prst="rect">
            <a:avLst/>
          </a:prstGeom>
          <a:noFill/>
        </p:spPr>
        <p:txBody>
          <a:bodyPr wrap="square" rtlCol="0">
            <a:spAutoFit/>
          </a:bodyPr>
          <a:lstStyle/>
          <a:p>
            <a:pPr algn="just"/>
            <a:r>
              <a:rPr lang="en-US" altLang="zh-CN" dirty="0"/>
              <a:t>According to the histogram plot, we have more data in 0–4 than 5–12. It appears to be right-skewed or positively skewed, meaning that there are more data points at lower band gap values, and the frequency of data points decreases as band gap values increase. Thus, it is not uniformly distributed across its range and our band gap data is not balanced.</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Progress</a:t>
            </a:r>
            <a:endParaRPr/>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Screenshot of the “</a:t>
            </a:r>
            <a:r>
              <a:rPr lang="en-US" dirty="0" err="1"/>
              <a:t>features_df</a:t>
            </a:r>
            <a:r>
              <a:rPr lang="en-US" dirty="0"/>
              <a:t>” from section 2</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4" name="文本框 3">
            <a:extLst>
              <a:ext uri="{FF2B5EF4-FFF2-40B4-BE49-F238E27FC236}">
                <a16:creationId xmlns:a16="http://schemas.microsoft.com/office/drawing/2014/main" id="{14E9A8EF-C7B4-FBFA-AF76-6A14C8F58523}"/>
              </a:ext>
            </a:extLst>
          </p:cNvPr>
          <p:cNvSpPr txBox="1"/>
          <p:nvPr/>
        </p:nvSpPr>
        <p:spPr>
          <a:xfrm>
            <a:off x="1231200" y="3787686"/>
            <a:ext cx="4030364" cy="307777"/>
          </a:xfrm>
          <a:prstGeom prst="rect">
            <a:avLst/>
          </a:prstGeom>
          <a:noFill/>
        </p:spPr>
        <p:txBody>
          <a:bodyPr wrap="square" rtlCol="0">
            <a:spAutoFit/>
          </a:bodyPr>
          <a:lstStyle/>
          <a:p>
            <a:pPr algn="just"/>
            <a:r>
              <a:rPr lang="en-US" altLang="zh-CN" dirty="0"/>
              <a:t>There are 87 features that we generated.</a:t>
            </a:r>
            <a:endParaRPr lang="zh-CN" altLang="en-US" dirty="0"/>
          </a:p>
        </p:txBody>
      </p:sp>
      <p:pic>
        <p:nvPicPr>
          <p:cNvPr id="5" name="图片 4">
            <a:extLst>
              <a:ext uri="{FF2B5EF4-FFF2-40B4-BE49-F238E27FC236}">
                <a16:creationId xmlns:a16="http://schemas.microsoft.com/office/drawing/2014/main" id="{2A08B48C-90CC-485E-CE3F-E32CBD9219BF}"/>
              </a:ext>
            </a:extLst>
          </p:cNvPr>
          <p:cNvPicPr>
            <a:picLocks noChangeAspect="1"/>
          </p:cNvPicPr>
          <p:nvPr/>
        </p:nvPicPr>
        <p:blipFill>
          <a:blip r:embed="rId3"/>
          <a:stretch>
            <a:fillRect/>
          </a:stretch>
        </p:blipFill>
        <p:spPr>
          <a:xfrm>
            <a:off x="1231200" y="1664948"/>
            <a:ext cx="6681600" cy="1987988"/>
          </a:xfrm>
          <a:prstGeom prst="rect">
            <a:avLst/>
          </a:prstGeom>
        </p:spPr>
      </p:pic>
    </p:spTree>
    <p:extLst>
      <p:ext uri="{BB962C8B-B14F-4D97-AF65-F5344CB8AC3E}">
        <p14:creationId xmlns:p14="http://schemas.microsoft.com/office/powerpoint/2010/main" val="113735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Progress</a:t>
            </a:r>
            <a:endParaRPr/>
          </a:p>
        </p:txBody>
      </p:sp>
      <p:sp>
        <p:nvSpPr>
          <p:cNvPr id="69" name="Google Shape;69;p3"/>
          <p:cNvSpPr txBox="1">
            <a:spLocks noGrp="1"/>
          </p:cNvSpPr>
          <p:nvPr>
            <p:ph type="body" idx="1"/>
          </p:nvPr>
        </p:nvSpPr>
        <p:spPr>
          <a:xfrm>
            <a:off x="311700" y="1152475"/>
            <a:ext cx="8709458"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Correlation matrix after removing highly correlated features above exercise 3.2</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3" name="图片 2">
            <a:extLst>
              <a:ext uri="{FF2B5EF4-FFF2-40B4-BE49-F238E27FC236}">
                <a16:creationId xmlns:a16="http://schemas.microsoft.com/office/drawing/2014/main" id="{3ECB4E9B-D473-CCEE-F6BF-6A336356C2FA}"/>
              </a:ext>
            </a:extLst>
          </p:cNvPr>
          <p:cNvPicPr>
            <a:picLocks noChangeAspect="1"/>
          </p:cNvPicPr>
          <p:nvPr/>
        </p:nvPicPr>
        <p:blipFill rotWithShape="1">
          <a:blip r:embed="rId3"/>
          <a:srcRect l="1343" t="4109" r="1343" b="6018"/>
          <a:stretch/>
        </p:blipFill>
        <p:spPr>
          <a:xfrm>
            <a:off x="2070221" y="1687590"/>
            <a:ext cx="5003558" cy="2443590"/>
          </a:xfrm>
          <a:prstGeom prst="rect">
            <a:avLst/>
          </a:prstGeom>
        </p:spPr>
      </p:pic>
      <p:sp>
        <p:nvSpPr>
          <p:cNvPr id="5" name="文本框 4">
            <a:extLst>
              <a:ext uri="{FF2B5EF4-FFF2-40B4-BE49-F238E27FC236}">
                <a16:creationId xmlns:a16="http://schemas.microsoft.com/office/drawing/2014/main" id="{8F499AB4-0FE3-B881-7AD6-D080F7DDE155}"/>
              </a:ext>
            </a:extLst>
          </p:cNvPr>
          <p:cNvSpPr txBox="1"/>
          <p:nvPr/>
        </p:nvSpPr>
        <p:spPr>
          <a:xfrm>
            <a:off x="2070221" y="4261098"/>
            <a:ext cx="4030364" cy="307777"/>
          </a:xfrm>
          <a:prstGeom prst="rect">
            <a:avLst/>
          </a:prstGeom>
          <a:noFill/>
        </p:spPr>
        <p:txBody>
          <a:bodyPr wrap="square" rtlCol="0">
            <a:spAutoFit/>
          </a:bodyPr>
          <a:lstStyle/>
          <a:p>
            <a:pPr algn="just"/>
            <a:r>
              <a:rPr lang="en-US" altLang="zh-CN" dirty="0"/>
              <a:t>There are 71 features left.</a:t>
            </a:r>
            <a:endParaRPr lang="zh-CN" altLang="en-US" dirty="0"/>
          </a:p>
        </p:txBody>
      </p:sp>
    </p:spTree>
    <p:extLst>
      <p:ext uri="{BB962C8B-B14F-4D97-AF65-F5344CB8AC3E}">
        <p14:creationId xmlns:p14="http://schemas.microsoft.com/office/powerpoint/2010/main" val="29887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Problems</a:t>
            </a:r>
            <a:endParaRPr/>
          </a:p>
        </p:txBody>
      </p:sp>
      <p:sp>
        <p:nvSpPr>
          <p:cNvPr id="76" name="Google Shape;7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On my local PC, I need to use “import </a:t>
            </a:r>
            <a:r>
              <a:rPr lang="en-US" dirty="0" err="1"/>
              <a:t>pymatgen.core.composition</a:t>
            </a:r>
            <a:r>
              <a:rPr lang="en-US" dirty="0"/>
              <a:t>” for the following code to work, even though we have already used “import </a:t>
            </a:r>
            <a:r>
              <a:rPr lang="en-US" dirty="0" err="1"/>
              <a:t>pymatgen</a:t>
            </a:r>
            <a:r>
              <a:rPr lang="en-US" dirty="0"/>
              <a:t>” at the beginning.</a:t>
            </a:r>
          </a:p>
          <a:p>
            <a:pPr marL="457200" lvl="0" indent="-228600" algn="l" rtl="0">
              <a:lnSpc>
                <a:spcPct val="115000"/>
              </a:lnSpc>
              <a:spcBef>
                <a:spcPts val="0"/>
              </a:spcBef>
              <a:spcAft>
                <a:spcPts val="0"/>
              </a:spcAft>
              <a:buSzPts val="1800"/>
              <a:buNone/>
            </a:pPr>
            <a:endParaRPr dirty="0"/>
          </a:p>
        </p:txBody>
      </p:sp>
      <p:sp>
        <p:nvSpPr>
          <p:cNvPr id="77" name="Google Shape;7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3" name="图片 2">
            <a:extLst>
              <a:ext uri="{FF2B5EF4-FFF2-40B4-BE49-F238E27FC236}">
                <a16:creationId xmlns:a16="http://schemas.microsoft.com/office/drawing/2014/main" id="{9A74F2E9-F3EE-2F31-11C5-7AE12A24A5F9}"/>
              </a:ext>
            </a:extLst>
          </p:cNvPr>
          <p:cNvPicPr>
            <a:picLocks noChangeAspect="1"/>
          </p:cNvPicPr>
          <p:nvPr/>
        </p:nvPicPr>
        <p:blipFill rotWithShape="1">
          <a:blip r:embed="rId3"/>
          <a:srcRect l="1732" t="1879" b="7768"/>
          <a:stretch/>
        </p:blipFill>
        <p:spPr>
          <a:xfrm>
            <a:off x="1123200" y="2246810"/>
            <a:ext cx="6897600" cy="10556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Questions</a:t>
            </a:r>
            <a:endParaRPr/>
          </a:p>
        </p:txBody>
      </p:sp>
      <p:sp>
        <p:nvSpPr>
          <p:cNvPr id="83" name="Google Shape;83;p5"/>
          <p:cNvSpPr txBox="1">
            <a:spLocks noGrp="1"/>
          </p:cNvSpPr>
          <p:nvPr>
            <p:ph type="body" idx="1"/>
          </p:nvPr>
        </p:nvSpPr>
        <p:spPr>
          <a:xfrm>
            <a:off x="311700" y="1188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I am having difficulty understanding correlated features and determining how to choose the appropriate normalization or rescaling method for our features.</a:t>
            </a:r>
          </a:p>
          <a:p>
            <a:pPr marL="457200" lvl="0" indent="-342900" algn="l" rtl="0">
              <a:lnSpc>
                <a:spcPct val="115000"/>
              </a:lnSpc>
              <a:spcBef>
                <a:spcPts val="0"/>
              </a:spcBef>
              <a:spcAft>
                <a:spcPts val="0"/>
              </a:spcAft>
              <a:buSzPts val="1800"/>
              <a:buChar char="●"/>
            </a:pPr>
            <a:r>
              <a:rPr lang="en-US" dirty="0"/>
              <a:t>Answered in the Friday discussion</a:t>
            </a:r>
          </a:p>
        </p:txBody>
      </p:sp>
      <p:sp>
        <p:nvSpPr>
          <p:cNvPr id="84" name="Google Shape;8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563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Hours Summary</a:t>
            </a:r>
            <a:endParaRPr/>
          </a:p>
        </p:txBody>
      </p:sp>
      <p:graphicFrame>
        <p:nvGraphicFramePr>
          <p:cNvPr id="90" name="Google Shape;90;p6"/>
          <p:cNvGraphicFramePr/>
          <p:nvPr>
            <p:extLst>
              <p:ext uri="{D42A27DB-BD31-4B8C-83A1-F6EECF244321}">
                <p14:modId xmlns:p14="http://schemas.microsoft.com/office/powerpoint/2010/main" val="3958147930"/>
              </p:ext>
            </p:extLst>
          </p:nvPr>
        </p:nvGraphicFramePr>
        <p:xfrm>
          <a:off x="952500" y="1619250"/>
          <a:ext cx="7239000" cy="1981050"/>
        </p:xfrm>
        <a:graphic>
          <a:graphicData uri="http://schemas.openxmlformats.org/drawingml/2006/table">
            <a:tbl>
              <a:tblPr>
                <a:noFill/>
                <a:tableStyleId>{AF354E91-823F-4D89-9B74-905309E62BB7}</a:tableStyleId>
              </a:tblPr>
              <a:tblGrid>
                <a:gridCol w="1108550">
                  <a:extLst>
                    <a:ext uri="{9D8B030D-6E8A-4147-A177-3AD203B41FA5}">
                      <a16:colId xmlns:a16="http://schemas.microsoft.com/office/drawing/2014/main" val="20000"/>
                    </a:ext>
                  </a:extLst>
                </a:gridCol>
                <a:gridCol w="1225250">
                  <a:extLst>
                    <a:ext uri="{9D8B030D-6E8A-4147-A177-3AD203B41FA5}">
                      <a16:colId xmlns:a16="http://schemas.microsoft.com/office/drawing/2014/main" val="20001"/>
                    </a:ext>
                  </a:extLst>
                </a:gridCol>
                <a:gridCol w="49052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Date</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Hours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Description of Work</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07/18/2024</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2.5 hours</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Complete through section 3 of module 1</a:t>
                      </a:r>
                      <a:endParaRPr sz="1400" u="none" strike="noStrike" cap="none"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4"/>
                  </a:ext>
                </a:extLst>
              </a:tr>
            </a:tbl>
          </a:graphicData>
        </a:graphic>
      </p:graphicFrame>
      <p:sp>
        <p:nvSpPr>
          <p:cNvPr id="91" name="Google Shape;9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221</Words>
  <Application>Microsoft Office PowerPoint</Application>
  <PresentationFormat>全屏显示(16:9)</PresentationFormat>
  <Paragraphs>34</Paragraphs>
  <Slides>8</Slides>
  <Notes>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8</vt:i4>
      </vt:variant>
    </vt:vector>
  </HeadingPairs>
  <TitlesOfParts>
    <vt:vector size="10" baseType="lpstr">
      <vt:lpstr>Arial</vt:lpstr>
      <vt:lpstr>Simple Light</vt:lpstr>
      <vt:lpstr>Assessment Figures</vt:lpstr>
      <vt:lpstr>ML4ER Assignment 2</vt:lpstr>
      <vt:lpstr>Progress</vt:lpstr>
      <vt:lpstr>Progress</vt:lpstr>
      <vt:lpstr>Progress</vt:lpstr>
      <vt:lpstr>Problems</vt:lpstr>
      <vt:lpstr>Questions</vt:lpstr>
      <vt:lpstr>Hours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Jiahui Yang</cp:lastModifiedBy>
  <cp:revision>52</cp:revision>
  <dcterms:modified xsi:type="dcterms:W3CDTF">2024-07-19T19:05:41Z</dcterms:modified>
</cp:coreProperties>
</file>