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71" r:id="rId2"/>
    <p:sldId id="649" r:id="rId3"/>
    <p:sldId id="659" r:id="rId4"/>
    <p:sldId id="660" r:id="rId5"/>
    <p:sldId id="662" r:id="rId6"/>
    <p:sldId id="629" r:id="rId7"/>
    <p:sldId id="640" r:id="rId8"/>
    <p:sldId id="641" r:id="rId9"/>
    <p:sldId id="650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82" r:id="rId30"/>
    <p:sldId id="683" r:id="rId31"/>
    <p:sldId id="6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C226-2924-7B4F-8751-2E1A85CAC441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1402-6322-4E40-B429-FC489CD4E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97F225-FB59-CA47-B38F-1DA7BF4188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29B040-407E-E949-9437-758EEF0D91E4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3F4DD3-548F-8347-B2F7-C9C93583CAD7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F46BC-673E-AE48-88BB-E5B3965E4E3B}" type="slidenum">
              <a:rPr lang="en-US" sz="1300"/>
              <a:pPr eaLnBrk="1" hangingPunct="1"/>
              <a:t>7</a:t>
            </a:fld>
            <a:endParaRPr lang="en-US" sz="13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C22035-2062-FF40-ABF5-6749FDA40F3D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B256A4-4D8E-1D4F-800A-CBA6B4105CB7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3D02-DAA6-AE62-CD7D-2DBAF19D3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D0495-4D41-C15C-BF85-ADED792CD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5E52-495E-2578-8CF1-9D0A00E1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5DDD-DD2E-6FC6-FA73-D5744CE3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2D70-4F86-AA07-9BB3-B2089EEC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FA96-6879-3374-EF63-8A356F19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2D1A9-5F53-E2D4-E9AF-CCC437807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D6EC-6F02-179B-CDE8-56C318EA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520D-F2A7-8887-B7E2-5584601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BB8D-A57F-D166-5E6B-142C73B6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45FE3-6B26-4707-0826-8FC50B067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A05A0-D60A-9519-40D7-437497D25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7A51-BC98-D5C6-0723-35026866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A067-FE19-966B-8BDD-933F46D0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366E0-A15B-6205-3508-7B612C69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3493-729C-A080-1DB2-EF889D68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B620-0C19-DF10-76E6-51E31715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EABC-4412-A87C-20D5-67D42865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A6F5-6EFF-49B3-995F-6E48C1C5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FC78-6FD0-92E1-B3EC-40C3F9F7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816-CDD3-A7D5-D603-2A0C25E6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481F-C4FE-B99D-51F7-2C6D4F8E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7348A-0697-59B0-C68F-E517BA9C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BD04-223E-D527-6FE0-AEE0019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A1AA-183D-EE26-0B69-73979CF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2A9-3624-E96B-586D-07336955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66E4-B759-55DE-D130-3B50DE739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4B6A5-BCC4-63DB-B650-6DA001ACB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836F7-BB9A-F7B4-17AC-EE493D8C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6B66-4F5B-B76A-3786-5AC8EEBF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D8881-89D3-2646-434A-DFED166D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7A44-DA2D-FBA6-7CA5-472E608F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8E43-3303-C1E3-E3B1-CBB49D6E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4165C-931A-F792-5CBA-05EDE0CE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7AA2D-9D77-8B8B-55FB-B1559653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EC2AF-0E5F-57FE-918E-04A6D7D43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3ADAE-2E2D-D81E-D5FB-D10A9566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5EAF8-AC2A-BCAE-CFCD-4E788C89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B3C1-8C36-F107-FC32-757F58FA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3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312B-9850-D2A3-99BA-F4F6A160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36973-60BA-FE6E-9E7E-6058E873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B7FF5-4DCE-5819-FB38-342D9B15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87BA9-F7A9-45D5-6AAD-FB5F4918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50DED-132C-0DB7-9F3B-0B267C1C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B8D32-EB5F-BE55-C156-B6B472A9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D8883-DEBE-9A69-320B-A8B0C18D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2EF8-3471-4F77-B288-14CD9650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1BE0-D468-ED16-A2BA-E05CF84A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BF975-AE0B-568E-277B-F97DADE2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CC8A-F143-7E74-E46B-410053E8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8149E-745C-CF08-7225-245D1970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100A-6F41-3277-0FB1-EECB165A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2E70-359A-3AE7-D155-168B9E24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F22D3-18C6-6C87-5557-A5F98CFD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51A6F-2319-33EB-0766-5307F7D2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C840A-591A-F584-4E67-A2B078DE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D467-3F04-BD7F-F254-A00DD535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4769D-79C5-43FF-537E-63145E80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4980D-C9BE-4898-D9D4-338D628E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FF368-0BA9-74FC-69CF-E6000C2A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0E61-1402-AB30-8843-91EA8952D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2E073-02DA-3645-9493-ABB3E1DF42A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E4D1-24A3-0F47-30E5-7B75748E9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2E66-BA76-5428-E622-152FB939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E7220-BBFF-CE4D-8844-E233DBCCA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30000F7-65BA-AF43-AF3E-B3FDB88B44BE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76401"/>
            <a:ext cx="7772400" cy="1470025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Quantum Mechanics III: Output: bands, forces, stresses, phonons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Last Update: 10/8/24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109B8-1EB8-664D-34FB-02F878B5A11E}"/>
              </a:ext>
            </a:extLst>
          </p:cNvPr>
          <p:cNvSpPr txBox="1"/>
          <p:nvPr/>
        </p:nvSpPr>
        <p:spPr>
          <a:xfrm>
            <a:off x="1708593" y="6414681"/>
            <a:ext cx="9207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effectLst/>
                <a:latin typeface="Helvetica" pitchFamily="2" charset="0"/>
              </a:rPr>
              <a:t>Part of slides </a:t>
            </a:r>
            <a:r>
              <a:rPr lang="en-US" sz="1600" i="1" dirty="0">
                <a:latin typeface="Helvetica" pitchFamily="2" charset="0"/>
              </a:rPr>
              <a:t>from lecture of </a:t>
            </a:r>
            <a:r>
              <a:rPr lang="en-US" sz="1600" i="1" dirty="0" err="1">
                <a:effectLst/>
                <a:latin typeface="Helvetica" pitchFamily="2" charset="0"/>
              </a:rPr>
              <a:t>Shobhana</a:t>
            </a:r>
            <a:r>
              <a:rPr lang="en-US" sz="1600" i="1" dirty="0">
                <a:effectLst/>
                <a:latin typeface="Helvetica" pitchFamily="2" charset="0"/>
              </a:rPr>
              <a:t> Narasimhan, JNCASR and Dane Morgan, UW-Madison</a:t>
            </a:r>
            <a:endParaRPr lang="en-US" sz="1600" dirty="0"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7DFC-2339-0E2D-E1F8-0ED8E723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84" y="38949"/>
            <a:ext cx="10515600" cy="1325563"/>
          </a:xfrm>
        </p:spPr>
        <p:txBody>
          <a:bodyPr/>
          <a:lstStyle/>
          <a:p>
            <a:r>
              <a:rPr lang="en-US" dirty="0"/>
              <a:t>Forces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6AEE1-B9F6-2005-0722-BA7D60DB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79" y="1364512"/>
            <a:ext cx="6487041" cy="45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7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8CEB-CC6B-54DB-3E2E-BFE55131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The Born-Oppenheimer Approximation</a:t>
            </a:r>
            <a:br>
              <a:rPr lang="en-US" sz="3200" dirty="0">
                <a:effectLst/>
                <a:latin typeface="Helvetica" pitchFamily="2" charset="0"/>
              </a:rPr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66D7F-9137-7904-5E0B-50A6908E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46" y="1900570"/>
            <a:ext cx="8053481" cy="3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1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3824-B150-063E-16AB-C6C6D55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Calculation of forces?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20EBB-0F03-B98D-B315-CF1EC2FD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18" y="1466776"/>
            <a:ext cx="8641363" cy="50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E143-B9DC-FCE8-F33E-008C3D89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effectLst/>
                <a:latin typeface="Helvetica" pitchFamily="2" charset="0"/>
              </a:rPr>
              <a:t>Hellmann-Feynman Theorem</a:t>
            </a:r>
            <a:br>
              <a:rPr lang="en-US" sz="3400" dirty="0">
                <a:effectLst/>
                <a:latin typeface="Helvetica" pitchFamily="2" charset="0"/>
              </a:rPr>
            </a:b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96927-555D-AD54-8F32-5B30835A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04" y="1690688"/>
            <a:ext cx="7929678" cy="43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6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081405-BA2B-52F6-1BDE-9FE82B4F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effectLst/>
                <a:latin typeface="Helvetica" pitchFamily="2" charset="0"/>
              </a:rPr>
              <a:t>Hellmann-Feynman Theorem</a:t>
            </a:r>
            <a:br>
              <a:rPr lang="en-US" sz="3400" dirty="0">
                <a:effectLst/>
                <a:latin typeface="Helvetica" pitchFamily="2" charset="0"/>
              </a:rPr>
            </a:b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E7B40-1C23-0056-DE0A-48AE68DD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93" y="1296432"/>
            <a:ext cx="8230700" cy="46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BAC5-E443-1E30-8FE7-8DEE6446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Forces in DFT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FB2BC-225D-74C9-076D-CF59652F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75" y="1843225"/>
            <a:ext cx="8060538" cy="39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3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B38D-9337-D492-279F-A0B41D3C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99CF5-44FB-460D-E44E-67DE7181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90" y="1969237"/>
            <a:ext cx="8634837" cy="37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6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0FEB-8560-E91D-A328-4FF88782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Computing Forces &amp; Stress with QE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1AA41-1F4D-1320-AAC1-5CAC17BD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79" y="1690688"/>
            <a:ext cx="6575553" cy="38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3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B0F4-240E-AE92-0ED9-53EEDD57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obtained using QE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40AF5-53BC-CB6F-59C9-5F2D8A44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5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3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0EE-3E5F-93CF-44DE-98286607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Helvetica" pitchFamily="2" charset="0"/>
              </a:rPr>
              <a:t>What can one do with forces?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8E54-6089-096D-EEFD-DDCA71D9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Optimize ionic positions (geometric relaxation).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Force constants, vibrational frequencies.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Molecular dynamics.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33FB5E86-A44B-7243-8211-B3B8F5F66AAB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Density of States (DOS)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DOS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is a histogram of the number of electronic states per unit energy as a function of energy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DOS are useful for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Band gaps. Fermi level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Identifying which atoms/orbitals are contributing to states at what energy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Simpler to read than band structure – they summarize key information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Projected DOS and projection in general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Projection of A onto B measures how much of A comes from B.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One can project sets of wave functions (e.g., from given energy range at the valence band maximum) onto specific atoms, atom types, quantum orbitals (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e,g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specific angular momentum) to see contributions to total DOS.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These projected wave functions can then give projected DOS, Bands, and charge densities. 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445E-7CBE-2D5D-FAC8-03D1BD4A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Geometry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C18C9-B826-6789-AFF2-A8026C37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90" y="1804452"/>
            <a:ext cx="7661471" cy="39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5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F0FE-B398-878B-7D83-34939084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Minimization in 1-D using gradients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70BBF-8500-D652-BE3C-C5AE881B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8" y="1339814"/>
            <a:ext cx="8148180" cy="45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82CF-3543-5C66-F7EF-D26FCB12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Minimization in an N-d space</a:t>
            </a:r>
            <a:br>
              <a:rPr lang="en-US" sz="3200" dirty="0">
                <a:effectLst/>
                <a:latin typeface="Helvetica" pitchFamily="2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A1EFD-683D-7874-AD5C-1891A7EE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58" y="1812786"/>
            <a:ext cx="8152184" cy="44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F4A7-A3B4-EA1E-7549-C2900632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effectLst/>
                <a:latin typeface="Helvetica" pitchFamily="2" charset="0"/>
              </a:rPr>
              <a:t>Steepest Descent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AE113-4847-6F86-54BC-D6BEA6DC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40" y="1887881"/>
            <a:ext cx="8001566" cy="420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5CA8-B7A8-5B25-FAB5-9AA05392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effectLst/>
                <a:latin typeface="Helvetica" pitchFamily="2" charset="0"/>
              </a:rPr>
              <a:t>Ionic Relaxation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DF8B9-7C25-CB54-9DD8-88C4DF6B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4372"/>
            <a:ext cx="7772400" cy="4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1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4EF3-BEAB-ED22-25D9-FCE7F782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/>
              <a:t>Ionic Relaxation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2621B-15BD-380E-FFB9-3B0805C7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6" y="1430190"/>
            <a:ext cx="7772400" cy="5210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F6C4F-15B3-4254-7F28-A327B8D59F78}"/>
              </a:ext>
            </a:extLst>
          </p:cNvPr>
          <p:cNvSpPr txBox="1"/>
          <p:nvPr/>
        </p:nvSpPr>
        <p:spPr>
          <a:xfrm>
            <a:off x="8906539" y="3288080"/>
            <a:ext cx="3285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&amp;Control </a:t>
            </a:r>
          </a:p>
          <a:p>
            <a:endParaRPr lang="en-US" i="1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calculation = ‘relax’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r>
              <a:rPr lang="en-US" i="1" dirty="0" err="1">
                <a:effectLst/>
                <a:latin typeface="Helvetica" pitchFamily="2" charset="0"/>
              </a:rPr>
              <a:t>ion_dynamics</a:t>
            </a:r>
            <a:r>
              <a:rPr lang="en-US" i="1" dirty="0">
                <a:effectLst/>
                <a:latin typeface="Helvetica" pitchFamily="2" charset="0"/>
              </a:rPr>
              <a:t> = ‘</a:t>
            </a:r>
            <a:r>
              <a:rPr lang="en-US" i="1" dirty="0" err="1">
                <a:effectLst/>
                <a:latin typeface="Helvetica" pitchFamily="2" charset="0"/>
              </a:rPr>
              <a:t>bfgs</a:t>
            </a:r>
            <a:r>
              <a:rPr lang="en-US" i="1" dirty="0">
                <a:effectLst/>
                <a:latin typeface="Helvetica" pitchFamily="2" charset="0"/>
              </a:rPr>
              <a:t>’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6A67F-E799-5278-73FF-46E90065E481}"/>
              </a:ext>
            </a:extLst>
          </p:cNvPr>
          <p:cNvSpPr txBox="1"/>
          <p:nvPr/>
        </p:nvSpPr>
        <p:spPr>
          <a:xfrm>
            <a:off x="8780721" y="1810752"/>
            <a:ext cx="3180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QE input:</a:t>
            </a:r>
            <a:r>
              <a:rPr lang="en-US" i="1" dirty="0">
                <a:solidFill>
                  <a:srgbClr val="3333CD"/>
                </a:solidFill>
                <a:effectLst/>
                <a:latin typeface="Helvetica" pitchFamily="2" charset="0"/>
              </a:rPr>
              <a:t>•Tell the program to carry out ionic relaxation, and</a:t>
            </a:r>
            <a:endParaRPr lang="en-US" dirty="0">
              <a:solidFill>
                <a:srgbClr val="3333CD"/>
              </a:solidFill>
              <a:effectLst/>
              <a:latin typeface="Helvetica" pitchFamily="2" charset="0"/>
            </a:endParaRPr>
          </a:p>
          <a:p>
            <a:r>
              <a:rPr lang="en-US" i="1" dirty="0">
                <a:solidFill>
                  <a:srgbClr val="3333CD"/>
                </a:solidFill>
                <a:effectLst/>
                <a:latin typeface="Helvetica" pitchFamily="2" charset="0"/>
              </a:rPr>
              <a:t>say which method to use to find minimum</a:t>
            </a:r>
            <a:endParaRPr lang="en-US" dirty="0">
              <a:solidFill>
                <a:srgbClr val="3333CD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0EC3-DE7C-1634-CA45-8E498636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Ionic Relaxation in </a:t>
            </a:r>
            <a:r>
              <a:rPr lang="en-US" sz="3200" dirty="0" err="1">
                <a:effectLst/>
                <a:latin typeface="Helvetica" pitchFamily="2" charset="0"/>
              </a:rPr>
              <a:t>PWscf</a:t>
            </a:r>
            <a:r>
              <a:rPr lang="en-US" sz="3200" dirty="0">
                <a:effectLst/>
                <a:latin typeface="Helvetica" pitchFamily="2" charset="0"/>
              </a:rPr>
              <a:t> (contd.)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081C6-B76D-8D5D-FCDD-C2E65B6A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4" y="1690688"/>
            <a:ext cx="8908774" cy="43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56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2084-93D3-A349-4B76-A9E98E54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effectLst/>
                <a:latin typeface="Helvetica" pitchFamily="2" charset="0"/>
              </a:rPr>
              <a:t>The Vibrational Frequency of a Diatomic Molecule</a:t>
            </a:r>
            <a:br>
              <a:rPr lang="en-US" sz="3400" dirty="0">
                <a:effectLst/>
                <a:latin typeface="Helvetica" pitchFamily="2" charset="0"/>
              </a:rPr>
            </a:b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FAFB-2F23-B707-7500-84ED4ED9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1218461"/>
            <a:ext cx="9249111" cy="48510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4479A9-7535-C42E-1D0A-15ACCF1F4D59}"/>
              </a:ext>
            </a:extLst>
          </p:cNvPr>
          <p:cNvSpPr/>
          <p:nvPr/>
        </p:nvSpPr>
        <p:spPr>
          <a:xfrm>
            <a:off x="3458817" y="1218461"/>
            <a:ext cx="4598505" cy="199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FE9B-5D17-E1EC-41D0-516AF0A7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Frozen phonon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40B15-EAE8-22DF-B52F-4DE84090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89" y="1919356"/>
            <a:ext cx="7918507" cy="3019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F395A6-F31F-DA36-B9A5-F719D1CA5F91}"/>
                  </a:ext>
                </a:extLst>
              </p:cNvPr>
              <p:cNvSpPr txBox="1"/>
              <p:nvPr/>
            </p:nvSpPr>
            <p:spPr>
              <a:xfrm>
                <a:off x="8367157" y="4492256"/>
                <a:ext cx="928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F395A6-F31F-DA36-B9A5-F719D1CA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157" y="4492256"/>
                <a:ext cx="928139" cy="276999"/>
              </a:xfrm>
              <a:prstGeom prst="rect">
                <a:avLst/>
              </a:prstGeom>
              <a:blipFill>
                <a:blip r:embed="rId3"/>
                <a:stretch>
                  <a:fillRect l="-6849" r="-547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42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500D-47B0-75BD-EF2B-91112095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The Force-Constant Tensor</a:t>
            </a:r>
            <a:br>
              <a:rPr lang="en-US" sz="3200" dirty="0">
                <a:effectLst/>
                <a:latin typeface="Helvetica" pitchFamily="2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1F639-6A4E-56BE-E7C3-99EC64F3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74" y="1816652"/>
            <a:ext cx="7173783" cy="38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2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675"/>
            <a:ext cx="10515600" cy="1325563"/>
          </a:xfrm>
        </p:spPr>
        <p:txBody>
          <a:bodyPr/>
          <a:lstStyle/>
          <a:p>
            <a:r>
              <a:rPr lang="en-US" dirty="0"/>
              <a:t>Bulk Si Density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825067"/>
            <a:ext cx="8229600" cy="588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Gap is about 1 </a:t>
            </a:r>
            <a:r>
              <a:rPr lang="en-US" dirty="0" err="1"/>
              <a:t>eV</a:t>
            </a:r>
            <a:r>
              <a:rPr lang="en-US" dirty="0"/>
              <a:t> (standard DFT get’s this wrong, DFT ~ 0.6 </a:t>
            </a:r>
            <a:r>
              <a:rPr lang="en-US" dirty="0" err="1"/>
              <a:t>eV</a:t>
            </a:r>
            <a:r>
              <a:rPr lang="en-US" dirty="0"/>
              <a:t>, </a:t>
            </a:r>
            <a:r>
              <a:rPr lang="en-US" dirty="0" err="1"/>
              <a:t>Expt</a:t>
            </a:r>
            <a:r>
              <a:rPr lang="en-US" dirty="0"/>
              <a:t> ~ 1.1 </a:t>
            </a:r>
            <a:r>
              <a:rPr lang="en-US" dirty="0" err="1"/>
              <a:t>eV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AAD826D-95CA-2D44-95A5-23A1DD5F3C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10" y="934552"/>
            <a:ext cx="6192246" cy="46841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24800" y="523944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en.citizendium.org</a:t>
            </a:r>
            <a:r>
              <a:rPr lang="en-US" sz="1200" dirty="0"/>
              <a:t>/images/3/38/</a:t>
            </a:r>
            <a:r>
              <a:rPr lang="en-US" sz="1200" dirty="0" err="1"/>
              <a:t>Silicon_density_of_states.PNG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019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5F43-F346-E078-A404-54D58BB5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Getting Phonon Frequencies</a:t>
            </a:r>
            <a:br>
              <a:rPr lang="en-US" sz="3200" dirty="0">
                <a:effectLst/>
                <a:latin typeface="Helvetica" pitchFamily="2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E3BFB-2090-4601-490E-D293D0F4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62" y="1592521"/>
            <a:ext cx="7860543" cy="43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3E20-C145-5405-0FE0-95F61372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3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Helvetica" pitchFamily="2" charset="0"/>
              </a:rPr>
              <a:t>Forces and Motion</a:t>
            </a:r>
            <a:br>
              <a:rPr lang="en-US" sz="3200" dirty="0">
                <a:effectLst/>
                <a:latin typeface="Helvetica" pitchFamily="2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7A81A-E97D-A338-7E3B-9E94CE6D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0" y="1683931"/>
            <a:ext cx="7328491" cy="38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7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Si </a:t>
            </a:r>
            <a:r>
              <a:rPr lang="en-US" sz="3200" dirty="0" err="1"/>
              <a:t>Nanoclusters</a:t>
            </a:r>
            <a:r>
              <a:rPr lang="en-US" sz="3200" dirty="0"/>
              <a:t> and Effect of Surface Impurities on Band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689601"/>
            <a:ext cx="8229600" cy="9445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Band gap from DOS shows changes with surface species</a:t>
            </a:r>
          </a:p>
          <a:p>
            <a:r>
              <a:rPr lang="en-US" dirty="0"/>
              <a:t>Projected charge densities for HOMO, LUMO states give insight into how the surface species couples to gap (e.g., O localizes the HOMO an LUMO on the oxygen, dramatically changing the gap)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AAD826D-95CA-2D44-95A5-23A1DD5F3C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78000" y="6581002"/>
            <a:ext cx="889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http://what-when-</a:t>
            </a:r>
            <a:r>
              <a:rPr lang="en-US" sz="1200" dirty="0" err="1"/>
              <a:t>how.com</a:t>
            </a:r>
            <a:r>
              <a:rPr lang="en-US" sz="1200" dirty="0"/>
              <a:t>/</a:t>
            </a:r>
            <a:r>
              <a:rPr lang="en-US" sz="1200" dirty="0" err="1"/>
              <a:t>nanoscience</a:t>
            </a:r>
            <a:r>
              <a:rPr lang="en-US" sz="1200" dirty="0"/>
              <a:t>-and-nanotechnology/silicon-nanoclusters-simulations-part-1-nanotechnology/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30" y="1115986"/>
            <a:ext cx="4092104" cy="4484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67" y="986601"/>
            <a:ext cx="4284223" cy="45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96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Projected Density of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554134"/>
            <a:ext cx="8229600" cy="13038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States are projected on local orbitals with specific angular momentum </a:t>
            </a:r>
          </a:p>
          <a:p>
            <a:r>
              <a:rPr lang="en-US" dirty="0"/>
              <a:t>Hybridization of the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states from both Be and B in the region of 4 </a:t>
            </a:r>
            <a:r>
              <a:rPr lang="en-US" dirty="0" err="1"/>
              <a:t>eV</a:t>
            </a:r>
            <a:r>
              <a:rPr lang="en-US" dirty="0"/>
              <a:t> to 8 </a:t>
            </a:r>
            <a:r>
              <a:rPr lang="en-US" dirty="0" err="1"/>
              <a:t>eV</a:t>
            </a:r>
            <a:r>
              <a:rPr lang="en-US" dirty="0"/>
              <a:t>, implying the tendency to form covalent bonds between Be and B atoms.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8AAD826D-95CA-2D44-95A5-23A1DD5F3C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33" y="929114"/>
            <a:ext cx="7603067" cy="45007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40800" y="643468"/>
            <a:ext cx="172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Fan, et al, </a:t>
            </a:r>
            <a:r>
              <a:rPr lang="en-US" sz="1200" i="1" dirty="0" err="1"/>
              <a:t>Sci</a:t>
            </a:r>
            <a:r>
              <a:rPr lang="en-US" sz="1200" i="1" dirty="0"/>
              <a:t> Rep. </a:t>
            </a:r>
            <a:r>
              <a:rPr lang="en-US" sz="1200" dirty="0"/>
              <a:t>‘14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1" y="636601"/>
            <a:ext cx="188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New BeB</a:t>
            </a:r>
            <a:r>
              <a:rPr lang="en-US" b="1" baseline="-25000" dirty="0"/>
              <a:t>2</a:t>
            </a:r>
            <a:r>
              <a:rPr lang="en-US" b="1" dirty="0"/>
              <a:t> phase</a:t>
            </a:r>
          </a:p>
        </p:txBody>
      </p:sp>
    </p:spTree>
    <p:extLst>
      <p:ext uri="{BB962C8B-B14F-4D97-AF65-F5344CB8AC3E}">
        <p14:creationId xmlns:p14="http://schemas.microsoft.com/office/powerpoint/2010/main" val="173724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3ACE3A3-EEBE-E648-A791-7DD64616C301}" type="slidenum">
              <a:rPr lang="en-US" sz="1000"/>
              <a:pPr eaLnBrk="1" hangingPunct="1"/>
              <a:t>6</a:t>
            </a:fld>
            <a:endParaRPr lang="en-US" sz="10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9085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Band Structure (Periodic Systems)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16430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Solutions for periodic systems have to have the same physics under translations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 wave functions are Bloch states: </a:t>
            </a:r>
            <a:r>
              <a:rPr lang="en-US" sz="2000" dirty="0" err="1">
                <a:solidFill>
                  <a:srgbClr val="000000"/>
                </a:solidFill>
                <a:latin typeface="Symbo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r+R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)=</a:t>
            </a:r>
            <a:r>
              <a:rPr lang="en-US" sz="20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000" baseline="300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1" baseline="300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kR</a:t>
            </a:r>
            <a:r>
              <a:rPr lang="en-US" sz="2000" b="1" baseline="300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ymbol" charset="0"/>
                <a:ea typeface="ＭＳ Ｐゴシック" charset="0"/>
                <a:cs typeface="ＭＳ Ｐゴシック" charset="0"/>
              </a:rPr>
              <a:t>Y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),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is in the first </a:t>
            </a:r>
            <a:r>
              <a:rPr lang="en-US" sz="2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Brillouin</a:t>
            </a: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zone (this is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Bloch</a:t>
            </a:r>
            <a:r>
              <a:rPr lang="ja-JP" altLang="en-US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000" b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 theorem</a:t>
            </a:r>
            <a:r>
              <a:rPr lang="en-US" altLang="ja-JP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Electronic energy states in periodic systems are conveniently indexed with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n,</a:t>
            </a:r>
            <a:r>
              <a:rPr lang="en-US" sz="2000" b="1" dirty="0" err="1"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– n are called the bands, and k the </a:t>
            </a:r>
            <a:r>
              <a:rPr lang="en-US" sz="2000" dirty="0" err="1">
                <a:latin typeface="Arial" charset="0"/>
                <a:ea typeface="ＭＳ Ｐゴシック" charset="0"/>
                <a:cs typeface="ＭＳ Ｐゴシック" charset="0"/>
              </a:rPr>
              <a:t>wavevector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.  The plot of the electronic energy states is called the band structure.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502526" y="4860926"/>
            <a:ext cx="66684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n=1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7502526" y="3641726"/>
            <a:ext cx="66684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n=3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7502526" y="4403726"/>
            <a:ext cx="66684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n=2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4686301" y="5927726"/>
            <a:ext cx="424635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charset="0"/>
              </a:rPr>
              <a:t>k values (in 1st Brillouin Zone)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3802064" y="2727326"/>
            <a:ext cx="304089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charset="0"/>
              </a:rPr>
              <a:t>Energy of Eigenstates</a:t>
            </a:r>
          </a:p>
        </p:txBody>
      </p:sp>
      <p:grpSp>
        <p:nvGrpSpPr>
          <p:cNvPr id="39946" name="Group 9"/>
          <p:cNvGrpSpPr>
            <a:grpSpLocks/>
          </p:cNvGrpSpPr>
          <p:nvPr/>
        </p:nvGrpSpPr>
        <p:grpSpPr bwMode="auto">
          <a:xfrm>
            <a:off x="2451100" y="3276600"/>
            <a:ext cx="5715000" cy="2516188"/>
            <a:chOff x="1080" y="2256"/>
            <a:chExt cx="3600" cy="1585"/>
          </a:xfrm>
        </p:grpSpPr>
        <p:grpSp>
          <p:nvGrpSpPr>
            <p:cNvPr id="39962" name="Group 10"/>
            <p:cNvGrpSpPr>
              <a:grpSpLocks/>
            </p:cNvGrpSpPr>
            <p:nvPr/>
          </p:nvGrpSpPr>
          <p:grpSpPr bwMode="auto">
            <a:xfrm>
              <a:off x="1080" y="2256"/>
              <a:ext cx="3600" cy="1584"/>
              <a:chOff x="1080" y="2256"/>
              <a:chExt cx="3600" cy="1584"/>
            </a:xfrm>
          </p:grpSpPr>
          <p:sp>
            <p:nvSpPr>
              <p:cNvPr id="39971" name="Line 11"/>
              <p:cNvSpPr>
                <a:spLocks noChangeShapeType="1"/>
              </p:cNvSpPr>
              <p:nvPr/>
            </p:nvSpPr>
            <p:spPr bwMode="auto">
              <a:xfrm>
                <a:off x="1080" y="3840"/>
                <a:ext cx="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Line 12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0" cy="15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3" name="Group 13"/>
            <p:cNvGrpSpPr>
              <a:grpSpLocks/>
            </p:cNvGrpSpPr>
            <p:nvPr/>
          </p:nvGrpSpPr>
          <p:grpSpPr bwMode="auto">
            <a:xfrm>
              <a:off x="2878" y="2612"/>
              <a:ext cx="1318" cy="1229"/>
              <a:chOff x="2878" y="2612"/>
              <a:chExt cx="1318" cy="1229"/>
            </a:xfrm>
          </p:grpSpPr>
          <p:sp>
            <p:nvSpPr>
              <p:cNvPr id="39968" name="Freeform 14"/>
              <p:cNvSpPr>
                <a:spLocks/>
              </p:cNvSpPr>
              <p:nvPr/>
            </p:nvSpPr>
            <p:spPr bwMode="auto">
              <a:xfrm>
                <a:off x="2878" y="3367"/>
                <a:ext cx="1318" cy="474"/>
              </a:xfrm>
              <a:custGeom>
                <a:avLst/>
                <a:gdLst>
                  <a:gd name="T0" fmla="*/ 63 w 1318"/>
                  <a:gd name="T1" fmla="*/ 459 h 474"/>
                  <a:gd name="T2" fmla="*/ 97 w 1318"/>
                  <a:gd name="T3" fmla="*/ 452 h 474"/>
                  <a:gd name="T4" fmla="*/ 131 w 1318"/>
                  <a:gd name="T5" fmla="*/ 432 h 474"/>
                  <a:gd name="T6" fmla="*/ 164 w 1318"/>
                  <a:gd name="T7" fmla="*/ 418 h 474"/>
                  <a:gd name="T8" fmla="*/ 198 w 1318"/>
                  <a:gd name="T9" fmla="*/ 405 h 474"/>
                  <a:gd name="T10" fmla="*/ 232 w 1318"/>
                  <a:gd name="T11" fmla="*/ 391 h 474"/>
                  <a:gd name="T12" fmla="*/ 272 w 1318"/>
                  <a:gd name="T13" fmla="*/ 378 h 474"/>
                  <a:gd name="T14" fmla="*/ 313 w 1318"/>
                  <a:gd name="T15" fmla="*/ 357 h 474"/>
                  <a:gd name="T16" fmla="*/ 360 w 1318"/>
                  <a:gd name="T17" fmla="*/ 337 h 474"/>
                  <a:gd name="T18" fmla="*/ 407 w 1318"/>
                  <a:gd name="T19" fmla="*/ 317 h 474"/>
                  <a:gd name="T20" fmla="*/ 434 w 1318"/>
                  <a:gd name="T21" fmla="*/ 297 h 474"/>
                  <a:gd name="T22" fmla="*/ 461 w 1318"/>
                  <a:gd name="T23" fmla="*/ 270 h 474"/>
                  <a:gd name="T24" fmla="*/ 501 w 1318"/>
                  <a:gd name="T25" fmla="*/ 249 h 474"/>
                  <a:gd name="T26" fmla="*/ 535 w 1318"/>
                  <a:gd name="T27" fmla="*/ 236 h 474"/>
                  <a:gd name="T28" fmla="*/ 569 w 1318"/>
                  <a:gd name="T29" fmla="*/ 223 h 474"/>
                  <a:gd name="T30" fmla="*/ 596 w 1318"/>
                  <a:gd name="T31" fmla="*/ 209 h 474"/>
                  <a:gd name="T32" fmla="*/ 636 w 1318"/>
                  <a:gd name="T33" fmla="*/ 189 h 474"/>
                  <a:gd name="T34" fmla="*/ 670 w 1318"/>
                  <a:gd name="T35" fmla="*/ 169 h 474"/>
                  <a:gd name="T36" fmla="*/ 704 w 1318"/>
                  <a:gd name="T37" fmla="*/ 155 h 474"/>
                  <a:gd name="T38" fmla="*/ 751 w 1318"/>
                  <a:gd name="T39" fmla="*/ 128 h 474"/>
                  <a:gd name="T40" fmla="*/ 791 w 1318"/>
                  <a:gd name="T41" fmla="*/ 121 h 474"/>
                  <a:gd name="T42" fmla="*/ 825 w 1318"/>
                  <a:gd name="T43" fmla="*/ 101 h 474"/>
                  <a:gd name="T44" fmla="*/ 859 w 1318"/>
                  <a:gd name="T45" fmla="*/ 88 h 474"/>
                  <a:gd name="T46" fmla="*/ 892 w 1318"/>
                  <a:gd name="T47" fmla="*/ 67 h 474"/>
                  <a:gd name="T48" fmla="*/ 926 w 1318"/>
                  <a:gd name="T49" fmla="*/ 54 h 474"/>
                  <a:gd name="T50" fmla="*/ 960 w 1318"/>
                  <a:gd name="T51" fmla="*/ 40 h 474"/>
                  <a:gd name="T52" fmla="*/ 994 w 1318"/>
                  <a:gd name="T53" fmla="*/ 34 h 474"/>
                  <a:gd name="T54" fmla="*/ 1034 w 1318"/>
                  <a:gd name="T55" fmla="*/ 20 h 474"/>
                  <a:gd name="T56" fmla="*/ 1068 w 1318"/>
                  <a:gd name="T57" fmla="*/ 13 h 474"/>
                  <a:gd name="T58" fmla="*/ 1108 w 1318"/>
                  <a:gd name="T59" fmla="*/ 13 h 474"/>
                  <a:gd name="T60" fmla="*/ 1142 w 1318"/>
                  <a:gd name="T61" fmla="*/ 7 h 474"/>
                  <a:gd name="T62" fmla="*/ 1176 w 1318"/>
                  <a:gd name="T63" fmla="*/ 0 h 474"/>
                  <a:gd name="T64" fmla="*/ 1216 w 1318"/>
                  <a:gd name="T65" fmla="*/ 0 h 474"/>
                  <a:gd name="T66" fmla="*/ 1250 w 1318"/>
                  <a:gd name="T67" fmla="*/ 0 h 474"/>
                  <a:gd name="T68" fmla="*/ 1297 w 1318"/>
                  <a:gd name="T69" fmla="*/ 13 h 47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18"/>
                  <a:gd name="T106" fmla="*/ 0 h 474"/>
                  <a:gd name="T107" fmla="*/ 1318 w 1318"/>
                  <a:gd name="T108" fmla="*/ 474 h 47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18" h="474">
                    <a:moveTo>
                      <a:pt x="0" y="473"/>
                    </a:moveTo>
                    <a:lnTo>
                      <a:pt x="63" y="459"/>
                    </a:lnTo>
                    <a:lnTo>
                      <a:pt x="83" y="452"/>
                    </a:lnTo>
                    <a:lnTo>
                      <a:pt x="97" y="452"/>
                    </a:lnTo>
                    <a:lnTo>
                      <a:pt x="117" y="445"/>
                    </a:lnTo>
                    <a:lnTo>
                      <a:pt x="131" y="432"/>
                    </a:lnTo>
                    <a:lnTo>
                      <a:pt x="151" y="432"/>
                    </a:lnTo>
                    <a:lnTo>
                      <a:pt x="164" y="418"/>
                    </a:lnTo>
                    <a:lnTo>
                      <a:pt x="178" y="418"/>
                    </a:lnTo>
                    <a:lnTo>
                      <a:pt x="198" y="405"/>
                    </a:lnTo>
                    <a:lnTo>
                      <a:pt x="218" y="398"/>
                    </a:lnTo>
                    <a:lnTo>
                      <a:pt x="232" y="391"/>
                    </a:lnTo>
                    <a:lnTo>
                      <a:pt x="252" y="384"/>
                    </a:lnTo>
                    <a:lnTo>
                      <a:pt x="272" y="378"/>
                    </a:lnTo>
                    <a:lnTo>
                      <a:pt x="286" y="371"/>
                    </a:lnTo>
                    <a:lnTo>
                      <a:pt x="313" y="357"/>
                    </a:lnTo>
                    <a:lnTo>
                      <a:pt x="340" y="344"/>
                    </a:lnTo>
                    <a:lnTo>
                      <a:pt x="360" y="337"/>
                    </a:lnTo>
                    <a:lnTo>
                      <a:pt x="387" y="324"/>
                    </a:lnTo>
                    <a:lnTo>
                      <a:pt x="407" y="317"/>
                    </a:lnTo>
                    <a:lnTo>
                      <a:pt x="420" y="303"/>
                    </a:lnTo>
                    <a:lnTo>
                      <a:pt x="434" y="297"/>
                    </a:lnTo>
                    <a:lnTo>
                      <a:pt x="447" y="283"/>
                    </a:lnTo>
                    <a:lnTo>
                      <a:pt x="461" y="270"/>
                    </a:lnTo>
                    <a:lnTo>
                      <a:pt x="481" y="256"/>
                    </a:lnTo>
                    <a:lnTo>
                      <a:pt x="501" y="249"/>
                    </a:lnTo>
                    <a:lnTo>
                      <a:pt x="515" y="243"/>
                    </a:lnTo>
                    <a:lnTo>
                      <a:pt x="535" y="236"/>
                    </a:lnTo>
                    <a:lnTo>
                      <a:pt x="549" y="229"/>
                    </a:lnTo>
                    <a:lnTo>
                      <a:pt x="569" y="223"/>
                    </a:lnTo>
                    <a:lnTo>
                      <a:pt x="582" y="209"/>
                    </a:lnTo>
                    <a:lnTo>
                      <a:pt x="596" y="209"/>
                    </a:lnTo>
                    <a:lnTo>
                      <a:pt x="616" y="196"/>
                    </a:lnTo>
                    <a:lnTo>
                      <a:pt x="636" y="189"/>
                    </a:lnTo>
                    <a:lnTo>
                      <a:pt x="650" y="182"/>
                    </a:lnTo>
                    <a:lnTo>
                      <a:pt x="670" y="169"/>
                    </a:lnTo>
                    <a:lnTo>
                      <a:pt x="690" y="162"/>
                    </a:lnTo>
                    <a:lnTo>
                      <a:pt x="704" y="155"/>
                    </a:lnTo>
                    <a:lnTo>
                      <a:pt x="731" y="135"/>
                    </a:lnTo>
                    <a:lnTo>
                      <a:pt x="751" y="128"/>
                    </a:lnTo>
                    <a:lnTo>
                      <a:pt x="771" y="121"/>
                    </a:lnTo>
                    <a:lnTo>
                      <a:pt x="791" y="121"/>
                    </a:lnTo>
                    <a:lnTo>
                      <a:pt x="805" y="108"/>
                    </a:lnTo>
                    <a:lnTo>
                      <a:pt x="825" y="101"/>
                    </a:lnTo>
                    <a:lnTo>
                      <a:pt x="845" y="94"/>
                    </a:lnTo>
                    <a:lnTo>
                      <a:pt x="859" y="88"/>
                    </a:lnTo>
                    <a:lnTo>
                      <a:pt x="879" y="81"/>
                    </a:lnTo>
                    <a:lnTo>
                      <a:pt x="892" y="67"/>
                    </a:lnTo>
                    <a:lnTo>
                      <a:pt x="906" y="67"/>
                    </a:lnTo>
                    <a:lnTo>
                      <a:pt x="926" y="54"/>
                    </a:lnTo>
                    <a:lnTo>
                      <a:pt x="940" y="47"/>
                    </a:lnTo>
                    <a:lnTo>
                      <a:pt x="960" y="40"/>
                    </a:lnTo>
                    <a:lnTo>
                      <a:pt x="980" y="34"/>
                    </a:lnTo>
                    <a:lnTo>
                      <a:pt x="994" y="34"/>
                    </a:lnTo>
                    <a:lnTo>
                      <a:pt x="1014" y="27"/>
                    </a:lnTo>
                    <a:lnTo>
                      <a:pt x="1034" y="20"/>
                    </a:lnTo>
                    <a:lnTo>
                      <a:pt x="1054" y="20"/>
                    </a:lnTo>
                    <a:lnTo>
                      <a:pt x="1068" y="13"/>
                    </a:lnTo>
                    <a:lnTo>
                      <a:pt x="1088" y="13"/>
                    </a:lnTo>
                    <a:lnTo>
                      <a:pt x="1108" y="13"/>
                    </a:lnTo>
                    <a:lnTo>
                      <a:pt x="1122" y="13"/>
                    </a:lnTo>
                    <a:lnTo>
                      <a:pt x="1142" y="7"/>
                    </a:lnTo>
                    <a:lnTo>
                      <a:pt x="1162" y="0"/>
                    </a:lnTo>
                    <a:lnTo>
                      <a:pt x="1176" y="0"/>
                    </a:lnTo>
                    <a:lnTo>
                      <a:pt x="1196" y="0"/>
                    </a:lnTo>
                    <a:lnTo>
                      <a:pt x="1216" y="0"/>
                    </a:lnTo>
                    <a:lnTo>
                      <a:pt x="1236" y="0"/>
                    </a:lnTo>
                    <a:lnTo>
                      <a:pt x="1250" y="0"/>
                    </a:lnTo>
                    <a:lnTo>
                      <a:pt x="1277" y="7"/>
                    </a:lnTo>
                    <a:lnTo>
                      <a:pt x="1297" y="13"/>
                    </a:lnTo>
                    <a:lnTo>
                      <a:pt x="1317" y="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9" name="Freeform 15"/>
              <p:cNvSpPr>
                <a:spLocks/>
              </p:cNvSpPr>
              <p:nvPr/>
            </p:nvSpPr>
            <p:spPr bwMode="auto">
              <a:xfrm>
                <a:off x="2878" y="2832"/>
                <a:ext cx="1297" cy="313"/>
              </a:xfrm>
              <a:custGeom>
                <a:avLst/>
                <a:gdLst>
                  <a:gd name="T0" fmla="*/ 1296 w 1297"/>
                  <a:gd name="T1" fmla="*/ 288 h 313"/>
                  <a:gd name="T2" fmla="*/ 1263 w 1297"/>
                  <a:gd name="T3" fmla="*/ 312 h 313"/>
                  <a:gd name="T4" fmla="*/ 1229 w 1297"/>
                  <a:gd name="T5" fmla="*/ 312 h 313"/>
                  <a:gd name="T6" fmla="*/ 1209 w 1297"/>
                  <a:gd name="T7" fmla="*/ 312 h 313"/>
                  <a:gd name="T8" fmla="*/ 1189 w 1297"/>
                  <a:gd name="T9" fmla="*/ 312 h 313"/>
                  <a:gd name="T10" fmla="*/ 1155 w 1297"/>
                  <a:gd name="T11" fmla="*/ 312 h 313"/>
                  <a:gd name="T12" fmla="*/ 1135 w 1297"/>
                  <a:gd name="T13" fmla="*/ 312 h 313"/>
                  <a:gd name="T14" fmla="*/ 1115 w 1297"/>
                  <a:gd name="T15" fmla="*/ 312 h 313"/>
                  <a:gd name="T16" fmla="*/ 1081 w 1297"/>
                  <a:gd name="T17" fmla="*/ 312 h 313"/>
                  <a:gd name="T18" fmla="*/ 1047 w 1297"/>
                  <a:gd name="T19" fmla="*/ 312 h 313"/>
                  <a:gd name="T20" fmla="*/ 1020 w 1297"/>
                  <a:gd name="T21" fmla="*/ 306 h 313"/>
                  <a:gd name="T22" fmla="*/ 1000 w 1297"/>
                  <a:gd name="T23" fmla="*/ 306 h 313"/>
                  <a:gd name="T24" fmla="*/ 967 w 1297"/>
                  <a:gd name="T25" fmla="*/ 299 h 313"/>
                  <a:gd name="T26" fmla="*/ 940 w 1297"/>
                  <a:gd name="T27" fmla="*/ 292 h 313"/>
                  <a:gd name="T28" fmla="*/ 913 w 1297"/>
                  <a:gd name="T29" fmla="*/ 286 h 313"/>
                  <a:gd name="T30" fmla="*/ 886 w 1297"/>
                  <a:gd name="T31" fmla="*/ 279 h 313"/>
                  <a:gd name="T32" fmla="*/ 872 w 1297"/>
                  <a:gd name="T33" fmla="*/ 272 h 313"/>
                  <a:gd name="T34" fmla="*/ 838 w 1297"/>
                  <a:gd name="T35" fmla="*/ 265 h 313"/>
                  <a:gd name="T36" fmla="*/ 811 w 1297"/>
                  <a:gd name="T37" fmla="*/ 259 h 313"/>
                  <a:gd name="T38" fmla="*/ 778 w 1297"/>
                  <a:gd name="T39" fmla="*/ 252 h 313"/>
                  <a:gd name="T40" fmla="*/ 751 w 1297"/>
                  <a:gd name="T41" fmla="*/ 245 h 313"/>
                  <a:gd name="T42" fmla="*/ 724 w 1297"/>
                  <a:gd name="T43" fmla="*/ 245 h 313"/>
                  <a:gd name="T44" fmla="*/ 710 w 1297"/>
                  <a:gd name="T45" fmla="*/ 245 h 313"/>
                  <a:gd name="T46" fmla="*/ 683 w 1297"/>
                  <a:gd name="T47" fmla="*/ 245 h 313"/>
                  <a:gd name="T48" fmla="*/ 663 w 1297"/>
                  <a:gd name="T49" fmla="*/ 238 h 313"/>
                  <a:gd name="T50" fmla="*/ 643 w 1297"/>
                  <a:gd name="T51" fmla="*/ 232 h 313"/>
                  <a:gd name="T52" fmla="*/ 629 w 1297"/>
                  <a:gd name="T53" fmla="*/ 232 h 313"/>
                  <a:gd name="T54" fmla="*/ 602 w 1297"/>
                  <a:gd name="T55" fmla="*/ 225 h 313"/>
                  <a:gd name="T56" fmla="*/ 582 w 1297"/>
                  <a:gd name="T57" fmla="*/ 225 h 313"/>
                  <a:gd name="T58" fmla="*/ 562 w 1297"/>
                  <a:gd name="T59" fmla="*/ 218 h 313"/>
                  <a:gd name="T60" fmla="*/ 528 w 1297"/>
                  <a:gd name="T61" fmla="*/ 211 h 313"/>
                  <a:gd name="T62" fmla="*/ 508 w 1297"/>
                  <a:gd name="T63" fmla="*/ 205 h 313"/>
                  <a:gd name="T64" fmla="*/ 488 w 1297"/>
                  <a:gd name="T65" fmla="*/ 198 h 313"/>
                  <a:gd name="T66" fmla="*/ 474 w 1297"/>
                  <a:gd name="T67" fmla="*/ 198 h 313"/>
                  <a:gd name="T68" fmla="*/ 441 w 1297"/>
                  <a:gd name="T69" fmla="*/ 184 h 313"/>
                  <a:gd name="T70" fmla="*/ 420 w 1297"/>
                  <a:gd name="T71" fmla="*/ 178 h 313"/>
                  <a:gd name="T72" fmla="*/ 407 w 1297"/>
                  <a:gd name="T73" fmla="*/ 164 h 313"/>
                  <a:gd name="T74" fmla="*/ 393 w 1297"/>
                  <a:gd name="T75" fmla="*/ 164 h 313"/>
                  <a:gd name="T76" fmla="*/ 360 w 1297"/>
                  <a:gd name="T77" fmla="*/ 151 h 313"/>
                  <a:gd name="T78" fmla="*/ 340 w 1297"/>
                  <a:gd name="T79" fmla="*/ 137 h 313"/>
                  <a:gd name="T80" fmla="*/ 319 w 1297"/>
                  <a:gd name="T81" fmla="*/ 130 h 313"/>
                  <a:gd name="T82" fmla="*/ 292 w 1297"/>
                  <a:gd name="T83" fmla="*/ 117 h 313"/>
                  <a:gd name="T84" fmla="*/ 279 w 1297"/>
                  <a:gd name="T85" fmla="*/ 103 h 313"/>
                  <a:gd name="T86" fmla="*/ 265 w 1297"/>
                  <a:gd name="T87" fmla="*/ 97 h 313"/>
                  <a:gd name="T88" fmla="*/ 245 w 1297"/>
                  <a:gd name="T89" fmla="*/ 83 h 313"/>
                  <a:gd name="T90" fmla="*/ 211 w 1297"/>
                  <a:gd name="T91" fmla="*/ 63 h 313"/>
                  <a:gd name="T92" fmla="*/ 184 w 1297"/>
                  <a:gd name="T93" fmla="*/ 43 h 313"/>
                  <a:gd name="T94" fmla="*/ 151 w 1297"/>
                  <a:gd name="T95" fmla="*/ 36 h 313"/>
                  <a:gd name="T96" fmla="*/ 137 w 1297"/>
                  <a:gd name="T97" fmla="*/ 29 h 313"/>
                  <a:gd name="T98" fmla="*/ 110 w 1297"/>
                  <a:gd name="T99" fmla="*/ 16 h 313"/>
                  <a:gd name="T100" fmla="*/ 77 w 1297"/>
                  <a:gd name="T101" fmla="*/ 9 h 313"/>
                  <a:gd name="T102" fmla="*/ 63 w 1297"/>
                  <a:gd name="T103" fmla="*/ 9 h 313"/>
                  <a:gd name="T104" fmla="*/ 0 w 1297"/>
                  <a:gd name="T105" fmla="*/ 2 h 313"/>
                  <a:gd name="T106" fmla="*/ 0 w 1297"/>
                  <a:gd name="T107" fmla="*/ 0 h 31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297"/>
                  <a:gd name="T163" fmla="*/ 0 h 313"/>
                  <a:gd name="T164" fmla="*/ 1297 w 1297"/>
                  <a:gd name="T165" fmla="*/ 313 h 31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297" h="313">
                    <a:moveTo>
                      <a:pt x="1296" y="288"/>
                    </a:moveTo>
                    <a:lnTo>
                      <a:pt x="1263" y="312"/>
                    </a:lnTo>
                    <a:lnTo>
                      <a:pt x="1229" y="312"/>
                    </a:lnTo>
                    <a:lnTo>
                      <a:pt x="1209" y="312"/>
                    </a:lnTo>
                    <a:lnTo>
                      <a:pt x="1189" y="312"/>
                    </a:lnTo>
                    <a:lnTo>
                      <a:pt x="1155" y="312"/>
                    </a:lnTo>
                    <a:lnTo>
                      <a:pt x="1135" y="312"/>
                    </a:lnTo>
                    <a:lnTo>
                      <a:pt x="1115" y="312"/>
                    </a:lnTo>
                    <a:lnTo>
                      <a:pt x="1081" y="312"/>
                    </a:lnTo>
                    <a:lnTo>
                      <a:pt x="1047" y="312"/>
                    </a:lnTo>
                    <a:lnTo>
                      <a:pt x="1020" y="306"/>
                    </a:lnTo>
                    <a:lnTo>
                      <a:pt x="1000" y="306"/>
                    </a:lnTo>
                    <a:lnTo>
                      <a:pt x="967" y="299"/>
                    </a:lnTo>
                    <a:lnTo>
                      <a:pt x="940" y="292"/>
                    </a:lnTo>
                    <a:lnTo>
                      <a:pt x="913" y="286"/>
                    </a:lnTo>
                    <a:lnTo>
                      <a:pt x="886" y="279"/>
                    </a:lnTo>
                    <a:lnTo>
                      <a:pt x="872" y="272"/>
                    </a:lnTo>
                    <a:lnTo>
                      <a:pt x="838" y="265"/>
                    </a:lnTo>
                    <a:lnTo>
                      <a:pt x="811" y="259"/>
                    </a:lnTo>
                    <a:lnTo>
                      <a:pt x="778" y="252"/>
                    </a:lnTo>
                    <a:lnTo>
                      <a:pt x="751" y="245"/>
                    </a:lnTo>
                    <a:lnTo>
                      <a:pt x="724" y="245"/>
                    </a:lnTo>
                    <a:lnTo>
                      <a:pt x="710" y="245"/>
                    </a:lnTo>
                    <a:lnTo>
                      <a:pt x="683" y="245"/>
                    </a:lnTo>
                    <a:lnTo>
                      <a:pt x="663" y="238"/>
                    </a:lnTo>
                    <a:lnTo>
                      <a:pt x="643" y="232"/>
                    </a:lnTo>
                    <a:lnTo>
                      <a:pt x="629" y="232"/>
                    </a:lnTo>
                    <a:lnTo>
                      <a:pt x="602" y="225"/>
                    </a:lnTo>
                    <a:lnTo>
                      <a:pt x="582" y="225"/>
                    </a:lnTo>
                    <a:lnTo>
                      <a:pt x="562" y="218"/>
                    </a:lnTo>
                    <a:lnTo>
                      <a:pt x="528" y="211"/>
                    </a:lnTo>
                    <a:lnTo>
                      <a:pt x="508" y="205"/>
                    </a:lnTo>
                    <a:lnTo>
                      <a:pt x="488" y="198"/>
                    </a:lnTo>
                    <a:lnTo>
                      <a:pt x="474" y="198"/>
                    </a:lnTo>
                    <a:lnTo>
                      <a:pt x="441" y="184"/>
                    </a:lnTo>
                    <a:lnTo>
                      <a:pt x="420" y="178"/>
                    </a:lnTo>
                    <a:lnTo>
                      <a:pt x="407" y="164"/>
                    </a:lnTo>
                    <a:lnTo>
                      <a:pt x="393" y="164"/>
                    </a:lnTo>
                    <a:lnTo>
                      <a:pt x="360" y="151"/>
                    </a:lnTo>
                    <a:lnTo>
                      <a:pt x="340" y="137"/>
                    </a:lnTo>
                    <a:lnTo>
                      <a:pt x="319" y="130"/>
                    </a:lnTo>
                    <a:lnTo>
                      <a:pt x="292" y="117"/>
                    </a:lnTo>
                    <a:lnTo>
                      <a:pt x="279" y="103"/>
                    </a:lnTo>
                    <a:lnTo>
                      <a:pt x="265" y="97"/>
                    </a:lnTo>
                    <a:lnTo>
                      <a:pt x="245" y="83"/>
                    </a:lnTo>
                    <a:lnTo>
                      <a:pt x="211" y="63"/>
                    </a:lnTo>
                    <a:lnTo>
                      <a:pt x="184" y="43"/>
                    </a:lnTo>
                    <a:lnTo>
                      <a:pt x="151" y="36"/>
                    </a:lnTo>
                    <a:lnTo>
                      <a:pt x="137" y="29"/>
                    </a:lnTo>
                    <a:lnTo>
                      <a:pt x="110" y="16"/>
                    </a:lnTo>
                    <a:lnTo>
                      <a:pt x="77" y="9"/>
                    </a:lnTo>
                    <a:lnTo>
                      <a:pt x="63" y="9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0" name="Freeform 16"/>
              <p:cNvSpPr>
                <a:spLocks/>
              </p:cNvSpPr>
              <p:nvPr/>
            </p:nvSpPr>
            <p:spPr bwMode="auto">
              <a:xfrm>
                <a:off x="2878" y="2612"/>
                <a:ext cx="1291" cy="122"/>
              </a:xfrm>
              <a:custGeom>
                <a:avLst/>
                <a:gdLst>
                  <a:gd name="T0" fmla="*/ 56 w 1291"/>
                  <a:gd name="T1" fmla="*/ 47 h 122"/>
                  <a:gd name="T2" fmla="*/ 90 w 1291"/>
                  <a:gd name="T3" fmla="*/ 40 h 122"/>
                  <a:gd name="T4" fmla="*/ 124 w 1291"/>
                  <a:gd name="T5" fmla="*/ 40 h 122"/>
                  <a:gd name="T6" fmla="*/ 164 w 1291"/>
                  <a:gd name="T7" fmla="*/ 54 h 122"/>
                  <a:gd name="T8" fmla="*/ 198 w 1291"/>
                  <a:gd name="T9" fmla="*/ 54 h 122"/>
                  <a:gd name="T10" fmla="*/ 232 w 1291"/>
                  <a:gd name="T11" fmla="*/ 60 h 122"/>
                  <a:gd name="T12" fmla="*/ 272 w 1291"/>
                  <a:gd name="T13" fmla="*/ 60 h 122"/>
                  <a:gd name="T14" fmla="*/ 306 w 1291"/>
                  <a:gd name="T15" fmla="*/ 60 h 122"/>
                  <a:gd name="T16" fmla="*/ 340 w 1291"/>
                  <a:gd name="T17" fmla="*/ 67 h 122"/>
                  <a:gd name="T18" fmla="*/ 380 w 1291"/>
                  <a:gd name="T19" fmla="*/ 74 h 122"/>
                  <a:gd name="T20" fmla="*/ 414 w 1291"/>
                  <a:gd name="T21" fmla="*/ 81 h 122"/>
                  <a:gd name="T22" fmla="*/ 454 w 1291"/>
                  <a:gd name="T23" fmla="*/ 87 h 122"/>
                  <a:gd name="T24" fmla="*/ 488 w 1291"/>
                  <a:gd name="T25" fmla="*/ 101 h 122"/>
                  <a:gd name="T26" fmla="*/ 522 w 1291"/>
                  <a:gd name="T27" fmla="*/ 108 h 122"/>
                  <a:gd name="T28" fmla="*/ 562 w 1291"/>
                  <a:gd name="T29" fmla="*/ 108 h 122"/>
                  <a:gd name="T30" fmla="*/ 596 w 1291"/>
                  <a:gd name="T31" fmla="*/ 114 h 122"/>
                  <a:gd name="T32" fmla="*/ 643 w 1291"/>
                  <a:gd name="T33" fmla="*/ 114 h 122"/>
                  <a:gd name="T34" fmla="*/ 677 w 1291"/>
                  <a:gd name="T35" fmla="*/ 114 h 122"/>
                  <a:gd name="T36" fmla="*/ 717 w 1291"/>
                  <a:gd name="T37" fmla="*/ 121 h 122"/>
                  <a:gd name="T38" fmla="*/ 751 w 1291"/>
                  <a:gd name="T39" fmla="*/ 114 h 122"/>
                  <a:gd name="T40" fmla="*/ 791 w 1291"/>
                  <a:gd name="T41" fmla="*/ 114 h 122"/>
                  <a:gd name="T42" fmla="*/ 825 w 1291"/>
                  <a:gd name="T43" fmla="*/ 101 h 122"/>
                  <a:gd name="T44" fmla="*/ 859 w 1291"/>
                  <a:gd name="T45" fmla="*/ 87 h 122"/>
                  <a:gd name="T46" fmla="*/ 899 w 1291"/>
                  <a:gd name="T47" fmla="*/ 81 h 122"/>
                  <a:gd name="T48" fmla="*/ 933 w 1291"/>
                  <a:gd name="T49" fmla="*/ 67 h 122"/>
                  <a:gd name="T50" fmla="*/ 967 w 1291"/>
                  <a:gd name="T51" fmla="*/ 54 h 122"/>
                  <a:gd name="T52" fmla="*/ 1007 w 1291"/>
                  <a:gd name="T53" fmla="*/ 40 h 122"/>
                  <a:gd name="T54" fmla="*/ 1041 w 1291"/>
                  <a:gd name="T55" fmla="*/ 27 h 122"/>
                  <a:gd name="T56" fmla="*/ 1088 w 1291"/>
                  <a:gd name="T57" fmla="*/ 13 h 122"/>
                  <a:gd name="T58" fmla="*/ 1122 w 1291"/>
                  <a:gd name="T59" fmla="*/ 7 h 122"/>
                  <a:gd name="T60" fmla="*/ 1162 w 1291"/>
                  <a:gd name="T61" fmla="*/ 0 h 122"/>
                  <a:gd name="T62" fmla="*/ 1196 w 1291"/>
                  <a:gd name="T63" fmla="*/ 0 h 122"/>
                  <a:gd name="T64" fmla="*/ 1236 w 1291"/>
                  <a:gd name="T65" fmla="*/ 0 h 122"/>
                  <a:gd name="T66" fmla="*/ 1270 w 1291"/>
                  <a:gd name="T67" fmla="*/ 0 h 12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91"/>
                  <a:gd name="T103" fmla="*/ 0 h 122"/>
                  <a:gd name="T104" fmla="*/ 1291 w 1291"/>
                  <a:gd name="T105" fmla="*/ 122 h 12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91" h="122">
                    <a:moveTo>
                      <a:pt x="0" y="28"/>
                    </a:moveTo>
                    <a:lnTo>
                      <a:pt x="56" y="47"/>
                    </a:lnTo>
                    <a:lnTo>
                      <a:pt x="70" y="47"/>
                    </a:lnTo>
                    <a:lnTo>
                      <a:pt x="90" y="40"/>
                    </a:lnTo>
                    <a:lnTo>
                      <a:pt x="104" y="40"/>
                    </a:lnTo>
                    <a:lnTo>
                      <a:pt x="124" y="40"/>
                    </a:lnTo>
                    <a:lnTo>
                      <a:pt x="144" y="47"/>
                    </a:lnTo>
                    <a:lnTo>
                      <a:pt x="164" y="54"/>
                    </a:lnTo>
                    <a:lnTo>
                      <a:pt x="178" y="54"/>
                    </a:lnTo>
                    <a:lnTo>
                      <a:pt x="198" y="54"/>
                    </a:lnTo>
                    <a:lnTo>
                      <a:pt x="218" y="54"/>
                    </a:lnTo>
                    <a:lnTo>
                      <a:pt x="232" y="60"/>
                    </a:lnTo>
                    <a:lnTo>
                      <a:pt x="252" y="60"/>
                    </a:lnTo>
                    <a:lnTo>
                      <a:pt x="272" y="60"/>
                    </a:lnTo>
                    <a:lnTo>
                      <a:pt x="286" y="60"/>
                    </a:lnTo>
                    <a:lnTo>
                      <a:pt x="306" y="60"/>
                    </a:lnTo>
                    <a:lnTo>
                      <a:pt x="326" y="67"/>
                    </a:lnTo>
                    <a:lnTo>
                      <a:pt x="340" y="67"/>
                    </a:lnTo>
                    <a:lnTo>
                      <a:pt x="360" y="67"/>
                    </a:lnTo>
                    <a:lnTo>
                      <a:pt x="380" y="74"/>
                    </a:lnTo>
                    <a:lnTo>
                      <a:pt x="400" y="74"/>
                    </a:lnTo>
                    <a:lnTo>
                      <a:pt x="414" y="81"/>
                    </a:lnTo>
                    <a:lnTo>
                      <a:pt x="434" y="81"/>
                    </a:lnTo>
                    <a:lnTo>
                      <a:pt x="454" y="87"/>
                    </a:lnTo>
                    <a:lnTo>
                      <a:pt x="468" y="94"/>
                    </a:lnTo>
                    <a:lnTo>
                      <a:pt x="488" y="101"/>
                    </a:lnTo>
                    <a:lnTo>
                      <a:pt x="508" y="101"/>
                    </a:lnTo>
                    <a:lnTo>
                      <a:pt x="522" y="108"/>
                    </a:lnTo>
                    <a:lnTo>
                      <a:pt x="542" y="108"/>
                    </a:lnTo>
                    <a:lnTo>
                      <a:pt x="562" y="108"/>
                    </a:lnTo>
                    <a:lnTo>
                      <a:pt x="582" y="114"/>
                    </a:lnTo>
                    <a:lnTo>
                      <a:pt x="596" y="114"/>
                    </a:lnTo>
                    <a:lnTo>
                      <a:pt x="623" y="114"/>
                    </a:lnTo>
                    <a:lnTo>
                      <a:pt x="643" y="114"/>
                    </a:lnTo>
                    <a:lnTo>
                      <a:pt x="663" y="114"/>
                    </a:lnTo>
                    <a:lnTo>
                      <a:pt x="677" y="114"/>
                    </a:lnTo>
                    <a:lnTo>
                      <a:pt x="697" y="121"/>
                    </a:lnTo>
                    <a:lnTo>
                      <a:pt x="717" y="121"/>
                    </a:lnTo>
                    <a:lnTo>
                      <a:pt x="731" y="121"/>
                    </a:lnTo>
                    <a:lnTo>
                      <a:pt x="751" y="114"/>
                    </a:lnTo>
                    <a:lnTo>
                      <a:pt x="771" y="114"/>
                    </a:lnTo>
                    <a:lnTo>
                      <a:pt x="791" y="114"/>
                    </a:lnTo>
                    <a:lnTo>
                      <a:pt x="805" y="108"/>
                    </a:lnTo>
                    <a:lnTo>
                      <a:pt x="825" y="101"/>
                    </a:lnTo>
                    <a:lnTo>
                      <a:pt x="845" y="94"/>
                    </a:lnTo>
                    <a:lnTo>
                      <a:pt x="859" y="87"/>
                    </a:lnTo>
                    <a:lnTo>
                      <a:pt x="879" y="81"/>
                    </a:lnTo>
                    <a:lnTo>
                      <a:pt x="899" y="81"/>
                    </a:lnTo>
                    <a:lnTo>
                      <a:pt x="913" y="74"/>
                    </a:lnTo>
                    <a:lnTo>
                      <a:pt x="933" y="67"/>
                    </a:lnTo>
                    <a:lnTo>
                      <a:pt x="953" y="60"/>
                    </a:lnTo>
                    <a:lnTo>
                      <a:pt x="967" y="54"/>
                    </a:lnTo>
                    <a:lnTo>
                      <a:pt x="987" y="47"/>
                    </a:lnTo>
                    <a:lnTo>
                      <a:pt x="1007" y="40"/>
                    </a:lnTo>
                    <a:lnTo>
                      <a:pt x="1027" y="33"/>
                    </a:lnTo>
                    <a:lnTo>
                      <a:pt x="1041" y="27"/>
                    </a:lnTo>
                    <a:lnTo>
                      <a:pt x="1061" y="20"/>
                    </a:lnTo>
                    <a:lnTo>
                      <a:pt x="1088" y="13"/>
                    </a:lnTo>
                    <a:lnTo>
                      <a:pt x="1108" y="7"/>
                    </a:lnTo>
                    <a:lnTo>
                      <a:pt x="1122" y="7"/>
                    </a:lnTo>
                    <a:lnTo>
                      <a:pt x="1142" y="0"/>
                    </a:lnTo>
                    <a:lnTo>
                      <a:pt x="1162" y="0"/>
                    </a:lnTo>
                    <a:lnTo>
                      <a:pt x="1176" y="0"/>
                    </a:lnTo>
                    <a:lnTo>
                      <a:pt x="1196" y="0"/>
                    </a:lnTo>
                    <a:lnTo>
                      <a:pt x="1216" y="0"/>
                    </a:lnTo>
                    <a:lnTo>
                      <a:pt x="1236" y="0"/>
                    </a:lnTo>
                    <a:lnTo>
                      <a:pt x="1250" y="0"/>
                    </a:lnTo>
                    <a:lnTo>
                      <a:pt x="1270" y="0"/>
                    </a:lnTo>
                    <a:lnTo>
                      <a:pt x="129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4" name="Group 17"/>
            <p:cNvGrpSpPr>
              <a:grpSpLocks/>
            </p:cNvGrpSpPr>
            <p:nvPr/>
          </p:nvGrpSpPr>
          <p:grpSpPr bwMode="auto">
            <a:xfrm>
              <a:off x="1563" y="2612"/>
              <a:ext cx="1318" cy="1229"/>
              <a:chOff x="1563" y="2612"/>
              <a:chExt cx="1318" cy="1229"/>
            </a:xfrm>
          </p:grpSpPr>
          <p:sp>
            <p:nvSpPr>
              <p:cNvPr id="39965" name="Freeform 18"/>
              <p:cNvSpPr>
                <a:spLocks/>
              </p:cNvSpPr>
              <p:nvPr/>
            </p:nvSpPr>
            <p:spPr bwMode="auto">
              <a:xfrm>
                <a:off x="1563" y="3367"/>
                <a:ext cx="1318" cy="474"/>
              </a:xfrm>
              <a:custGeom>
                <a:avLst/>
                <a:gdLst>
                  <a:gd name="T0" fmla="*/ 1254 w 1318"/>
                  <a:gd name="T1" fmla="*/ 459 h 474"/>
                  <a:gd name="T2" fmla="*/ 1220 w 1318"/>
                  <a:gd name="T3" fmla="*/ 452 h 474"/>
                  <a:gd name="T4" fmla="*/ 1186 w 1318"/>
                  <a:gd name="T5" fmla="*/ 432 h 474"/>
                  <a:gd name="T6" fmla="*/ 1153 w 1318"/>
                  <a:gd name="T7" fmla="*/ 418 h 474"/>
                  <a:gd name="T8" fmla="*/ 1119 w 1318"/>
                  <a:gd name="T9" fmla="*/ 405 h 474"/>
                  <a:gd name="T10" fmla="*/ 1085 w 1318"/>
                  <a:gd name="T11" fmla="*/ 391 h 474"/>
                  <a:gd name="T12" fmla="*/ 1045 w 1318"/>
                  <a:gd name="T13" fmla="*/ 378 h 474"/>
                  <a:gd name="T14" fmla="*/ 1004 w 1318"/>
                  <a:gd name="T15" fmla="*/ 357 h 474"/>
                  <a:gd name="T16" fmla="*/ 957 w 1318"/>
                  <a:gd name="T17" fmla="*/ 337 h 474"/>
                  <a:gd name="T18" fmla="*/ 910 w 1318"/>
                  <a:gd name="T19" fmla="*/ 317 h 474"/>
                  <a:gd name="T20" fmla="*/ 883 w 1318"/>
                  <a:gd name="T21" fmla="*/ 297 h 474"/>
                  <a:gd name="T22" fmla="*/ 856 w 1318"/>
                  <a:gd name="T23" fmla="*/ 270 h 474"/>
                  <a:gd name="T24" fmla="*/ 816 w 1318"/>
                  <a:gd name="T25" fmla="*/ 249 h 474"/>
                  <a:gd name="T26" fmla="*/ 782 w 1318"/>
                  <a:gd name="T27" fmla="*/ 236 h 474"/>
                  <a:gd name="T28" fmla="*/ 748 w 1318"/>
                  <a:gd name="T29" fmla="*/ 223 h 474"/>
                  <a:gd name="T30" fmla="*/ 721 w 1318"/>
                  <a:gd name="T31" fmla="*/ 209 h 474"/>
                  <a:gd name="T32" fmla="*/ 681 w 1318"/>
                  <a:gd name="T33" fmla="*/ 189 h 474"/>
                  <a:gd name="T34" fmla="*/ 647 w 1318"/>
                  <a:gd name="T35" fmla="*/ 169 h 474"/>
                  <a:gd name="T36" fmla="*/ 613 w 1318"/>
                  <a:gd name="T37" fmla="*/ 155 h 474"/>
                  <a:gd name="T38" fmla="*/ 566 w 1318"/>
                  <a:gd name="T39" fmla="*/ 128 h 474"/>
                  <a:gd name="T40" fmla="*/ 526 w 1318"/>
                  <a:gd name="T41" fmla="*/ 121 h 474"/>
                  <a:gd name="T42" fmla="*/ 492 w 1318"/>
                  <a:gd name="T43" fmla="*/ 101 h 474"/>
                  <a:gd name="T44" fmla="*/ 458 w 1318"/>
                  <a:gd name="T45" fmla="*/ 88 h 474"/>
                  <a:gd name="T46" fmla="*/ 425 w 1318"/>
                  <a:gd name="T47" fmla="*/ 67 h 474"/>
                  <a:gd name="T48" fmla="*/ 391 w 1318"/>
                  <a:gd name="T49" fmla="*/ 54 h 474"/>
                  <a:gd name="T50" fmla="*/ 357 w 1318"/>
                  <a:gd name="T51" fmla="*/ 40 h 474"/>
                  <a:gd name="T52" fmla="*/ 323 w 1318"/>
                  <a:gd name="T53" fmla="*/ 34 h 474"/>
                  <a:gd name="T54" fmla="*/ 283 w 1318"/>
                  <a:gd name="T55" fmla="*/ 20 h 474"/>
                  <a:gd name="T56" fmla="*/ 249 w 1318"/>
                  <a:gd name="T57" fmla="*/ 13 h 474"/>
                  <a:gd name="T58" fmla="*/ 209 w 1318"/>
                  <a:gd name="T59" fmla="*/ 13 h 474"/>
                  <a:gd name="T60" fmla="*/ 175 w 1318"/>
                  <a:gd name="T61" fmla="*/ 7 h 474"/>
                  <a:gd name="T62" fmla="*/ 141 w 1318"/>
                  <a:gd name="T63" fmla="*/ 0 h 474"/>
                  <a:gd name="T64" fmla="*/ 101 w 1318"/>
                  <a:gd name="T65" fmla="*/ 0 h 474"/>
                  <a:gd name="T66" fmla="*/ 67 w 1318"/>
                  <a:gd name="T67" fmla="*/ 0 h 474"/>
                  <a:gd name="T68" fmla="*/ 20 w 1318"/>
                  <a:gd name="T69" fmla="*/ 13 h 47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18"/>
                  <a:gd name="T106" fmla="*/ 0 h 474"/>
                  <a:gd name="T107" fmla="*/ 1318 w 1318"/>
                  <a:gd name="T108" fmla="*/ 474 h 47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18" h="474">
                    <a:moveTo>
                      <a:pt x="1317" y="473"/>
                    </a:moveTo>
                    <a:lnTo>
                      <a:pt x="1254" y="459"/>
                    </a:lnTo>
                    <a:lnTo>
                      <a:pt x="1234" y="452"/>
                    </a:lnTo>
                    <a:lnTo>
                      <a:pt x="1220" y="452"/>
                    </a:lnTo>
                    <a:lnTo>
                      <a:pt x="1200" y="445"/>
                    </a:lnTo>
                    <a:lnTo>
                      <a:pt x="1186" y="432"/>
                    </a:lnTo>
                    <a:lnTo>
                      <a:pt x="1166" y="432"/>
                    </a:lnTo>
                    <a:lnTo>
                      <a:pt x="1153" y="418"/>
                    </a:lnTo>
                    <a:lnTo>
                      <a:pt x="1139" y="418"/>
                    </a:lnTo>
                    <a:lnTo>
                      <a:pt x="1119" y="405"/>
                    </a:lnTo>
                    <a:lnTo>
                      <a:pt x="1099" y="398"/>
                    </a:lnTo>
                    <a:lnTo>
                      <a:pt x="1085" y="391"/>
                    </a:lnTo>
                    <a:lnTo>
                      <a:pt x="1065" y="384"/>
                    </a:lnTo>
                    <a:lnTo>
                      <a:pt x="1045" y="378"/>
                    </a:lnTo>
                    <a:lnTo>
                      <a:pt x="1031" y="371"/>
                    </a:lnTo>
                    <a:lnTo>
                      <a:pt x="1004" y="357"/>
                    </a:lnTo>
                    <a:lnTo>
                      <a:pt x="977" y="344"/>
                    </a:lnTo>
                    <a:lnTo>
                      <a:pt x="957" y="337"/>
                    </a:lnTo>
                    <a:lnTo>
                      <a:pt x="930" y="324"/>
                    </a:lnTo>
                    <a:lnTo>
                      <a:pt x="910" y="317"/>
                    </a:lnTo>
                    <a:lnTo>
                      <a:pt x="897" y="303"/>
                    </a:lnTo>
                    <a:lnTo>
                      <a:pt x="883" y="297"/>
                    </a:lnTo>
                    <a:lnTo>
                      <a:pt x="870" y="283"/>
                    </a:lnTo>
                    <a:lnTo>
                      <a:pt x="856" y="270"/>
                    </a:lnTo>
                    <a:lnTo>
                      <a:pt x="836" y="256"/>
                    </a:lnTo>
                    <a:lnTo>
                      <a:pt x="816" y="249"/>
                    </a:lnTo>
                    <a:lnTo>
                      <a:pt x="802" y="243"/>
                    </a:lnTo>
                    <a:lnTo>
                      <a:pt x="782" y="236"/>
                    </a:lnTo>
                    <a:lnTo>
                      <a:pt x="768" y="229"/>
                    </a:lnTo>
                    <a:lnTo>
                      <a:pt x="748" y="223"/>
                    </a:lnTo>
                    <a:lnTo>
                      <a:pt x="735" y="209"/>
                    </a:lnTo>
                    <a:lnTo>
                      <a:pt x="721" y="209"/>
                    </a:lnTo>
                    <a:lnTo>
                      <a:pt x="701" y="196"/>
                    </a:lnTo>
                    <a:lnTo>
                      <a:pt x="681" y="189"/>
                    </a:lnTo>
                    <a:lnTo>
                      <a:pt x="667" y="182"/>
                    </a:lnTo>
                    <a:lnTo>
                      <a:pt x="647" y="169"/>
                    </a:lnTo>
                    <a:lnTo>
                      <a:pt x="627" y="162"/>
                    </a:lnTo>
                    <a:lnTo>
                      <a:pt x="613" y="155"/>
                    </a:lnTo>
                    <a:lnTo>
                      <a:pt x="586" y="135"/>
                    </a:lnTo>
                    <a:lnTo>
                      <a:pt x="566" y="128"/>
                    </a:lnTo>
                    <a:lnTo>
                      <a:pt x="546" y="121"/>
                    </a:lnTo>
                    <a:lnTo>
                      <a:pt x="526" y="121"/>
                    </a:lnTo>
                    <a:lnTo>
                      <a:pt x="512" y="108"/>
                    </a:lnTo>
                    <a:lnTo>
                      <a:pt x="492" y="101"/>
                    </a:lnTo>
                    <a:lnTo>
                      <a:pt x="472" y="94"/>
                    </a:lnTo>
                    <a:lnTo>
                      <a:pt x="458" y="88"/>
                    </a:lnTo>
                    <a:lnTo>
                      <a:pt x="438" y="81"/>
                    </a:lnTo>
                    <a:lnTo>
                      <a:pt x="425" y="67"/>
                    </a:lnTo>
                    <a:lnTo>
                      <a:pt x="411" y="67"/>
                    </a:lnTo>
                    <a:lnTo>
                      <a:pt x="391" y="54"/>
                    </a:lnTo>
                    <a:lnTo>
                      <a:pt x="377" y="47"/>
                    </a:lnTo>
                    <a:lnTo>
                      <a:pt x="357" y="40"/>
                    </a:lnTo>
                    <a:lnTo>
                      <a:pt x="337" y="34"/>
                    </a:lnTo>
                    <a:lnTo>
                      <a:pt x="323" y="34"/>
                    </a:lnTo>
                    <a:lnTo>
                      <a:pt x="303" y="27"/>
                    </a:lnTo>
                    <a:lnTo>
                      <a:pt x="283" y="20"/>
                    </a:lnTo>
                    <a:lnTo>
                      <a:pt x="263" y="20"/>
                    </a:lnTo>
                    <a:lnTo>
                      <a:pt x="249" y="13"/>
                    </a:lnTo>
                    <a:lnTo>
                      <a:pt x="229" y="13"/>
                    </a:lnTo>
                    <a:lnTo>
                      <a:pt x="209" y="13"/>
                    </a:lnTo>
                    <a:lnTo>
                      <a:pt x="195" y="13"/>
                    </a:lnTo>
                    <a:lnTo>
                      <a:pt x="175" y="7"/>
                    </a:lnTo>
                    <a:lnTo>
                      <a:pt x="155" y="0"/>
                    </a:lnTo>
                    <a:lnTo>
                      <a:pt x="141" y="0"/>
                    </a:lnTo>
                    <a:lnTo>
                      <a:pt x="121" y="0"/>
                    </a:lnTo>
                    <a:lnTo>
                      <a:pt x="101" y="0"/>
                    </a:lnTo>
                    <a:lnTo>
                      <a:pt x="81" y="0"/>
                    </a:lnTo>
                    <a:lnTo>
                      <a:pt x="67" y="0"/>
                    </a:lnTo>
                    <a:lnTo>
                      <a:pt x="40" y="7"/>
                    </a:lnTo>
                    <a:lnTo>
                      <a:pt x="20" y="13"/>
                    </a:lnTo>
                    <a:lnTo>
                      <a:pt x="0" y="2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6" name="Freeform 19"/>
              <p:cNvSpPr>
                <a:spLocks/>
              </p:cNvSpPr>
              <p:nvPr/>
            </p:nvSpPr>
            <p:spPr bwMode="auto">
              <a:xfrm>
                <a:off x="1584" y="2832"/>
                <a:ext cx="1297" cy="313"/>
              </a:xfrm>
              <a:custGeom>
                <a:avLst/>
                <a:gdLst>
                  <a:gd name="T0" fmla="*/ 0 w 1297"/>
                  <a:gd name="T1" fmla="*/ 288 h 313"/>
                  <a:gd name="T2" fmla="*/ 33 w 1297"/>
                  <a:gd name="T3" fmla="*/ 312 h 313"/>
                  <a:gd name="T4" fmla="*/ 67 w 1297"/>
                  <a:gd name="T5" fmla="*/ 312 h 313"/>
                  <a:gd name="T6" fmla="*/ 87 w 1297"/>
                  <a:gd name="T7" fmla="*/ 312 h 313"/>
                  <a:gd name="T8" fmla="*/ 107 w 1297"/>
                  <a:gd name="T9" fmla="*/ 312 h 313"/>
                  <a:gd name="T10" fmla="*/ 141 w 1297"/>
                  <a:gd name="T11" fmla="*/ 312 h 313"/>
                  <a:gd name="T12" fmla="*/ 161 w 1297"/>
                  <a:gd name="T13" fmla="*/ 312 h 313"/>
                  <a:gd name="T14" fmla="*/ 181 w 1297"/>
                  <a:gd name="T15" fmla="*/ 312 h 313"/>
                  <a:gd name="T16" fmla="*/ 215 w 1297"/>
                  <a:gd name="T17" fmla="*/ 312 h 313"/>
                  <a:gd name="T18" fmla="*/ 249 w 1297"/>
                  <a:gd name="T19" fmla="*/ 312 h 313"/>
                  <a:gd name="T20" fmla="*/ 276 w 1297"/>
                  <a:gd name="T21" fmla="*/ 306 h 313"/>
                  <a:gd name="T22" fmla="*/ 296 w 1297"/>
                  <a:gd name="T23" fmla="*/ 306 h 313"/>
                  <a:gd name="T24" fmla="*/ 329 w 1297"/>
                  <a:gd name="T25" fmla="*/ 299 h 313"/>
                  <a:gd name="T26" fmla="*/ 356 w 1297"/>
                  <a:gd name="T27" fmla="*/ 292 h 313"/>
                  <a:gd name="T28" fmla="*/ 383 w 1297"/>
                  <a:gd name="T29" fmla="*/ 286 h 313"/>
                  <a:gd name="T30" fmla="*/ 410 w 1297"/>
                  <a:gd name="T31" fmla="*/ 279 h 313"/>
                  <a:gd name="T32" fmla="*/ 424 w 1297"/>
                  <a:gd name="T33" fmla="*/ 272 h 313"/>
                  <a:gd name="T34" fmla="*/ 458 w 1297"/>
                  <a:gd name="T35" fmla="*/ 265 h 313"/>
                  <a:gd name="T36" fmla="*/ 485 w 1297"/>
                  <a:gd name="T37" fmla="*/ 259 h 313"/>
                  <a:gd name="T38" fmla="*/ 518 w 1297"/>
                  <a:gd name="T39" fmla="*/ 252 h 313"/>
                  <a:gd name="T40" fmla="*/ 545 w 1297"/>
                  <a:gd name="T41" fmla="*/ 245 h 313"/>
                  <a:gd name="T42" fmla="*/ 572 w 1297"/>
                  <a:gd name="T43" fmla="*/ 245 h 313"/>
                  <a:gd name="T44" fmla="*/ 586 w 1297"/>
                  <a:gd name="T45" fmla="*/ 245 h 313"/>
                  <a:gd name="T46" fmla="*/ 613 w 1297"/>
                  <a:gd name="T47" fmla="*/ 245 h 313"/>
                  <a:gd name="T48" fmla="*/ 633 w 1297"/>
                  <a:gd name="T49" fmla="*/ 238 h 313"/>
                  <a:gd name="T50" fmla="*/ 653 w 1297"/>
                  <a:gd name="T51" fmla="*/ 232 h 313"/>
                  <a:gd name="T52" fmla="*/ 667 w 1297"/>
                  <a:gd name="T53" fmla="*/ 232 h 313"/>
                  <a:gd name="T54" fmla="*/ 694 w 1297"/>
                  <a:gd name="T55" fmla="*/ 225 h 313"/>
                  <a:gd name="T56" fmla="*/ 714 w 1297"/>
                  <a:gd name="T57" fmla="*/ 225 h 313"/>
                  <a:gd name="T58" fmla="*/ 734 w 1297"/>
                  <a:gd name="T59" fmla="*/ 218 h 313"/>
                  <a:gd name="T60" fmla="*/ 768 w 1297"/>
                  <a:gd name="T61" fmla="*/ 211 h 313"/>
                  <a:gd name="T62" fmla="*/ 788 w 1297"/>
                  <a:gd name="T63" fmla="*/ 205 h 313"/>
                  <a:gd name="T64" fmla="*/ 808 w 1297"/>
                  <a:gd name="T65" fmla="*/ 198 h 313"/>
                  <a:gd name="T66" fmla="*/ 822 w 1297"/>
                  <a:gd name="T67" fmla="*/ 198 h 313"/>
                  <a:gd name="T68" fmla="*/ 855 w 1297"/>
                  <a:gd name="T69" fmla="*/ 184 h 313"/>
                  <a:gd name="T70" fmla="*/ 876 w 1297"/>
                  <a:gd name="T71" fmla="*/ 178 h 313"/>
                  <a:gd name="T72" fmla="*/ 889 w 1297"/>
                  <a:gd name="T73" fmla="*/ 164 h 313"/>
                  <a:gd name="T74" fmla="*/ 903 w 1297"/>
                  <a:gd name="T75" fmla="*/ 164 h 313"/>
                  <a:gd name="T76" fmla="*/ 936 w 1297"/>
                  <a:gd name="T77" fmla="*/ 151 h 313"/>
                  <a:gd name="T78" fmla="*/ 956 w 1297"/>
                  <a:gd name="T79" fmla="*/ 137 h 313"/>
                  <a:gd name="T80" fmla="*/ 977 w 1297"/>
                  <a:gd name="T81" fmla="*/ 130 h 313"/>
                  <a:gd name="T82" fmla="*/ 1004 w 1297"/>
                  <a:gd name="T83" fmla="*/ 117 h 313"/>
                  <a:gd name="T84" fmla="*/ 1017 w 1297"/>
                  <a:gd name="T85" fmla="*/ 103 h 313"/>
                  <a:gd name="T86" fmla="*/ 1031 w 1297"/>
                  <a:gd name="T87" fmla="*/ 97 h 313"/>
                  <a:gd name="T88" fmla="*/ 1051 w 1297"/>
                  <a:gd name="T89" fmla="*/ 83 h 313"/>
                  <a:gd name="T90" fmla="*/ 1085 w 1297"/>
                  <a:gd name="T91" fmla="*/ 63 h 313"/>
                  <a:gd name="T92" fmla="*/ 1112 w 1297"/>
                  <a:gd name="T93" fmla="*/ 43 h 313"/>
                  <a:gd name="T94" fmla="*/ 1145 w 1297"/>
                  <a:gd name="T95" fmla="*/ 36 h 313"/>
                  <a:gd name="T96" fmla="*/ 1159 w 1297"/>
                  <a:gd name="T97" fmla="*/ 29 h 313"/>
                  <a:gd name="T98" fmla="*/ 1186 w 1297"/>
                  <a:gd name="T99" fmla="*/ 16 h 313"/>
                  <a:gd name="T100" fmla="*/ 1219 w 1297"/>
                  <a:gd name="T101" fmla="*/ 9 h 313"/>
                  <a:gd name="T102" fmla="*/ 1233 w 1297"/>
                  <a:gd name="T103" fmla="*/ 9 h 313"/>
                  <a:gd name="T104" fmla="*/ 1296 w 1297"/>
                  <a:gd name="T105" fmla="*/ 2 h 313"/>
                  <a:gd name="T106" fmla="*/ 1296 w 1297"/>
                  <a:gd name="T107" fmla="*/ 0 h 31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297"/>
                  <a:gd name="T163" fmla="*/ 0 h 313"/>
                  <a:gd name="T164" fmla="*/ 1297 w 1297"/>
                  <a:gd name="T165" fmla="*/ 313 h 31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297" h="313">
                    <a:moveTo>
                      <a:pt x="0" y="288"/>
                    </a:moveTo>
                    <a:lnTo>
                      <a:pt x="33" y="312"/>
                    </a:lnTo>
                    <a:lnTo>
                      <a:pt x="67" y="312"/>
                    </a:lnTo>
                    <a:lnTo>
                      <a:pt x="87" y="312"/>
                    </a:lnTo>
                    <a:lnTo>
                      <a:pt x="107" y="312"/>
                    </a:lnTo>
                    <a:lnTo>
                      <a:pt x="141" y="312"/>
                    </a:lnTo>
                    <a:lnTo>
                      <a:pt x="161" y="312"/>
                    </a:lnTo>
                    <a:lnTo>
                      <a:pt x="181" y="312"/>
                    </a:lnTo>
                    <a:lnTo>
                      <a:pt x="215" y="312"/>
                    </a:lnTo>
                    <a:lnTo>
                      <a:pt x="249" y="312"/>
                    </a:lnTo>
                    <a:lnTo>
                      <a:pt x="276" y="306"/>
                    </a:lnTo>
                    <a:lnTo>
                      <a:pt x="296" y="306"/>
                    </a:lnTo>
                    <a:lnTo>
                      <a:pt x="329" y="299"/>
                    </a:lnTo>
                    <a:lnTo>
                      <a:pt x="356" y="292"/>
                    </a:lnTo>
                    <a:lnTo>
                      <a:pt x="383" y="286"/>
                    </a:lnTo>
                    <a:lnTo>
                      <a:pt x="410" y="279"/>
                    </a:lnTo>
                    <a:lnTo>
                      <a:pt x="424" y="272"/>
                    </a:lnTo>
                    <a:lnTo>
                      <a:pt x="458" y="265"/>
                    </a:lnTo>
                    <a:lnTo>
                      <a:pt x="485" y="259"/>
                    </a:lnTo>
                    <a:lnTo>
                      <a:pt x="518" y="252"/>
                    </a:lnTo>
                    <a:lnTo>
                      <a:pt x="545" y="245"/>
                    </a:lnTo>
                    <a:lnTo>
                      <a:pt x="572" y="245"/>
                    </a:lnTo>
                    <a:lnTo>
                      <a:pt x="586" y="245"/>
                    </a:lnTo>
                    <a:lnTo>
                      <a:pt x="613" y="245"/>
                    </a:lnTo>
                    <a:lnTo>
                      <a:pt x="633" y="238"/>
                    </a:lnTo>
                    <a:lnTo>
                      <a:pt x="653" y="232"/>
                    </a:lnTo>
                    <a:lnTo>
                      <a:pt x="667" y="232"/>
                    </a:lnTo>
                    <a:lnTo>
                      <a:pt x="694" y="225"/>
                    </a:lnTo>
                    <a:lnTo>
                      <a:pt x="714" y="225"/>
                    </a:lnTo>
                    <a:lnTo>
                      <a:pt x="734" y="218"/>
                    </a:lnTo>
                    <a:lnTo>
                      <a:pt x="768" y="211"/>
                    </a:lnTo>
                    <a:lnTo>
                      <a:pt x="788" y="205"/>
                    </a:lnTo>
                    <a:lnTo>
                      <a:pt x="808" y="198"/>
                    </a:lnTo>
                    <a:lnTo>
                      <a:pt x="822" y="198"/>
                    </a:lnTo>
                    <a:lnTo>
                      <a:pt x="855" y="184"/>
                    </a:lnTo>
                    <a:lnTo>
                      <a:pt x="876" y="178"/>
                    </a:lnTo>
                    <a:lnTo>
                      <a:pt x="889" y="164"/>
                    </a:lnTo>
                    <a:lnTo>
                      <a:pt x="903" y="164"/>
                    </a:lnTo>
                    <a:lnTo>
                      <a:pt x="936" y="151"/>
                    </a:lnTo>
                    <a:lnTo>
                      <a:pt x="956" y="137"/>
                    </a:lnTo>
                    <a:lnTo>
                      <a:pt x="977" y="130"/>
                    </a:lnTo>
                    <a:lnTo>
                      <a:pt x="1004" y="117"/>
                    </a:lnTo>
                    <a:lnTo>
                      <a:pt x="1017" y="103"/>
                    </a:lnTo>
                    <a:lnTo>
                      <a:pt x="1031" y="97"/>
                    </a:lnTo>
                    <a:lnTo>
                      <a:pt x="1051" y="83"/>
                    </a:lnTo>
                    <a:lnTo>
                      <a:pt x="1085" y="63"/>
                    </a:lnTo>
                    <a:lnTo>
                      <a:pt x="1112" y="43"/>
                    </a:lnTo>
                    <a:lnTo>
                      <a:pt x="1145" y="36"/>
                    </a:lnTo>
                    <a:lnTo>
                      <a:pt x="1159" y="29"/>
                    </a:lnTo>
                    <a:lnTo>
                      <a:pt x="1186" y="16"/>
                    </a:lnTo>
                    <a:lnTo>
                      <a:pt x="1219" y="9"/>
                    </a:lnTo>
                    <a:lnTo>
                      <a:pt x="1233" y="9"/>
                    </a:lnTo>
                    <a:lnTo>
                      <a:pt x="1296" y="2"/>
                    </a:lnTo>
                    <a:lnTo>
                      <a:pt x="1296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7" name="Freeform 20"/>
              <p:cNvSpPr>
                <a:spLocks/>
              </p:cNvSpPr>
              <p:nvPr/>
            </p:nvSpPr>
            <p:spPr bwMode="auto">
              <a:xfrm>
                <a:off x="1590" y="2612"/>
                <a:ext cx="1291" cy="122"/>
              </a:xfrm>
              <a:custGeom>
                <a:avLst/>
                <a:gdLst>
                  <a:gd name="T0" fmla="*/ 1234 w 1291"/>
                  <a:gd name="T1" fmla="*/ 47 h 122"/>
                  <a:gd name="T2" fmla="*/ 1200 w 1291"/>
                  <a:gd name="T3" fmla="*/ 40 h 122"/>
                  <a:gd name="T4" fmla="*/ 1166 w 1291"/>
                  <a:gd name="T5" fmla="*/ 40 h 122"/>
                  <a:gd name="T6" fmla="*/ 1126 w 1291"/>
                  <a:gd name="T7" fmla="*/ 54 h 122"/>
                  <a:gd name="T8" fmla="*/ 1092 w 1291"/>
                  <a:gd name="T9" fmla="*/ 54 h 122"/>
                  <a:gd name="T10" fmla="*/ 1058 w 1291"/>
                  <a:gd name="T11" fmla="*/ 60 h 122"/>
                  <a:gd name="T12" fmla="*/ 1018 w 1291"/>
                  <a:gd name="T13" fmla="*/ 60 h 122"/>
                  <a:gd name="T14" fmla="*/ 984 w 1291"/>
                  <a:gd name="T15" fmla="*/ 60 h 122"/>
                  <a:gd name="T16" fmla="*/ 950 w 1291"/>
                  <a:gd name="T17" fmla="*/ 67 h 122"/>
                  <a:gd name="T18" fmla="*/ 910 w 1291"/>
                  <a:gd name="T19" fmla="*/ 74 h 122"/>
                  <a:gd name="T20" fmla="*/ 876 w 1291"/>
                  <a:gd name="T21" fmla="*/ 81 h 122"/>
                  <a:gd name="T22" fmla="*/ 836 w 1291"/>
                  <a:gd name="T23" fmla="*/ 87 h 122"/>
                  <a:gd name="T24" fmla="*/ 802 w 1291"/>
                  <a:gd name="T25" fmla="*/ 101 h 122"/>
                  <a:gd name="T26" fmla="*/ 768 w 1291"/>
                  <a:gd name="T27" fmla="*/ 108 h 122"/>
                  <a:gd name="T28" fmla="*/ 728 w 1291"/>
                  <a:gd name="T29" fmla="*/ 108 h 122"/>
                  <a:gd name="T30" fmla="*/ 694 w 1291"/>
                  <a:gd name="T31" fmla="*/ 114 h 122"/>
                  <a:gd name="T32" fmla="*/ 647 w 1291"/>
                  <a:gd name="T33" fmla="*/ 114 h 122"/>
                  <a:gd name="T34" fmla="*/ 613 w 1291"/>
                  <a:gd name="T35" fmla="*/ 114 h 122"/>
                  <a:gd name="T36" fmla="*/ 573 w 1291"/>
                  <a:gd name="T37" fmla="*/ 121 h 122"/>
                  <a:gd name="T38" fmla="*/ 539 w 1291"/>
                  <a:gd name="T39" fmla="*/ 114 h 122"/>
                  <a:gd name="T40" fmla="*/ 499 w 1291"/>
                  <a:gd name="T41" fmla="*/ 114 h 122"/>
                  <a:gd name="T42" fmla="*/ 465 w 1291"/>
                  <a:gd name="T43" fmla="*/ 101 h 122"/>
                  <a:gd name="T44" fmla="*/ 431 w 1291"/>
                  <a:gd name="T45" fmla="*/ 87 h 122"/>
                  <a:gd name="T46" fmla="*/ 391 w 1291"/>
                  <a:gd name="T47" fmla="*/ 81 h 122"/>
                  <a:gd name="T48" fmla="*/ 357 w 1291"/>
                  <a:gd name="T49" fmla="*/ 67 h 122"/>
                  <a:gd name="T50" fmla="*/ 323 w 1291"/>
                  <a:gd name="T51" fmla="*/ 54 h 122"/>
                  <a:gd name="T52" fmla="*/ 283 w 1291"/>
                  <a:gd name="T53" fmla="*/ 40 h 122"/>
                  <a:gd name="T54" fmla="*/ 249 w 1291"/>
                  <a:gd name="T55" fmla="*/ 27 h 122"/>
                  <a:gd name="T56" fmla="*/ 202 w 1291"/>
                  <a:gd name="T57" fmla="*/ 13 h 122"/>
                  <a:gd name="T58" fmla="*/ 168 w 1291"/>
                  <a:gd name="T59" fmla="*/ 7 h 122"/>
                  <a:gd name="T60" fmla="*/ 128 w 1291"/>
                  <a:gd name="T61" fmla="*/ 0 h 122"/>
                  <a:gd name="T62" fmla="*/ 94 w 1291"/>
                  <a:gd name="T63" fmla="*/ 0 h 122"/>
                  <a:gd name="T64" fmla="*/ 54 w 1291"/>
                  <a:gd name="T65" fmla="*/ 0 h 122"/>
                  <a:gd name="T66" fmla="*/ 20 w 1291"/>
                  <a:gd name="T67" fmla="*/ 0 h 12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91"/>
                  <a:gd name="T103" fmla="*/ 0 h 122"/>
                  <a:gd name="T104" fmla="*/ 1291 w 1291"/>
                  <a:gd name="T105" fmla="*/ 122 h 12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91" h="122">
                    <a:moveTo>
                      <a:pt x="1290" y="28"/>
                    </a:moveTo>
                    <a:lnTo>
                      <a:pt x="1234" y="47"/>
                    </a:lnTo>
                    <a:lnTo>
                      <a:pt x="1220" y="47"/>
                    </a:lnTo>
                    <a:lnTo>
                      <a:pt x="1200" y="40"/>
                    </a:lnTo>
                    <a:lnTo>
                      <a:pt x="1186" y="40"/>
                    </a:lnTo>
                    <a:lnTo>
                      <a:pt x="1166" y="40"/>
                    </a:lnTo>
                    <a:lnTo>
                      <a:pt x="1146" y="47"/>
                    </a:lnTo>
                    <a:lnTo>
                      <a:pt x="1126" y="54"/>
                    </a:lnTo>
                    <a:lnTo>
                      <a:pt x="1112" y="54"/>
                    </a:lnTo>
                    <a:lnTo>
                      <a:pt x="1092" y="54"/>
                    </a:lnTo>
                    <a:lnTo>
                      <a:pt x="1072" y="54"/>
                    </a:lnTo>
                    <a:lnTo>
                      <a:pt x="1058" y="60"/>
                    </a:lnTo>
                    <a:lnTo>
                      <a:pt x="1038" y="60"/>
                    </a:lnTo>
                    <a:lnTo>
                      <a:pt x="1018" y="60"/>
                    </a:lnTo>
                    <a:lnTo>
                      <a:pt x="1004" y="60"/>
                    </a:lnTo>
                    <a:lnTo>
                      <a:pt x="984" y="60"/>
                    </a:lnTo>
                    <a:lnTo>
                      <a:pt x="964" y="67"/>
                    </a:lnTo>
                    <a:lnTo>
                      <a:pt x="950" y="67"/>
                    </a:lnTo>
                    <a:lnTo>
                      <a:pt x="930" y="67"/>
                    </a:lnTo>
                    <a:lnTo>
                      <a:pt x="910" y="74"/>
                    </a:lnTo>
                    <a:lnTo>
                      <a:pt x="890" y="74"/>
                    </a:lnTo>
                    <a:lnTo>
                      <a:pt x="876" y="81"/>
                    </a:lnTo>
                    <a:lnTo>
                      <a:pt x="856" y="81"/>
                    </a:lnTo>
                    <a:lnTo>
                      <a:pt x="836" y="87"/>
                    </a:lnTo>
                    <a:lnTo>
                      <a:pt x="822" y="94"/>
                    </a:lnTo>
                    <a:lnTo>
                      <a:pt x="802" y="101"/>
                    </a:lnTo>
                    <a:lnTo>
                      <a:pt x="782" y="101"/>
                    </a:lnTo>
                    <a:lnTo>
                      <a:pt x="768" y="108"/>
                    </a:lnTo>
                    <a:lnTo>
                      <a:pt x="748" y="108"/>
                    </a:lnTo>
                    <a:lnTo>
                      <a:pt x="728" y="108"/>
                    </a:lnTo>
                    <a:lnTo>
                      <a:pt x="708" y="114"/>
                    </a:lnTo>
                    <a:lnTo>
                      <a:pt x="694" y="114"/>
                    </a:lnTo>
                    <a:lnTo>
                      <a:pt x="667" y="114"/>
                    </a:lnTo>
                    <a:lnTo>
                      <a:pt x="647" y="114"/>
                    </a:lnTo>
                    <a:lnTo>
                      <a:pt x="627" y="114"/>
                    </a:lnTo>
                    <a:lnTo>
                      <a:pt x="613" y="114"/>
                    </a:lnTo>
                    <a:lnTo>
                      <a:pt x="593" y="121"/>
                    </a:lnTo>
                    <a:lnTo>
                      <a:pt x="573" y="121"/>
                    </a:lnTo>
                    <a:lnTo>
                      <a:pt x="559" y="121"/>
                    </a:lnTo>
                    <a:lnTo>
                      <a:pt x="539" y="114"/>
                    </a:lnTo>
                    <a:lnTo>
                      <a:pt x="519" y="114"/>
                    </a:lnTo>
                    <a:lnTo>
                      <a:pt x="499" y="114"/>
                    </a:lnTo>
                    <a:lnTo>
                      <a:pt x="485" y="108"/>
                    </a:lnTo>
                    <a:lnTo>
                      <a:pt x="465" y="101"/>
                    </a:lnTo>
                    <a:lnTo>
                      <a:pt x="445" y="94"/>
                    </a:lnTo>
                    <a:lnTo>
                      <a:pt x="431" y="87"/>
                    </a:lnTo>
                    <a:lnTo>
                      <a:pt x="411" y="81"/>
                    </a:lnTo>
                    <a:lnTo>
                      <a:pt x="391" y="81"/>
                    </a:lnTo>
                    <a:lnTo>
                      <a:pt x="377" y="74"/>
                    </a:lnTo>
                    <a:lnTo>
                      <a:pt x="357" y="67"/>
                    </a:lnTo>
                    <a:lnTo>
                      <a:pt x="337" y="60"/>
                    </a:lnTo>
                    <a:lnTo>
                      <a:pt x="323" y="54"/>
                    </a:lnTo>
                    <a:lnTo>
                      <a:pt x="303" y="47"/>
                    </a:lnTo>
                    <a:lnTo>
                      <a:pt x="283" y="40"/>
                    </a:lnTo>
                    <a:lnTo>
                      <a:pt x="263" y="33"/>
                    </a:lnTo>
                    <a:lnTo>
                      <a:pt x="249" y="27"/>
                    </a:lnTo>
                    <a:lnTo>
                      <a:pt x="229" y="20"/>
                    </a:lnTo>
                    <a:lnTo>
                      <a:pt x="202" y="13"/>
                    </a:lnTo>
                    <a:lnTo>
                      <a:pt x="182" y="7"/>
                    </a:lnTo>
                    <a:lnTo>
                      <a:pt x="168" y="7"/>
                    </a:lnTo>
                    <a:lnTo>
                      <a:pt x="148" y="0"/>
                    </a:lnTo>
                    <a:lnTo>
                      <a:pt x="128" y="0"/>
                    </a:lnTo>
                    <a:lnTo>
                      <a:pt x="114" y="0"/>
                    </a:lnTo>
                    <a:lnTo>
                      <a:pt x="94" y="0"/>
                    </a:lnTo>
                    <a:lnTo>
                      <a:pt x="74" y="0"/>
                    </a:lnTo>
                    <a:lnTo>
                      <a:pt x="54" y="0"/>
                    </a:lnTo>
                    <a:lnTo>
                      <a:pt x="40" y="0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9947" name="Rectangle 21"/>
          <p:cNvSpPr>
            <a:spLocks noChangeArrowheads="1"/>
          </p:cNvSpPr>
          <p:nvPr/>
        </p:nvSpPr>
        <p:spPr bwMode="auto">
          <a:xfrm>
            <a:off x="3683000" y="5867401"/>
            <a:ext cx="5113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Times New Roman" charset="0"/>
              </a:rPr>
              <a:t>k</a:t>
            </a:r>
            <a:r>
              <a:rPr lang="en-US" sz="2400">
                <a:latin typeface="Times New Roman" charset="0"/>
              </a:rPr>
              <a:t>*</a:t>
            </a:r>
          </a:p>
        </p:txBody>
      </p:sp>
      <p:grpSp>
        <p:nvGrpSpPr>
          <p:cNvPr id="39948" name="Group 22"/>
          <p:cNvGrpSpPr>
            <a:grpSpLocks/>
          </p:cNvGrpSpPr>
          <p:nvPr/>
        </p:nvGrpSpPr>
        <p:grpSpPr bwMode="auto">
          <a:xfrm>
            <a:off x="3540126" y="3413126"/>
            <a:ext cx="639763" cy="2378075"/>
            <a:chOff x="1766" y="2342"/>
            <a:chExt cx="403" cy="1498"/>
          </a:xfrm>
        </p:grpSpPr>
        <p:sp>
          <p:nvSpPr>
            <p:cNvPr id="39955" name="Line 23"/>
            <p:cNvSpPr>
              <a:spLocks noChangeShapeType="1"/>
            </p:cNvSpPr>
            <p:nvPr/>
          </p:nvSpPr>
          <p:spPr bwMode="auto">
            <a:xfrm>
              <a:off x="1968" y="2592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Oval 24"/>
            <p:cNvSpPr>
              <a:spLocks noChangeArrowheads="1"/>
            </p:cNvSpPr>
            <p:nvPr/>
          </p:nvSpPr>
          <p:spPr bwMode="auto">
            <a:xfrm>
              <a:off x="1924" y="264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Oval 25"/>
            <p:cNvSpPr>
              <a:spLocks noChangeArrowheads="1"/>
            </p:cNvSpPr>
            <p:nvPr/>
          </p:nvSpPr>
          <p:spPr bwMode="auto">
            <a:xfrm>
              <a:off x="1924" y="3076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Oval 26"/>
            <p:cNvSpPr>
              <a:spLocks noChangeArrowheads="1"/>
            </p:cNvSpPr>
            <p:nvPr/>
          </p:nvSpPr>
          <p:spPr bwMode="auto">
            <a:xfrm>
              <a:off x="1924" y="3412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Rectangle 27"/>
            <p:cNvSpPr>
              <a:spLocks noChangeArrowheads="1"/>
            </p:cNvSpPr>
            <p:nvPr/>
          </p:nvSpPr>
          <p:spPr bwMode="auto">
            <a:xfrm>
              <a:off x="1766" y="3446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Symbol" charset="0"/>
                </a:rPr>
                <a:t>e</a:t>
              </a:r>
              <a:r>
                <a:rPr lang="en-US" sz="2400" baseline="-25000">
                  <a:latin typeface="Times New Roman" charset="0"/>
                </a:rPr>
                <a:t>1</a:t>
              </a:r>
              <a:r>
                <a:rPr lang="en-US" sz="2400" b="1" baseline="-25000">
                  <a:latin typeface="Times New Roman" charset="0"/>
                </a:rPr>
                <a:t>k*</a:t>
              </a:r>
            </a:p>
          </p:txBody>
        </p:sp>
        <p:sp>
          <p:nvSpPr>
            <p:cNvPr id="39960" name="Rectangle 28"/>
            <p:cNvSpPr>
              <a:spLocks noChangeArrowheads="1"/>
            </p:cNvSpPr>
            <p:nvPr/>
          </p:nvSpPr>
          <p:spPr bwMode="auto">
            <a:xfrm>
              <a:off x="1766" y="2342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Symbol" charset="0"/>
                </a:rPr>
                <a:t>e</a:t>
              </a:r>
              <a:r>
                <a:rPr lang="en-US" sz="2400" baseline="-25000">
                  <a:latin typeface="Times New Roman" charset="0"/>
                </a:rPr>
                <a:t>3</a:t>
              </a:r>
              <a:r>
                <a:rPr lang="en-US" sz="2400" b="1" baseline="-25000">
                  <a:latin typeface="Times New Roman" charset="0"/>
                </a:rPr>
                <a:t>k*</a:t>
              </a:r>
            </a:p>
          </p:txBody>
        </p:sp>
        <p:sp>
          <p:nvSpPr>
            <p:cNvPr id="39961" name="Rectangle 29"/>
            <p:cNvSpPr>
              <a:spLocks noChangeArrowheads="1"/>
            </p:cNvSpPr>
            <p:nvPr/>
          </p:nvSpPr>
          <p:spPr bwMode="auto">
            <a:xfrm>
              <a:off x="1766" y="2774"/>
              <a:ext cx="4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Symbol" charset="0"/>
                </a:rPr>
                <a:t>e</a:t>
              </a:r>
              <a:r>
                <a:rPr lang="en-US" sz="2400" baseline="-25000">
                  <a:latin typeface="Times New Roman" charset="0"/>
                </a:rPr>
                <a:t>2</a:t>
              </a:r>
              <a:r>
                <a:rPr lang="en-US" sz="2400" b="1" baseline="-25000">
                  <a:latin typeface="Times New Roman" charset="0"/>
                </a:rPr>
                <a:t>k*</a:t>
              </a:r>
            </a:p>
          </p:txBody>
        </p:sp>
      </p:grpSp>
      <p:sp>
        <p:nvSpPr>
          <p:cNvPr id="39949" name="Line 30"/>
          <p:cNvSpPr>
            <a:spLocks noChangeShapeType="1"/>
          </p:cNvSpPr>
          <p:nvPr/>
        </p:nvSpPr>
        <p:spPr bwMode="auto">
          <a:xfrm>
            <a:off x="4546600" y="41910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Rectangle 31"/>
          <p:cNvSpPr>
            <a:spLocks noChangeArrowheads="1"/>
          </p:cNvSpPr>
          <p:nvPr/>
        </p:nvSpPr>
        <p:spPr bwMode="auto">
          <a:xfrm>
            <a:off x="8340726" y="3992563"/>
            <a:ext cx="80310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latin typeface="Times New Roman" charset="0"/>
              </a:rPr>
              <a:t>E</a:t>
            </a:r>
            <a:r>
              <a:rPr lang="en-US" sz="2000" b="1" baseline="-25000">
                <a:latin typeface="Times New Roman" charset="0"/>
              </a:rPr>
              <a:t>Fermi</a:t>
            </a:r>
          </a:p>
        </p:txBody>
      </p:sp>
      <p:sp>
        <p:nvSpPr>
          <p:cNvPr id="39951" name="Line 32"/>
          <p:cNvSpPr>
            <a:spLocks noChangeShapeType="1"/>
          </p:cNvSpPr>
          <p:nvPr/>
        </p:nvSpPr>
        <p:spPr bwMode="auto">
          <a:xfrm flipV="1">
            <a:off x="8509000" y="38100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33"/>
          <p:cNvSpPr>
            <a:spLocks noChangeShapeType="1"/>
          </p:cNvSpPr>
          <p:nvPr/>
        </p:nvSpPr>
        <p:spPr bwMode="auto">
          <a:xfrm>
            <a:off x="8509000" y="4343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Rectangle 34"/>
          <p:cNvSpPr>
            <a:spLocks noChangeArrowheads="1"/>
          </p:cNvSpPr>
          <p:nvPr/>
        </p:nvSpPr>
        <p:spPr bwMode="auto">
          <a:xfrm>
            <a:off x="8264525" y="3459163"/>
            <a:ext cx="153086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Empty bands</a:t>
            </a:r>
          </a:p>
        </p:txBody>
      </p:sp>
      <p:sp>
        <p:nvSpPr>
          <p:cNvPr id="39954" name="Rectangle 35"/>
          <p:cNvSpPr>
            <a:spLocks noChangeArrowheads="1"/>
          </p:cNvSpPr>
          <p:nvPr/>
        </p:nvSpPr>
        <p:spPr bwMode="auto">
          <a:xfrm>
            <a:off x="8264525" y="4602163"/>
            <a:ext cx="144430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charset="0"/>
              </a:rPr>
              <a:t>Filled bands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038A8B4B-3121-E244-B8BC-6C8E0E9BD81E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23031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QM Codes Output: Band Structure CoO</a:t>
            </a:r>
            <a:r>
              <a:rPr lang="en-US" sz="32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pic>
        <p:nvPicPr>
          <p:cNvPr id="41988" name="Picture 3" descr="b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" r="723" b="59604"/>
          <a:stretch>
            <a:fillRect/>
          </a:stretch>
        </p:blipFill>
        <p:spPr bwMode="auto">
          <a:xfrm>
            <a:off x="2143125" y="1096964"/>
            <a:ext cx="7272338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9223376" y="3073401"/>
            <a:ext cx="804863" cy="1501775"/>
            <a:chOff x="4556" y="2183"/>
            <a:chExt cx="507" cy="946"/>
          </a:xfrm>
        </p:grpSpPr>
        <p:sp>
          <p:nvSpPr>
            <p:cNvPr id="42008" name="Text Box 5"/>
            <p:cNvSpPr txBox="1">
              <a:spLocks noChangeArrowheads="1"/>
            </p:cNvSpPr>
            <p:nvPr/>
          </p:nvSpPr>
          <p:spPr bwMode="auto">
            <a:xfrm>
              <a:off x="4556" y="2502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O(p)</a:t>
              </a:r>
            </a:p>
          </p:txBody>
        </p:sp>
        <p:grpSp>
          <p:nvGrpSpPr>
            <p:cNvPr id="42009" name="Group 6"/>
            <p:cNvGrpSpPr>
              <a:grpSpLocks/>
            </p:cNvGrpSpPr>
            <p:nvPr/>
          </p:nvGrpSpPr>
          <p:grpSpPr bwMode="auto">
            <a:xfrm>
              <a:off x="4727" y="2183"/>
              <a:ext cx="75" cy="946"/>
              <a:chOff x="3166" y="2064"/>
              <a:chExt cx="75" cy="528"/>
            </a:xfrm>
          </p:grpSpPr>
          <p:sp>
            <p:nvSpPr>
              <p:cNvPr id="42010" name="Line 7"/>
              <p:cNvSpPr>
                <a:spLocks noChangeShapeType="1"/>
              </p:cNvSpPr>
              <p:nvPr/>
            </p:nvSpPr>
            <p:spPr bwMode="auto">
              <a:xfrm flipH="1">
                <a:off x="3241" y="2064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1" name="Line 8"/>
              <p:cNvSpPr>
                <a:spLocks noChangeShapeType="1"/>
              </p:cNvSpPr>
              <p:nvPr/>
            </p:nvSpPr>
            <p:spPr bwMode="auto">
              <a:xfrm>
                <a:off x="3166" y="2592"/>
                <a:ext cx="7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2" name="Line 9"/>
              <p:cNvSpPr>
                <a:spLocks noChangeShapeType="1"/>
              </p:cNvSpPr>
              <p:nvPr/>
            </p:nvSpPr>
            <p:spPr bwMode="auto">
              <a:xfrm>
                <a:off x="3166" y="2064"/>
                <a:ext cx="7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13" name="Line 10"/>
              <p:cNvSpPr>
                <a:spLocks noChangeShapeType="1"/>
              </p:cNvSpPr>
              <p:nvPr/>
            </p:nvSpPr>
            <p:spPr bwMode="auto">
              <a:xfrm flipH="1">
                <a:off x="3241" y="2428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990" name="Group 11"/>
          <p:cNvGrpSpPr>
            <a:grpSpLocks/>
          </p:cNvGrpSpPr>
          <p:nvPr/>
        </p:nvGrpSpPr>
        <p:grpSpPr bwMode="auto">
          <a:xfrm>
            <a:off x="9132889" y="2444750"/>
            <a:ext cx="1222375" cy="577850"/>
            <a:chOff x="4499" y="1787"/>
            <a:chExt cx="770" cy="364"/>
          </a:xfrm>
        </p:grpSpPr>
        <p:sp>
          <p:nvSpPr>
            <p:cNvPr id="42002" name="Text Box 12"/>
            <p:cNvSpPr txBox="1">
              <a:spLocks noChangeArrowheads="1"/>
            </p:cNvSpPr>
            <p:nvPr/>
          </p:nvSpPr>
          <p:spPr bwMode="auto">
            <a:xfrm>
              <a:off x="4499" y="1801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Co(t</a:t>
              </a:r>
              <a:r>
                <a:rPr lang="en-US" baseline="-25000">
                  <a:solidFill>
                    <a:srgbClr val="FF0000"/>
                  </a:solidFill>
                  <a:latin typeface="Times New Roman" charset="0"/>
                </a:rPr>
                <a:t>2g</a:t>
              </a: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)</a:t>
              </a:r>
              <a:endParaRPr 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42003" name="Group 13"/>
            <p:cNvGrpSpPr>
              <a:grpSpLocks/>
            </p:cNvGrpSpPr>
            <p:nvPr/>
          </p:nvGrpSpPr>
          <p:grpSpPr bwMode="auto">
            <a:xfrm>
              <a:off x="4727" y="1787"/>
              <a:ext cx="75" cy="364"/>
              <a:chOff x="3166" y="2064"/>
              <a:chExt cx="75" cy="528"/>
            </a:xfrm>
          </p:grpSpPr>
          <p:sp>
            <p:nvSpPr>
              <p:cNvPr id="42004" name="Line 14"/>
              <p:cNvSpPr>
                <a:spLocks noChangeShapeType="1"/>
              </p:cNvSpPr>
              <p:nvPr/>
            </p:nvSpPr>
            <p:spPr bwMode="auto">
              <a:xfrm flipH="1">
                <a:off x="3241" y="2064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5" name="Line 15"/>
              <p:cNvSpPr>
                <a:spLocks noChangeShapeType="1"/>
              </p:cNvSpPr>
              <p:nvPr/>
            </p:nvSpPr>
            <p:spPr bwMode="auto">
              <a:xfrm>
                <a:off x="3166" y="2592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6" name="Line 16"/>
              <p:cNvSpPr>
                <a:spLocks noChangeShapeType="1"/>
              </p:cNvSpPr>
              <p:nvPr/>
            </p:nvSpPr>
            <p:spPr bwMode="auto">
              <a:xfrm>
                <a:off x="3166" y="2064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7" name="Line 17"/>
              <p:cNvSpPr>
                <a:spLocks noChangeShapeType="1"/>
              </p:cNvSpPr>
              <p:nvPr/>
            </p:nvSpPr>
            <p:spPr bwMode="auto">
              <a:xfrm flipH="1">
                <a:off x="3241" y="2428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1991" name="Group 18"/>
          <p:cNvGrpSpPr>
            <a:grpSpLocks/>
          </p:cNvGrpSpPr>
          <p:nvPr/>
        </p:nvGrpSpPr>
        <p:grpSpPr bwMode="auto">
          <a:xfrm>
            <a:off x="9140826" y="1703388"/>
            <a:ext cx="1222375" cy="577850"/>
            <a:chOff x="4499" y="1787"/>
            <a:chExt cx="770" cy="364"/>
          </a:xfrm>
        </p:grpSpPr>
        <p:sp>
          <p:nvSpPr>
            <p:cNvPr id="41996" name="Text Box 19"/>
            <p:cNvSpPr txBox="1">
              <a:spLocks noChangeArrowheads="1"/>
            </p:cNvSpPr>
            <p:nvPr/>
          </p:nvSpPr>
          <p:spPr bwMode="auto">
            <a:xfrm>
              <a:off x="4499" y="1801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Co(e</a:t>
              </a:r>
              <a:r>
                <a:rPr lang="en-US" baseline="-25000">
                  <a:solidFill>
                    <a:srgbClr val="FF0000"/>
                  </a:solidFill>
                  <a:latin typeface="Times New Roman" charset="0"/>
                </a:rPr>
                <a:t>g</a:t>
              </a: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)</a:t>
              </a:r>
              <a:endParaRPr 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41997" name="Group 20"/>
            <p:cNvGrpSpPr>
              <a:grpSpLocks/>
            </p:cNvGrpSpPr>
            <p:nvPr/>
          </p:nvGrpSpPr>
          <p:grpSpPr bwMode="auto">
            <a:xfrm>
              <a:off x="4727" y="1787"/>
              <a:ext cx="75" cy="364"/>
              <a:chOff x="3166" y="2064"/>
              <a:chExt cx="75" cy="528"/>
            </a:xfrm>
          </p:grpSpPr>
          <p:sp>
            <p:nvSpPr>
              <p:cNvPr id="41998" name="Line 21"/>
              <p:cNvSpPr>
                <a:spLocks noChangeShapeType="1"/>
              </p:cNvSpPr>
              <p:nvPr/>
            </p:nvSpPr>
            <p:spPr bwMode="auto">
              <a:xfrm flipH="1">
                <a:off x="3241" y="2064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9" name="Line 22"/>
              <p:cNvSpPr>
                <a:spLocks noChangeShapeType="1"/>
              </p:cNvSpPr>
              <p:nvPr/>
            </p:nvSpPr>
            <p:spPr bwMode="auto">
              <a:xfrm>
                <a:off x="3166" y="2592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0" name="Line 23"/>
              <p:cNvSpPr>
                <a:spLocks noChangeShapeType="1"/>
              </p:cNvSpPr>
              <p:nvPr/>
            </p:nvSpPr>
            <p:spPr bwMode="auto">
              <a:xfrm>
                <a:off x="3166" y="2064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01" name="Line 24"/>
              <p:cNvSpPr>
                <a:spLocks noChangeShapeType="1"/>
              </p:cNvSpPr>
              <p:nvPr/>
            </p:nvSpPr>
            <p:spPr bwMode="auto">
              <a:xfrm flipH="1">
                <a:off x="3241" y="2428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992" name="Text Box 25"/>
          <p:cNvSpPr txBox="1">
            <a:spLocks noChangeArrowheads="1"/>
          </p:cNvSpPr>
          <p:nvPr/>
        </p:nvSpPr>
        <p:spPr bwMode="auto">
          <a:xfrm rot="-5400000">
            <a:off x="1081088" y="2901951"/>
            <a:ext cx="169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Energy (eV)</a:t>
            </a:r>
          </a:p>
        </p:txBody>
      </p:sp>
      <p:sp>
        <p:nvSpPr>
          <p:cNvPr id="41993" name="Text Box 26"/>
          <p:cNvSpPr txBox="1">
            <a:spLocks noChangeArrowheads="1"/>
          </p:cNvSpPr>
          <p:nvPr/>
        </p:nvSpPr>
        <p:spPr bwMode="auto">
          <a:xfrm>
            <a:off x="2803525" y="5688013"/>
            <a:ext cx="655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Location in Brillouin zone – high symmetry k values are labeled</a:t>
            </a:r>
          </a:p>
        </p:txBody>
      </p:sp>
      <p:sp>
        <p:nvSpPr>
          <p:cNvPr id="41994" name="Text Box 27"/>
          <p:cNvSpPr txBox="1">
            <a:spLocks noChangeArrowheads="1"/>
          </p:cNvSpPr>
          <p:nvPr/>
        </p:nvSpPr>
        <p:spPr bwMode="auto">
          <a:xfrm>
            <a:off x="2714626" y="1290638"/>
            <a:ext cx="472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</a:rPr>
              <a:t>Fermi level – states at Fermi level </a:t>
            </a:r>
            <a:r>
              <a:rPr lang="en-US" sz="1800">
                <a:solidFill>
                  <a:srgbClr val="CC0000"/>
                </a:solidFill>
                <a:sym typeface="Symbol" charset="0"/>
              </a:rPr>
              <a:t> metallic</a:t>
            </a:r>
          </a:p>
        </p:txBody>
      </p:sp>
      <p:sp>
        <p:nvSpPr>
          <p:cNvPr id="41995" name="Line 28"/>
          <p:cNvSpPr>
            <a:spLocks noChangeShapeType="1"/>
          </p:cNvSpPr>
          <p:nvPr/>
        </p:nvSpPr>
        <p:spPr bwMode="auto">
          <a:xfrm>
            <a:off x="3200400" y="1612900"/>
            <a:ext cx="0" cy="9525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0B1D402-7EF3-C046-88EF-AF7D1EDAA1A6}" type="slidenum">
              <a:rPr lang="en-US" sz="1000"/>
              <a:pPr eaLnBrk="1" hangingPunct="1"/>
              <a:t>8</a:t>
            </a:fld>
            <a:endParaRPr lang="en-US" sz="10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02778"/>
            <a:ext cx="10515600" cy="1325563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QM Codes Output: Band Structure LiCoO</a:t>
            </a:r>
            <a:r>
              <a:rPr lang="en-US" sz="28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Band Structure</a:t>
            </a:r>
          </a:p>
        </p:txBody>
      </p:sp>
      <p:pic>
        <p:nvPicPr>
          <p:cNvPr id="44036" name="Picture 3" descr="ban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" t="52910" b="6158"/>
          <a:stretch>
            <a:fillRect/>
          </a:stretch>
        </p:blipFill>
        <p:spPr bwMode="auto">
          <a:xfrm>
            <a:off x="2306639" y="1185864"/>
            <a:ext cx="724217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9375776" y="2941638"/>
            <a:ext cx="804863" cy="1530350"/>
            <a:chOff x="4556" y="2183"/>
            <a:chExt cx="507" cy="946"/>
          </a:xfrm>
        </p:grpSpPr>
        <p:sp>
          <p:nvSpPr>
            <p:cNvPr id="44056" name="Text Box 5"/>
            <p:cNvSpPr txBox="1">
              <a:spLocks noChangeArrowheads="1"/>
            </p:cNvSpPr>
            <p:nvPr/>
          </p:nvSpPr>
          <p:spPr bwMode="auto">
            <a:xfrm>
              <a:off x="4556" y="2502"/>
              <a:ext cx="507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O(p)</a:t>
              </a:r>
            </a:p>
          </p:txBody>
        </p:sp>
        <p:grpSp>
          <p:nvGrpSpPr>
            <p:cNvPr id="44057" name="Group 6"/>
            <p:cNvGrpSpPr>
              <a:grpSpLocks/>
            </p:cNvGrpSpPr>
            <p:nvPr/>
          </p:nvGrpSpPr>
          <p:grpSpPr bwMode="auto">
            <a:xfrm>
              <a:off x="4727" y="2183"/>
              <a:ext cx="75" cy="946"/>
              <a:chOff x="3166" y="2064"/>
              <a:chExt cx="75" cy="528"/>
            </a:xfrm>
          </p:grpSpPr>
          <p:sp>
            <p:nvSpPr>
              <p:cNvPr id="44058" name="Line 7"/>
              <p:cNvSpPr>
                <a:spLocks noChangeShapeType="1"/>
              </p:cNvSpPr>
              <p:nvPr/>
            </p:nvSpPr>
            <p:spPr bwMode="auto">
              <a:xfrm flipH="1">
                <a:off x="3241" y="2064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9" name="Line 8"/>
              <p:cNvSpPr>
                <a:spLocks noChangeShapeType="1"/>
              </p:cNvSpPr>
              <p:nvPr/>
            </p:nvSpPr>
            <p:spPr bwMode="auto">
              <a:xfrm>
                <a:off x="3166" y="2592"/>
                <a:ext cx="7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0" name="Line 9"/>
              <p:cNvSpPr>
                <a:spLocks noChangeShapeType="1"/>
              </p:cNvSpPr>
              <p:nvPr/>
            </p:nvSpPr>
            <p:spPr bwMode="auto">
              <a:xfrm>
                <a:off x="3166" y="2064"/>
                <a:ext cx="75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Line 10"/>
              <p:cNvSpPr>
                <a:spLocks noChangeShapeType="1"/>
              </p:cNvSpPr>
              <p:nvPr/>
            </p:nvSpPr>
            <p:spPr bwMode="auto">
              <a:xfrm flipH="1">
                <a:off x="3241" y="2428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038" name="Group 11"/>
          <p:cNvGrpSpPr>
            <a:grpSpLocks/>
          </p:cNvGrpSpPr>
          <p:nvPr/>
        </p:nvGrpSpPr>
        <p:grpSpPr bwMode="auto">
          <a:xfrm>
            <a:off x="9285289" y="2241552"/>
            <a:ext cx="1222375" cy="481484"/>
            <a:chOff x="4499" y="1787"/>
            <a:chExt cx="770" cy="368"/>
          </a:xfrm>
        </p:grpSpPr>
        <p:sp>
          <p:nvSpPr>
            <p:cNvPr id="44050" name="Text Box 12"/>
            <p:cNvSpPr txBox="1">
              <a:spLocks noChangeArrowheads="1"/>
            </p:cNvSpPr>
            <p:nvPr/>
          </p:nvSpPr>
          <p:spPr bwMode="auto">
            <a:xfrm>
              <a:off x="4499" y="1802"/>
              <a:ext cx="77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Co(t</a:t>
              </a:r>
              <a:r>
                <a:rPr lang="en-US" baseline="-25000">
                  <a:solidFill>
                    <a:srgbClr val="FF0000"/>
                  </a:solidFill>
                  <a:latin typeface="Times New Roman" charset="0"/>
                </a:rPr>
                <a:t>2g</a:t>
              </a: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)</a:t>
              </a:r>
              <a:endParaRPr 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44051" name="Group 13"/>
            <p:cNvGrpSpPr>
              <a:grpSpLocks/>
            </p:cNvGrpSpPr>
            <p:nvPr/>
          </p:nvGrpSpPr>
          <p:grpSpPr bwMode="auto">
            <a:xfrm>
              <a:off x="4727" y="1787"/>
              <a:ext cx="75" cy="364"/>
              <a:chOff x="3166" y="2064"/>
              <a:chExt cx="75" cy="528"/>
            </a:xfrm>
          </p:grpSpPr>
          <p:sp>
            <p:nvSpPr>
              <p:cNvPr id="44052" name="Line 14"/>
              <p:cNvSpPr>
                <a:spLocks noChangeShapeType="1"/>
              </p:cNvSpPr>
              <p:nvPr/>
            </p:nvSpPr>
            <p:spPr bwMode="auto">
              <a:xfrm flipH="1">
                <a:off x="3241" y="2064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3" name="Line 15"/>
              <p:cNvSpPr>
                <a:spLocks noChangeShapeType="1"/>
              </p:cNvSpPr>
              <p:nvPr/>
            </p:nvSpPr>
            <p:spPr bwMode="auto">
              <a:xfrm>
                <a:off x="3166" y="2592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4" name="Line 16"/>
              <p:cNvSpPr>
                <a:spLocks noChangeShapeType="1"/>
              </p:cNvSpPr>
              <p:nvPr/>
            </p:nvSpPr>
            <p:spPr bwMode="auto">
              <a:xfrm>
                <a:off x="3166" y="2064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5" name="Line 17"/>
              <p:cNvSpPr>
                <a:spLocks noChangeShapeType="1"/>
              </p:cNvSpPr>
              <p:nvPr/>
            </p:nvSpPr>
            <p:spPr bwMode="auto">
              <a:xfrm flipH="1">
                <a:off x="3241" y="2428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039" name="Group 18"/>
          <p:cNvGrpSpPr>
            <a:grpSpLocks/>
          </p:cNvGrpSpPr>
          <p:nvPr/>
        </p:nvGrpSpPr>
        <p:grpSpPr bwMode="auto">
          <a:xfrm>
            <a:off x="9293226" y="1497013"/>
            <a:ext cx="1222375" cy="577850"/>
            <a:chOff x="4499" y="1787"/>
            <a:chExt cx="770" cy="364"/>
          </a:xfrm>
        </p:grpSpPr>
        <p:sp>
          <p:nvSpPr>
            <p:cNvPr id="44044" name="Text Box 19"/>
            <p:cNvSpPr txBox="1">
              <a:spLocks noChangeArrowheads="1"/>
            </p:cNvSpPr>
            <p:nvPr/>
          </p:nvSpPr>
          <p:spPr bwMode="auto">
            <a:xfrm>
              <a:off x="4499" y="1801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Co(e</a:t>
              </a:r>
              <a:r>
                <a:rPr lang="en-US" baseline="-25000">
                  <a:solidFill>
                    <a:srgbClr val="FF0000"/>
                  </a:solidFill>
                  <a:latin typeface="Times New Roman" charset="0"/>
                </a:rPr>
                <a:t>g</a:t>
              </a:r>
              <a:r>
                <a:rPr lang="en-US">
                  <a:solidFill>
                    <a:srgbClr val="FF0000"/>
                  </a:solidFill>
                  <a:latin typeface="Times New Roman" charset="0"/>
                </a:rPr>
                <a:t>)</a:t>
              </a:r>
              <a:endParaRPr 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grpSp>
          <p:nvGrpSpPr>
            <p:cNvPr id="44045" name="Group 20"/>
            <p:cNvGrpSpPr>
              <a:grpSpLocks/>
            </p:cNvGrpSpPr>
            <p:nvPr/>
          </p:nvGrpSpPr>
          <p:grpSpPr bwMode="auto">
            <a:xfrm>
              <a:off x="4727" y="1787"/>
              <a:ext cx="75" cy="364"/>
              <a:chOff x="3166" y="2064"/>
              <a:chExt cx="75" cy="528"/>
            </a:xfrm>
          </p:grpSpPr>
          <p:sp>
            <p:nvSpPr>
              <p:cNvPr id="44046" name="Line 21"/>
              <p:cNvSpPr>
                <a:spLocks noChangeShapeType="1"/>
              </p:cNvSpPr>
              <p:nvPr/>
            </p:nvSpPr>
            <p:spPr bwMode="auto">
              <a:xfrm flipH="1">
                <a:off x="3241" y="2064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7" name="Line 22"/>
              <p:cNvSpPr>
                <a:spLocks noChangeShapeType="1"/>
              </p:cNvSpPr>
              <p:nvPr/>
            </p:nvSpPr>
            <p:spPr bwMode="auto">
              <a:xfrm>
                <a:off x="3166" y="2592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8" name="Line 23"/>
              <p:cNvSpPr>
                <a:spLocks noChangeShapeType="1"/>
              </p:cNvSpPr>
              <p:nvPr/>
            </p:nvSpPr>
            <p:spPr bwMode="auto">
              <a:xfrm>
                <a:off x="3166" y="2064"/>
                <a:ext cx="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49" name="Line 24"/>
              <p:cNvSpPr>
                <a:spLocks noChangeShapeType="1"/>
              </p:cNvSpPr>
              <p:nvPr/>
            </p:nvSpPr>
            <p:spPr bwMode="auto">
              <a:xfrm flipH="1">
                <a:off x="3241" y="2428"/>
                <a:ext cx="0" cy="1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040" name="Rectangle 25"/>
          <p:cNvSpPr>
            <a:spLocks noChangeArrowheads="1"/>
          </p:cNvSpPr>
          <p:nvPr/>
        </p:nvSpPr>
        <p:spPr bwMode="auto">
          <a:xfrm rot="-5400000">
            <a:off x="1314451" y="3360738"/>
            <a:ext cx="169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charset="0"/>
              </a:rPr>
              <a:t>Energy (eV)</a:t>
            </a:r>
          </a:p>
        </p:txBody>
      </p:sp>
      <p:sp>
        <p:nvSpPr>
          <p:cNvPr id="44041" name="Rectangle 26" descr="Light upward diagonal"/>
          <p:cNvSpPr>
            <a:spLocks noChangeArrowheads="1"/>
          </p:cNvSpPr>
          <p:nvPr/>
        </p:nvSpPr>
        <p:spPr bwMode="auto">
          <a:xfrm>
            <a:off x="2643189" y="2724151"/>
            <a:ext cx="6732587" cy="174625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Text Box 27"/>
          <p:cNvSpPr txBox="1">
            <a:spLocks noChangeArrowheads="1"/>
          </p:cNvSpPr>
          <p:nvPr/>
        </p:nvSpPr>
        <p:spPr bwMode="auto">
          <a:xfrm>
            <a:off x="2486026" y="909638"/>
            <a:ext cx="5133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</a:rPr>
              <a:t>Fermi level – no states at Fermi level </a:t>
            </a:r>
            <a:r>
              <a:rPr lang="en-US" sz="1800">
                <a:solidFill>
                  <a:srgbClr val="CC0000"/>
                </a:solidFill>
                <a:sym typeface="Symbol" charset="0"/>
              </a:rPr>
              <a:t> insulator</a:t>
            </a:r>
          </a:p>
        </p:txBody>
      </p:sp>
      <p:sp>
        <p:nvSpPr>
          <p:cNvPr id="44043" name="Line 28"/>
          <p:cNvSpPr>
            <a:spLocks noChangeShapeType="1"/>
          </p:cNvSpPr>
          <p:nvPr/>
        </p:nvSpPr>
        <p:spPr bwMode="auto">
          <a:xfrm>
            <a:off x="2971800" y="1231900"/>
            <a:ext cx="0" cy="9525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C85B70B-D792-844D-8293-B34D0047C639}" type="slidenum">
              <a:rPr lang="en-US" sz="1000"/>
              <a:pPr eaLnBrk="1" hangingPunct="1"/>
              <a:t>9</a:t>
            </a:fld>
            <a:endParaRPr lang="en-US" sz="10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60338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Relationship Between Band Structure, DOS</a:t>
            </a: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4" y="1216025"/>
            <a:ext cx="78263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1971676" y="6278564"/>
            <a:ext cx="8201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https://www.fsis.iis.u-tokyo.ac.jp/theme/nanoscal/periodic_detail/atom_28_Ni/Ni_ggapbe_us_01/Ni_ggapbe_us_01.html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2003426" y="912814"/>
            <a:ext cx="497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Ni – Can you see the effect of magnetism?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767</Words>
  <Application>Microsoft Macintosh PowerPoint</Application>
  <PresentationFormat>Widescreen</PresentationFormat>
  <Paragraphs>117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Helvetica</vt:lpstr>
      <vt:lpstr>Symbol</vt:lpstr>
      <vt:lpstr>Times New Roman</vt:lpstr>
      <vt:lpstr>Office Theme</vt:lpstr>
      <vt:lpstr>Quantum Mechanics III: Output: bands, forces, stresses, phonons</vt:lpstr>
      <vt:lpstr>Density of States (DOS)</vt:lpstr>
      <vt:lpstr>Bulk Si Density of States</vt:lpstr>
      <vt:lpstr>Si Nanoclusters and Effect of Surface Impurities on Band Gap</vt:lpstr>
      <vt:lpstr>Projected Density of States</vt:lpstr>
      <vt:lpstr>Band Structure (Periodic Systems)</vt:lpstr>
      <vt:lpstr>QM Codes Output: Band Structure CoO2</vt:lpstr>
      <vt:lpstr>QM Codes Output: Band Structure LiCoO2 Band Structure</vt:lpstr>
      <vt:lpstr>Relationship Between Band Structure, DOS</vt:lpstr>
      <vt:lpstr>Forces</vt:lpstr>
      <vt:lpstr>The Born-Oppenheimer Approximation </vt:lpstr>
      <vt:lpstr>Calculation of forces?</vt:lpstr>
      <vt:lpstr>Hellmann-Feynman Theorem </vt:lpstr>
      <vt:lpstr>Hellmann-Feynman Theorem </vt:lpstr>
      <vt:lpstr>Forces in DFT</vt:lpstr>
      <vt:lpstr>Stress</vt:lpstr>
      <vt:lpstr>Computing Forces &amp; Stress with QE</vt:lpstr>
      <vt:lpstr>Forces obtained using QE</vt:lpstr>
      <vt:lpstr>What can one do with forces?</vt:lpstr>
      <vt:lpstr>Geometry optimization</vt:lpstr>
      <vt:lpstr>Minimization in 1-D using gradients</vt:lpstr>
      <vt:lpstr>Minimization in an N-d space </vt:lpstr>
      <vt:lpstr>Steepest Descent</vt:lpstr>
      <vt:lpstr>Ionic Relaxation</vt:lpstr>
      <vt:lpstr>Ionic Relaxation</vt:lpstr>
      <vt:lpstr>Ionic Relaxation in PWscf (contd.)</vt:lpstr>
      <vt:lpstr>The Vibrational Frequency of a Diatomic Molecule </vt:lpstr>
      <vt:lpstr>Frozen phonon calculations</vt:lpstr>
      <vt:lpstr>The Force-Constant Tensor </vt:lpstr>
      <vt:lpstr>Getting Phonon Frequencies </vt:lpstr>
      <vt:lpstr>Forces and Motion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ping</dc:creator>
  <cp:lastModifiedBy>yuan ping</cp:lastModifiedBy>
  <cp:revision>9</cp:revision>
  <dcterms:created xsi:type="dcterms:W3CDTF">2024-10-08T02:37:00Z</dcterms:created>
  <dcterms:modified xsi:type="dcterms:W3CDTF">2024-10-08T03:31:45Z</dcterms:modified>
</cp:coreProperties>
</file>