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82" r:id="rId2"/>
    <p:sldId id="483" r:id="rId3"/>
    <p:sldId id="448" r:id="rId4"/>
    <p:sldId id="486" r:id="rId5"/>
    <p:sldId id="485" r:id="rId6"/>
    <p:sldId id="484" r:id="rId7"/>
    <p:sldId id="456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91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FFFF00"/>
    <a:srgbClr val="CCFF33"/>
    <a:srgbClr val="CC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9"/>
    <p:restoredTop sz="92945"/>
  </p:normalViewPr>
  <p:slideViewPr>
    <p:cSldViewPr snapToGrid="0">
      <p:cViewPr varScale="1">
        <p:scale>
          <a:sx n="118" d="100"/>
          <a:sy n="118" d="100"/>
        </p:scale>
        <p:origin x="2184" y="192"/>
      </p:cViewPr>
      <p:guideLst>
        <p:guide orient="horz" pos="3991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-1848" y="-108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E048BA44-A310-0244-B11A-975194B13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764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188038F4-A161-ED4C-8BFF-2447B7402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108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F96922-AE53-404D-9D5B-651CDEB57363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Dane Morgan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93565A-5B16-B841-A76C-7B188482E87A}" type="slidenum">
              <a:rPr lang="en-US" sz="1300"/>
              <a:pPr eaLnBrk="1" hangingPunct="1"/>
              <a:t>2</a:t>
            </a:fld>
            <a:endParaRPr lang="en-US" sz="13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1A2B08-359A-724F-932D-5CAFB4780C04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1A2B08-359A-724F-932D-5CAFB4780C04}" type="slidenum">
              <a:rPr lang="en-US" sz="1300"/>
              <a:pPr eaLnBrk="1" hangingPunct="1"/>
              <a:t>6</a:t>
            </a:fld>
            <a:endParaRPr lang="en-US" sz="13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B91A8E-5174-1846-B90E-DA403B5BC4E4}" type="slidenum">
              <a:rPr lang="en-US" sz="1300"/>
              <a:pPr eaLnBrk="1" hangingPunct="1"/>
              <a:t>7</a:t>
            </a:fld>
            <a:endParaRPr lang="en-US" sz="13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15DB779-BE20-E249-9942-F6015A522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0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1F61578-2B19-034C-946B-F3FCB43CF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1202684-1B86-AC4C-BF0B-2EC10932B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4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5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71B410E-527E-5F4B-8AE5-717FA7D3A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3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147BCF7-7B43-C948-BA56-07BBBECFF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4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99BF6BD-0A56-504E-82D1-A87E29E33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8C36381-A790-5C48-9D20-6FB9F59F1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2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2B7DFFB-5AB3-B146-BF81-34A3DE9DD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887199A-B7E9-AE47-ADDD-128F1715A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5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EC4F042-87D3-4C46-8280-8D13FA79A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1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7C9461D-E348-3640-BE33-0DEEDA8AD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6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C1BC0B9-0887-664C-B16E-8ADF200229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400800"/>
            <a:ext cx="47355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97B4306-7CC9-7445-99A0-04785647C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5BF27E71-4280-0446-BB06-11869DCAFBF2}" type="slidenum">
              <a:rPr lang="en-US" sz="1000"/>
              <a:pPr eaLnBrk="1" hangingPunct="1"/>
              <a:t>1</a:t>
            </a:fld>
            <a:endParaRPr lang="en-US" sz="10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Molecular Dynamics Length and Time Scales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86200"/>
            <a:ext cx="8458200" cy="1752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Yuan Ping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7E83A-1F48-4FC3-F974-43066229AF89}"/>
              </a:ext>
            </a:extLst>
          </p:cNvPr>
          <p:cNvSpPr txBox="1"/>
          <p:nvPr/>
        </p:nvSpPr>
        <p:spPr>
          <a:xfrm>
            <a:off x="4267200" y="636108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Credits to Dane Morgan’s lectures</a:t>
            </a:r>
          </a:p>
        </p:txBody>
      </p:sp>
    </p:spTree>
    <p:extLst>
      <p:ext uri="{BB962C8B-B14F-4D97-AF65-F5344CB8AC3E}">
        <p14:creationId xmlns:p14="http://schemas.microsoft.com/office/powerpoint/2010/main" val="132402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A170213B-66D7-0145-973A-3DC860BE2969}" type="slidenum">
              <a:rPr lang="en-US" sz="1000"/>
              <a:pPr eaLnBrk="1" hangingPunct="1"/>
              <a:t>2</a:t>
            </a:fld>
            <a:endParaRPr lang="en-US" sz="10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Temporal scale and rare events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Spatial scale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Accessible process figure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6185" y="779304"/>
            <a:ext cx="3866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000" dirty="0"/>
              <a:t>R. </a:t>
            </a:r>
            <a:r>
              <a:rPr lang="en-US" sz="1000" dirty="0" err="1"/>
              <a:t>Lesar</a:t>
            </a:r>
            <a:r>
              <a:rPr lang="en-US" sz="1000" dirty="0"/>
              <a:t>, Introduction to Computational Materials Science, </a:t>
            </a:r>
            <a:r>
              <a:rPr lang="en-US" sz="1000" dirty="0" err="1"/>
              <a:t>ch.</a:t>
            </a:r>
            <a:r>
              <a:rPr lang="en-US" sz="1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10070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0C088D8D-E5D7-BF4B-B40E-98BB85542072}" type="slidenum">
              <a:rPr lang="en-US" sz="1000"/>
              <a:pPr eaLnBrk="1" hangingPunct="1"/>
              <a:t>3</a:t>
            </a:fld>
            <a:endParaRPr lang="en-US" sz="10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Limitations of MD – Time Scale (Rare Events), System Size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6500"/>
            <a:ext cx="8229600" cy="56515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Time Scale (Rare Events)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Typically can run MD on only 10</a:t>
            </a:r>
            <a:r>
              <a:rPr lang="en-US" baseline="30000" dirty="0">
                <a:latin typeface="Arial" charset="0"/>
                <a:ea typeface="ＭＳ Ｐゴシック" charset="0"/>
              </a:rPr>
              <a:t>-9</a:t>
            </a:r>
            <a:r>
              <a:rPr lang="en-US" dirty="0">
                <a:latin typeface="Arial" charset="0"/>
                <a:ea typeface="ＭＳ Ｐゴシック" charset="0"/>
              </a:rPr>
              <a:t> s (quantum) or 10</a:t>
            </a:r>
            <a:r>
              <a:rPr lang="en-US" baseline="30000" dirty="0">
                <a:latin typeface="Arial" charset="0"/>
                <a:ea typeface="ＭＳ Ｐゴシック" charset="0"/>
              </a:rPr>
              <a:t>-6</a:t>
            </a:r>
            <a:r>
              <a:rPr lang="en-US" dirty="0">
                <a:latin typeface="Arial" charset="0"/>
                <a:ea typeface="ＭＳ Ｐゴシック" charset="0"/>
              </a:rPr>
              <a:t> (classical) time scale.  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“Rare” events occur very infrequently, so do not happen on MD time scales.  These cannot be treated with simple MD.</a:t>
            </a:r>
          </a:p>
          <a:p>
            <a:pPr lvl="1" eaLnBrk="1" hangingPunct="1"/>
            <a:r>
              <a:rPr lang="en-US" i="1" dirty="0">
                <a:latin typeface="Arial" charset="0"/>
                <a:ea typeface="ＭＳ Ｐゴシック" charset="0"/>
              </a:rPr>
              <a:t>E.g.,</a:t>
            </a:r>
            <a:r>
              <a:rPr lang="en-US" dirty="0">
                <a:latin typeface="Arial" charset="0"/>
                <a:ea typeface="ＭＳ Ｐゴシック" charset="0"/>
              </a:rPr>
              <a:t> solid diffusion (D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≈</a:t>
            </a:r>
            <a:r>
              <a:rPr lang="en-US" dirty="0">
                <a:latin typeface="Arial" charset="0"/>
                <a:ea typeface="ＭＳ Ｐゴシック" charset="0"/>
              </a:rPr>
              <a:t> 10</a:t>
            </a:r>
            <a:r>
              <a:rPr lang="en-US" baseline="30000" dirty="0">
                <a:latin typeface="Arial" charset="0"/>
                <a:ea typeface="ＭＳ Ｐゴシック" charset="0"/>
              </a:rPr>
              <a:t>-12</a:t>
            </a:r>
            <a:r>
              <a:rPr lang="en-US" dirty="0">
                <a:latin typeface="Arial" charset="0"/>
                <a:ea typeface="ＭＳ Ｐゴシック" charset="0"/>
              </a:rPr>
              <a:t> cm</a:t>
            </a:r>
            <a:r>
              <a:rPr lang="en-US" baseline="30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/s) has atom hops only every 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≈ </a:t>
            </a:r>
            <a:r>
              <a:rPr lang="en-US" dirty="0">
                <a:latin typeface="Arial" charset="0"/>
                <a:ea typeface="ＭＳ Ｐゴシック" charset="0"/>
              </a:rPr>
              <a:t>10</a:t>
            </a:r>
            <a:r>
              <a:rPr lang="en-US" baseline="30000" dirty="0">
                <a:latin typeface="Arial" charset="0"/>
                <a:ea typeface="ＭＳ Ｐゴシック" charset="0"/>
              </a:rPr>
              <a:t>-3</a:t>
            </a:r>
            <a:r>
              <a:rPr lang="en-US" dirty="0">
                <a:latin typeface="Arial" charset="0"/>
                <a:ea typeface="ＭＳ Ｐゴシック" charset="0"/>
              </a:rPr>
              <a:t> s at room temperature.  Cannot see them with normal MD simulations (can use temperature accelerated MD, but that is an advanced topic).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There are so-called “accelerated MD” techniques to get to larger time scales for some problems, e.g., temperature accelerated, parallel replica, and others.  Not totally generally applicable so something of a specialized topic. See reviews from Arthur Voter.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Can we put this all together into a formula for time for a simulation? See next slide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400F-181F-4A18-6D1C-183B75D6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Limitations of MD – Time Scale (Rare Events), System Size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75555-93D5-7934-693B-5ACE0718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8147BCF7-7B43-C948-BA56-07BBBECFF4C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798E4-4957-4F94-52C6-3AD550910C5C}"/>
              </a:ext>
            </a:extLst>
          </p:cNvPr>
          <p:cNvSpPr txBox="1"/>
          <p:nvPr/>
        </p:nvSpPr>
        <p:spPr>
          <a:xfrm>
            <a:off x="636813" y="1358984"/>
            <a:ext cx="725532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System Size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Time for a simulation scales with number of atoms, </a:t>
            </a:r>
            <a:r>
              <a:rPr lang="en-US" dirty="0" err="1">
                <a:latin typeface="Arial" charset="0"/>
                <a:ea typeface="ＭＳ Ｐゴシック" charset="0"/>
              </a:rPr>
              <a:t>ie</a:t>
            </a:r>
            <a:r>
              <a:rPr lang="en-US" dirty="0">
                <a:latin typeface="Arial" charset="0"/>
                <a:ea typeface="ＭＳ Ｐゴシック" charset="0"/>
              </a:rPr>
              <a:t>, O(N) for potentials and O(N</a:t>
            </a:r>
            <a:r>
              <a:rPr lang="en-US" baseline="30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Arial" charset="0"/>
                <a:ea typeface="ＭＳ Ｐゴシック" charset="0"/>
              </a:rPr>
              <a:t>lnN) for quantum simulations, and linearly with total time of simulation, </a:t>
            </a:r>
            <a:r>
              <a:rPr lang="en-US" dirty="0" err="1">
                <a:latin typeface="Arial" charset="0"/>
                <a:ea typeface="ＭＳ Ｐゴシック" charset="0"/>
              </a:rPr>
              <a:t>ie</a:t>
            </a:r>
            <a:r>
              <a:rPr lang="en-US" dirty="0">
                <a:latin typeface="Arial" charset="0"/>
                <a:ea typeface="ＭＳ Ｐゴシック" charset="0"/>
              </a:rPr>
              <a:t>, O(t).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Programs can be parallelized to work by spatial decomposition of different regions on different processors.  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</a:rPr>
              <a:t>For potentials this might allow 10</a:t>
            </a:r>
            <a:r>
              <a:rPr lang="en-US" baseline="30000" dirty="0">
                <a:latin typeface="Arial" charset="0"/>
                <a:ea typeface="ＭＳ Ｐゴシック" charset="0"/>
              </a:rPr>
              <a:t>6</a:t>
            </a:r>
            <a:r>
              <a:rPr lang="en-US" dirty="0">
                <a:latin typeface="Arial" charset="0"/>
                <a:ea typeface="ＭＳ Ｐゴシック" charset="0"/>
              </a:rPr>
              <a:t> atoms/core * 10</a:t>
            </a:r>
            <a:r>
              <a:rPr lang="en-US" baseline="30000" dirty="0">
                <a:latin typeface="Arial" charset="0"/>
                <a:ea typeface="ＭＳ Ｐゴシック" charset="0"/>
              </a:rPr>
              <a:t>3</a:t>
            </a:r>
            <a:r>
              <a:rPr lang="en-US" dirty="0">
                <a:latin typeface="Arial" charset="0"/>
                <a:ea typeface="ＭＳ Ｐゴシック" charset="0"/>
              </a:rPr>
              <a:t> cores = 10</a:t>
            </a:r>
            <a:r>
              <a:rPr lang="en-US" baseline="30000" dirty="0">
                <a:latin typeface="Arial" charset="0"/>
                <a:ea typeface="ＭＳ Ｐゴシック" charset="0"/>
              </a:rPr>
              <a:t>9</a:t>
            </a:r>
            <a:r>
              <a:rPr lang="en-US" dirty="0">
                <a:latin typeface="Arial" charset="0"/>
                <a:ea typeface="ＭＳ Ｐゴシック" charset="0"/>
              </a:rPr>
              <a:t> atoms (10</a:t>
            </a:r>
            <a:r>
              <a:rPr lang="en-US" baseline="30000" dirty="0">
                <a:latin typeface="Arial" charset="0"/>
                <a:ea typeface="ＭＳ Ｐゴシック" charset="0"/>
              </a:rPr>
              <a:t>6</a:t>
            </a:r>
            <a:r>
              <a:rPr lang="en-US" dirty="0">
                <a:latin typeface="Arial" charset="0"/>
                <a:ea typeface="ＭＳ Ｐゴシック" charset="0"/>
              </a:rPr>
              <a:t> atoms/core is about maximum as you run out of memory and calculation capacity)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</a:rPr>
              <a:t>For quantum simulations this might allow 5-10 atoms/core * 100 cores = 500 atoms (more cores gives poor parallelization for most codes)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Can typically treat at most 10</a:t>
            </a:r>
            <a:r>
              <a:rPr lang="en-US" baseline="30000" dirty="0">
                <a:latin typeface="Arial" charset="0"/>
                <a:ea typeface="ＭＳ Ｐゴシック" charset="0"/>
              </a:rPr>
              <a:t>3 </a:t>
            </a:r>
            <a:r>
              <a:rPr lang="en-US" dirty="0">
                <a:latin typeface="Arial" charset="0"/>
                <a:ea typeface="ＭＳ Ｐゴシック" charset="0"/>
              </a:rPr>
              <a:t>(quantum) - 10</a:t>
            </a:r>
            <a:r>
              <a:rPr lang="en-US" baseline="30000" dirty="0">
                <a:latin typeface="Arial" charset="0"/>
                <a:ea typeface="ＭＳ Ｐゴシック" charset="0"/>
              </a:rPr>
              <a:t>9</a:t>
            </a:r>
            <a:r>
              <a:rPr lang="en-US" dirty="0">
                <a:latin typeface="Arial" charset="0"/>
                <a:ea typeface="ＭＳ Ｐゴシック" charset="0"/>
              </a:rPr>
              <a:t> (potentials) atoms, and increasing, but still limited.</a:t>
            </a:r>
          </a:p>
        </p:txBody>
      </p:sp>
    </p:spTree>
    <p:extLst>
      <p:ext uri="{BB962C8B-B14F-4D97-AF65-F5344CB8AC3E}">
        <p14:creationId xmlns:p14="http://schemas.microsoft.com/office/powerpoint/2010/main" val="82776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8B40-1085-BA45-8BEC-5E6B022B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A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FECFC-B85E-BC46-BBEE-CF96762D0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Potentials</a:t>
            </a:r>
          </a:p>
          <a:p>
            <a:pPr lvl="1"/>
            <a:r>
              <a:rPr lang="en-US" dirty="0"/>
              <a:t>Time for 1 energy and force (E/F) calculation= T0 (time for ~1 atoms) x </a:t>
            </a:r>
            <a:r>
              <a:rPr lang="en-US" dirty="0" err="1"/>
              <a:t>Natoms</a:t>
            </a:r>
            <a:r>
              <a:rPr lang="en-US" dirty="0"/>
              <a:t> x 1/</a:t>
            </a:r>
            <a:r>
              <a:rPr lang="en-US" dirty="0" err="1"/>
              <a:t>Nproc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Works approximately for </a:t>
            </a:r>
            <a:r>
              <a:rPr lang="en-US" dirty="0" err="1"/>
              <a:t>Natoms</a:t>
            </a:r>
            <a:r>
              <a:rPr lang="en-US" dirty="0"/>
              <a:t> &gt; 1000, </a:t>
            </a:r>
            <a:r>
              <a:rPr lang="en-US" dirty="0" err="1"/>
              <a:t>Nproc</a:t>
            </a:r>
            <a:r>
              <a:rPr lang="en-US" dirty="0"/>
              <a:t> &lt; 1000</a:t>
            </a:r>
          </a:p>
          <a:p>
            <a:pPr lvl="1"/>
            <a:r>
              <a:rPr lang="en-US" dirty="0"/>
              <a:t>T0 ~ 10</a:t>
            </a:r>
            <a:r>
              <a:rPr lang="en-US" baseline="30000" dirty="0"/>
              <a:t>-3</a:t>
            </a:r>
            <a:r>
              <a:rPr lang="en-US" dirty="0"/>
              <a:t> s (can vary from 10</a:t>
            </a:r>
            <a:r>
              <a:rPr lang="en-US" baseline="30000" dirty="0"/>
              <a:t>-4 </a:t>
            </a:r>
            <a:r>
              <a:rPr lang="en-US" dirty="0"/>
              <a:t>s to 10</a:t>
            </a:r>
            <a:r>
              <a:rPr lang="en-US" baseline="30000" dirty="0"/>
              <a:t>-1</a:t>
            </a:r>
            <a:r>
              <a:rPr lang="en-US" dirty="0"/>
              <a:t> s).</a:t>
            </a:r>
          </a:p>
          <a:p>
            <a:pPr lvl="1"/>
            <a:r>
              <a:rPr lang="en-US" dirty="0"/>
              <a:t>=&gt; Big calculation: 10</a:t>
            </a:r>
            <a:r>
              <a:rPr lang="en-US" baseline="30000" dirty="0"/>
              <a:t>9</a:t>
            </a:r>
            <a:r>
              <a:rPr lang="en-US" dirty="0"/>
              <a:t> atoms on 10</a:t>
            </a:r>
            <a:r>
              <a:rPr lang="en-US" baseline="30000" dirty="0"/>
              <a:t>3</a:t>
            </a:r>
            <a:r>
              <a:rPr lang="en-US" dirty="0"/>
              <a:t> processors for fastest potentials takes 10</a:t>
            </a:r>
            <a:r>
              <a:rPr lang="en-US" baseline="30000" dirty="0"/>
              <a:t>2</a:t>
            </a:r>
            <a:r>
              <a:rPr lang="en-US" dirty="0"/>
              <a:t> s per E/F calculation.</a:t>
            </a:r>
          </a:p>
          <a:p>
            <a:pPr lvl="1"/>
            <a:r>
              <a:rPr lang="en-US" dirty="0"/>
              <a:t>=&gt; 10</a:t>
            </a:r>
            <a:r>
              <a:rPr lang="en-US" baseline="30000" dirty="0"/>
              <a:t>4</a:t>
            </a:r>
            <a:r>
              <a:rPr lang="en-US" dirty="0"/>
              <a:t> atoms on 10</a:t>
            </a:r>
            <a:r>
              <a:rPr lang="en-US" baseline="30000" dirty="0"/>
              <a:t>1</a:t>
            </a:r>
            <a:r>
              <a:rPr lang="en-US" dirty="0"/>
              <a:t> proc for typical potential takes 1 s per E/F calculation.</a:t>
            </a:r>
          </a:p>
          <a:p>
            <a:r>
              <a:rPr lang="en-US" dirty="0"/>
              <a:t>Quantum simulations</a:t>
            </a:r>
          </a:p>
          <a:p>
            <a:pPr lvl="1"/>
            <a:r>
              <a:rPr lang="en-US" dirty="0"/>
              <a:t>Time for 1 energy and force (E/F) calculation= T0 (time for ~1 atoms) x (</a:t>
            </a:r>
            <a:r>
              <a:rPr lang="en-US" dirty="0" err="1"/>
              <a:t>Natoms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ln(</a:t>
            </a:r>
            <a:r>
              <a:rPr lang="en-US" dirty="0" err="1"/>
              <a:t>Natoms</a:t>
            </a:r>
            <a:r>
              <a:rPr lang="en-US" dirty="0"/>
              <a:t>) x 1/</a:t>
            </a:r>
            <a:r>
              <a:rPr lang="en-US" dirty="0" err="1"/>
              <a:t>Nproc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Works approximately for </a:t>
            </a:r>
            <a:r>
              <a:rPr lang="en-US" dirty="0" err="1"/>
              <a:t>Natoms</a:t>
            </a:r>
            <a:r>
              <a:rPr lang="en-US" dirty="0"/>
              <a:t> &gt; 10, </a:t>
            </a:r>
            <a:r>
              <a:rPr lang="en-US" dirty="0" err="1"/>
              <a:t>Nproc</a:t>
            </a:r>
            <a:r>
              <a:rPr lang="en-US" dirty="0"/>
              <a:t> &lt; 100</a:t>
            </a:r>
          </a:p>
          <a:p>
            <a:pPr lvl="1"/>
            <a:r>
              <a:rPr lang="en-US" dirty="0"/>
              <a:t>T0 ~ 10</a:t>
            </a:r>
            <a:r>
              <a:rPr lang="en-US" baseline="30000" dirty="0"/>
              <a:t>1</a:t>
            </a:r>
            <a:r>
              <a:rPr lang="en-US" dirty="0"/>
              <a:t> s (can vary from 10</a:t>
            </a:r>
            <a:r>
              <a:rPr lang="en-US" baseline="30000" dirty="0"/>
              <a:t>0 </a:t>
            </a:r>
            <a:r>
              <a:rPr lang="en-US" dirty="0"/>
              <a:t>s to 10</a:t>
            </a:r>
            <a:r>
              <a:rPr lang="en-US" baseline="30000" dirty="0"/>
              <a:t>2</a:t>
            </a:r>
            <a:r>
              <a:rPr lang="en-US" dirty="0"/>
              <a:t> s depending on # of valence electrons).</a:t>
            </a:r>
          </a:p>
          <a:p>
            <a:pPr lvl="2"/>
            <a:r>
              <a:rPr lang="en-US" dirty="0"/>
              <a:t>Note that technically the quantum scaling is with # of electrons, not atoms, However, </a:t>
            </a:r>
            <a:r>
              <a:rPr lang="en-US" dirty="0" err="1"/>
              <a:t>Nelectrons</a:t>
            </a:r>
            <a:r>
              <a:rPr lang="en-US" dirty="0"/>
              <a:t> is proportional to </a:t>
            </a:r>
            <a:r>
              <a:rPr lang="en-US" dirty="0" err="1"/>
              <a:t>Natoms</a:t>
            </a:r>
            <a:r>
              <a:rPr lang="en-US" dirty="0"/>
              <a:t> for a given fixed stoichiometry.  But the elements set the number ration </a:t>
            </a:r>
            <a:r>
              <a:rPr lang="en-US" dirty="0" err="1"/>
              <a:t>Nelectrons</a:t>
            </a:r>
            <a:r>
              <a:rPr lang="en-US" dirty="0"/>
              <a:t>/</a:t>
            </a:r>
            <a:r>
              <a:rPr lang="en-US" dirty="0" err="1"/>
              <a:t>Natoms</a:t>
            </a:r>
            <a:r>
              <a:rPr lang="en-US" dirty="0"/>
              <a:t> and that sets T0.</a:t>
            </a:r>
          </a:p>
          <a:p>
            <a:pPr lvl="1"/>
            <a:r>
              <a:rPr lang="en-US" dirty="0"/>
              <a:t>=&gt; Big calculation: 10</a:t>
            </a:r>
            <a:r>
              <a:rPr lang="en-US" baseline="30000" dirty="0"/>
              <a:t>3</a:t>
            </a:r>
            <a:r>
              <a:rPr lang="en-US" dirty="0"/>
              <a:t> atoms on 10</a:t>
            </a:r>
            <a:r>
              <a:rPr lang="en-US" baseline="30000" dirty="0"/>
              <a:t>2</a:t>
            </a:r>
            <a:r>
              <a:rPr lang="en-US" dirty="0"/>
              <a:t> processors takes 10</a:t>
            </a:r>
            <a:r>
              <a:rPr lang="en-US" baseline="30000" dirty="0"/>
              <a:t>6</a:t>
            </a:r>
            <a:r>
              <a:rPr lang="en-US" dirty="0"/>
              <a:t> s per E/F calculation.</a:t>
            </a:r>
          </a:p>
          <a:p>
            <a:pPr lvl="1"/>
            <a:r>
              <a:rPr lang="en-US" dirty="0"/>
              <a:t>=&gt; 10</a:t>
            </a:r>
            <a:r>
              <a:rPr lang="en-US" baseline="30000" dirty="0"/>
              <a:t>2</a:t>
            </a:r>
            <a:r>
              <a:rPr lang="en-US" dirty="0"/>
              <a:t> atoms on 10</a:t>
            </a:r>
            <a:r>
              <a:rPr lang="en-US" baseline="30000" dirty="0"/>
              <a:t>1</a:t>
            </a:r>
            <a:r>
              <a:rPr lang="en-US" dirty="0"/>
              <a:t> proc takes 10</a:t>
            </a:r>
            <a:r>
              <a:rPr lang="en-US" baseline="30000" dirty="0"/>
              <a:t>4</a:t>
            </a:r>
            <a:r>
              <a:rPr lang="en-US" dirty="0"/>
              <a:t> s per E/F 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B1850-0FD4-8541-AA4F-EDA86EF6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fld id="{8147BCF7-7B43-C948-BA56-07BBBECFF4C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5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0C088D8D-E5D7-BF4B-B40E-98BB85542072}" type="slidenum">
              <a:rPr lang="en-US" sz="1000"/>
              <a:pPr eaLnBrk="1" hangingPunct="1"/>
              <a:t>6</a:t>
            </a:fld>
            <a:endParaRPr lang="en-US" sz="10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Limitations of MD – Time Scale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535352"/>
            <a:ext cx="8229600" cy="32264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/>
              <a:t>Szlufarska</a:t>
            </a:r>
            <a:r>
              <a:rPr lang="en-US" sz="1400" dirty="0"/>
              <a:t> and Morgan, private communication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96356" y="590038"/>
            <a:ext cx="7293102" cy="53753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DB2650-10DD-1C48-B892-30C66F00ECA8}"/>
              </a:ext>
            </a:extLst>
          </p:cNvPr>
          <p:cNvSpPr txBox="1"/>
          <p:nvPr/>
        </p:nvSpPr>
        <p:spPr>
          <a:xfrm>
            <a:off x="142539" y="5910332"/>
            <a:ext cx="8315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by assuming you need 10 hops to get any meaningful statistics and can run for about 10</a:t>
            </a:r>
            <a:r>
              <a:rPr lang="en-US" baseline="30000" dirty="0"/>
              <a:t>-9</a:t>
            </a:r>
            <a:r>
              <a:rPr lang="en-US" dirty="0"/>
              <a:t> s (quantum) and 10</a:t>
            </a:r>
            <a:r>
              <a:rPr lang="en-US" baseline="30000" dirty="0"/>
              <a:t>-5</a:t>
            </a:r>
            <a:r>
              <a:rPr lang="en-US" dirty="0"/>
              <a:t> (potentials) </a:t>
            </a:r>
          </a:p>
        </p:txBody>
      </p:sp>
    </p:spTree>
    <p:extLst>
      <p:ext uri="{BB962C8B-B14F-4D97-AF65-F5344CB8AC3E}">
        <p14:creationId xmlns:p14="http://schemas.microsoft.com/office/powerpoint/2010/main" val="125396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1BFD741E-5213-2749-979C-D4330D56631C}" type="slidenum">
              <a:rPr lang="en-US" sz="1000"/>
              <a:pPr eaLnBrk="1" hangingPunct="1"/>
              <a:t>7</a:t>
            </a:fld>
            <a:endParaRPr lang="en-US" sz="10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6554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025525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Limitations with time (rare events) and system size.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~10</a:t>
            </a:r>
            <a:r>
              <a:rPr lang="en-US" baseline="30000" dirty="0">
                <a:latin typeface="Arial" charset="0"/>
                <a:ea typeface="ＭＳ Ｐゴシック" charset="0"/>
              </a:rPr>
              <a:t>-9 </a:t>
            </a:r>
            <a:r>
              <a:rPr lang="en-US" dirty="0">
                <a:latin typeface="Arial" charset="0"/>
                <a:ea typeface="ＭＳ Ｐゴシック" charset="0"/>
              </a:rPr>
              <a:t>s (Quantum)-10</a:t>
            </a:r>
            <a:r>
              <a:rPr lang="en-US" baseline="30000" dirty="0">
                <a:latin typeface="Arial" charset="0"/>
                <a:ea typeface="ＭＳ Ｐゴシック" charset="0"/>
              </a:rPr>
              <a:t>-6</a:t>
            </a:r>
            <a:r>
              <a:rPr lang="en-US" dirty="0">
                <a:latin typeface="Arial" charset="0"/>
                <a:ea typeface="ＭＳ Ｐゴシック" charset="0"/>
              </a:rPr>
              <a:t> s (Classical)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~10</a:t>
            </a:r>
            <a:r>
              <a:rPr lang="en-US" baseline="30000" dirty="0">
                <a:latin typeface="Arial" charset="0"/>
                <a:ea typeface="ＭＳ Ｐゴシック" charset="0"/>
              </a:rPr>
              <a:t>3 </a:t>
            </a:r>
            <a:r>
              <a:rPr lang="en-US" dirty="0">
                <a:latin typeface="Arial" charset="0"/>
                <a:ea typeface="ＭＳ Ｐゴシック" charset="0"/>
              </a:rPr>
              <a:t>atoms</a:t>
            </a:r>
            <a:r>
              <a:rPr lang="en-US" baseline="30000" dirty="0">
                <a:latin typeface="Arial" charset="0"/>
                <a:ea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</a:rPr>
              <a:t>(Quantum) -10</a:t>
            </a:r>
            <a:r>
              <a:rPr lang="en-US" baseline="30000" dirty="0">
                <a:latin typeface="Arial" charset="0"/>
                <a:ea typeface="ＭＳ Ｐゴシック" charset="0"/>
              </a:rPr>
              <a:t>9</a:t>
            </a:r>
            <a:r>
              <a:rPr lang="en-US" dirty="0">
                <a:latin typeface="Arial" charset="0"/>
                <a:ea typeface="ＭＳ Ｐゴシック" charset="0"/>
              </a:rPr>
              <a:t> atoms (Classical)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No “rare” events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Spatial parallelization is standard, but temporal parallelization is not possible (except in specialized cases, e.g., parallel replica methods).</a:t>
            </a:r>
          </a:p>
          <a:p>
            <a:r>
              <a:rPr lang="en-US" dirty="0"/>
              <a:t>Within certain ranges of values we can say: </a:t>
            </a:r>
          </a:p>
          <a:p>
            <a:pPr lvl="1"/>
            <a:r>
              <a:rPr lang="en-US" dirty="0"/>
              <a:t>Potentials: Time for 1 energy and force (E/F) calculation= T0 (time for ~1 atoms) x </a:t>
            </a:r>
            <a:r>
              <a:rPr lang="en-US" dirty="0" err="1"/>
              <a:t>Natoms</a:t>
            </a:r>
            <a:r>
              <a:rPr lang="en-US" dirty="0"/>
              <a:t> x 1/</a:t>
            </a:r>
            <a:r>
              <a:rPr lang="en-US" dirty="0" err="1"/>
              <a:t>Nproc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Quantum: Time for 1 energy and force (E/F) calculation= T0 (time for ~1 atoms) x (</a:t>
            </a:r>
            <a:r>
              <a:rPr lang="en-US" dirty="0" err="1"/>
              <a:t>Natoms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ln(</a:t>
            </a:r>
            <a:r>
              <a:rPr lang="en-US" dirty="0" err="1"/>
              <a:t>Natoms</a:t>
            </a:r>
            <a:r>
              <a:rPr lang="en-US" dirty="0"/>
              <a:t>) x 1/</a:t>
            </a:r>
            <a:r>
              <a:rPr lang="en-US" dirty="0" err="1"/>
              <a:t>Nproc</a:t>
            </a:r>
            <a:r>
              <a:rPr lang="en-US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21107</TotalTime>
  <Words>792</Words>
  <Application>Microsoft Macintosh PowerPoint</Application>
  <PresentationFormat>On-screen Show (4:3)</PresentationFormat>
  <Paragraphs>70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ＭＳ Ｐゴシック</vt:lpstr>
      <vt:lpstr>Arial</vt:lpstr>
      <vt:lpstr>Default Design</vt:lpstr>
      <vt:lpstr>Molecular Dynamics Length and Time Scales</vt:lpstr>
      <vt:lpstr>Outline</vt:lpstr>
      <vt:lpstr>Limitations of MD – Time Scale (Rare Events), System Size</vt:lpstr>
      <vt:lpstr>Limitations of MD – Time Scale (Rare Events), System Size</vt:lpstr>
      <vt:lpstr>Time for A Simulation</vt:lpstr>
      <vt:lpstr>Limitations of MD – Time Scale</vt:lpstr>
      <vt:lpstr>Summary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ddmorgan</dc:creator>
  <cp:lastModifiedBy>yuan ping</cp:lastModifiedBy>
  <cp:revision>1357</cp:revision>
  <dcterms:created xsi:type="dcterms:W3CDTF">2009-10-13T01:58:38Z</dcterms:created>
  <dcterms:modified xsi:type="dcterms:W3CDTF">2024-10-28T23:55:27Z</dcterms:modified>
</cp:coreProperties>
</file>