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472" r:id="rId2"/>
    <p:sldId id="474" r:id="rId3"/>
    <p:sldId id="464" r:id="rId4"/>
    <p:sldId id="481" r:id="rId5"/>
    <p:sldId id="475" r:id="rId6"/>
    <p:sldId id="482" r:id="rId7"/>
    <p:sldId id="438" r:id="rId8"/>
    <p:sldId id="439" r:id="rId9"/>
    <p:sldId id="478" r:id="rId10"/>
    <p:sldId id="476" r:id="rId11"/>
    <p:sldId id="480" r:id="rId12"/>
    <p:sldId id="479" r:id="rId13"/>
    <p:sldId id="477" r:id="rId14"/>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0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0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0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991">
          <p15:clr>
            <a:srgbClr val="A4A3A4"/>
          </p15:clr>
        </p15:guide>
        <p15:guide id="2" pos="3834">
          <p15:clr>
            <a:srgbClr val="A4A3A4"/>
          </p15:clr>
        </p15:guide>
      </p15:sldGuideLst>
    </p:ext>
    <p:ext uri="{2D200454-40CA-4A62-9FC3-DE9A4176ACB9}">
      <p15:notesGuideLst xmlns:p15="http://schemas.microsoft.com/office/powerpoint/2012/main">
        <p15:guide id="1" orient="horz" pos="3025">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FFFF00"/>
    <a:srgbClr val="CCFF33"/>
    <a:srgbClr val="CC00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726"/>
  </p:normalViewPr>
  <p:slideViewPr>
    <p:cSldViewPr snapToGrid="0">
      <p:cViewPr varScale="1">
        <p:scale>
          <a:sx n="120" d="100"/>
          <a:sy n="120" d="100"/>
        </p:scale>
        <p:origin x="1640" y="184"/>
      </p:cViewPr>
      <p:guideLst>
        <p:guide orient="horz" pos="3991"/>
        <p:guide pos="3834"/>
      </p:guideLst>
    </p:cSldViewPr>
  </p:slideViewPr>
  <p:notesTextViewPr>
    <p:cViewPr>
      <p:scale>
        <a:sx n="100" d="100"/>
        <a:sy n="100" d="100"/>
      </p:scale>
      <p:origin x="0" y="0"/>
    </p:cViewPr>
  </p:notesTextViewPr>
  <p:notesViewPr>
    <p:cSldViewPr snapToGrid="0">
      <p:cViewPr varScale="1">
        <p:scale>
          <a:sx n="52" d="100"/>
          <a:sy n="52" d="100"/>
        </p:scale>
        <p:origin x="-1848" y="-108"/>
      </p:cViewPr>
      <p:guideLst>
        <p:guide orient="horz" pos="3025"/>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lvl1pPr defTabSz="963613">
              <a:defRPr sz="1300"/>
            </a:lvl1pPr>
          </a:lstStyle>
          <a:p>
            <a:pPr>
              <a:defRPr/>
            </a:pPr>
            <a:endParaRPr lang="en-US"/>
          </a:p>
        </p:txBody>
      </p:sp>
      <p:sp>
        <p:nvSpPr>
          <p:cNvPr id="34819"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lvl1pPr algn="r" defTabSz="963613">
              <a:defRPr sz="1300"/>
            </a:lvl1pPr>
          </a:lstStyle>
          <a:p>
            <a:pPr>
              <a:defRPr/>
            </a:pPr>
            <a:endParaRPr lang="en-US"/>
          </a:p>
        </p:txBody>
      </p:sp>
      <p:sp>
        <p:nvSpPr>
          <p:cNvPr id="34820"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323" tIns="48161" rIns="96323" bIns="48161" numCol="1" anchor="b" anchorCtr="0" compatLnSpc="1">
            <a:prstTxWarp prst="textNoShape">
              <a:avLst/>
            </a:prstTxWarp>
          </a:bodyPr>
          <a:lstStyle>
            <a:lvl1pPr defTabSz="963613">
              <a:defRPr sz="1300"/>
            </a:lvl1pPr>
          </a:lstStyle>
          <a:p>
            <a:pPr>
              <a:defRPr/>
            </a:pPr>
            <a:endParaRPr lang="en-US"/>
          </a:p>
        </p:txBody>
      </p:sp>
      <p:sp>
        <p:nvSpPr>
          <p:cNvPr id="34821"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323" tIns="48161" rIns="96323" bIns="48161" numCol="1" anchor="b" anchorCtr="0" compatLnSpc="1">
            <a:prstTxWarp prst="textNoShape">
              <a:avLst/>
            </a:prstTxWarp>
          </a:bodyPr>
          <a:lstStyle>
            <a:lvl1pPr algn="r" defTabSz="963613">
              <a:defRPr sz="1300"/>
            </a:lvl1pPr>
          </a:lstStyle>
          <a:p>
            <a:pPr>
              <a:defRPr/>
            </a:pPr>
            <a:fld id="{E048BA44-A310-0244-B11A-975194B130C7}" type="slidenum">
              <a:rPr lang="en-US"/>
              <a:pPr>
                <a:defRPr/>
              </a:pPr>
              <a:t>‹#›</a:t>
            </a:fld>
            <a:endParaRPr lang="en-US"/>
          </a:p>
        </p:txBody>
      </p:sp>
    </p:spTree>
    <p:extLst>
      <p:ext uri="{BB962C8B-B14F-4D97-AF65-F5344CB8AC3E}">
        <p14:creationId xmlns:p14="http://schemas.microsoft.com/office/powerpoint/2010/main" val="41125764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lvl1pPr defTabSz="963613">
              <a:defRPr sz="1300"/>
            </a:lvl1pPr>
          </a:lstStyle>
          <a:p>
            <a:pPr>
              <a:defRPr/>
            </a:pPr>
            <a:endParaRPr lang="en-US"/>
          </a:p>
        </p:txBody>
      </p:sp>
      <p:sp>
        <p:nvSpPr>
          <p:cNvPr id="33795"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lvl1pPr algn="r" defTabSz="963613">
              <a:defRPr sz="13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379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323" tIns="48161" rIns="96323" bIns="48161" numCol="1" anchor="b" anchorCtr="0" compatLnSpc="1">
            <a:prstTxWarp prst="textNoShape">
              <a:avLst/>
            </a:prstTxWarp>
          </a:bodyPr>
          <a:lstStyle>
            <a:lvl1pPr defTabSz="963613">
              <a:defRPr sz="1300"/>
            </a:lvl1pPr>
          </a:lstStyle>
          <a:p>
            <a:pPr>
              <a:defRPr/>
            </a:pPr>
            <a:endParaRPr lang="en-US"/>
          </a:p>
        </p:txBody>
      </p:sp>
      <p:sp>
        <p:nvSpPr>
          <p:cNvPr id="33799"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6323" tIns="48161" rIns="96323" bIns="48161" numCol="1" anchor="b" anchorCtr="0" compatLnSpc="1">
            <a:prstTxWarp prst="textNoShape">
              <a:avLst/>
            </a:prstTxWarp>
          </a:bodyPr>
          <a:lstStyle>
            <a:lvl1pPr algn="r" defTabSz="963613">
              <a:defRPr sz="1300"/>
            </a:lvl1pPr>
          </a:lstStyle>
          <a:p>
            <a:pPr>
              <a:defRPr/>
            </a:pPr>
            <a:fld id="{188038F4-A161-ED4C-8BFF-2447B7402D5B}" type="slidenum">
              <a:rPr lang="en-US"/>
              <a:pPr>
                <a:defRPr/>
              </a:pPr>
              <a:t>‹#›</a:t>
            </a:fld>
            <a:endParaRPr lang="en-US"/>
          </a:p>
        </p:txBody>
      </p:sp>
    </p:spTree>
    <p:extLst>
      <p:ext uri="{BB962C8B-B14F-4D97-AF65-F5344CB8AC3E}">
        <p14:creationId xmlns:p14="http://schemas.microsoft.com/office/powerpoint/2010/main" val="209821086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eaLnBrk="0" hangingPunct="0">
              <a:defRPr sz="2000">
                <a:solidFill>
                  <a:schemeClr val="tx1"/>
                </a:solidFill>
                <a:latin typeface="Arial" charset="0"/>
                <a:ea typeface="ＭＳ Ｐゴシック" charset="0"/>
                <a:cs typeface="ＭＳ Ｐゴシック" charset="0"/>
              </a:defRPr>
            </a:lvl1pPr>
            <a:lvl2pPr marL="742950" indent="-285750" defTabSz="963613" eaLnBrk="0" hangingPunct="0">
              <a:defRPr sz="2000">
                <a:solidFill>
                  <a:schemeClr val="tx1"/>
                </a:solidFill>
                <a:latin typeface="Arial" charset="0"/>
                <a:ea typeface="ＭＳ Ｐゴシック" charset="0"/>
              </a:defRPr>
            </a:lvl2pPr>
            <a:lvl3pPr marL="1143000" indent="-228600" defTabSz="963613" eaLnBrk="0" hangingPunct="0">
              <a:defRPr sz="2000">
                <a:solidFill>
                  <a:schemeClr val="tx1"/>
                </a:solidFill>
                <a:latin typeface="Arial" charset="0"/>
                <a:ea typeface="ＭＳ Ｐゴシック" charset="0"/>
              </a:defRPr>
            </a:lvl3pPr>
            <a:lvl4pPr marL="1600200" indent="-228600" defTabSz="963613" eaLnBrk="0" hangingPunct="0">
              <a:defRPr sz="2000">
                <a:solidFill>
                  <a:schemeClr val="tx1"/>
                </a:solidFill>
                <a:latin typeface="Arial" charset="0"/>
                <a:ea typeface="ＭＳ Ｐゴシック" charset="0"/>
              </a:defRPr>
            </a:lvl4pPr>
            <a:lvl5pPr marL="2057400" indent="-228600" defTabSz="963613" eaLnBrk="0" hangingPunct="0">
              <a:defRPr sz="20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0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0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0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fld id="{D0F96922-AE53-404D-9D5B-651CDEB57363}" type="slidenum">
              <a:rPr lang="en-US" sz="1300"/>
              <a:pPr eaLnBrk="1" hangingPunct="1"/>
              <a:t>1</a:t>
            </a:fld>
            <a:endParaRPr lang="en-US" sz="130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eaLnBrk="0" hangingPunct="0">
              <a:defRPr sz="2000">
                <a:solidFill>
                  <a:schemeClr val="tx1"/>
                </a:solidFill>
                <a:latin typeface="Arial" charset="0"/>
                <a:ea typeface="ＭＳ Ｐゴシック" charset="0"/>
                <a:cs typeface="ＭＳ Ｐゴシック" charset="0"/>
              </a:defRPr>
            </a:lvl1pPr>
            <a:lvl2pPr marL="742950" indent="-285750" defTabSz="963613" eaLnBrk="0" hangingPunct="0">
              <a:defRPr sz="2000">
                <a:solidFill>
                  <a:schemeClr val="tx1"/>
                </a:solidFill>
                <a:latin typeface="Arial" charset="0"/>
                <a:ea typeface="ＭＳ Ｐゴシック" charset="0"/>
              </a:defRPr>
            </a:lvl2pPr>
            <a:lvl3pPr marL="1143000" indent="-228600" defTabSz="963613" eaLnBrk="0" hangingPunct="0">
              <a:defRPr sz="2000">
                <a:solidFill>
                  <a:schemeClr val="tx1"/>
                </a:solidFill>
                <a:latin typeface="Arial" charset="0"/>
                <a:ea typeface="ＭＳ Ｐゴシック" charset="0"/>
              </a:defRPr>
            </a:lvl3pPr>
            <a:lvl4pPr marL="1600200" indent="-228600" defTabSz="963613" eaLnBrk="0" hangingPunct="0">
              <a:defRPr sz="2000">
                <a:solidFill>
                  <a:schemeClr val="tx1"/>
                </a:solidFill>
                <a:latin typeface="Arial" charset="0"/>
                <a:ea typeface="ＭＳ Ｐゴシック" charset="0"/>
              </a:defRPr>
            </a:lvl4pPr>
            <a:lvl5pPr marL="2057400" indent="-228600" defTabSz="963613" eaLnBrk="0" hangingPunct="0">
              <a:defRPr sz="20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0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0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0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fld id="{6D93565A-5B16-B841-A76C-7B188482E87A}" type="slidenum">
              <a:rPr lang="en-US" sz="1300"/>
              <a:pPr eaLnBrk="1" hangingPunct="1"/>
              <a:t>2</a:t>
            </a:fld>
            <a:endParaRPr lang="en-US" sz="130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eaLnBrk="0" hangingPunct="0">
              <a:defRPr sz="2000">
                <a:solidFill>
                  <a:schemeClr val="tx1"/>
                </a:solidFill>
                <a:latin typeface="Arial" charset="0"/>
                <a:ea typeface="ＭＳ Ｐゴシック" charset="0"/>
                <a:cs typeface="ＭＳ Ｐゴシック" charset="0"/>
              </a:defRPr>
            </a:lvl1pPr>
            <a:lvl2pPr marL="742950" indent="-285750" defTabSz="963613" eaLnBrk="0" hangingPunct="0">
              <a:defRPr sz="2000">
                <a:solidFill>
                  <a:schemeClr val="tx1"/>
                </a:solidFill>
                <a:latin typeface="Arial" charset="0"/>
                <a:ea typeface="ＭＳ Ｐゴシック" charset="0"/>
              </a:defRPr>
            </a:lvl2pPr>
            <a:lvl3pPr marL="1143000" indent="-228600" defTabSz="963613" eaLnBrk="0" hangingPunct="0">
              <a:defRPr sz="2000">
                <a:solidFill>
                  <a:schemeClr val="tx1"/>
                </a:solidFill>
                <a:latin typeface="Arial" charset="0"/>
                <a:ea typeface="ＭＳ Ｐゴシック" charset="0"/>
              </a:defRPr>
            </a:lvl3pPr>
            <a:lvl4pPr marL="1600200" indent="-228600" defTabSz="963613" eaLnBrk="0" hangingPunct="0">
              <a:defRPr sz="2000">
                <a:solidFill>
                  <a:schemeClr val="tx1"/>
                </a:solidFill>
                <a:latin typeface="Arial" charset="0"/>
                <a:ea typeface="ＭＳ Ｐゴシック" charset="0"/>
              </a:defRPr>
            </a:lvl4pPr>
            <a:lvl5pPr marL="2057400" indent="-228600" defTabSz="963613" eaLnBrk="0" hangingPunct="0">
              <a:defRPr sz="20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0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0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0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fld id="{A5EAAD54-F72A-8E40-8408-ABEC8FC6F8F7}" type="slidenum">
              <a:rPr lang="en-US" sz="1300"/>
              <a:pPr eaLnBrk="1" hangingPunct="1"/>
              <a:t>3</a:t>
            </a:fld>
            <a:endParaRPr lang="en-US" sz="1300"/>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eaLnBrk="0" hangingPunct="0">
              <a:defRPr sz="2000">
                <a:solidFill>
                  <a:schemeClr val="tx1"/>
                </a:solidFill>
                <a:latin typeface="Arial" charset="0"/>
                <a:ea typeface="ＭＳ Ｐゴシック" charset="0"/>
                <a:cs typeface="ＭＳ Ｐゴシック" charset="0"/>
              </a:defRPr>
            </a:lvl1pPr>
            <a:lvl2pPr marL="742950" indent="-285750" defTabSz="963613" eaLnBrk="0" hangingPunct="0">
              <a:defRPr sz="2000">
                <a:solidFill>
                  <a:schemeClr val="tx1"/>
                </a:solidFill>
                <a:latin typeface="Arial" charset="0"/>
                <a:ea typeface="ＭＳ Ｐゴシック" charset="0"/>
              </a:defRPr>
            </a:lvl2pPr>
            <a:lvl3pPr marL="1143000" indent="-228600" defTabSz="963613" eaLnBrk="0" hangingPunct="0">
              <a:defRPr sz="2000">
                <a:solidFill>
                  <a:schemeClr val="tx1"/>
                </a:solidFill>
                <a:latin typeface="Arial" charset="0"/>
                <a:ea typeface="ＭＳ Ｐゴシック" charset="0"/>
              </a:defRPr>
            </a:lvl3pPr>
            <a:lvl4pPr marL="1600200" indent="-228600" defTabSz="963613" eaLnBrk="0" hangingPunct="0">
              <a:defRPr sz="2000">
                <a:solidFill>
                  <a:schemeClr val="tx1"/>
                </a:solidFill>
                <a:latin typeface="Arial" charset="0"/>
                <a:ea typeface="ＭＳ Ｐゴシック" charset="0"/>
              </a:defRPr>
            </a:lvl4pPr>
            <a:lvl5pPr marL="2057400" indent="-228600" defTabSz="963613" eaLnBrk="0" hangingPunct="0">
              <a:defRPr sz="20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0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0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0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fld id="{A5EAAD54-F72A-8E40-8408-ABEC8FC6F8F7}" type="slidenum">
              <a:rPr lang="en-US" sz="1300"/>
              <a:pPr eaLnBrk="1" hangingPunct="1"/>
              <a:t>4</a:t>
            </a:fld>
            <a:endParaRPr lang="en-US" sz="1300"/>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857631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eaLnBrk="0" hangingPunct="0">
              <a:defRPr sz="2000">
                <a:solidFill>
                  <a:schemeClr val="tx1"/>
                </a:solidFill>
                <a:latin typeface="Arial" charset="0"/>
                <a:ea typeface="ＭＳ Ｐゴシック" charset="0"/>
                <a:cs typeface="ＭＳ Ｐゴシック" charset="0"/>
              </a:defRPr>
            </a:lvl1pPr>
            <a:lvl2pPr marL="742950" indent="-285750" defTabSz="963613" eaLnBrk="0" hangingPunct="0">
              <a:defRPr sz="2000">
                <a:solidFill>
                  <a:schemeClr val="tx1"/>
                </a:solidFill>
                <a:latin typeface="Arial" charset="0"/>
                <a:ea typeface="ＭＳ Ｐゴシック" charset="0"/>
              </a:defRPr>
            </a:lvl2pPr>
            <a:lvl3pPr marL="1143000" indent="-228600" defTabSz="963613" eaLnBrk="0" hangingPunct="0">
              <a:defRPr sz="2000">
                <a:solidFill>
                  <a:schemeClr val="tx1"/>
                </a:solidFill>
                <a:latin typeface="Arial" charset="0"/>
                <a:ea typeface="ＭＳ Ｐゴシック" charset="0"/>
              </a:defRPr>
            </a:lvl3pPr>
            <a:lvl4pPr marL="1600200" indent="-228600" defTabSz="963613" eaLnBrk="0" hangingPunct="0">
              <a:defRPr sz="2000">
                <a:solidFill>
                  <a:schemeClr val="tx1"/>
                </a:solidFill>
                <a:latin typeface="Arial" charset="0"/>
                <a:ea typeface="ＭＳ Ｐゴシック" charset="0"/>
              </a:defRPr>
            </a:lvl4pPr>
            <a:lvl5pPr marL="2057400" indent="-228600" defTabSz="963613" eaLnBrk="0" hangingPunct="0">
              <a:defRPr sz="20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0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0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0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fld id="{A5EAAD54-F72A-8E40-8408-ABEC8FC6F8F7}" type="slidenum">
              <a:rPr lang="en-US" sz="1300"/>
              <a:pPr eaLnBrk="1" hangingPunct="1"/>
              <a:t>5</a:t>
            </a:fld>
            <a:endParaRPr lang="en-US" sz="1300"/>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eaLnBrk="0" hangingPunct="0">
              <a:defRPr sz="2000">
                <a:solidFill>
                  <a:schemeClr val="tx1"/>
                </a:solidFill>
                <a:latin typeface="Arial" charset="0"/>
                <a:ea typeface="ＭＳ Ｐゴシック" charset="0"/>
                <a:cs typeface="ＭＳ Ｐゴシック" charset="0"/>
              </a:defRPr>
            </a:lvl1pPr>
            <a:lvl2pPr marL="742950" indent="-285750" defTabSz="963613" eaLnBrk="0" hangingPunct="0">
              <a:defRPr sz="2000">
                <a:solidFill>
                  <a:schemeClr val="tx1"/>
                </a:solidFill>
                <a:latin typeface="Arial" charset="0"/>
                <a:ea typeface="ＭＳ Ｐゴシック" charset="0"/>
              </a:defRPr>
            </a:lvl2pPr>
            <a:lvl3pPr marL="1143000" indent="-228600" defTabSz="963613" eaLnBrk="0" hangingPunct="0">
              <a:defRPr sz="2000">
                <a:solidFill>
                  <a:schemeClr val="tx1"/>
                </a:solidFill>
                <a:latin typeface="Arial" charset="0"/>
                <a:ea typeface="ＭＳ Ｐゴシック" charset="0"/>
              </a:defRPr>
            </a:lvl3pPr>
            <a:lvl4pPr marL="1600200" indent="-228600" defTabSz="963613" eaLnBrk="0" hangingPunct="0">
              <a:defRPr sz="2000">
                <a:solidFill>
                  <a:schemeClr val="tx1"/>
                </a:solidFill>
                <a:latin typeface="Arial" charset="0"/>
                <a:ea typeface="ＭＳ Ｐゴシック" charset="0"/>
              </a:defRPr>
            </a:lvl4pPr>
            <a:lvl5pPr marL="2057400" indent="-228600" defTabSz="963613" eaLnBrk="0" hangingPunct="0">
              <a:defRPr sz="20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0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0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0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fld id="{A01862F5-9FE5-0E4B-8EEC-4040150219AB}" type="slidenum">
              <a:rPr lang="en-US" sz="1300"/>
              <a:pPr eaLnBrk="1" hangingPunct="1"/>
              <a:t>7</a:t>
            </a:fld>
            <a:endParaRPr lang="en-US" sz="1300"/>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eaLnBrk="0" hangingPunct="0">
              <a:defRPr sz="2000">
                <a:solidFill>
                  <a:schemeClr val="tx1"/>
                </a:solidFill>
                <a:latin typeface="Arial" charset="0"/>
                <a:ea typeface="ＭＳ Ｐゴシック" charset="0"/>
                <a:cs typeface="ＭＳ Ｐゴシック" charset="0"/>
              </a:defRPr>
            </a:lvl1pPr>
            <a:lvl2pPr marL="742950" indent="-285750" defTabSz="963613" eaLnBrk="0" hangingPunct="0">
              <a:defRPr sz="2000">
                <a:solidFill>
                  <a:schemeClr val="tx1"/>
                </a:solidFill>
                <a:latin typeface="Arial" charset="0"/>
                <a:ea typeface="ＭＳ Ｐゴシック" charset="0"/>
              </a:defRPr>
            </a:lvl2pPr>
            <a:lvl3pPr marL="1143000" indent="-228600" defTabSz="963613" eaLnBrk="0" hangingPunct="0">
              <a:defRPr sz="2000">
                <a:solidFill>
                  <a:schemeClr val="tx1"/>
                </a:solidFill>
                <a:latin typeface="Arial" charset="0"/>
                <a:ea typeface="ＭＳ Ｐゴシック" charset="0"/>
              </a:defRPr>
            </a:lvl3pPr>
            <a:lvl4pPr marL="1600200" indent="-228600" defTabSz="963613" eaLnBrk="0" hangingPunct="0">
              <a:defRPr sz="2000">
                <a:solidFill>
                  <a:schemeClr val="tx1"/>
                </a:solidFill>
                <a:latin typeface="Arial" charset="0"/>
                <a:ea typeface="ＭＳ Ｐゴシック" charset="0"/>
              </a:defRPr>
            </a:lvl4pPr>
            <a:lvl5pPr marL="2057400" indent="-228600" defTabSz="963613" eaLnBrk="0" hangingPunct="0">
              <a:defRPr sz="20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0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0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0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fld id="{7EB9623E-114E-CD4E-963D-3D97DA6F4F7C}" type="slidenum">
              <a:rPr lang="en-US" sz="1300"/>
              <a:pPr eaLnBrk="1" hangingPunct="1"/>
              <a:t>8</a:t>
            </a:fld>
            <a:endParaRPr lang="en-US" sz="1300"/>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eaLnBrk="0" hangingPunct="0">
              <a:defRPr sz="2000">
                <a:solidFill>
                  <a:schemeClr val="tx1"/>
                </a:solidFill>
                <a:latin typeface="Arial" charset="0"/>
                <a:ea typeface="ＭＳ Ｐゴシック" charset="0"/>
                <a:cs typeface="ＭＳ Ｐゴシック" charset="0"/>
              </a:defRPr>
            </a:lvl1pPr>
            <a:lvl2pPr marL="742950" indent="-285750" defTabSz="963613" eaLnBrk="0" hangingPunct="0">
              <a:defRPr sz="2000">
                <a:solidFill>
                  <a:schemeClr val="tx1"/>
                </a:solidFill>
                <a:latin typeface="Arial" charset="0"/>
                <a:ea typeface="ＭＳ Ｐゴシック" charset="0"/>
              </a:defRPr>
            </a:lvl2pPr>
            <a:lvl3pPr marL="1143000" indent="-228600" defTabSz="963613" eaLnBrk="0" hangingPunct="0">
              <a:defRPr sz="2000">
                <a:solidFill>
                  <a:schemeClr val="tx1"/>
                </a:solidFill>
                <a:latin typeface="Arial" charset="0"/>
                <a:ea typeface="ＭＳ Ｐゴシック" charset="0"/>
              </a:defRPr>
            </a:lvl3pPr>
            <a:lvl4pPr marL="1600200" indent="-228600" defTabSz="963613" eaLnBrk="0" hangingPunct="0">
              <a:defRPr sz="2000">
                <a:solidFill>
                  <a:schemeClr val="tx1"/>
                </a:solidFill>
                <a:latin typeface="Arial" charset="0"/>
                <a:ea typeface="ＭＳ Ｐゴシック" charset="0"/>
              </a:defRPr>
            </a:lvl4pPr>
            <a:lvl5pPr marL="2057400" indent="-228600" defTabSz="963613" eaLnBrk="0" hangingPunct="0">
              <a:defRPr sz="20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0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0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0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fld id="{8945F1B2-CFD9-F043-AB5D-F68FCF9D8D8D}" type="slidenum">
              <a:rPr lang="en-US" sz="1300"/>
              <a:pPr eaLnBrk="1" hangingPunct="1"/>
              <a:t>12</a:t>
            </a:fld>
            <a:endParaRPr lang="en-US" sz="1300"/>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115DB779-BE20-E249-9942-F6015A52235F}" type="slidenum">
              <a:rPr lang="en-US"/>
              <a:pPr>
                <a:defRPr/>
              </a:pPr>
              <a:t>‹#›</a:t>
            </a:fld>
            <a:endParaRPr lang="en-US"/>
          </a:p>
        </p:txBody>
      </p:sp>
    </p:spTree>
    <p:extLst>
      <p:ext uri="{BB962C8B-B14F-4D97-AF65-F5344CB8AC3E}">
        <p14:creationId xmlns:p14="http://schemas.microsoft.com/office/powerpoint/2010/main" val="3951306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A1F61578-2B19-034C-946B-F3FCB43CF2A7}" type="slidenum">
              <a:rPr lang="en-US"/>
              <a:pPr>
                <a:defRPr/>
              </a:pPr>
              <a:t>‹#›</a:t>
            </a:fld>
            <a:endParaRPr lang="en-US"/>
          </a:p>
        </p:txBody>
      </p:sp>
    </p:spTree>
    <p:extLst>
      <p:ext uri="{BB962C8B-B14F-4D97-AF65-F5344CB8AC3E}">
        <p14:creationId xmlns:p14="http://schemas.microsoft.com/office/powerpoint/2010/main" val="133725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A1202684-1B86-AC4C-BF0B-2EC10932BD10}" type="slidenum">
              <a:rPr lang="en-US"/>
              <a:pPr>
                <a:defRPr/>
              </a:pPr>
              <a:t>‹#›</a:t>
            </a:fld>
            <a:endParaRPr lang="en-US"/>
          </a:p>
        </p:txBody>
      </p:sp>
    </p:spTree>
    <p:extLst>
      <p:ext uri="{BB962C8B-B14F-4D97-AF65-F5344CB8AC3E}">
        <p14:creationId xmlns:p14="http://schemas.microsoft.com/office/powerpoint/2010/main" val="2635534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55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8" name="Rectangle 6"/>
          <p:cNvSpPr>
            <a:spLocks noGrp="1" noChangeArrowheads="1"/>
          </p:cNvSpPr>
          <p:nvPr>
            <p:ph type="sldNum" sz="quarter" idx="12"/>
          </p:nvPr>
        </p:nvSpPr>
        <p:spPr>
          <a:ln/>
        </p:spPr>
        <p:txBody>
          <a:bodyPr/>
          <a:lstStyle>
            <a:lvl1pPr>
              <a:defRPr/>
            </a:lvl1pPr>
          </a:lstStyle>
          <a:p>
            <a:pPr>
              <a:defRPr/>
            </a:pPr>
            <a:endParaRPr lang="en-US"/>
          </a:p>
          <a:p>
            <a:pPr>
              <a:defRPr/>
            </a:pPr>
            <a:fld id="{071B410E-527E-5F4B-8AE5-717FA7D3ABEE}" type="slidenum">
              <a:rPr lang="en-US"/>
              <a:pPr>
                <a:defRPr/>
              </a:pPr>
              <a:t>‹#›</a:t>
            </a:fld>
            <a:endParaRPr lang="en-US"/>
          </a:p>
        </p:txBody>
      </p:sp>
    </p:spTree>
    <p:extLst>
      <p:ext uri="{BB962C8B-B14F-4D97-AF65-F5344CB8AC3E}">
        <p14:creationId xmlns:p14="http://schemas.microsoft.com/office/powerpoint/2010/main" val="375283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8147BCF7-7B43-C948-BA56-07BBBECFF4C2}" type="slidenum">
              <a:rPr lang="en-US"/>
              <a:pPr>
                <a:defRPr/>
              </a:pPr>
              <a:t>‹#›</a:t>
            </a:fld>
            <a:endParaRPr lang="en-US"/>
          </a:p>
        </p:txBody>
      </p:sp>
    </p:spTree>
    <p:extLst>
      <p:ext uri="{BB962C8B-B14F-4D97-AF65-F5344CB8AC3E}">
        <p14:creationId xmlns:p14="http://schemas.microsoft.com/office/powerpoint/2010/main" val="2254442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C99BF6BD-0A56-504E-82D1-A87E29E33CAB}" type="slidenum">
              <a:rPr lang="en-US"/>
              <a:pPr>
                <a:defRPr/>
              </a:pPr>
              <a:t>‹#›</a:t>
            </a:fld>
            <a:endParaRPr lang="en-US"/>
          </a:p>
        </p:txBody>
      </p:sp>
    </p:spTree>
    <p:extLst>
      <p:ext uri="{BB962C8B-B14F-4D97-AF65-F5344CB8AC3E}">
        <p14:creationId xmlns:p14="http://schemas.microsoft.com/office/powerpoint/2010/main" val="145949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p>
          <a:p>
            <a:pPr>
              <a:defRPr/>
            </a:pPr>
            <a:fld id="{48C36381-A790-5C48-9D20-6FB9F59F1624}" type="slidenum">
              <a:rPr lang="en-US"/>
              <a:pPr>
                <a:defRPr/>
              </a:pPr>
              <a:t>‹#›</a:t>
            </a:fld>
            <a:endParaRPr lang="en-US"/>
          </a:p>
        </p:txBody>
      </p:sp>
    </p:spTree>
    <p:extLst>
      <p:ext uri="{BB962C8B-B14F-4D97-AF65-F5344CB8AC3E}">
        <p14:creationId xmlns:p14="http://schemas.microsoft.com/office/powerpoint/2010/main" val="118722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9" name="Rectangle 6"/>
          <p:cNvSpPr>
            <a:spLocks noGrp="1" noChangeArrowheads="1"/>
          </p:cNvSpPr>
          <p:nvPr>
            <p:ph type="sldNum" sz="quarter" idx="12"/>
          </p:nvPr>
        </p:nvSpPr>
        <p:spPr>
          <a:ln/>
        </p:spPr>
        <p:txBody>
          <a:bodyPr/>
          <a:lstStyle>
            <a:lvl1pPr>
              <a:defRPr/>
            </a:lvl1pPr>
          </a:lstStyle>
          <a:p>
            <a:pPr>
              <a:defRPr/>
            </a:pPr>
            <a:endParaRPr lang="en-US"/>
          </a:p>
          <a:p>
            <a:pPr>
              <a:defRPr/>
            </a:pPr>
            <a:fld id="{52B7DFFB-5AB3-B146-BF81-34A3DE9DD372}" type="slidenum">
              <a:rPr lang="en-US"/>
              <a:pPr>
                <a:defRPr/>
              </a:pPr>
              <a:t>‹#›</a:t>
            </a:fld>
            <a:endParaRPr lang="en-US"/>
          </a:p>
        </p:txBody>
      </p:sp>
    </p:spTree>
    <p:extLst>
      <p:ext uri="{BB962C8B-B14F-4D97-AF65-F5344CB8AC3E}">
        <p14:creationId xmlns:p14="http://schemas.microsoft.com/office/powerpoint/2010/main" val="1410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5" name="Rectangle 6"/>
          <p:cNvSpPr>
            <a:spLocks noGrp="1" noChangeArrowheads="1"/>
          </p:cNvSpPr>
          <p:nvPr>
            <p:ph type="sldNum" sz="quarter" idx="12"/>
          </p:nvPr>
        </p:nvSpPr>
        <p:spPr>
          <a:ln/>
        </p:spPr>
        <p:txBody>
          <a:bodyPr/>
          <a:lstStyle>
            <a:lvl1pPr>
              <a:defRPr/>
            </a:lvl1pPr>
          </a:lstStyle>
          <a:p>
            <a:pPr>
              <a:defRPr/>
            </a:pPr>
            <a:endParaRPr lang="en-US"/>
          </a:p>
          <a:p>
            <a:pPr>
              <a:defRPr/>
            </a:pPr>
            <a:fld id="{B887199A-B7E9-AE47-ADDD-128F1715A588}" type="slidenum">
              <a:rPr lang="en-US"/>
              <a:pPr>
                <a:defRPr/>
              </a:pPr>
              <a:t>‹#›</a:t>
            </a:fld>
            <a:endParaRPr lang="en-US"/>
          </a:p>
        </p:txBody>
      </p:sp>
    </p:spTree>
    <p:extLst>
      <p:ext uri="{BB962C8B-B14F-4D97-AF65-F5344CB8AC3E}">
        <p14:creationId xmlns:p14="http://schemas.microsoft.com/office/powerpoint/2010/main" val="2351359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4" name="Rectangle 6"/>
          <p:cNvSpPr>
            <a:spLocks noGrp="1" noChangeArrowheads="1"/>
          </p:cNvSpPr>
          <p:nvPr>
            <p:ph type="sldNum" sz="quarter" idx="12"/>
          </p:nvPr>
        </p:nvSpPr>
        <p:spPr>
          <a:ln/>
        </p:spPr>
        <p:txBody>
          <a:bodyPr/>
          <a:lstStyle>
            <a:lvl1pPr>
              <a:defRPr/>
            </a:lvl1pPr>
          </a:lstStyle>
          <a:p>
            <a:pPr>
              <a:defRPr/>
            </a:pPr>
            <a:endParaRPr lang="en-US"/>
          </a:p>
          <a:p>
            <a:pPr>
              <a:defRPr/>
            </a:pPr>
            <a:fld id="{1EC4F042-87D3-4C46-8280-8D13FA79A4EF}" type="slidenum">
              <a:rPr lang="en-US"/>
              <a:pPr>
                <a:defRPr/>
              </a:pPr>
              <a:t>‹#›</a:t>
            </a:fld>
            <a:endParaRPr lang="en-US"/>
          </a:p>
        </p:txBody>
      </p:sp>
    </p:spTree>
    <p:extLst>
      <p:ext uri="{BB962C8B-B14F-4D97-AF65-F5344CB8AC3E}">
        <p14:creationId xmlns:p14="http://schemas.microsoft.com/office/powerpoint/2010/main" val="4294910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p>
          <a:p>
            <a:pPr>
              <a:defRPr/>
            </a:pPr>
            <a:fld id="{97C9461D-E348-3640-BE33-0DEEDA8ADFE6}" type="slidenum">
              <a:rPr lang="en-US"/>
              <a:pPr>
                <a:defRPr/>
              </a:pPr>
              <a:t>‹#›</a:t>
            </a:fld>
            <a:endParaRPr lang="en-US"/>
          </a:p>
        </p:txBody>
      </p:sp>
    </p:spTree>
    <p:extLst>
      <p:ext uri="{BB962C8B-B14F-4D97-AF65-F5344CB8AC3E}">
        <p14:creationId xmlns:p14="http://schemas.microsoft.com/office/powerpoint/2010/main" val="3818969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p>
          <a:p>
            <a:pPr>
              <a:defRPr/>
            </a:pPr>
            <a:fld id="{DC1BC0B9-0887-664C-B16E-8ADF20022901}" type="slidenum">
              <a:rPr lang="en-US"/>
              <a:pPr>
                <a:defRPr/>
              </a:pPr>
              <a:t>‹#›</a:t>
            </a:fld>
            <a:endParaRPr lang="en-US"/>
          </a:p>
        </p:txBody>
      </p:sp>
    </p:spTree>
    <p:extLst>
      <p:ext uri="{BB962C8B-B14F-4D97-AF65-F5344CB8AC3E}">
        <p14:creationId xmlns:p14="http://schemas.microsoft.com/office/powerpoint/2010/main" val="356701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025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2339975" y="6400800"/>
            <a:ext cx="4735513"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r>
              <a:rPr lang="en-US"/>
              <a:t>Intro to Atomistic Modeling, F12 (UW – Madison, MS&amp;E 560)</a:t>
            </a:r>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endParaRPr lang="en-US"/>
          </a:p>
          <a:p>
            <a:pPr>
              <a:defRPr/>
            </a:pPr>
            <a:fld id="{997B4306-7CC9-7445-99A0-04785647C7A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3200" b="1">
          <a:solidFill>
            <a:srgbClr val="CC0000"/>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CC0000"/>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CC0000"/>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CC0000"/>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CC0000"/>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CC0000"/>
          </a:solidFill>
          <a:latin typeface="Arial" charset="0"/>
        </a:defRPr>
      </a:lvl6pPr>
      <a:lvl7pPr marL="914400" algn="ctr" rtl="0" fontAlgn="base">
        <a:spcBef>
          <a:spcPct val="0"/>
        </a:spcBef>
        <a:spcAft>
          <a:spcPct val="0"/>
        </a:spcAft>
        <a:defRPr sz="3200" b="1">
          <a:solidFill>
            <a:srgbClr val="CC0000"/>
          </a:solidFill>
          <a:latin typeface="Arial" charset="0"/>
        </a:defRPr>
      </a:lvl7pPr>
      <a:lvl8pPr marL="1371600" algn="ctr" rtl="0" fontAlgn="base">
        <a:spcBef>
          <a:spcPct val="0"/>
        </a:spcBef>
        <a:spcAft>
          <a:spcPct val="0"/>
        </a:spcAft>
        <a:defRPr sz="3200" b="1">
          <a:solidFill>
            <a:srgbClr val="CC0000"/>
          </a:solidFill>
          <a:latin typeface="Arial" charset="0"/>
        </a:defRPr>
      </a:lvl8pPr>
      <a:lvl9pPr marL="1828800" algn="ctr" rtl="0" fontAlgn="base">
        <a:spcBef>
          <a:spcPct val="0"/>
        </a:spcBef>
        <a:spcAft>
          <a:spcPct val="0"/>
        </a:spcAft>
        <a:defRPr sz="3200" b="1">
          <a:solidFill>
            <a:srgbClr val="CC0000"/>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400">
          <a:solidFill>
            <a:schemeClr val="tx1"/>
          </a:solidFill>
          <a:latin typeface="+mn-lt"/>
          <a:ea typeface="ＭＳ Ｐゴシック" charset="-128"/>
        </a:defRPr>
      </a:lvl5pPr>
      <a:lvl6pPr marL="2514600" indent="-228600" algn="l" rtl="0" fontAlgn="base">
        <a:spcBef>
          <a:spcPct val="20000"/>
        </a:spcBef>
        <a:spcAft>
          <a:spcPct val="0"/>
        </a:spcAft>
        <a:buChar char="»"/>
        <a:defRPr sz="1400">
          <a:solidFill>
            <a:schemeClr val="tx1"/>
          </a:solidFill>
          <a:latin typeface="+mn-lt"/>
          <a:ea typeface="ＭＳ Ｐゴシック" charset="-128"/>
        </a:defRPr>
      </a:lvl6pPr>
      <a:lvl7pPr marL="2971800" indent="-228600" algn="l" rtl="0" fontAlgn="base">
        <a:spcBef>
          <a:spcPct val="20000"/>
        </a:spcBef>
        <a:spcAft>
          <a:spcPct val="0"/>
        </a:spcAft>
        <a:buChar char="»"/>
        <a:defRPr sz="1400">
          <a:solidFill>
            <a:schemeClr val="tx1"/>
          </a:solidFill>
          <a:latin typeface="+mn-lt"/>
          <a:ea typeface="ＭＳ Ｐゴシック" charset="-128"/>
        </a:defRPr>
      </a:lvl7pPr>
      <a:lvl8pPr marL="3429000" indent="-228600" algn="l" rtl="0" fontAlgn="base">
        <a:spcBef>
          <a:spcPct val="20000"/>
        </a:spcBef>
        <a:spcAft>
          <a:spcPct val="0"/>
        </a:spcAft>
        <a:buChar char="»"/>
        <a:defRPr sz="1400">
          <a:solidFill>
            <a:schemeClr val="tx1"/>
          </a:solidFill>
          <a:latin typeface="+mn-lt"/>
          <a:ea typeface="ＭＳ Ｐゴシック" charset="-128"/>
        </a:defRPr>
      </a:lvl8pPr>
      <a:lvl9pPr marL="3886200" indent="-228600" algn="l" rtl="0" fontAlgn="base">
        <a:spcBef>
          <a:spcPct val="20000"/>
        </a:spcBef>
        <a:spcAft>
          <a:spcPct val="0"/>
        </a:spcAft>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endParaRPr lang="en-US" sz="1000" dirty="0"/>
          </a:p>
          <a:p>
            <a:pPr eaLnBrk="1" hangingPunct="1"/>
            <a:fld id="{5BF27E71-4280-0446-BB06-11869DCAFBF2}" type="slidenum">
              <a:rPr lang="en-US" sz="1000" smtClean="0"/>
              <a:pPr eaLnBrk="1" hangingPunct="1"/>
              <a:t>1</a:t>
            </a:fld>
            <a:endParaRPr lang="en-US" sz="1000" dirty="0"/>
          </a:p>
        </p:txBody>
      </p:sp>
      <p:sp>
        <p:nvSpPr>
          <p:cNvPr id="16387" name="Rectangle 2"/>
          <p:cNvSpPr>
            <a:spLocks noGrp="1" noChangeArrowheads="1"/>
          </p:cNvSpPr>
          <p:nvPr>
            <p:ph type="ctrTitle"/>
          </p:nvPr>
        </p:nvSpPr>
        <p:spPr>
          <a:xfrm>
            <a:off x="685800" y="1676400"/>
            <a:ext cx="7772400" cy="1470025"/>
          </a:xfrm>
        </p:spPr>
        <p:txBody>
          <a:bodyPr/>
          <a:lstStyle/>
          <a:p>
            <a:pPr eaLnBrk="1" hangingPunct="1"/>
            <a:r>
              <a:rPr lang="en-US" dirty="0">
                <a:latin typeface="Arial" charset="0"/>
                <a:ea typeface="ＭＳ Ｐゴシック" charset="0"/>
                <a:cs typeface="ＭＳ Ｐゴシック" charset="0"/>
              </a:rPr>
              <a:t>Molecular Dynamics: Spatial Correlation Functions</a:t>
            </a:r>
          </a:p>
        </p:txBody>
      </p:sp>
      <p:sp>
        <p:nvSpPr>
          <p:cNvPr id="16388" name="Rectangle 3"/>
          <p:cNvSpPr>
            <a:spLocks noGrp="1" noChangeArrowheads="1"/>
          </p:cNvSpPr>
          <p:nvPr>
            <p:ph type="subTitle" idx="1"/>
          </p:nvPr>
        </p:nvSpPr>
        <p:spPr>
          <a:xfrm>
            <a:off x="381000" y="3886200"/>
            <a:ext cx="8458200" cy="1752600"/>
          </a:xfrm>
        </p:spPr>
        <p:txBody>
          <a:bodyPr/>
          <a:lstStyle/>
          <a:p>
            <a:pPr eaLnBrk="1" hangingPunct="1"/>
            <a:r>
              <a:rPr lang="en-US">
                <a:latin typeface="Arial" charset="0"/>
                <a:ea typeface="ＭＳ Ｐゴシック" charset="0"/>
                <a:cs typeface="ＭＳ Ｐゴシック" charset="0"/>
              </a:rPr>
              <a:t>Yuan Ping</a:t>
            </a:r>
            <a:endParaRPr lang="en-US" dirty="0">
              <a:latin typeface="Arial" charset="0"/>
              <a:ea typeface="ＭＳ Ｐゴシック" charset="0"/>
              <a:cs typeface="ＭＳ Ｐゴシック" charset="0"/>
            </a:endParaRPr>
          </a:p>
        </p:txBody>
      </p:sp>
      <p:sp>
        <p:nvSpPr>
          <p:cNvPr id="3" name="TextBox 2">
            <a:extLst>
              <a:ext uri="{FF2B5EF4-FFF2-40B4-BE49-F238E27FC236}">
                <a16:creationId xmlns:a16="http://schemas.microsoft.com/office/drawing/2014/main" id="{A58FF898-FB5D-A5FF-F20E-19880F20A240}"/>
              </a:ext>
            </a:extLst>
          </p:cNvPr>
          <p:cNvSpPr txBox="1"/>
          <p:nvPr/>
        </p:nvSpPr>
        <p:spPr>
          <a:xfrm>
            <a:off x="5465135" y="6321365"/>
            <a:ext cx="4572000" cy="400110"/>
          </a:xfrm>
          <a:prstGeom prst="rect">
            <a:avLst/>
          </a:prstGeom>
          <a:noFill/>
        </p:spPr>
        <p:txBody>
          <a:bodyPr wrap="square">
            <a:spAutoFit/>
          </a:bodyPr>
          <a:lstStyle/>
          <a:p>
            <a:pPr eaLnBrk="1" hangingPunct="1"/>
            <a:r>
              <a:rPr lang="en-US" dirty="0">
                <a:latin typeface="Arial" charset="0"/>
                <a:ea typeface="ＭＳ Ｐゴシック" charset="0"/>
                <a:cs typeface="ＭＳ Ｐゴシック" charset="0"/>
              </a:rPr>
              <a:t>Credits to Dane Morgan</a:t>
            </a:r>
          </a:p>
        </p:txBody>
      </p:sp>
    </p:spTree>
    <p:extLst>
      <p:ext uri="{BB962C8B-B14F-4D97-AF65-F5344CB8AC3E}">
        <p14:creationId xmlns:p14="http://schemas.microsoft.com/office/powerpoint/2010/main" val="1890785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57200" y="1143000"/>
            <a:ext cx="8229600" cy="5257800"/>
          </a:xfrm>
        </p:spPr>
        <p:txBody>
          <a:bodyPr>
            <a:normAutofit lnSpcReduction="10000"/>
          </a:bodyPr>
          <a:lstStyle/>
          <a:p>
            <a:r>
              <a:rPr lang="en-US" dirty="0"/>
              <a:t>Trajectories can be analyzed directly to track mechanical deformation mechanisms.</a:t>
            </a:r>
          </a:p>
          <a:p>
            <a:r>
              <a:rPr lang="en-US" dirty="0"/>
              <a:t>The pair distribution function given spatial structure and is defined as</a:t>
            </a:r>
          </a:p>
          <a:p>
            <a:endParaRPr lang="en-US" dirty="0"/>
          </a:p>
          <a:p>
            <a:endParaRPr lang="en-US" dirty="0"/>
          </a:p>
          <a:p>
            <a:endParaRPr lang="en-US" dirty="0"/>
          </a:p>
          <a:p>
            <a:r>
              <a:rPr lang="en-US" dirty="0"/>
              <a:t>The pair distribution function can, e.g., be used to tell when something has melted, can be compared to experimental measurements to assess structural similarity (e.g., in amorphous materials). Note that the pair distribution function can be measured experimentally by scattering (</a:t>
            </a:r>
            <a:r>
              <a:rPr lang="en-US" dirty="0" err="1"/>
              <a:t>xray</a:t>
            </a:r>
            <a:r>
              <a:rPr lang="en-US" dirty="0"/>
              <a:t>, neutron, electron) for direct comparisons.</a:t>
            </a:r>
          </a:p>
        </p:txBody>
      </p:sp>
      <p:sp>
        <p:nvSpPr>
          <p:cNvPr id="4" name="Slide Number Placeholder 3"/>
          <p:cNvSpPr>
            <a:spLocks noGrp="1"/>
          </p:cNvSpPr>
          <p:nvPr>
            <p:ph type="sldNum" sz="quarter" idx="12"/>
          </p:nvPr>
        </p:nvSpPr>
        <p:spPr/>
        <p:txBody>
          <a:bodyPr/>
          <a:lstStyle/>
          <a:p>
            <a:pPr>
              <a:defRPr/>
            </a:pPr>
            <a:endParaRPr lang="en-US"/>
          </a:p>
          <a:p>
            <a:pPr>
              <a:defRPr/>
            </a:pPr>
            <a:fld id="{8147BCF7-7B43-C948-BA56-07BBBECFF4C2}" type="slidenum">
              <a:rPr lang="en-US" smtClean="0"/>
              <a:pPr>
                <a:defRPr/>
              </a:pPr>
              <a:t>10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014915784"/>
              </p:ext>
            </p:extLst>
          </p:nvPr>
        </p:nvGraphicFramePr>
        <p:xfrm>
          <a:off x="2996406" y="2207418"/>
          <a:ext cx="3151187" cy="1528763"/>
        </p:xfrm>
        <a:graphic>
          <a:graphicData uri="http://schemas.openxmlformats.org/presentationml/2006/ole">
            <mc:AlternateContent xmlns:mc="http://schemas.openxmlformats.org/markup-compatibility/2006">
              <mc:Choice xmlns:v="urn:schemas-microsoft-com:vml" Requires="v">
                <p:oleObj name="Equation" r:id="rId2" imgW="2171700" imgH="1054100" progId="Equation.3">
                  <p:embed/>
                </p:oleObj>
              </mc:Choice>
              <mc:Fallback>
                <p:oleObj name="Equation" r:id="rId2" imgW="2171700" imgH="1054100" progId="Equation.3">
                  <p:embed/>
                  <p:pic>
                    <p:nvPicPr>
                      <p:cNvPr id="0" name=""/>
                      <p:cNvPicPr>
                        <a:picLocks noChangeAspect="1" noChangeArrowheads="1"/>
                      </p:cNvPicPr>
                      <p:nvPr/>
                    </p:nvPicPr>
                    <p:blipFill>
                      <a:blip r:embed="rId3"/>
                      <a:srcRect/>
                      <a:stretch>
                        <a:fillRect/>
                      </a:stretch>
                    </p:blipFill>
                    <p:spPr bwMode="auto">
                      <a:xfrm>
                        <a:off x="2996406" y="2207418"/>
                        <a:ext cx="3151187" cy="1528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50847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endParaRPr lang="en-US"/>
          </a:p>
          <a:p>
            <a:pPr>
              <a:defRPr/>
            </a:pPr>
            <a:fld id="{8147BCF7-7B43-C948-BA56-07BBBECFF4C2}" type="slidenum">
              <a:rPr lang="en-US" smtClean="0"/>
              <a:pPr>
                <a:defRPr/>
              </a:pPr>
              <a:t>11</a:t>
            </a:fld>
            <a:endParaRPr lang="en-US"/>
          </a:p>
        </p:txBody>
      </p:sp>
    </p:spTree>
    <p:extLst>
      <p:ext uri="{BB962C8B-B14F-4D97-AF65-F5344CB8AC3E}">
        <p14:creationId xmlns:p14="http://schemas.microsoft.com/office/powerpoint/2010/main" val="215368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endParaRPr lang="en-US" sz="1000"/>
          </a:p>
          <a:p>
            <a:pPr eaLnBrk="1" hangingPunct="1"/>
            <a:fld id="{A40FA780-DC83-C94D-B15A-B82DA99EF2AC}" type="slidenum">
              <a:rPr lang="en-US" sz="1000"/>
              <a:pPr eaLnBrk="1" hangingPunct="1"/>
              <a:t>12</a:t>
            </a:fld>
            <a:endParaRPr lang="en-US" sz="1000"/>
          </a:p>
        </p:txBody>
      </p:sp>
      <p:sp>
        <p:nvSpPr>
          <p:cNvPr id="34819"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Pair Distribution Function for Liquid Si</a:t>
            </a:r>
          </a:p>
        </p:txBody>
      </p:sp>
      <p:pic>
        <p:nvPicPr>
          <p:cNvPr id="34820" name="Picture 3" descr="fig1"/>
          <p:cNvPicPr>
            <a:picLocks noChangeAspect="1" noChangeArrowheads="1"/>
          </p:cNvPicPr>
          <p:nvPr/>
        </p:nvPicPr>
        <p:blipFill>
          <a:blip r:embed="rId3">
            <a:extLst>
              <a:ext uri="{28A0092B-C50C-407E-A947-70E740481C1C}">
                <a14:useLocalDpi xmlns:a14="http://schemas.microsoft.com/office/drawing/2010/main" val="0"/>
              </a:ext>
            </a:extLst>
          </a:blip>
          <a:srcRect t="3729" b="54079"/>
          <a:stretch>
            <a:fillRect/>
          </a:stretch>
        </p:blipFill>
        <p:spPr bwMode="auto">
          <a:xfrm>
            <a:off x="1196975" y="1204913"/>
            <a:ext cx="5641975" cy="3749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821" name="AutoShape 4"/>
          <p:cNvSpPr>
            <a:spLocks/>
          </p:cNvSpPr>
          <p:nvPr/>
        </p:nvSpPr>
        <p:spPr bwMode="auto">
          <a:xfrm rot="-5400000">
            <a:off x="2413000" y="4667251"/>
            <a:ext cx="217487" cy="798512"/>
          </a:xfrm>
          <a:prstGeom prst="leftBrace">
            <a:avLst>
              <a:gd name="adj1" fmla="val 30596"/>
              <a:gd name="adj2" fmla="val 50000"/>
            </a:avLst>
          </a:prstGeom>
          <a:noFill/>
          <a:ln w="38100">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4822" name="Text Box 5"/>
          <p:cNvSpPr txBox="1">
            <a:spLocks noChangeArrowheads="1"/>
          </p:cNvSpPr>
          <p:nvPr/>
        </p:nvSpPr>
        <p:spPr bwMode="auto">
          <a:xfrm>
            <a:off x="1887538" y="5259388"/>
            <a:ext cx="12604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algn="ctr" eaLnBrk="1" hangingPunct="1"/>
            <a:r>
              <a:rPr lang="en-US">
                <a:solidFill>
                  <a:srgbClr val="CC0000"/>
                </a:solidFill>
              </a:rPr>
              <a:t>Strong repulsion</a:t>
            </a:r>
          </a:p>
        </p:txBody>
      </p:sp>
      <p:sp>
        <p:nvSpPr>
          <p:cNvPr id="34823" name="AutoShape 6"/>
          <p:cNvSpPr>
            <a:spLocks/>
          </p:cNvSpPr>
          <p:nvPr/>
        </p:nvSpPr>
        <p:spPr bwMode="auto">
          <a:xfrm rot="5400000" flipV="1">
            <a:off x="3514725" y="3048000"/>
            <a:ext cx="217488" cy="566738"/>
          </a:xfrm>
          <a:prstGeom prst="leftBrace">
            <a:avLst>
              <a:gd name="adj1" fmla="val 21715"/>
              <a:gd name="adj2" fmla="val 50000"/>
            </a:avLst>
          </a:prstGeom>
          <a:noFill/>
          <a:ln w="38100">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4824" name="Text Box 7"/>
          <p:cNvSpPr txBox="1">
            <a:spLocks noChangeArrowheads="1"/>
          </p:cNvSpPr>
          <p:nvPr/>
        </p:nvSpPr>
        <p:spPr bwMode="auto">
          <a:xfrm>
            <a:off x="2981325" y="2444750"/>
            <a:ext cx="12604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algn="ctr" eaLnBrk="1" hangingPunct="1"/>
            <a:r>
              <a:rPr lang="en-US">
                <a:solidFill>
                  <a:srgbClr val="CC0000"/>
                </a:solidFill>
              </a:rPr>
              <a:t>1NN Shell</a:t>
            </a:r>
          </a:p>
        </p:txBody>
      </p:sp>
      <p:sp>
        <p:nvSpPr>
          <p:cNvPr id="34825" name="AutoShape 8"/>
          <p:cNvSpPr>
            <a:spLocks/>
          </p:cNvSpPr>
          <p:nvPr/>
        </p:nvSpPr>
        <p:spPr bwMode="auto">
          <a:xfrm rot="5400000" flipV="1">
            <a:off x="4308475" y="3048000"/>
            <a:ext cx="217488" cy="566738"/>
          </a:xfrm>
          <a:prstGeom prst="leftBrace">
            <a:avLst>
              <a:gd name="adj1" fmla="val 21715"/>
              <a:gd name="adj2" fmla="val 50000"/>
            </a:avLst>
          </a:prstGeom>
          <a:noFill/>
          <a:ln w="38100">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4826" name="Text Box 9"/>
          <p:cNvSpPr txBox="1">
            <a:spLocks noChangeArrowheads="1"/>
          </p:cNvSpPr>
          <p:nvPr/>
        </p:nvSpPr>
        <p:spPr bwMode="auto">
          <a:xfrm>
            <a:off x="3775075" y="2444750"/>
            <a:ext cx="12604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algn="ctr" eaLnBrk="1" hangingPunct="1"/>
            <a:r>
              <a:rPr lang="en-US">
                <a:solidFill>
                  <a:srgbClr val="CC0000"/>
                </a:solidFill>
              </a:rPr>
              <a:t>2NN Shell</a:t>
            </a:r>
          </a:p>
        </p:txBody>
      </p:sp>
      <p:sp>
        <p:nvSpPr>
          <p:cNvPr id="34827" name="AutoShape 10"/>
          <p:cNvSpPr>
            <a:spLocks/>
          </p:cNvSpPr>
          <p:nvPr/>
        </p:nvSpPr>
        <p:spPr bwMode="auto">
          <a:xfrm rot="5400000" flipV="1">
            <a:off x="5156200" y="3048000"/>
            <a:ext cx="217488" cy="566738"/>
          </a:xfrm>
          <a:prstGeom prst="leftBrace">
            <a:avLst>
              <a:gd name="adj1" fmla="val 21715"/>
              <a:gd name="adj2" fmla="val 50000"/>
            </a:avLst>
          </a:prstGeom>
          <a:noFill/>
          <a:ln w="38100">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4828" name="Text Box 11"/>
          <p:cNvSpPr txBox="1">
            <a:spLocks noChangeArrowheads="1"/>
          </p:cNvSpPr>
          <p:nvPr/>
        </p:nvSpPr>
        <p:spPr bwMode="auto">
          <a:xfrm>
            <a:off x="4622800" y="2444750"/>
            <a:ext cx="12604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algn="ctr" eaLnBrk="1" hangingPunct="1"/>
            <a:r>
              <a:rPr lang="en-US">
                <a:solidFill>
                  <a:srgbClr val="CC0000"/>
                </a:solidFill>
              </a:rPr>
              <a:t>3NN Shell</a:t>
            </a:r>
          </a:p>
        </p:txBody>
      </p:sp>
      <p:sp>
        <p:nvSpPr>
          <p:cNvPr id="34829" name="Text Box 12"/>
          <p:cNvSpPr txBox="1">
            <a:spLocks noChangeArrowheads="1"/>
          </p:cNvSpPr>
          <p:nvPr/>
        </p:nvSpPr>
        <p:spPr bwMode="auto">
          <a:xfrm>
            <a:off x="7646988" y="854075"/>
            <a:ext cx="4857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sz="1000">
                <a:solidFill>
                  <a:schemeClr val="accent2"/>
                </a:solidFill>
              </a:rPr>
              <a:t>Ref ?</a:t>
            </a:r>
          </a:p>
        </p:txBody>
      </p:sp>
    </p:spTree>
    <p:extLst>
      <p:ext uri="{BB962C8B-B14F-4D97-AF65-F5344CB8AC3E}">
        <p14:creationId xmlns:p14="http://schemas.microsoft.com/office/powerpoint/2010/main" val="2855888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Distribution Functions for Li-</a:t>
            </a:r>
            <a:r>
              <a:rPr lang="en-US" dirty="0" err="1"/>
              <a:t>Cl</a:t>
            </a:r>
            <a:r>
              <a:rPr lang="en-US" dirty="0"/>
              <a:t> Salt</a:t>
            </a:r>
          </a:p>
        </p:txBody>
      </p:sp>
      <p:sp>
        <p:nvSpPr>
          <p:cNvPr id="3" name="Content Placeholder 2"/>
          <p:cNvSpPr>
            <a:spLocks noGrp="1"/>
          </p:cNvSpPr>
          <p:nvPr>
            <p:ph idx="1"/>
          </p:nvPr>
        </p:nvSpPr>
        <p:spPr>
          <a:xfrm>
            <a:off x="457200" y="5753100"/>
            <a:ext cx="8229600" cy="373063"/>
          </a:xfrm>
        </p:spPr>
        <p:txBody>
          <a:bodyPr/>
          <a:lstStyle/>
          <a:p>
            <a:pPr marL="0" indent="0">
              <a:buNone/>
            </a:pPr>
            <a:r>
              <a:rPr lang="en-US" dirty="0"/>
              <a:t>Used to determine if MD simulation is liquid or not</a:t>
            </a:r>
          </a:p>
        </p:txBody>
      </p:sp>
      <p:sp>
        <p:nvSpPr>
          <p:cNvPr id="4" name="Slide Number Placeholder 3"/>
          <p:cNvSpPr>
            <a:spLocks noGrp="1"/>
          </p:cNvSpPr>
          <p:nvPr>
            <p:ph type="sldNum" sz="quarter" idx="12"/>
          </p:nvPr>
        </p:nvSpPr>
        <p:spPr/>
        <p:txBody>
          <a:bodyPr/>
          <a:lstStyle/>
          <a:p>
            <a:pPr>
              <a:defRPr/>
            </a:pPr>
            <a:endParaRPr lang="en-US"/>
          </a:p>
          <a:p>
            <a:pPr>
              <a:defRPr/>
            </a:pPr>
            <a:fld id="{8147BCF7-7B43-C948-BA56-07BBBECFF4C2}" type="slidenum">
              <a:rPr lang="en-US" smtClean="0"/>
              <a:pPr>
                <a:defRPr/>
              </a:pPr>
              <a:t>13</a:t>
            </a:fld>
            <a:endParaRPr lang="en-US"/>
          </a:p>
        </p:txBody>
      </p:sp>
      <p:pic>
        <p:nvPicPr>
          <p:cNvPr id="5" name="Picture 4"/>
          <p:cNvPicPr>
            <a:picLocks noChangeAspect="1"/>
          </p:cNvPicPr>
          <p:nvPr/>
        </p:nvPicPr>
        <p:blipFill>
          <a:blip r:embed="rId2"/>
          <a:stretch>
            <a:fillRect/>
          </a:stretch>
        </p:blipFill>
        <p:spPr>
          <a:xfrm>
            <a:off x="0" y="1155700"/>
            <a:ext cx="9144000" cy="3646821"/>
          </a:xfrm>
          <a:prstGeom prst="rect">
            <a:avLst/>
          </a:prstGeom>
        </p:spPr>
      </p:pic>
      <p:sp>
        <p:nvSpPr>
          <p:cNvPr id="6" name="TextBox 5"/>
          <p:cNvSpPr txBox="1"/>
          <p:nvPr/>
        </p:nvSpPr>
        <p:spPr>
          <a:xfrm>
            <a:off x="6578600" y="4927600"/>
            <a:ext cx="2090749" cy="307777"/>
          </a:xfrm>
          <a:prstGeom prst="rect">
            <a:avLst/>
          </a:prstGeom>
          <a:noFill/>
        </p:spPr>
        <p:txBody>
          <a:bodyPr wrap="none" rtlCol="0">
            <a:spAutoFit/>
          </a:bodyPr>
          <a:lstStyle/>
          <a:p>
            <a:r>
              <a:rPr lang="en-US" sz="1400" dirty="0" err="1"/>
              <a:t>Bengtson</a:t>
            </a:r>
            <a:r>
              <a:rPr lang="en-US" sz="1400" dirty="0"/>
              <a:t>, et al JNM ‘14</a:t>
            </a:r>
          </a:p>
        </p:txBody>
      </p:sp>
    </p:spTree>
    <p:extLst>
      <p:ext uri="{BB962C8B-B14F-4D97-AF65-F5344CB8AC3E}">
        <p14:creationId xmlns:p14="http://schemas.microsoft.com/office/powerpoint/2010/main" val="3321853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endParaRPr lang="en-US" sz="1000"/>
          </a:p>
          <a:p>
            <a:pPr eaLnBrk="1" hangingPunct="1"/>
            <a:fld id="{A170213B-66D7-0145-973A-3DC860BE2969}" type="slidenum">
              <a:rPr lang="en-US" sz="1000"/>
              <a:pPr eaLnBrk="1" hangingPunct="1"/>
              <a:t>2</a:t>
            </a:fld>
            <a:endParaRPr lang="en-US" sz="1000"/>
          </a:p>
        </p:txBody>
      </p:sp>
      <p:sp>
        <p:nvSpPr>
          <p:cNvPr id="18435"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Outline</a:t>
            </a:r>
          </a:p>
        </p:txBody>
      </p:sp>
      <p:sp>
        <p:nvSpPr>
          <p:cNvPr id="18436" name="Rectangle 3"/>
          <p:cNvSpPr>
            <a:spLocks noGrp="1" noChangeArrowheads="1"/>
          </p:cNvSpPr>
          <p:nvPr>
            <p:ph type="body" idx="1"/>
          </p:nvPr>
        </p:nvSpPr>
        <p:spPr/>
        <p:txBody>
          <a:bodyPr/>
          <a:lstStyle/>
          <a:p>
            <a:pPr eaLnBrk="1" hangingPunct="1">
              <a:lnSpc>
                <a:spcPct val="90000"/>
              </a:lnSpc>
            </a:pPr>
            <a:r>
              <a:rPr lang="en-US" sz="2000" dirty="0">
                <a:latin typeface="Arial" charset="0"/>
                <a:ea typeface="ＭＳ Ｐゴシック" charset="0"/>
              </a:rPr>
              <a:t>Pair distribution function</a:t>
            </a:r>
          </a:p>
          <a:p>
            <a:pPr eaLnBrk="1" hangingPunct="1">
              <a:lnSpc>
                <a:spcPct val="90000"/>
              </a:lnSpc>
            </a:pPr>
            <a:r>
              <a:rPr lang="en-US" sz="2000" dirty="0">
                <a:latin typeface="Arial" charset="0"/>
                <a:ea typeface="ＭＳ Ｐゴシック" charset="0"/>
              </a:rPr>
              <a:t>Examples for crystal, amorphous, liquid, gas</a:t>
            </a:r>
            <a:endParaRPr lang="en-US" sz="1600" dirty="0">
              <a:latin typeface="Arial" charset="0"/>
              <a:ea typeface="ＭＳ Ｐゴシック" charset="0"/>
            </a:endParaRPr>
          </a:p>
        </p:txBody>
      </p:sp>
    </p:spTree>
    <p:extLst>
      <p:ext uri="{BB962C8B-B14F-4D97-AF65-F5344CB8AC3E}">
        <p14:creationId xmlns:p14="http://schemas.microsoft.com/office/powerpoint/2010/main" val="130427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7"/>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endParaRPr lang="en-US" sz="1000"/>
          </a:p>
          <a:p>
            <a:pPr eaLnBrk="1" hangingPunct="1"/>
            <a:fld id="{ABDAF7F8-1AFE-2C40-9EFE-9575C6021297}" type="slidenum">
              <a:rPr lang="en-US" sz="1000"/>
              <a:pPr eaLnBrk="1" hangingPunct="1"/>
              <a:t>3</a:t>
            </a:fld>
            <a:endParaRPr lang="en-US" sz="1000"/>
          </a:p>
        </p:txBody>
      </p:sp>
      <p:sp>
        <p:nvSpPr>
          <p:cNvPr id="28675"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Spatial Correlation Functions:  Pair Distribution Function</a:t>
            </a:r>
          </a:p>
        </p:txBody>
      </p:sp>
      <p:sp>
        <p:nvSpPr>
          <p:cNvPr id="28676" name="Rectangle 3"/>
          <p:cNvSpPr>
            <a:spLocks noGrp="1" noChangeArrowheads="1"/>
          </p:cNvSpPr>
          <p:nvPr>
            <p:ph type="body" sz="half" idx="1"/>
          </p:nvPr>
        </p:nvSpPr>
        <p:spPr>
          <a:xfrm>
            <a:off x="279400" y="1308647"/>
            <a:ext cx="8280400" cy="1541955"/>
          </a:xfrm>
        </p:spPr>
        <p:txBody>
          <a:bodyPr/>
          <a:lstStyle/>
          <a:p>
            <a:pPr eaLnBrk="1" hangingPunct="1">
              <a:lnSpc>
                <a:spcPct val="80000"/>
              </a:lnSpc>
            </a:pPr>
            <a:r>
              <a:rPr lang="en-US" sz="1900" dirty="0">
                <a:latin typeface="Calibri" panose="020F0502020204030204" pitchFamily="34" charset="0"/>
                <a:ea typeface="ＭＳ Ｐゴシック" charset="0"/>
                <a:cs typeface="Calibri" panose="020F0502020204030204" pitchFamily="34" charset="0"/>
              </a:rPr>
              <a:t>Spatial correlation functions tell you how atoms are positioned relative to each other in space</a:t>
            </a:r>
          </a:p>
          <a:p>
            <a:pPr eaLnBrk="1" hangingPunct="1">
              <a:lnSpc>
                <a:spcPct val="80000"/>
              </a:lnSpc>
            </a:pPr>
            <a:r>
              <a:rPr lang="en-US" sz="1900" dirty="0">
                <a:latin typeface="Calibri" panose="020F0502020204030204" pitchFamily="34" charset="0"/>
                <a:ea typeface="ＭＳ Ｐゴシック" charset="0"/>
                <a:cs typeface="Calibri" panose="020F0502020204030204" pitchFamily="34" charset="0"/>
              </a:rPr>
              <a:t>The most common is g(r), which is the </a:t>
            </a:r>
            <a:r>
              <a:rPr lang="en-US" sz="1900" b="1" dirty="0">
                <a:solidFill>
                  <a:schemeClr val="accent2"/>
                </a:solidFill>
                <a:latin typeface="Calibri" panose="020F0502020204030204" pitchFamily="34" charset="0"/>
                <a:ea typeface="ＭＳ Ｐゴシック" charset="0"/>
                <a:cs typeface="Calibri" panose="020F0502020204030204" pitchFamily="34" charset="0"/>
              </a:rPr>
              <a:t>pair (or radial) distribution function</a:t>
            </a:r>
            <a:r>
              <a:rPr lang="en-US" sz="1900" dirty="0">
                <a:latin typeface="Calibri" panose="020F0502020204030204" pitchFamily="34" charset="0"/>
                <a:ea typeface="ＭＳ Ｐゴシック" charset="0"/>
                <a:cs typeface="Calibri" panose="020F0502020204030204" pitchFamily="34" charset="0"/>
              </a:rPr>
              <a:t>.  It is the probability of finding particles a distance r apart in the real system relative to the probability for randomly distributed particles.</a:t>
            </a:r>
          </a:p>
          <a:p>
            <a:pPr eaLnBrk="1" hangingPunct="1">
              <a:lnSpc>
                <a:spcPct val="80000"/>
              </a:lnSpc>
            </a:pPr>
            <a:endParaRPr lang="en-US" sz="1900" dirty="0">
              <a:latin typeface="Calibri" panose="020F0502020204030204" pitchFamily="34" charset="0"/>
              <a:ea typeface="ＭＳ Ｐゴシック" charset="0"/>
              <a:cs typeface="Calibri" panose="020F0502020204030204" pitchFamily="34" charset="0"/>
            </a:endParaRPr>
          </a:p>
        </p:txBody>
      </p:sp>
      <p:graphicFrame>
        <p:nvGraphicFramePr>
          <p:cNvPr id="28677" name="Object 3"/>
          <p:cNvGraphicFramePr>
            <a:graphicFrameLocks noGrp="1" noChangeAspect="1"/>
          </p:cNvGraphicFramePr>
          <p:nvPr>
            <p:ph sz="quarter" idx="3"/>
            <p:extLst>
              <p:ext uri="{D42A27DB-BD31-4B8C-83A1-F6EECF244321}">
                <p14:modId xmlns:p14="http://schemas.microsoft.com/office/powerpoint/2010/main" val="1954320084"/>
              </p:ext>
            </p:extLst>
          </p:nvPr>
        </p:nvGraphicFramePr>
        <p:xfrm>
          <a:off x="584200" y="3049587"/>
          <a:ext cx="8280400" cy="2754313"/>
        </p:xfrm>
        <a:graphic>
          <a:graphicData uri="http://schemas.openxmlformats.org/presentationml/2006/ole">
            <mc:AlternateContent xmlns:mc="http://schemas.openxmlformats.org/markup-compatibility/2006">
              <mc:Choice xmlns:v="urn:schemas-microsoft-com:vml" Requires="v">
                <p:oleObj name="Equation" r:id="rId3" imgW="6032500" imgH="2006600" progId="Equation.3">
                  <p:embed/>
                </p:oleObj>
              </mc:Choice>
              <mc:Fallback>
                <p:oleObj name="Equation" r:id="rId3" imgW="6032500" imgH="2006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 y="3049587"/>
                        <a:ext cx="8280400" cy="275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Oval 39">
            <a:extLst>
              <a:ext uri="{FF2B5EF4-FFF2-40B4-BE49-F238E27FC236}">
                <a16:creationId xmlns:a16="http://schemas.microsoft.com/office/drawing/2014/main" id="{34FC4AB8-581A-6641-A958-89F0C0C0CD5D}"/>
              </a:ext>
            </a:extLst>
          </p:cNvPr>
          <p:cNvSpPr/>
          <p:nvPr/>
        </p:nvSpPr>
        <p:spPr>
          <a:xfrm>
            <a:off x="4404441" y="2024233"/>
            <a:ext cx="3377858" cy="3377858"/>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674" name="Slide Number Placeholder 7"/>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endParaRPr lang="en-US" sz="1000"/>
          </a:p>
          <a:p>
            <a:pPr eaLnBrk="1" hangingPunct="1"/>
            <a:fld id="{ABDAF7F8-1AFE-2C40-9EFE-9575C6021297}" type="slidenum">
              <a:rPr lang="en-US" sz="1000"/>
              <a:pPr eaLnBrk="1" hangingPunct="1"/>
              <a:t>4</a:t>
            </a:fld>
            <a:endParaRPr lang="en-US" sz="1000"/>
          </a:p>
        </p:txBody>
      </p:sp>
      <p:sp>
        <p:nvSpPr>
          <p:cNvPr id="28675"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Spatial Correlation Functions:  Pair Distribution Function</a:t>
            </a:r>
          </a:p>
        </p:txBody>
      </p:sp>
      <p:graphicFrame>
        <p:nvGraphicFramePr>
          <p:cNvPr id="28678" name="Object 4"/>
          <p:cNvGraphicFramePr>
            <a:graphicFrameLocks noChangeAspect="1"/>
          </p:cNvGraphicFramePr>
          <p:nvPr>
            <p:extLst>
              <p:ext uri="{D42A27DB-BD31-4B8C-83A1-F6EECF244321}">
                <p14:modId xmlns:p14="http://schemas.microsoft.com/office/powerpoint/2010/main" val="703078970"/>
              </p:ext>
            </p:extLst>
          </p:nvPr>
        </p:nvGraphicFramePr>
        <p:xfrm>
          <a:off x="252435" y="2514533"/>
          <a:ext cx="3686175" cy="1749425"/>
        </p:xfrm>
        <a:graphic>
          <a:graphicData uri="http://schemas.openxmlformats.org/presentationml/2006/ole">
            <mc:AlternateContent xmlns:mc="http://schemas.openxmlformats.org/markup-compatibility/2006">
              <mc:Choice xmlns:v="urn:schemas-microsoft-com:vml" Requires="v">
                <p:oleObj name="Equation" r:id="rId3" imgW="2540000" imgH="1206500" progId="Equation.3">
                  <p:embed/>
                </p:oleObj>
              </mc:Choice>
              <mc:Fallback>
                <p:oleObj name="Equation" r:id="rId3" imgW="2540000" imgH="1206500" progId="Equation.3">
                  <p:embed/>
                  <p:pic>
                    <p:nvPicPr>
                      <p:cNvPr id="2867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35" y="2514533"/>
                        <a:ext cx="3686175" cy="17494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8679" name="TextBox 11"/>
          <p:cNvSpPr txBox="1">
            <a:spLocks noChangeArrowheads="1"/>
          </p:cNvSpPr>
          <p:nvPr/>
        </p:nvSpPr>
        <p:spPr bwMode="auto">
          <a:xfrm>
            <a:off x="200135" y="1799317"/>
            <a:ext cx="18700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sz="1800" dirty="0"/>
              <a:t>To calculate </a:t>
            </a:r>
            <a:r>
              <a:rPr lang="en-US" sz="1800" i="1" dirty="0"/>
              <a:t>g(r)</a:t>
            </a:r>
          </a:p>
        </p:txBody>
      </p:sp>
      <p:sp>
        <p:nvSpPr>
          <p:cNvPr id="13" name="Oval 12">
            <a:extLst>
              <a:ext uri="{FF2B5EF4-FFF2-40B4-BE49-F238E27FC236}">
                <a16:creationId xmlns:a16="http://schemas.microsoft.com/office/drawing/2014/main" id="{81647DC5-C98E-264A-8860-265BB98BF91C}"/>
              </a:ext>
            </a:extLst>
          </p:cNvPr>
          <p:cNvSpPr/>
          <p:nvPr/>
        </p:nvSpPr>
        <p:spPr>
          <a:xfrm>
            <a:off x="5026570" y="2646362"/>
            <a:ext cx="2133600" cy="21336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EBEF2D9F-393B-9D43-A73E-DD0C57E06C06}"/>
              </a:ext>
            </a:extLst>
          </p:cNvPr>
          <p:cNvSpPr/>
          <p:nvPr/>
        </p:nvSpPr>
        <p:spPr>
          <a:xfrm>
            <a:off x="6093370" y="3162996"/>
            <a:ext cx="183931" cy="183931"/>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6141C37-3C68-334F-BA08-8C13E1FD865C}"/>
              </a:ext>
            </a:extLst>
          </p:cNvPr>
          <p:cNvSpPr/>
          <p:nvPr/>
        </p:nvSpPr>
        <p:spPr>
          <a:xfrm>
            <a:off x="6419193" y="3312387"/>
            <a:ext cx="183931" cy="183931"/>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8B6213F2-7147-964F-AB89-FC7548746BFF}"/>
              </a:ext>
            </a:extLst>
          </p:cNvPr>
          <p:cNvSpPr/>
          <p:nvPr/>
        </p:nvSpPr>
        <p:spPr>
          <a:xfrm>
            <a:off x="6695088" y="2262925"/>
            <a:ext cx="183931" cy="183931"/>
          </a:xfrm>
          <a:prstGeom prst="ellipse">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6FE2AD92-C499-024F-BEBE-3FF1FF98FE7C}"/>
              </a:ext>
            </a:extLst>
          </p:cNvPr>
          <p:cNvSpPr/>
          <p:nvPr/>
        </p:nvSpPr>
        <p:spPr>
          <a:xfrm>
            <a:off x="6455979" y="2639725"/>
            <a:ext cx="183931" cy="183931"/>
          </a:xfrm>
          <a:prstGeom prst="ellipse">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B78836C-4A35-894C-90A8-743413CE02F1}"/>
              </a:ext>
            </a:extLst>
          </p:cNvPr>
          <p:cNvSpPr/>
          <p:nvPr/>
        </p:nvSpPr>
        <p:spPr>
          <a:xfrm>
            <a:off x="5140871" y="2625383"/>
            <a:ext cx="183931" cy="183931"/>
          </a:xfrm>
          <a:prstGeom prst="ellipse">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B57FE742-474D-B04B-800F-38A122EE029F}"/>
              </a:ext>
            </a:extLst>
          </p:cNvPr>
          <p:cNvSpPr/>
          <p:nvPr/>
        </p:nvSpPr>
        <p:spPr>
          <a:xfrm>
            <a:off x="5433844" y="2227770"/>
            <a:ext cx="183931" cy="183931"/>
          </a:xfrm>
          <a:prstGeom prst="ellipse">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7A124882-A59B-8649-964A-F070813466D4}"/>
              </a:ext>
            </a:extLst>
          </p:cNvPr>
          <p:cNvSpPr/>
          <p:nvPr/>
        </p:nvSpPr>
        <p:spPr>
          <a:xfrm>
            <a:off x="5210503" y="3908850"/>
            <a:ext cx="183931" cy="183931"/>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594D896-A3A4-EE49-9963-1816D12BEF5C}"/>
              </a:ext>
            </a:extLst>
          </p:cNvPr>
          <p:cNvSpPr/>
          <p:nvPr/>
        </p:nvSpPr>
        <p:spPr>
          <a:xfrm>
            <a:off x="5972501" y="3599558"/>
            <a:ext cx="183931" cy="183931"/>
          </a:xfrm>
          <a:prstGeom prst="ellipse">
            <a:avLst/>
          </a:prstGeom>
          <a:solidFill>
            <a:srgbClr val="C0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9DC55200-EB47-8746-9D8F-CD929AD6F948}"/>
              </a:ext>
            </a:extLst>
          </p:cNvPr>
          <p:cNvSpPr/>
          <p:nvPr/>
        </p:nvSpPr>
        <p:spPr>
          <a:xfrm>
            <a:off x="6364013" y="3856681"/>
            <a:ext cx="183931" cy="183931"/>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DF8454F9-14EC-DE48-A9F0-EAB04B1A8B94}"/>
              </a:ext>
            </a:extLst>
          </p:cNvPr>
          <p:cNvSpPr/>
          <p:nvPr/>
        </p:nvSpPr>
        <p:spPr>
          <a:xfrm>
            <a:off x="7189074" y="2908506"/>
            <a:ext cx="183931" cy="183931"/>
          </a:xfrm>
          <a:prstGeom prst="ellipse">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C0AB3CB-DBC4-214C-A87D-79464C2FA192}"/>
              </a:ext>
            </a:extLst>
          </p:cNvPr>
          <p:cNvSpPr/>
          <p:nvPr/>
        </p:nvSpPr>
        <p:spPr>
          <a:xfrm>
            <a:off x="5666388" y="2809314"/>
            <a:ext cx="183931" cy="183931"/>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9C20D53-D54D-6D46-B07A-8CC06CCFB200}"/>
              </a:ext>
            </a:extLst>
          </p:cNvPr>
          <p:cNvSpPr/>
          <p:nvPr/>
        </p:nvSpPr>
        <p:spPr>
          <a:xfrm>
            <a:off x="6999889" y="3438893"/>
            <a:ext cx="183931" cy="183931"/>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CBD09DC3-9CB3-D24C-954C-0FA2BA71C92C}"/>
              </a:ext>
            </a:extLst>
          </p:cNvPr>
          <p:cNvSpPr/>
          <p:nvPr/>
        </p:nvSpPr>
        <p:spPr>
          <a:xfrm>
            <a:off x="6164316" y="4237873"/>
            <a:ext cx="183931" cy="183931"/>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4D7733EC-7773-E74C-AF35-793F52601F8D}"/>
              </a:ext>
            </a:extLst>
          </p:cNvPr>
          <p:cNvSpPr/>
          <p:nvPr/>
        </p:nvSpPr>
        <p:spPr>
          <a:xfrm>
            <a:off x="5574423" y="4080027"/>
            <a:ext cx="183931" cy="183931"/>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5EB013E-4418-6847-A8DA-1F08C0101C0C}"/>
              </a:ext>
            </a:extLst>
          </p:cNvPr>
          <p:cNvSpPr/>
          <p:nvPr/>
        </p:nvSpPr>
        <p:spPr>
          <a:xfrm>
            <a:off x="6695088" y="3764715"/>
            <a:ext cx="183931" cy="183931"/>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5F1695A-0A73-E248-84D9-995E16CC9CD5}"/>
              </a:ext>
            </a:extLst>
          </p:cNvPr>
          <p:cNvSpPr/>
          <p:nvPr/>
        </p:nvSpPr>
        <p:spPr>
          <a:xfrm>
            <a:off x="4871542" y="3691524"/>
            <a:ext cx="183931" cy="183931"/>
          </a:xfrm>
          <a:prstGeom prst="ellipse">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2E055151-7310-7B48-81A4-2A33E8EB71A8}"/>
              </a:ext>
            </a:extLst>
          </p:cNvPr>
          <p:cNvSpPr/>
          <p:nvPr/>
        </p:nvSpPr>
        <p:spPr>
          <a:xfrm>
            <a:off x="5465376" y="4421804"/>
            <a:ext cx="183931" cy="183931"/>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FC06A85-73CF-614C-AA2C-48A981279C8F}"/>
              </a:ext>
            </a:extLst>
          </p:cNvPr>
          <p:cNvSpPr/>
          <p:nvPr/>
        </p:nvSpPr>
        <p:spPr>
          <a:xfrm>
            <a:off x="5644046" y="5141188"/>
            <a:ext cx="183931" cy="183931"/>
          </a:xfrm>
          <a:prstGeom prst="ellipse">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D2F6BCD9-1924-EF45-9306-26D786507555}"/>
              </a:ext>
            </a:extLst>
          </p:cNvPr>
          <p:cNvSpPr/>
          <p:nvPr/>
        </p:nvSpPr>
        <p:spPr>
          <a:xfrm>
            <a:off x="6700342" y="4347657"/>
            <a:ext cx="183931" cy="183931"/>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B80D4FB-DF54-0945-9A96-DE4A05B0A674}"/>
              </a:ext>
            </a:extLst>
          </p:cNvPr>
          <p:cNvSpPr/>
          <p:nvPr/>
        </p:nvSpPr>
        <p:spPr>
          <a:xfrm>
            <a:off x="6516410" y="5049222"/>
            <a:ext cx="183931" cy="183931"/>
          </a:xfrm>
          <a:prstGeom prst="ellipse">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A786190B-AA8C-B64A-B65B-0EC2FDFD17E1}"/>
              </a:ext>
            </a:extLst>
          </p:cNvPr>
          <p:cNvSpPr/>
          <p:nvPr/>
        </p:nvSpPr>
        <p:spPr>
          <a:xfrm>
            <a:off x="4792712" y="4347656"/>
            <a:ext cx="183931" cy="183931"/>
          </a:xfrm>
          <a:prstGeom prst="ellipse">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756823E8-FED1-274A-8DDD-7B4ED6440ECC}"/>
              </a:ext>
            </a:extLst>
          </p:cNvPr>
          <p:cNvSpPr/>
          <p:nvPr/>
        </p:nvSpPr>
        <p:spPr>
          <a:xfrm>
            <a:off x="4779576" y="2978681"/>
            <a:ext cx="183931" cy="183931"/>
          </a:xfrm>
          <a:prstGeom prst="ellipse">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4DAE728-3349-904A-9FA4-9DED7D543CC1}"/>
              </a:ext>
            </a:extLst>
          </p:cNvPr>
          <p:cNvSpPr/>
          <p:nvPr/>
        </p:nvSpPr>
        <p:spPr>
          <a:xfrm>
            <a:off x="7370375" y="4483743"/>
            <a:ext cx="183931" cy="183931"/>
          </a:xfrm>
          <a:prstGeom prst="ellipse">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7B3A9809-D52B-6A4F-9193-1568252F5BA1}"/>
              </a:ext>
            </a:extLst>
          </p:cNvPr>
          <p:cNvSpPr/>
          <p:nvPr/>
        </p:nvSpPr>
        <p:spPr>
          <a:xfrm>
            <a:off x="5026572" y="3304791"/>
            <a:ext cx="183931" cy="183931"/>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D330DC33-6497-A94B-9612-455B354A34BF}"/>
              </a:ext>
            </a:extLst>
          </p:cNvPr>
          <p:cNvSpPr/>
          <p:nvPr/>
        </p:nvSpPr>
        <p:spPr>
          <a:xfrm>
            <a:off x="5557341" y="3539741"/>
            <a:ext cx="183931" cy="183931"/>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8A81DCA1-89E8-C240-B214-51058DF87784}"/>
              </a:ext>
            </a:extLst>
          </p:cNvPr>
          <p:cNvSpPr/>
          <p:nvPr/>
        </p:nvSpPr>
        <p:spPr>
          <a:xfrm>
            <a:off x="5914691" y="4755124"/>
            <a:ext cx="183931" cy="183931"/>
          </a:xfrm>
          <a:prstGeom prst="ellipse">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1F199AD1-0280-144B-84D2-3D05EDF42AF7}"/>
              </a:ext>
            </a:extLst>
          </p:cNvPr>
          <p:cNvSpPr/>
          <p:nvPr/>
        </p:nvSpPr>
        <p:spPr>
          <a:xfrm>
            <a:off x="4731625" y="4865671"/>
            <a:ext cx="183931" cy="183931"/>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ight Brace 6">
            <a:extLst>
              <a:ext uri="{FF2B5EF4-FFF2-40B4-BE49-F238E27FC236}">
                <a16:creationId xmlns:a16="http://schemas.microsoft.com/office/drawing/2014/main" id="{FB5C3D5C-E663-B945-BF34-793AF80A6B04}"/>
              </a:ext>
            </a:extLst>
          </p:cNvPr>
          <p:cNvSpPr/>
          <p:nvPr/>
        </p:nvSpPr>
        <p:spPr>
          <a:xfrm>
            <a:off x="6064465" y="2024233"/>
            <a:ext cx="212835" cy="62212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FECC276D-600C-7F4D-A706-B357BDE9789D}"/>
              </a:ext>
            </a:extLst>
          </p:cNvPr>
          <p:cNvSpPr txBox="1"/>
          <p:nvPr/>
        </p:nvSpPr>
        <p:spPr>
          <a:xfrm>
            <a:off x="6268368" y="2097610"/>
            <a:ext cx="426720" cy="400110"/>
          </a:xfrm>
          <a:prstGeom prst="rect">
            <a:avLst/>
          </a:prstGeom>
          <a:noFill/>
        </p:spPr>
        <p:txBody>
          <a:bodyPr wrap="none" rtlCol="0">
            <a:spAutoFit/>
          </a:bodyPr>
          <a:lstStyle/>
          <a:p>
            <a:r>
              <a:rPr lang="en-US" dirty="0">
                <a:latin typeface="Symbol" pitchFamily="2" charset="2"/>
                <a:cs typeface="Sylfaen" panose="020F0502020204030204" pitchFamily="34" charset="0"/>
              </a:rPr>
              <a:t>D</a:t>
            </a:r>
            <a:r>
              <a:rPr lang="en-US" dirty="0"/>
              <a:t>r</a:t>
            </a:r>
          </a:p>
        </p:txBody>
      </p:sp>
      <p:cxnSp>
        <p:nvCxnSpPr>
          <p:cNvPr id="10" name="Straight Arrow Connector 9">
            <a:extLst>
              <a:ext uri="{FF2B5EF4-FFF2-40B4-BE49-F238E27FC236}">
                <a16:creationId xmlns:a16="http://schemas.microsoft.com/office/drawing/2014/main" id="{B2F99AAF-3D2B-D74D-BFB9-341A7D84200E}"/>
              </a:ext>
            </a:extLst>
          </p:cNvPr>
          <p:cNvCxnSpPr>
            <a:cxnSpLocks/>
          </p:cNvCxnSpPr>
          <p:nvPr/>
        </p:nvCxnSpPr>
        <p:spPr>
          <a:xfrm flipV="1">
            <a:off x="6071037" y="2625383"/>
            <a:ext cx="3943" cy="10661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C7375504-F8B0-274C-B2A0-D8F1CD14226D}"/>
              </a:ext>
            </a:extLst>
          </p:cNvPr>
          <p:cNvSpPr txBox="1"/>
          <p:nvPr/>
        </p:nvSpPr>
        <p:spPr>
          <a:xfrm>
            <a:off x="6030524" y="2808873"/>
            <a:ext cx="269626" cy="400110"/>
          </a:xfrm>
          <a:prstGeom prst="rect">
            <a:avLst/>
          </a:prstGeom>
          <a:noFill/>
        </p:spPr>
        <p:txBody>
          <a:bodyPr wrap="none" rtlCol="0">
            <a:spAutoFit/>
          </a:bodyPr>
          <a:lstStyle/>
          <a:p>
            <a:r>
              <a:rPr lang="en-US" dirty="0"/>
              <a:t>r</a:t>
            </a:r>
          </a:p>
        </p:txBody>
      </p:sp>
    </p:spTree>
    <p:extLst>
      <p:ext uri="{BB962C8B-B14F-4D97-AF65-F5344CB8AC3E}">
        <p14:creationId xmlns:p14="http://schemas.microsoft.com/office/powerpoint/2010/main" val="362318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7"/>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endParaRPr lang="en-US" sz="1000"/>
          </a:p>
          <a:p>
            <a:pPr eaLnBrk="1" hangingPunct="1"/>
            <a:fld id="{ABDAF7F8-1AFE-2C40-9EFE-9575C6021297}" type="slidenum">
              <a:rPr lang="en-US" sz="1000"/>
              <a:pPr eaLnBrk="1" hangingPunct="1"/>
              <a:t>5</a:t>
            </a:fld>
            <a:endParaRPr lang="en-US" sz="1000"/>
          </a:p>
        </p:txBody>
      </p:sp>
      <p:sp>
        <p:nvSpPr>
          <p:cNvPr id="28675"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Spatial Correlation Functions:  Species Dependent Pair Distribution Function</a:t>
            </a:r>
          </a:p>
        </p:txBody>
      </p:sp>
      <p:sp>
        <p:nvSpPr>
          <p:cNvPr id="28676" name="Rectangle 3"/>
          <p:cNvSpPr>
            <a:spLocks noGrp="1" noChangeArrowheads="1"/>
          </p:cNvSpPr>
          <p:nvPr>
            <p:ph type="body" sz="half" idx="1"/>
          </p:nvPr>
        </p:nvSpPr>
        <p:spPr>
          <a:xfrm>
            <a:off x="279400" y="1054100"/>
            <a:ext cx="4622800" cy="2463800"/>
          </a:xfrm>
        </p:spPr>
        <p:txBody>
          <a:bodyPr/>
          <a:lstStyle/>
          <a:p>
            <a:pPr eaLnBrk="1" hangingPunct="1">
              <a:lnSpc>
                <a:spcPct val="80000"/>
              </a:lnSpc>
            </a:pPr>
            <a:r>
              <a:rPr lang="en-US" sz="1900" dirty="0">
                <a:latin typeface="Arial" charset="0"/>
                <a:ea typeface="ＭＳ Ｐゴシック" charset="0"/>
                <a:cs typeface="ＭＳ Ｐゴシック" charset="0"/>
              </a:rPr>
              <a:t>Same as pair distribution function but count only pairs of certain species, I and J.  </a:t>
            </a:r>
          </a:p>
          <a:p>
            <a:pPr eaLnBrk="1" hangingPunct="1">
              <a:lnSpc>
                <a:spcPct val="80000"/>
              </a:lnSpc>
            </a:pPr>
            <a:endParaRPr lang="en-US" sz="1900" dirty="0">
              <a:latin typeface="Arial" charset="0"/>
              <a:ea typeface="ＭＳ Ｐゴシック" charset="0"/>
              <a:cs typeface="ＭＳ Ｐゴシック" charset="0"/>
            </a:endParaRPr>
          </a:p>
          <a:p>
            <a:pPr eaLnBrk="1" hangingPunct="1">
              <a:lnSpc>
                <a:spcPct val="80000"/>
              </a:lnSpc>
            </a:pPr>
            <a:endParaRPr lang="en-US" sz="1900" dirty="0">
              <a:latin typeface="Arial" charset="0"/>
              <a:ea typeface="ＭＳ Ｐゴシック" charset="0"/>
              <a:cs typeface="ＭＳ Ｐゴシック" charset="0"/>
            </a:endParaRPr>
          </a:p>
        </p:txBody>
      </p:sp>
      <p:graphicFrame>
        <p:nvGraphicFramePr>
          <p:cNvPr id="28678" name="Object 4"/>
          <p:cNvGraphicFramePr>
            <a:graphicFrameLocks noChangeAspect="1"/>
          </p:cNvGraphicFramePr>
          <p:nvPr>
            <p:extLst>
              <p:ext uri="{D42A27DB-BD31-4B8C-83A1-F6EECF244321}">
                <p14:modId xmlns:p14="http://schemas.microsoft.com/office/powerpoint/2010/main" val="4293434565"/>
              </p:ext>
            </p:extLst>
          </p:nvPr>
        </p:nvGraphicFramePr>
        <p:xfrm>
          <a:off x="4259263" y="1895475"/>
          <a:ext cx="4884737" cy="1749425"/>
        </p:xfrm>
        <a:graphic>
          <a:graphicData uri="http://schemas.openxmlformats.org/presentationml/2006/ole">
            <mc:AlternateContent xmlns:mc="http://schemas.openxmlformats.org/markup-compatibility/2006">
              <mc:Choice xmlns:v="urn:schemas-microsoft-com:vml" Requires="v">
                <p:oleObj name="Equation" r:id="rId3" imgW="3365500" imgH="1206500" progId="Equation.3">
                  <p:embed/>
                </p:oleObj>
              </mc:Choice>
              <mc:Fallback>
                <p:oleObj name="Equation" r:id="rId3" imgW="3365500" imgH="1206500" progId="Equation.3">
                  <p:embed/>
                  <p:pic>
                    <p:nvPicPr>
                      <p:cNvPr id="0" name=""/>
                      <p:cNvPicPr>
                        <a:picLocks noChangeAspect="1" noChangeArrowheads="1"/>
                      </p:cNvPicPr>
                      <p:nvPr/>
                    </p:nvPicPr>
                    <p:blipFill>
                      <a:blip r:embed="rId4"/>
                      <a:srcRect/>
                      <a:stretch>
                        <a:fillRect/>
                      </a:stretch>
                    </p:blipFill>
                    <p:spPr bwMode="auto">
                      <a:xfrm>
                        <a:off x="4259263" y="1895475"/>
                        <a:ext cx="4884737" cy="17494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8679" name="TextBox 11"/>
          <p:cNvSpPr txBox="1">
            <a:spLocks noChangeArrowheads="1"/>
          </p:cNvSpPr>
          <p:nvPr/>
        </p:nvSpPr>
        <p:spPr bwMode="auto">
          <a:xfrm>
            <a:off x="5588000" y="1231900"/>
            <a:ext cx="20498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sz="1800" dirty="0"/>
              <a:t>To calculate </a:t>
            </a:r>
            <a:r>
              <a:rPr lang="en-US" sz="1800" i="1" dirty="0" err="1"/>
              <a:t>g</a:t>
            </a:r>
            <a:r>
              <a:rPr lang="en-US" sz="1800" i="1" baseline="-25000" dirty="0" err="1"/>
              <a:t>IJ</a:t>
            </a:r>
            <a:r>
              <a:rPr lang="en-US" sz="1800" i="1" dirty="0"/>
              <a:t>(r)</a:t>
            </a:r>
          </a:p>
        </p:txBody>
      </p:sp>
      <p:graphicFrame>
        <p:nvGraphicFramePr>
          <p:cNvPr id="8" name="Object 4"/>
          <p:cNvGraphicFramePr>
            <a:graphicFrameLocks noChangeAspect="1"/>
          </p:cNvGraphicFramePr>
          <p:nvPr>
            <p:extLst>
              <p:ext uri="{D42A27DB-BD31-4B8C-83A1-F6EECF244321}">
                <p14:modId xmlns:p14="http://schemas.microsoft.com/office/powerpoint/2010/main" val="2956978499"/>
              </p:ext>
            </p:extLst>
          </p:nvPr>
        </p:nvGraphicFramePr>
        <p:xfrm>
          <a:off x="677863" y="2082800"/>
          <a:ext cx="3151187" cy="1528763"/>
        </p:xfrm>
        <a:graphic>
          <a:graphicData uri="http://schemas.openxmlformats.org/presentationml/2006/ole">
            <mc:AlternateContent xmlns:mc="http://schemas.openxmlformats.org/markup-compatibility/2006">
              <mc:Choice xmlns:v="urn:schemas-microsoft-com:vml" Requires="v">
                <p:oleObj name="Equation" r:id="rId5" imgW="2171700" imgH="1054100" progId="Equation.3">
                  <p:embed/>
                </p:oleObj>
              </mc:Choice>
              <mc:Fallback>
                <p:oleObj name="Equation" r:id="rId5" imgW="2171700" imgH="1054100" progId="Equation.3">
                  <p:embed/>
                  <p:pic>
                    <p:nvPicPr>
                      <p:cNvPr id="0" name=""/>
                      <p:cNvPicPr>
                        <a:picLocks noChangeAspect="1" noChangeArrowheads="1"/>
                      </p:cNvPicPr>
                      <p:nvPr/>
                    </p:nvPicPr>
                    <p:blipFill>
                      <a:blip r:embed="rId6"/>
                      <a:srcRect/>
                      <a:stretch>
                        <a:fillRect/>
                      </a:stretch>
                    </p:blipFill>
                    <p:spPr bwMode="auto">
                      <a:xfrm>
                        <a:off x="677863" y="2082800"/>
                        <a:ext cx="3151187" cy="1528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F8A29087-0707-8445-A020-13F02F293F0A}"/>
              </a:ext>
            </a:extLst>
          </p:cNvPr>
          <p:cNvSpPr txBox="1"/>
          <p:nvPr/>
        </p:nvSpPr>
        <p:spPr>
          <a:xfrm>
            <a:off x="379309" y="5272157"/>
            <a:ext cx="8738415" cy="707886"/>
          </a:xfrm>
          <a:prstGeom prst="rect">
            <a:avLst/>
          </a:prstGeom>
          <a:noFill/>
        </p:spPr>
        <p:txBody>
          <a:bodyPr wrap="square" rtlCol="0">
            <a:spAutoFit/>
          </a:bodyPr>
          <a:lstStyle/>
          <a:p>
            <a:r>
              <a:rPr lang="en-US" dirty="0"/>
              <a:t>Question – can you guess qualitatively what g(r) looks like for crystalline solid, liquid, gas, amorphous solid?</a:t>
            </a:r>
          </a:p>
        </p:txBody>
      </p:sp>
    </p:spTree>
    <p:extLst>
      <p:ext uri="{BB962C8B-B14F-4D97-AF65-F5344CB8AC3E}">
        <p14:creationId xmlns:p14="http://schemas.microsoft.com/office/powerpoint/2010/main" val="203638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D60E00-1246-E044-80B2-D4890D6B3976}"/>
              </a:ext>
            </a:extLst>
          </p:cNvPr>
          <p:cNvSpPr>
            <a:spLocks noGrp="1"/>
          </p:cNvSpPr>
          <p:nvPr>
            <p:ph type="title"/>
          </p:nvPr>
        </p:nvSpPr>
        <p:spPr/>
        <p:txBody>
          <a:bodyPr/>
          <a:lstStyle/>
          <a:p>
            <a:r>
              <a:rPr lang="en-US" dirty="0"/>
              <a:t>Basic Types of Pair Correlation Functions</a:t>
            </a:r>
          </a:p>
        </p:txBody>
      </p:sp>
      <p:sp>
        <p:nvSpPr>
          <p:cNvPr id="8" name="Content Placeholder 7">
            <a:extLst>
              <a:ext uri="{FF2B5EF4-FFF2-40B4-BE49-F238E27FC236}">
                <a16:creationId xmlns:a16="http://schemas.microsoft.com/office/drawing/2014/main" id="{AE0D60FF-523A-BB48-8D41-44DCD1708D9B}"/>
              </a:ext>
            </a:extLst>
          </p:cNvPr>
          <p:cNvSpPr>
            <a:spLocks noGrp="1"/>
          </p:cNvSpPr>
          <p:nvPr>
            <p:ph idx="1"/>
          </p:nvPr>
        </p:nvSpPr>
        <p:spPr/>
        <p:txBody>
          <a:bodyPr/>
          <a:lstStyle/>
          <a:p>
            <a:r>
              <a:rPr lang="en-US" dirty="0"/>
              <a:t>Crystalline solid: Sharp peaks (neighbor shells) spread out by chemical disorder, vibrations.</a:t>
            </a:r>
          </a:p>
          <a:p>
            <a:r>
              <a:rPr lang="en-US" dirty="0"/>
              <a:t>Liquid: Wide diffuse neighbor shells (our to 2-3 neighbor shells, then flat)</a:t>
            </a:r>
          </a:p>
          <a:p>
            <a:r>
              <a:rPr lang="en-US" dirty="0"/>
              <a:t>Amorphous solid: Similar to liquid</a:t>
            </a:r>
          </a:p>
          <a:p>
            <a:r>
              <a:rPr lang="en-US" dirty="0"/>
              <a:t>Gas: </a:t>
            </a:r>
            <a:r>
              <a:rPr lang="en-US" dirty="0" err="1"/>
              <a:t>Exluded</a:t>
            </a:r>
            <a:r>
              <a:rPr lang="en-US" dirty="0"/>
              <a:t> repulsion region with single neighbor shell with long tail.</a:t>
            </a:r>
          </a:p>
        </p:txBody>
      </p:sp>
      <p:sp>
        <p:nvSpPr>
          <p:cNvPr id="6" name="Slide Number Placeholder 5">
            <a:extLst>
              <a:ext uri="{FF2B5EF4-FFF2-40B4-BE49-F238E27FC236}">
                <a16:creationId xmlns:a16="http://schemas.microsoft.com/office/drawing/2014/main" id="{9417C22A-E5E6-D145-A4D5-A93822B84ABB}"/>
              </a:ext>
            </a:extLst>
          </p:cNvPr>
          <p:cNvSpPr>
            <a:spLocks noGrp="1"/>
          </p:cNvSpPr>
          <p:nvPr>
            <p:ph type="sldNum" sz="quarter" idx="12"/>
          </p:nvPr>
        </p:nvSpPr>
        <p:spPr/>
        <p:txBody>
          <a:bodyPr/>
          <a:lstStyle/>
          <a:p>
            <a:pPr>
              <a:defRPr/>
            </a:pPr>
            <a:endParaRPr lang="en-US"/>
          </a:p>
          <a:p>
            <a:pPr>
              <a:defRPr/>
            </a:pPr>
            <a:fld id="{071B410E-527E-5F4B-8AE5-717FA7D3ABEE}" type="slidenum">
              <a:rPr lang="en-US" smtClean="0"/>
              <a:pPr>
                <a:defRPr/>
              </a:pPr>
              <a:t>6</a:t>
            </a:fld>
            <a:endParaRPr lang="en-US"/>
          </a:p>
        </p:txBody>
      </p:sp>
    </p:spTree>
    <p:extLst>
      <p:ext uri="{BB962C8B-B14F-4D97-AF65-F5344CB8AC3E}">
        <p14:creationId xmlns:p14="http://schemas.microsoft.com/office/powerpoint/2010/main" val="49155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endParaRPr lang="en-US" sz="1000"/>
          </a:p>
          <a:p>
            <a:pPr eaLnBrk="1" hangingPunct="1"/>
            <a:fld id="{5F33E63B-8810-684A-9B6C-708347FF7AC7}" type="slidenum">
              <a:rPr lang="en-US" sz="1000"/>
              <a:pPr eaLnBrk="1" hangingPunct="1"/>
              <a:t>7</a:t>
            </a:fld>
            <a:endParaRPr lang="en-US" sz="1000"/>
          </a:p>
        </p:txBody>
      </p:sp>
      <p:sp>
        <p:nvSpPr>
          <p:cNvPr id="30723" name="Rectangle 2"/>
          <p:cNvSpPr>
            <a:spLocks noGrp="1" noChangeArrowheads="1"/>
          </p:cNvSpPr>
          <p:nvPr>
            <p:ph type="title"/>
          </p:nvPr>
        </p:nvSpPr>
        <p:spPr/>
        <p:txBody>
          <a:bodyPr/>
          <a:lstStyle/>
          <a:p>
            <a:pPr eaLnBrk="1" hangingPunct="1"/>
            <a:r>
              <a:rPr lang="en-US" sz="2800">
                <a:latin typeface="Arial" charset="0"/>
                <a:ea typeface="ＭＳ Ｐゴシック" charset="0"/>
                <a:cs typeface="ＭＳ Ｐゴシック" charset="0"/>
              </a:rPr>
              <a:t>Pair Distribution Function for Crystalline SiC from MD</a:t>
            </a:r>
          </a:p>
        </p:txBody>
      </p:sp>
      <p:grpSp>
        <p:nvGrpSpPr>
          <p:cNvPr id="30724" name="Group 3"/>
          <p:cNvGrpSpPr>
            <a:grpSpLocks/>
          </p:cNvGrpSpPr>
          <p:nvPr/>
        </p:nvGrpSpPr>
        <p:grpSpPr bwMode="auto">
          <a:xfrm>
            <a:off x="811213" y="1152525"/>
            <a:ext cx="7119937" cy="5537200"/>
            <a:chOff x="511" y="649"/>
            <a:chExt cx="4485" cy="3488"/>
          </a:xfrm>
        </p:grpSpPr>
        <p:pic>
          <p:nvPicPr>
            <p:cNvPr id="30734" name="Picture 4"/>
            <p:cNvPicPr>
              <a:picLocks noChangeAspect="1" noChangeArrowheads="1"/>
            </p:cNvPicPr>
            <p:nvPr/>
          </p:nvPicPr>
          <p:blipFill>
            <a:blip r:embed="rId3">
              <a:extLst>
                <a:ext uri="{28A0092B-C50C-407E-A947-70E740481C1C}">
                  <a14:useLocalDpi xmlns:a14="http://schemas.microsoft.com/office/drawing/2010/main" val="0"/>
                </a:ext>
              </a:extLst>
            </a:blip>
            <a:srcRect l="14894" b="58313"/>
            <a:stretch>
              <a:fillRect/>
            </a:stretch>
          </p:blipFill>
          <p:spPr bwMode="auto">
            <a:xfrm>
              <a:off x="511" y="649"/>
              <a:ext cx="4485" cy="28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35" name="Picture 5"/>
            <p:cNvPicPr>
              <a:picLocks noChangeAspect="1" noChangeArrowheads="1"/>
            </p:cNvPicPr>
            <p:nvPr/>
          </p:nvPicPr>
          <p:blipFill>
            <a:blip r:embed="rId3">
              <a:extLst>
                <a:ext uri="{28A0092B-C50C-407E-A947-70E740481C1C}">
                  <a14:useLocalDpi xmlns:a14="http://schemas.microsoft.com/office/drawing/2010/main" val="0"/>
                </a:ext>
              </a:extLst>
            </a:blip>
            <a:srcRect l="21036" t="80219" r="2541" b="9868"/>
            <a:stretch>
              <a:fillRect/>
            </a:stretch>
          </p:blipFill>
          <p:spPr bwMode="auto">
            <a:xfrm>
              <a:off x="797" y="3436"/>
              <a:ext cx="4120" cy="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0725" name="AutoShape 6"/>
          <p:cNvSpPr>
            <a:spLocks/>
          </p:cNvSpPr>
          <p:nvPr/>
        </p:nvSpPr>
        <p:spPr bwMode="auto">
          <a:xfrm rot="-5400000">
            <a:off x="1873250" y="5192713"/>
            <a:ext cx="217488" cy="1001712"/>
          </a:xfrm>
          <a:prstGeom prst="leftBrace">
            <a:avLst>
              <a:gd name="adj1" fmla="val 38382"/>
              <a:gd name="adj2" fmla="val 50000"/>
            </a:avLst>
          </a:prstGeom>
          <a:noFill/>
          <a:ln w="38100">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0726" name="Text Box 7"/>
          <p:cNvSpPr txBox="1">
            <a:spLocks noChangeArrowheads="1"/>
          </p:cNvSpPr>
          <p:nvPr/>
        </p:nvSpPr>
        <p:spPr bwMode="auto">
          <a:xfrm>
            <a:off x="1341438" y="5832475"/>
            <a:ext cx="12604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algn="ctr" eaLnBrk="1" hangingPunct="1"/>
            <a:r>
              <a:rPr lang="en-US">
                <a:solidFill>
                  <a:srgbClr val="CC0000"/>
                </a:solidFill>
              </a:rPr>
              <a:t>Strong repulsion</a:t>
            </a:r>
          </a:p>
        </p:txBody>
      </p:sp>
      <p:sp>
        <p:nvSpPr>
          <p:cNvPr id="30727" name="Text Box 8"/>
          <p:cNvSpPr txBox="1">
            <a:spLocks noChangeArrowheads="1"/>
          </p:cNvSpPr>
          <p:nvPr/>
        </p:nvSpPr>
        <p:spPr bwMode="auto">
          <a:xfrm>
            <a:off x="1930400" y="935038"/>
            <a:ext cx="13303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a:solidFill>
                  <a:srgbClr val="CC0000"/>
                </a:solidFill>
              </a:rPr>
              <a:t>1NN Shell</a:t>
            </a:r>
          </a:p>
        </p:txBody>
      </p:sp>
      <p:sp>
        <p:nvSpPr>
          <p:cNvPr id="30728" name="AutoShape 9"/>
          <p:cNvSpPr>
            <a:spLocks/>
          </p:cNvSpPr>
          <p:nvPr/>
        </p:nvSpPr>
        <p:spPr bwMode="auto">
          <a:xfrm rot="5400000" flipV="1">
            <a:off x="3231356" y="1623219"/>
            <a:ext cx="217488" cy="482600"/>
          </a:xfrm>
          <a:prstGeom prst="leftBrace">
            <a:avLst>
              <a:gd name="adj1" fmla="val 18491"/>
              <a:gd name="adj2" fmla="val 50000"/>
            </a:avLst>
          </a:prstGeom>
          <a:noFill/>
          <a:ln w="38100">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0729" name="Text Box 10"/>
          <p:cNvSpPr txBox="1">
            <a:spLocks noChangeArrowheads="1"/>
          </p:cNvSpPr>
          <p:nvPr/>
        </p:nvSpPr>
        <p:spPr bwMode="auto">
          <a:xfrm>
            <a:off x="2725738" y="1362075"/>
            <a:ext cx="1330325" cy="3968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a:solidFill>
                  <a:srgbClr val="CC0000"/>
                </a:solidFill>
              </a:rPr>
              <a:t>2NN Shell</a:t>
            </a:r>
          </a:p>
        </p:txBody>
      </p:sp>
      <p:sp>
        <p:nvSpPr>
          <p:cNvPr id="30730" name="AutoShape 11"/>
          <p:cNvSpPr>
            <a:spLocks/>
          </p:cNvSpPr>
          <p:nvPr/>
        </p:nvSpPr>
        <p:spPr bwMode="auto">
          <a:xfrm rot="5400000" flipV="1">
            <a:off x="3588544" y="2813844"/>
            <a:ext cx="217488" cy="482600"/>
          </a:xfrm>
          <a:prstGeom prst="leftBrace">
            <a:avLst>
              <a:gd name="adj1" fmla="val 18491"/>
              <a:gd name="adj2" fmla="val 50000"/>
            </a:avLst>
          </a:prstGeom>
          <a:noFill/>
          <a:ln w="38100">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0731" name="Text Box 12"/>
          <p:cNvSpPr txBox="1">
            <a:spLocks noChangeArrowheads="1"/>
          </p:cNvSpPr>
          <p:nvPr/>
        </p:nvSpPr>
        <p:spPr bwMode="auto">
          <a:xfrm>
            <a:off x="3014663" y="2552700"/>
            <a:ext cx="1330325" cy="3968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a:solidFill>
                  <a:srgbClr val="CC0000"/>
                </a:solidFill>
              </a:rPr>
              <a:t>3NN Shell</a:t>
            </a:r>
          </a:p>
        </p:txBody>
      </p:sp>
      <p:sp>
        <p:nvSpPr>
          <p:cNvPr id="30732" name="AutoShape 13"/>
          <p:cNvSpPr>
            <a:spLocks/>
          </p:cNvSpPr>
          <p:nvPr/>
        </p:nvSpPr>
        <p:spPr bwMode="auto">
          <a:xfrm rot="5400000" flipV="1">
            <a:off x="2504281" y="1196182"/>
            <a:ext cx="217487" cy="482600"/>
          </a:xfrm>
          <a:prstGeom prst="leftBrace">
            <a:avLst>
              <a:gd name="adj1" fmla="val 18492"/>
              <a:gd name="adj2" fmla="val 50000"/>
            </a:avLst>
          </a:prstGeom>
          <a:noFill/>
          <a:ln w="38100">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0733" name="Text Box 14"/>
          <p:cNvSpPr txBox="1">
            <a:spLocks noChangeArrowheads="1"/>
          </p:cNvSpPr>
          <p:nvPr/>
        </p:nvSpPr>
        <p:spPr bwMode="auto">
          <a:xfrm>
            <a:off x="7537450" y="595313"/>
            <a:ext cx="13208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sz="1000">
                <a:solidFill>
                  <a:schemeClr val="accent2"/>
                </a:solidFill>
              </a:rPr>
              <a:t>Rino, et al., PRB </a:t>
            </a:r>
            <a:r>
              <a:rPr lang="ja-JP" altLang="en-US" sz="1000">
                <a:solidFill>
                  <a:schemeClr val="accent2"/>
                </a:solidFill>
              </a:rPr>
              <a:t>‘</a:t>
            </a:r>
            <a:r>
              <a:rPr lang="en-US" altLang="ja-JP" sz="1000">
                <a:solidFill>
                  <a:schemeClr val="accent2"/>
                </a:solidFill>
              </a:rPr>
              <a:t>04</a:t>
            </a:r>
            <a:endParaRPr lang="en-US" sz="100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endParaRPr lang="en-US" sz="1000"/>
          </a:p>
          <a:p>
            <a:pPr eaLnBrk="1" hangingPunct="1"/>
            <a:fld id="{5D179331-DB5C-864A-98D7-8E06AE3208EE}" type="slidenum">
              <a:rPr lang="en-US" sz="1000"/>
              <a:pPr eaLnBrk="1" hangingPunct="1"/>
              <a:t>8</a:t>
            </a:fld>
            <a:endParaRPr lang="en-US" sz="1000"/>
          </a:p>
        </p:txBody>
      </p:sp>
      <p:sp>
        <p:nvSpPr>
          <p:cNvPr id="32771" name="Rectangle 2"/>
          <p:cNvSpPr>
            <a:spLocks noGrp="1" noChangeArrowheads="1"/>
          </p:cNvSpPr>
          <p:nvPr>
            <p:ph type="title"/>
          </p:nvPr>
        </p:nvSpPr>
        <p:spPr/>
        <p:txBody>
          <a:bodyPr/>
          <a:lstStyle/>
          <a:p>
            <a:pPr eaLnBrk="1" hangingPunct="1"/>
            <a:r>
              <a:rPr lang="en-US" sz="2800">
                <a:latin typeface="Arial" charset="0"/>
                <a:ea typeface="ＭＳ Ｐゴシック" charset="0"/>
                <a:cs typeface="ＭＳ Ｐゴシック" charset="0"/>
              </a:rPr>
              <a:t>Pair Distribution Function for Amorphous SiC from MD</a:t>
            </a:r>
          </a:p>
        </p:txBody>
      </p:sp>
      <p:pic>
        <p:nvPicPr>
          <p:cNvPr id="32772" name="Picture 3"/>
          <p:cNvPicPr>
            <a:picLocks noChangeAspect="1" noChangeArrowheads="1"/>
          </p:cNvPicPr>
          <p:nvPr/>
        </p:nvPicPr>
        <p:blipFill>
          <a:blip r:embed="rId3">
            <a:extLst>
              <a:ext uri="{28A0092B-C50C-407E-A947-70E740481C1C}">
                <a14:useLocalDpi xmlns:a14="http://schemas.microsoft.com/office/drawing/2010/main" val="0"/>
              </a:ext>
            </a:extLst>
          </a:blip>
          <a:srcRect l="15248" t="42525" r="1950" b="10895"/>
          <a:stretch>
            <a:fillRect/>
          </a:stretch>
        </p:blipFill>
        <p:spPr bwMode="auto">
          <a:xfrm>
            <a:off x="1189038" y="1538288"/>
            <a:ext cx="6872287" cy="507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773" name="AutoShape 4"/>
          <p:cNvSpPr>
            <a:spLocks/>
          </p:cNvSpPr>
          <p:nvPr/>
        </p:nvSpPr>
        <p:spPr bwMode="auto">
          <a:xfrm rot="-5400000">
            <a:off x="2216150" y="5260976"/>
            <a:ext cx="217487" cy="1001712"/>
          </a:xfrm>
          <a:prstGeom prst="leftBrace">
            <a:avLst>
              <a:gd name="adj1" fmla="val 38382"/>
              <a:gd name="adj2" fmla="val 50000"/>
            </a:avLst>
          </a:prstGeom>
          <a:noFill/>
          <a:ln w="38100">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2774" name="Text Box 5"/>
          <p:cNvSpPr txBox="1">
            <a:spLocks noChangeArrowheads="1"/>
          </p:cNvSpPr>
          <p:nvPr/>
        </p:nvSpPr>
        <p:spPr bwMode="auto">
          <a:xfrm>
            <a:off x="1684338" y="5900738"/>
            <a:ext cx="12604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algn="ctr" eaLnBrk="1" hangingPunct="1"/>
            <a:r>
              <a:rPr lang="en-US">
                <a:solidFill>
                  <a:srgbClr val="CC0000"/>
                </a:solidFill>
              </a:rPr>
              <a:t>Strong repulsion</a:t>
            </a:r>
          </a:p>
        </p:txBody>
      </p:sp>
      <p:sp>
        <p:nvSpPr>
          <p:cNvPr id="32775" name="Text Box 6"/>
          <p:cNvSpPr txBox="1">
            <a:spLocks noChangeArrowheads="1"/>
          </p:cNvSpPr>
          <p:nvPr/>
        </p:nvSpPr>
        <p:spPr bwMode="auto">
          <a:xfrm>
            <a:off x="2273300" y="1168400"/>
            <a:ext cx="13303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a:solidFill>
                  <a:srgbClr val="CC0000"/>
                </a:solidFill>
              </a:rPr>
              <a:t>1NN Shell</a:t>
            </a:r>
          </a:p>
        </p:txBody>
      </p:sp>
      <p:sp>
        <p:nvSpPr>
          <p:cNvPr id="32776" name="AutoShape 7"/>
          <p:cNvSpPr>
            <a:spLocks/>
          </p:cNvSpPr>
          <p:nvPr/>
        </p:nvSpPr>
        <p:spPr bwMode="auto">
          <a:xfrm rot="5400000" flipV="1">
            <a:off x="3520281" y="3875882"/>
            <a:ext cx="217487" cy="482600"/>
          </a:xfrm>
          <a:prstGeom prst="leftBrace">
            <a:avLst>
              <a:gd name="adj1" fmla="val 18492"/>
              <a:gd name="adj2" fmla="val 50000"/>
            </a:avLst>
          </a:prstGeom>
          <a:noFill/>
          <a:ln w="38100">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2777" name="Text Box 8"/>
          <p:cNvSpPr txBox="1">
            <a:spLocks noChangeArrowheads="1"/>
          </p:cNvSpPr>
          <p:nvPr/>
        </p:nvSpPr>
        <p:spPr bwMode="auto">
          <a:xfrm>
            <a:off x="3014663" y="3614738"/>
            <a:ext cx="1330325" cy="3968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a:solidFill>
                  <a:srgbClr val="CC0000"/>
                </a:solidFill>
              </a:rPr>
              <a:t>2NN Shell</a:t>
            </a:r>
          </a:p>
        </p:txBody>
      </p:sp>
      <p:sp>
        <p:nvSpPr>
          <p:cNvPr id="32778" name="AutoShape 9"/>
          <p:cNvSpPr>
            <a:spLocks/>
          </p:cNvSpPr>
          <p:nvPr/>
        </p:nvSpPr>
        <p:spPr bwMode="auto">
          <a:xfrm rot="5400000" flipV="1">
            <a:off x="3917156" y="4764882"/>
            <a:ext cx="217487" cy="482600"/>
          </a:xfrm>
          <a:prstGeom prst="leftBrace">
            <a:avLst>
              <a:gd name="adj1" fmla="val 18492"/>
              <a:gd name="adj2" fmla="val 50000"/>
            </a:avLst>
          </a:prstGeom>
          <a:noFill/>
          <a:ln w="38100">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2779" name="Text Box 10"/>
          <p:cNvSpPr txBox="1">
            <a:spLocks noChangeArrowheads="1"/>
          </p:cNvSpPr>
          <p:nvPr/>
        </p:nvSpPr>
        <p:spPr bwMode="auto">
          <a:xfrm>
            <a:off x="3343275" y="4503738"/>
            <a:ext cx="1330325" cy="3968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a:solidFill>
                  <a:srgbClr val="CC0000"/>
                </a:solidFill>
              </a:rPr>
              <a:t>3NN Shell</a:t>
            </a:r>
          </a:p>
        </p:txBody>
      </p:sp>
      <p:sp>
        <p:nvSpPr>
          <p:cNvPr id="32780" name="AutoShape 11"/>
          <p:cNvSpPr>
            <a:spLocks/>
          </p:cNvSpPr>
          <p:nvPr/>
        </p:nvSpPr>
        <p:spPr bwMode="auto">
          <a:xfrm rot="5400000" flipV="1">
            <a:off x="2847181" y="1429544"/>
            <a:ext cx="217488" cy="482600"/>
          </a:xfrm>
          <a:prstGeom prst="leftBrace">
            <a:avLst>
              <a:gd name="adj1" fmla="val 18491"/>
              <a:gd name="adj2" fmla="val 50000"/>
            </a:avLst>
          </a:prstGeom>
          <a:noFill/>
          <a:ln w="38100">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2781" name="Text Box 12"/>
          <p:cNvSpPr txBox="1">
            <a:spLocks noChangeArrowheads="1"/>
          </p:cNvSpPr>
          <p:nvPr/>
        </p:nvSpPr>
        <p:spPr bwMode="auto">
          <a:xfrm>
            <a:off x="7537450" y="595313"/>
            <a:ext cx="13208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sz="1000">
                <a:solidFill>
                  <a:schemeClr val="accent2"/>
                </a:solidFill>
              </a:rPr>
              <a:t>Rino, et al., PRB </a:t>
            </a:r>
            <a:r>
              <a:rPr lang="ja-JP" altLang="en-US" sz="1000">
                <a:solidFill>
                  <a:schemeClr val="accent2"/>
                </a:solidFill>
              </a:rPr>
              <a:t>‘</a:t>
            </a:r>
            <a:r>
              <a:rPr lang="en-US" altLang="ja-JP" sz="1000">
                <a:solidFill>
                  <a:schemeClr val="accent2"/>
                </a:solidFill>
              </a:rPr>
              <a:t>04</a:t>
            </a:r>
            <a:endParaRPr lang="en-US" sz="100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Distribution </a:t>
            </a:r>
            <a:r>
              <a:rPr lang="en-US" dirty="0" err="1"/>
              <a:t>Ar</a:t>
            </a:r>
            <a:r>
              <a:rPr lang="en-US" dirty="0"/>
              <a:t>: Gas, Liquid, Solid</a:t>
            </a:r>
          </a:p>
        </p:txBody>
      </p:sp>
      <p:sp>
        <p:nvSpPr>
          <p:cNvPr id="3" name="Content Placeholder 2"/>
          <p:cNvSpPr>
            <a:spLocks noGrp="1"/>
          </p:cNvSpPr>
          <p:nvPr>
            <p:ph idx="1"/>
          </p:nvPr>
        </p:nvSpPr>
        <p:spPr>
          <a:xfrm>
            <a:off x="457200" y="5499100"/>
            <a:ext cx="8229600" cy="1054100"/>
          </a:xfrm>
        </p:spPr>
        <p:txBody>
          <a:bodyPr>
            <a:normAutofit fontScale="92500" lnSpcReduction="20000"/>
          </a:bodyPr>
          <a:lstStyle/>
          <a:p>
            <a:r>
              <a:rPr lang="en-US" dirty="0"/>
              <a:t>Gas has no neighbor shells</a:t>
            </a:r>
          </a:p>
          <a:p>
            <a:r>
              <a:rPr lang="en-US" dirty="0"/>
              <a:t>Liquid has smooth neighbor shells</a:t>
            </a:r>
          </a:p>
          <a:p>
            <a:r>
              <a:rPr lang="en-US" dirty="0"/>
              <a:t>Solids have sharper neighbor shells</a:t>
            </a:r>
          </a:p>
        </p:txBody>
      </p:sp>
      <p:sp>
        <p:nvSpPr>
          <p:cNvPr id="4" name="Slide Number Placeholder 3"/>
          <p:cNvSpPr>
            <a:spLocks noGrp="1"/>
          </p:cNvSpPr>
          <p:nvPr>
            <p:ph type="sldNum" sz="quarter" idx="12"/>
          </p:nvPr>
        </p:nvSpPr>
        <p:spPr/>
        <p:txBody>
          <a:bodyPr/>
          <a:lstStyle/>
          <a:p>
            <a:pPr>
              <a:defRPr/>
            </a:pPr>
            <a:endParaRPr lang="en-US"/>
          </a:p>
          <a:p>
            <a:pPr>
              <a:defRPr/>
            </a:pPr>
            <a:fld id="{8147BCF7-7B43-C948-BA56-07BBBECFF4C2}" type="slidenum">
              <a:rPr lang="en-US" smtClean="0"/>
              <a:pPr>
                <a:defRPr/>
              </a:pPr>
              <a:t>9</a:t>
            </a:fld>
            <a:endParaRPr lang="en-US"/>
          </a:p>
        </p:txBody>
      </p:sp>
      <p:pic>
        <p:nvPicPr>
          <p:cNvPr id="9" name="Picture 8"/>
          <p:cNvPicPr>
            <a:picLocks noChangeAspect="1"/>
          </p:cNvPicPr>
          <p:nvPr/>
        </p:nvPicPr>
        <p:blipFill>
          <a:blip r:embed="rId2"/>
          <a:stretch>
            <a:fillRect/>
          </a:stretch>
        </p:blipFill>
        <p:spPr>
          <a:xfrm>
            <a:off x="0" y="1663700"/>
            <a:ext cx="4368800" cy="3111500"/>
          </a:xfrm>
          <a:prstGeom prst="rect">
            <a:avLst/>
          </a:prstGeom>
        </p:spPr>
      </p:pic>
      <p:pic>
        <p:nvPicPr>
          <p:cNvPr id="10" name="Picture 9"/>
          <p:cNvPicPr>
            <a:picLocks noChangeAspect="1"/>
          </p:cNvPicPr>
          <p:nvPr/>
        </p:nvPicPr>
        <p:blipFill>
          <a:blip r:embed="rId3"/>
          <a:stretch>
            <a:fillRect/>
          </a:stretch>
        </p:blipFill>
        <p:spPr>
          <a:xfrm>
            <a:off x="4397375" y="1651000"/>
            <a:ext cx="4432300" cy="3175000"/>
          </a:xfrm>
          <a:prstGeom prst="rect">
            <a:avLst/>
          </a:prstGeom>
        </p:spPr>
      </p:pic>
      <p:sp>
        <p:nvSpPr>
          <p:cNvPr id="11" name="Rectangle 10"/>
          <p:cNvSpPr/>
          <p:nvPr/>
        </p:nvSpPr>
        <p:spPr>
          <a:xfrm>
            <a:off x="4013200" y="5107057"/>
            <a:ext cx="5130800" cy="338554"/>
          </a:xfrm>
          <a:prstGeom prst="rect">
            <a:avLst/>
          </a:prstGeom>
        </p:spPr>
        <p:txBody>
          <a:bodyPr wrap="square">
            <a:spAutoFit/>
          </a:bodyPr>
          <a:lstStyle/>
          <a:p>
            <a:r>
              <a:rPr lang="en-US" sz="1600" dirty="0"/>
              <a:t>http://</a:t>
            </a:r>
            <a:r>
              <a:rPr lang="en-US" sz="1600" dirty="0" err="1"/>
              <a:t>rkt.chem.ox.ac.uk</a:t>
            </a:r>
            <a:r>
              <a:rPr lang="en-US" sz="1600" dirty="0"/>
              <a:t>/lectures/</a:t>
            </a:r>
            <a:r>
              <a:rPr lang="en-US" sz="1600" dirty="0" err="1"/>
              <a:t>liqsolns</a:t>
            </a:r>
            <a:r>
              <a:rPr lang="en-US" sz="1600" dirty="0"/>
              <a:t>/</a:t>
            </a:r>
            <a:r>
              <a:rPr lang="en-US" sz="1600" dirty="0" err="1"/>
              <a:t>liquids.html</a:t>
            </a:r>
            <a:endParaRPr lang="en-US" sz="1600" dirty="0"/>
          </a:p>
        </p:txBody>
      </p:sp>
    </p:spTree>
    <p:extLst>
      <p:ext uri="{BB962C8B-B14F-4D97-AF65-F5344CB8AC3E}">
        <p14:creationId xmlns:p14="http://schemas.microsoft.com/office/powerpoint/2010/main" val="191454812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20745</TotalTime>
  <Words>455</Words>
  <Application>Microsoft Macintosh PowerPoint</Application>
  <PresentationFormat>On-screen Show (4:3)</PresentationFormat>
  <Paragraphs>90</Paragraphs>
  <Slides>13</Slides>
  <Notes>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ＭＳ Ｐゴシック</vt:lpstr>
      <vt:lpstr>Arial</vt:lpstr>
      <vt:lpstr>Calibri</vt:lpstr>
      <vt:lpstr>Symbol</vt:lpstr>
      <vt:lpstr>Default Design</vt:lpstr>
      <vt:lpstr>Equation</vt:lpstr>
      <vt:lpstr>Molecular Dynamics: Spatial Correlation Functions</vt:lpstr>
      <vt:lpstr>Outline</vt:lpstr>
      <vt:lpstr>Spatial Correlation Functions:  Pair Distribution Function</vt:lpstr>
      <vt:lpstr>Spatial Correlation Functions:  Pair Distribution Function</vt:lpstr>
      <vt:lpstr>Spatial Correlation Functions:  Species Dependent Pair Distribution Function</vt:lpstr>
      <vt:lpstr>Basic Types of Pair Correlation Functions</vt:lpstr>
      <vt:lpstr>Pair Distribution Function for Crystalline SiC from MD</vt:lpstr>
      <vt:lpstr>Pair Distribution Function for Amorphous SiC from MD</vt:lpstr>
      <vt:lpstr>Pair Distribution Ar: Gas, Liquid, Solid</vt:lpstr>
      <vt:lpstr>Summary</vt:lpstr>
      <vt:lpstr>Backup</vt:lpstr>
      <vt:lpstr>Pair Distribution Function for Liquid Si</vt:lpstr>
      <vt:lpstr>Pair Distribution Functions for Li-Cl Salt</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ddmorgan</dc:creator>
  <cp:lastModifiedBy>yuan ping</cp:lastModifiedBy>
  <cp:revision>1310</cp:revision>
  <dcterms:created xsi:type="dcterms:W3CDTF">2009-10-13T01:58:38Z</dcterms:created>
  <dcterms:modified xsi:type="dcterms:W3CDTF">2024-10-28T23:36:41Z</dcterms:modified>
</cp:coreProperties>
</file>