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82" r:id="rId2"/>
    <p:sldId id="483" r:id="rId3"/>
    <p:sldId id="486" r:id="rId4"/>
    <p:sldId id="487" r:id="rId5"/>
    <p:sldId id="456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9"/>
    <p:restoredTop sz="92945"/>
  </p:normalViewPr>
  <p:slideViewPr>
    <p:cSldViewPr snapToGrid="0">
      <p:cViewPr varScale="1">
        <p:scale>
          <a:sx n="118" d="100"/>
          <a:sy n="118" d="100"/>
        </p:scale>
        <p:origin x="2184" y="192"/>
      </p:cViewPr>
      <p:guideLst>
        <p:guide orient="horz" pos="3991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E048BA44-A310-0244-B11A-975194B13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6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188038F4-A161-ED4C-8BFF-2447B7402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F96922-AE53-404D-9D5B-651CDEB5736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93565A-5B16-B841-A76C-7B188482E87A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551EB9-71A4-A94D-8B06-640F20072BA0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6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B91A8E-5174-1846-B90E-DA403B5BC4E4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15DB779-BE20-E249-9942-F6015A522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F61578-2B19-034C-946B-F3FCB43CF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202684-1B86-AC4C-BF0B-2EC10932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71B410E-527E-5F4B-8AE5-717FA7D3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99BF6BD-0A56-504E-82D1-A87E29E33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8C36381-A790-5C48-9D20-6FB9F59F1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2B7DFFB-5AB3-B146-BF81-34A3DE9DD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87199A-B7E9-AE47-ADDD-128F1715A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EC4F042-87D3-4C46-8280-8D13FA79A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7C9461D-E348-3640-BE33-0DEEDA8A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C1BC0B9-0887-664C-B16E-8ADF20022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97B4306-7CC9-7445-99A0-04785647C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BF27E71-4280-0446-BB06-11869DCAFBF2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Molecular Dynamics Thermodynamic Averages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873EC-16C4-B51B-5A69-52A5F0B3E90D}"/>
              </a:ext>
            </a:extLst>
          </p:cNvPr>
          <p:cNvSpPr txBox="1"/>
          <p:nvPr/>
        </p:nvSpPr>
        <p:spPr>
          <a:xfrm>
            <a:off x="4408715" y="64628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Credits to Dane Morgan’s lectures</a:t>
            </a:r>
          </a:p>
        </p:txBody>
      </p:sp>
    </p:spTree>
    <p:extLst>
      <p:ext uri="{BB962C8B-B14F-4D97-AF65-F5344CB8AC3E}">
        <p14:creationId xmlns:p14="http://schemas.microsoft.com/office/powerpoint/2010/main" val="13240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170213B-66D7-0145-973A-3DC860BE2969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Simple Averages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Fluctuation-Dissipation Theorem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6185" y="779304"/>
            <a:ext cx="3866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/>
              <a:t>R. </a:t>
            </a:r>
            <a:r>
              <a:rPr lang="en-US" sz="1000" dirty="0" err="1"/>
              <a:t>Lesar</a:t>
            </a:r>
            <a:r>
              <a:rPr lang="en-US" sz="1000" dirty="0"/>
              <a:t>, Introduction to Computational Materials Science, </a:t>
            </a:r>
            <a:r>
              <a:rPr lang="en-US" sz="1000" dirty="0" err="1"/>
              <a:t>ch.</a:t>
            </a:r>
            <a:r>
              <a:rPr lang="en-US" sz="1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1007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Simple Averages to Get Basic Thermodynamic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Many macroscopic thermodynamic variables are averages over instantaneous versions defined for each microstates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Potential energy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Kinetic energy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Internal energy</a:t>
            </a:r>
          </a:p>
          <a:p>
            <a:pPr>
              <a:spcAft>
                <a:spcPts val="600"/>
              </a:spcAft>
              <a:defRPr/>
            </a:pPr>
            <a:endParaRPr lang="en-US" dirty="0"/>
          </a:p>
          <a:p>
            <a:pPr>
              <a:spcAft>
                <a:spcPts val="600"/>
              </a:spcAft>
              <a:defRPr/>
            </a:pPr>
            <a:r>
              <a:rPr lang="en-US" dirty="0"/>
              <a:t>Pressure</a:t>
            </a:r>
          </a:p>
          <a:p>
            <a:pPr>
              <a:spcAft>
                <a:spcPts val="600"/>
              </a:spcAft>
              <a:defRPr/>
            </a:pPr>
            <a:endParaRPr lang="en-US" dirty="0"/>
          </a:p>
          <a:p>
            <a:pPr>
              <a:spcAft>
                <a:spcPts val="600"/>
              </a:spcAft>
              <a:defRPr/>
            </a:pPr>
            <a:r>
              <a:rPr lang="en-US" dirty="0"/>
              <a:t>Temperature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And so on for Volume, Number of atoms, Number of atoms separated by a distance r, …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43886ED-F34D-8F48-B886-74A725FE0DE6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306388" y="1109663"/>
            <a:ext cx="5294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203575" y="3452813"/>
          <a:ext cx="1298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800" imgH="241300" progId="Equation.3">
                  <p:embed/>
                </p:oleObj>
              </mc:Choice>
              <mc:Fallback>
                <p:oleObj name="Equation" r:id="rId2" imgW="939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52813"/>
                        <a:ext cx="1298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203575" y="5084763"/>
          <a:ext cx="2270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95300" progId="Equation.3">
                  <p:embed/>
                </p:oleObj>
              </mc:Choice>
              <mc:Fallback>
                <p:oleObj name="Equation" r:id="rId4" imgW="1511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84763"/>
                        <a:ext cx="22701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0"/>
          <p:cNvGraphicFramePr>
            <a:graphicFrameLocks noChangeAspect="1"/>
          </p:cNvGraphicFramePr>
          <p:nvPr/>
        </p:nvGraphicFramePr>
        <p:xfrm>
          <a:off x="3203575" y="2298700"/>
          <a:ext cx="3971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100" imgH="495300" progId="Equation.3">
                  <p:embed/>
                </p:oleObj>
              </mc:Choice>
              <mc:Fallback>
                <p:oleObj name="Equation" r:id="rId6" imgW="3213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98700"/>
                        <a:ext cx="3971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1"/>
          <p:cNvGraphicFramePr>
            <a:graphicFrameLocks noChangeAspect="1"/>
          </p:cNvGraphicFramePr>
          <p:nvPr/>
        </p:nvGraphicFramePr>
        <p:xfrm>
          <a:off x="3203575" y="2816225"/>
          <a:ext cx="32639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41600" imgH="520700" progId="Equation.3">
                  <p:embed/>
                </p:oleObj>
              </mc:Choice>
              <mc:Fallback>
                <p:oleObj name="Equation" r:id="rId8" imgW="2641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16225"/>
                        <a:ext cx="32639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2"/>
          <p:cNvGraphicFramePr>
            <a:graphicFrameLocks noChangeAspect="1"/>
          </p:cNvGraphicFramePr>
          <p:nvPr/>
        </p:nvGraphicFramePr>
        <p:xfrm>
          <a:off x="3203575" y="4211638"/>
          <a:ext cx="1914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400" imgH="495300" progId="Equation.3">
                  <p:embed/>
                </p:oleObj>
              </mc:Choice>
              <mc:Fallback>
                <p:oleObj name="Equation" r:id="rId10" imgW="1549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11638"/>
                        <a:ext cx="19145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2" name="Group 18"/>
          <p:cNvGrpSpPr>
            <a:grpSpLocks/>
          </p:cNvGrpSpPr>
          <p:nvPr/>
        </p:nvGrpSpPr>
        <p:grpSpPr bwMode="auto">
          <a:xfrm>
            <a:off x="5811838" y="3941763"/>
            <a:ext cx="2647950" cy="885825"/>
            <a:chOff x="5862638" y="3890434"/>
            <a:chExt cx="2647950" cy="885825"/>
          </a:xfrm>
        </p:grpSpPr>
        <p:graphicFrame>
          <p:nvGraphicFramePr>
            <p:cNvPr id="28687" name="Object 14"/>
            <p:cNvGraphicFramePr>
              <a:graphicFrameLocks noChangeAspect="1"/>
            </p:cNvGraphicFramePr>
            <p:nvPr/>
          </p:nvGraphicFramePr>
          <p:xfrm>
            <a:off x="5862638" y="4130147"/>
            <a:ext cx="2647950" cy="646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33600" imgH="520700" progId="Equation.3">
                    <p:embed/>
                  </p:oleObj>
                </mc:Choice>
                <mc:Fallback>
                  <p:oleObj name="Equation" r:id="rId12" imgW="2133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2638" y="4130147"/>
                          <a:ext cx="2647950" cy="646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8" name="TextBox 15"/>
            <p:cNvSpPr txBox="1">
              <a:spLocks noChangeArrowheads="1"/>
            </p:cNvSpPr>
            <p:nvPr/>
          </p:nvSpPr>
          <p:spPr bwMode="auto">
            <a:xfrm>
              <a:off x="6002867" y="3890434"/>
              <a:ext cx="25061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/>
                <a:t>From the Virial Theorem</a:t>
              </a:r>
            </a:p>
          </p:txBody>
        </p:sp>
      </p:grp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5661025" y="3622675"/>
            <a:ext cx="326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(see Allen and Tildesley, Leach) </a:t>
            </a:r>
          </a:p>
        </p:txBody>
      </p:sp>
      <p:grpSp>
        <p:nvGrpSpPr>
          <p:cNvPr id="28684" name="Group 19"/>
          <p:cNvGrpSpPr>
            <a:grpSpLocks/>
          </p:cNvGrpSpPr>
          <p:nvPr/>
        </p:nvGrpSpPr>
        <p:grpSpPr bwMode="auto">
          <a:xfrm>
            <a:off x="5603875" y="4916488"/>
            <a:ext cx="3286125" cy="1022350"/>
            <a:chOff x="5808336" y="4786369"/>
            <a:chExt cx="3335664" cy="1038190"/>
          </a:xfrm>
        </p:grpSpPr>
        <p:graphicFrame>
          <p:nvGraphicFramePr>
            <p:cNvPr id="28685" name="Object 8"/>
            <p:cNvGraphicFramePr>
              <a:graphicFrameLocks noChangeAspect="1"/>
            </p:cNvGraphicFramePr>
            <p:nvPr/>
          </p:nvGraphicFramePr>
          <p:xfrm>
            <a:off x="6011556" y="5046248"/>
            <a:ext cx="2933988" cy="778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68500" imgH="520700" progId="Equation.3">
                    <p:embed/>
                  </p:oleObj>
                </mc:Choice>
                <mc:Fallback>
                  <p:oleObj name="Equation" r:id="rId14" imgW="19685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556" y="5046248"/>
                          <a:ext cx="2933988" cy="778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TextBox 17"/>
            <p:cNvSpPr txBox="1">
              <a:spLocks noChangeArrowheads="1"/>
            </p:cNvSpPr>
            <p:nvPr/>
          </p:nvSpPr>
          <p:spPr bwMode="auto">
            <a:xfrm>
              <a:off x="5808336" y="4786369"/>
              <a:ext cx="3335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/>
                <a:t>From the Equipartition Theorem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58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6D1FF81-168B-BC44-924E-727390BC41B4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Averages of Fluctuations to Get Susceptibilities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Susceptibility = response of one macroscopic variable of the system to changing another macroscopic variable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fluctuation-dissipation theorem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relates the response of the system (a susceptibility) to its equilibrium properties (a correlation function)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Equilibrium properties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1004888" y="4076700"/>
          <a:ext cx="36941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76500" imgH="342900" progId="Equation.DSMT4">
                  <p:embed/>
                </p:oleObj>
              </mc:Choice>
              <mc:Fallback>
                <p:oleObj name="Equation" r:id="rId3" imgW="24765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076700"/>
                        <a:ext cx="36941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1004888" y="4552950"/>
          <a:ext cx="45672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342900" progId="Equation.DSMT4">
                  <p:embed/>
                </p:oleObj>
              </mc:Choice>
              <mc:Fallback>
                <p:oleObj name="Equation" r:id="rId5" imgW="30607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552950"/>
                        <a:ext cx="45672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597525" y="4102100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Specific heat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618163" y="4602163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Compressibility</a:t>
            </a:r>
          </a:p>
        </p:txBody>
      </p:sp>
      <p:graphicFrame>
        <p:nvGraphicFramePr>
          <p:cNvPr id="29704" name="Object 4"/>
          <p:cNvGraphicFramePr>
            <a:graphicFrameLocks noChangeAspect="1"/>
          </p:cNvGraphicFramePr>
          <p:nvPr/>
        </p:nvGraphicFramePr>
        <p:xfrm>
          <a:off x="1004888" y="5029200"/>
          <a:ext cx="38258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65400" imgH="342900" progId="Equation.DSMT4">
                  <p:embed/>
                </p:oleObj>
              </mc:Choice>
              <mc:Fallback>
                <p:oleObj name="Equation" r:id="rId7" imgW="2565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029200"/>
                        <a:ext cx="38258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611813" y="5075238"/>
            <a:ext cx="272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Magnetic susceptibility</a:t>
            </a:r>
          </a:p>
        </p:txBody>
      </p:sp>
      <p:graphicFrame>
        <p:nvGraphicFramePr>
          <p:cNvPr id="29706" name="Object 5"/>
          <p:cNvGraphicFramePr>
            <a:graphicFrameLocks noChangeAspect="1"/>
          </p:cNvGraphicFramePr>
          <p:nvPr/>
        </p:nvGraphicFramePr>
        <p:xfrm>
          <a:off x="1004888" y="5588000"/>
          <a:ext cx="39417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41600" imgH="342900" progId="Equation.DSMT4">
                  <p:embed/>
                </p:oleObj>
              </mc:Choice>
              <mc:Fallback>
                <p:oleObj name="Equation" r:id="rId9" imgW="2641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588000"/>
                        <a:ext cx="39417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618163" y="5561013"/>
            <a:ext cx="29575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General (A extensive, B intensive)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BC3717-2760-1247-8AF5-CA9F0A9CE7ED}"/>
                  </a:ext>
                </a:extLst>
              </p:cNvPr>
              <p:cNvSpPr/>
              <p:nvPr/>
            </p:nvSpPr>
            <p:spPr>
              <a:xfrm>
                <a:off x="4000878" y="3607721"/>
                <a:ext cx="18915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BC3717-2760-1247-8AF5-CA9F0A9CE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78" y="3607721"/>
                <a:ext cx="189154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7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BFD741E-5213-2749-979C-D4330D56631C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554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Thermal averaging: Simple Averages and Fluctuation-Dissipation Theorem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Averaging instantaneous quantities and their fluctuations can yield thermodynamic variables (e.g., energy, specific heat)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21063</TotalTime>
  <Words>194</Words>
  <Application>Microsoft Macintosh PowerPoint</Application>
  <PresentationFormat>On-screen Show (4:3)</PresentationFormat>
  <Paragraphs>46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Cambria Math</vt:lpstr>
      <vt:lpstr>Default Design</vt:lpstr>
      <vt:lpstr>Equation</vt:lpstr>
      <vt:lpstr>Molecular Dynamics Thermodynamic Averages</vt:lpstr>
      <vt:lpstr>Outline</vt:lpstr>
      <vt:lpstr>Simple Averages to Get Basic Thermodynamic Variables</vt:lpstr>
      <vt:lpstr>Averages of Fluctuations to Get Susceptibilities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1343</cp:revision>
  <dcterms:created xsi:type="dcterms:W3CDTF">2009-10-13T01:58:38Z</dcterms:created>
  <dcterms:modified xsi:type="dcterms:W3CDTF">2024-10-28T23:38:06Z</dcterms:modified>
</cp:coreProperties>
</file>