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1" r:id="rId2"/>
    <p:sldId id="399" r:id="rId3"/>
    <p:sldId id="397" r:id="rId4"/>
    <p:sldId id="398" r:id="rId5"/>
    <p:sldId id="381" r:id="rId6"/>
    <p:sldId id="382" r:id="rId7"/>
    <p:sldId id="390" r:id="rId8"/>
    <p:sldId id="384" r:id="rId9"/>
    <p:sldId id="401" r:id="rId10"/>
    <p:sldId id="389" r:id="rId11"/>
    <p:sldId id="388" r:id="rId12"/>
    <p:sldId id="400" r:id="rId13"/>
    <p:sldId id="385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75">
          <p15:clr>
            <a:srgbClr val="A4A3A4"/>
          </p15:clr>
        </p15:guide>
        <p15:guide id="2" pos="33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8"/>
    <p:restoredTop sz="93151"/>
  </p:normalViewPr>
  <p:slideViewPr>
    <p:cSldViewPr snapToGrid="0" showGuides="1">
      <p:cViewPr varScale="1">
        <p:scale>
          <a:sx n="118" d="100"/>
          <a:sy n="118" d="100"/>
        </p:scale>
        <p:origin x="2032" y="200"/>
      </p:cViewPr>
      <p:guideLst>
        <p:guide orient="horz" pos="2975"/>
        <p:guide pos="337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-1374" y="-96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8A6657AA-546A-504D-91EF-EB7E49DAC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1EC52B82-E4F5-7C40-9055-556EF95DA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6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AE5780-AD5E-2E42-AC68-CFDB6B4B1519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923C46-76ED-A445-BAB2-D353DA4183B6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>
                <a:ea typeface="ＭＳ Ｐゴシック" charset="0"/>
                <a:cs typeface="ＭＳ Ｐゴシック" charset="0"/>
              </a:rPr>
              <a:t>Delta T is in normalized units is typically used for the Lennard-Jones potential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C93690-FAF1-E749-AD4E-21A72A231C5F}" type="slidenum">
              <a:rPr lang="en-US" sz="1300"/>
              <a:pPr eaLnBrk="1" hangingPunct="1"/>
              <a:t>12</a:t>
            </a:fld>
            <a:endParaRPr lang="en-US" sz="13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87E0E7-A80D-8B40-B414-A6453438563F}" type="slidenum">
              <a:rPr lang="en-US" sz="1300"/>
              <a:pPr eaLnBrk="1" hangingPunct="1"/>
              <a:t>13</a:t>
            </a:fld>
            <a:endParaRPr lang="en-US" sz="13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42EB94-408D-8845-8837-B5E7C76F63E1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552829-2ECF-EC46-9361-9E09711B1CDA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DB4B9B-0D7F-4846-94E8-CFC57A263E27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6B8060-9828-004A-BE75-62E18DC4720E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BD946E-6433-E447-A9B7-7A51341D185F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EBFD99-B003-8E4A-B4CF-09DC16FFF07C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1D8F74-D0FD-FB4C-804F-595C9305F22F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83FC6F-18AE-9C4E-883D-767CA0C44202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1B6960F-C890-2242-9A17-09BD51A9E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4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1B675AE-C14B-F049-BD4D-7D22E2116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2AF33B5F-0845-AE4B-9F7B-4D343DFE4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2C13297-0E99-8A44-AF57-F12BC534F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271169-693B-BB44-A317-F986EF0DF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6289EE5-F1EF-CC49-8343-5CE29D20C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281F5BB9-F649-B540-9758-F1276451B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5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05C16EE-3E96-2F4B-B256-B66E60B23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079D623-4694-A442-BAA6-2F85BCB51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1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B1A495-A776-F048-808B-33A3A9B09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C9A7BC1-8DD9-5A45-B06D-7A7B4A8E3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3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00800"/>
            <a:ext cx="4735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91C548F-8CB3-CC46-AE49-B38F92B62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61F84EDF-286E-154B-AA0A-DB65D99729E2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Molecular Dynamics and Time Stepping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Yuan Ping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1B2DDAB7-F46B-8C49-97E6-8ABB143F8C86}" type="slidenum">
              <a:rPr lang="en-US" sz="1000"/>
              <a:pPr eaLnBrk="1" hangingPunct="1"/>
              <a:t>10</a:t>
            </a:fld>
            <a:endParaRPr lang="en-US" sz="10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Time Step and Energy Conservation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Drift Error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8400"/>
            <a:ext cx="8229600" cy="1897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If Newton</a:t>
            </a:r>
            <a:r>
              <a:rPr lang="ja-JP" altLang="en-US" sz="18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1800">
                <a:latin typeface="Arial" charset="0"/>
                <a:ea typeface="ＭＳ Ｐゴシック" charset="0"/>
                <a:cs typeface="ＭＳ Ｐゴシック" charset="0"/>
              </a:rPr>
              <a:t>s equation are exactly integrated, the total energy is constant.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With discretization, the total energy is not rigorously conserved anymore and will tend to increase.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Conservation of energy is a good measure for how small 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dt we should use</a:t>
            </a:r>
            <a:endParaRPr lang="en-US" sz="18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  <a:cs typeface="ＭＳ Ｐゴシック" charset="0"/>
              </a:rPr>
              <a:t>Energy can fail to be conserved in two ways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>
                <a:latin typeface="Arial" charset="0"/>
                <a:ea typeface="ＭＳ Ｐゴシック" charset="0"/>
              </a:rPr>
              <a:t>Drift:  The average energy drifts from true value during simulation.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>
                <a:latin typeface="Arial" charset="0"/>
                <a:ea typeface="ＭＳ Ｐゴシック" charset="0"/>
              </a:rPr>
              <a:t>Fluctuation:  The energy jumps around a lot on short time scales, but the overall average is good.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V="1">
            <a:off x="1435100" y="3022600"/>
            <a:ext cx="0" cy="321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435100" y="6248400"/>
            <a:ext cx="580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447800" y="4635500"/>
            <a:ext cx="593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626225" y="46339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Exact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77825" y="3313113"/>
            <a:ext cx="98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Energy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753225" y="623411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Time</a:t>
            </a:r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1435100" y="4494213"/>
            <a:ext cx="6083300" cy="171450"/>
          </a:xfrm>
          <a:custGeom>
            <a:avLst/>
            <a:gdLst>
              <a:gd name="T0" fmla="*/ 0 w 3832"/>
              <a:gd name="T1" fmla="*/ 2147483647 h 108"/>
              <a:gd name="T2" fmla="*/ 2147483647 w 3832"/>
              <a:gd name="T3" fmla="*/ 2147483647 h 108"/>
              <a:gd name="T4" fmla="*/ 2147483647 w 3832"/>
              <a:gd name="T5" fmla="*/ 2147483647 h 108"/>
              <a:gd name="T6" fmla="*/ 2147483647 w 3832"/>
              <a:gd name="T7" fmla="*/ 2147483647 h 108"/>
              <a:gd name="T8" fmla="*/ 2147483647 w 3832"/>
              <a:gd name="T9" fmla="*/ 2147483647 h 108"/>
              <a:gd name="T10" fmla="*/ 2147483647 w 3832"/>
              <a:gd name="T11" fmla="*/ 2147483647 h 108"/>
              <a:gd name="T12" fmla="*/ 2147483647 w 3832"/>
              <a:gd name="T13" fmla="*/ 2147483647 h 108"/>
              <a:gd name="T14" fmla="*/ 2147483647 w 3832"/>
              <a:gd name="T15" fmla="*/ 2147483647 h 108"/>
              <a:gd name="T16" fmla="*/ 2147483647 w 3832"/>
              <a:gd name="T17" fmla="*/ 2147483647 h 1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32"/>
              <a:gd name="T28" fmla="*/ 0 h 108"/>
              <a:gd name="T29" fmla="*/ 3832 w 3832"/>
              <a:gd name="T30" fmla="*/ 108 h 1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32" h="108">
                <a:moveTo>
                  <a:pt x="0" y="89"/>
                </a:moveTo>
                <a:cubicBezTo>
                  <a:pt x="134" y="98"/>
                  <a:pt x="268" y="108"/>
                  <a:pt x="440" y="105"/>
                </a:cubicBezTo>
                <a:cubicBezTo>
                  <a:pt x="612" y="102"/>
                  <a:pt x="887" y="76"/>
                  <a:pt x="1032" y="73"/>
                </a:cubicBezTo>
                <a:cubicBezTo>
                  <a:pt x="1177" y="70"/>
                  <a:pt x="1189" y="86"/>
                  <a:pt x="1312" y="89"/>
                </a:cubicBezTo>
                <a:cubicBezTo>
                  <a:pt x="1435" y="92"/>
                  <a:pt x="1633" y="93"/>
                  <a:pt x="1768" y="89"/>
                </a:cubicBezTo>
                <a:cubicBezTo>
                  <a:pt x="1903" y="85"/>
                  <a:pt x="1951" y="70"/>
                  <a:pt x="2120" y="65"/>
                </a:cubicBezTo>
                <a:cubicBezTo>
                  <a:pt x="2289" y="60"/>
                  <a:pt x="2624" y="66"/>
                  <a:pt x="2784" y="57"/>
                </a:cubicBezTo>
                <a:cubicBezTo>
                  <a:pt x="2944" y="48"/>
                  <a:pt x="2905" y="18"/>
                  <a:pt x="3080" y="9"/>
                </a:cubicBezTo>
                <a:cubicBezTo>
                  <a:pt x="3255" y="0"/>
                  <a:pt x="3721" y="4"/>
                  <a:pt x="3832" y="1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664325" y="4084638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0000"/>
                </a:solidFill>
                <a:latin typeface="Symbol" charset="0"/>
              </a:rPr>
              <a:t>d</a:t>
            </a:r>
            <a:r>
              <a:rPr lang="en-US" b="1">
                <a:solidFill>
                  <a:srgbClr val="CC0000"/>
                </a:solidFill>
              </a:rPr>
              <a:t>t~10</a:t>
            </a:r>
            <a:r>
              <a:rPr lang="en-US" b="1" baseline="30000">
                <a:solidFill>
                  <a:srgbClr val="CC0000"/>
                </a:solidFill>
              </a:rPr>
              <a:t>-15</a:t>
            </a:r>
          </a:p>
        </p:txBody>
      </p:sp>
      <p:sp>
        <p:nvSpPr>
          <p:cNvPr id="33804" name="Freeform 12"/>
          <p:cNvSpPr>
            <a:spLocks/>
          </p:cNvSpPr>
          <p:nvPr/>
        </p:nvSpPr>
        <p:spPr bwMode="auto">
          <a:xfrm>
            <a:off x="1447800" y="3594100"/>
            <a:ext cx="5969000" cy="1200150"/>
          </a:xfrm>
          <a:custGeom>
            <a:avLst/>
            <a:gdLst>
              <a:gd name="T0" fmla="*/ 0 w 3760"/>
              <a:gd name="T1" fmla="*/ 2147483647 h 756"/>
              <a:gd name="T2" fmla="*/ 2147483647 w 3760"/>
              <a:gd name="T3" fmla="*/ 2147483647 h 756"/>
              <a:gd name="T4" fmla="*/ 2147483647 w 3760"/>
              <a:gd name="T5" fmla="*/ 2147483647 h 756"/>
              <a:gd name="T6" fmla="*/ 2147483647 w 3760"/>
              <a:gd name="T7" fmla="*/ 2147483647 h 756"/>
              <a:gd name="T8" fmla="*/ 2147483647 w 3760"/>
              <a:gd name="T9" fmla="*/ 2147483647 h 756"/>
              <a:gd name="T10" fmla="*/ 2147483647 w 3760"/>
              <a:gd name="T11" fmla="*/ 2147483647 h 756"/>
              <a:gd name="T12" fmla="*/ 2147483647 w 3760"/>
              <a:gd name="T13" fmla="*/ 2147483647 h 756"/>
              <a:gd name="T14" fmla="*/ 2147483647 w 3760"/>
              <a:gd name="T15" fmla="*/ 2147483647 h 7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760"/>
              <a:gd name="T25" fmla="*/ 0 h 756"/>
              <a:gd name="T26" fmla="*/ 3760 w 3760"/>
              <a:gd name="T27" fmla="*/ 756 h 7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760" h="756">
                <a:moveTo>
                  <a:pt x="0" y="640"/>
                </a:moveTo>
                <a:cubicBezTo>
                  <a:pt x="77" y="641"/>
                  <a:pt x="300" y="635"/>
                  <a:pt x="472" y="648"/>
                </a:cubicBezTo>
                <a:cubicBezTo>
                  <a:pt x="644" y="661"/>
                  <a:pt x="800" y="756"/>
                  <a:pt x="1032" y="720"/>
                </a:cubicBezTo>
                <a:cubicBezTo>
                  <a:pt x="1264" y="684"/>
                  <a:pt x="1640" y="485"/>
                  <a:pt x="1864" y="432"/>
                </a:cubicBezTo>
                <a:cubicBezTo>
                  <a:pt x="2088" y="379"/>
                  <a:pt x="2210" y="431"/>
                  <a:pt x="2376" y="400"/>
                </a:cubicBezTo>
                <a:cubicBezTo>
                  <a:pt x="2542" y="369"/>
                  <a:pt x="2709" y="308"/>
                  <a:pt x="2864" y="248"/>
                </a:cubicBezTo>
                <a:cubicBezTo>
                  <a:pt x="3019" y="188"/>
                  <a:pt x="3155" y="80"/>
                  <a:pt x="3304" y="40"/>
                </a:cubicBezTo>
                <a:cubicBezTo>
                  <a:pt x="3453" y="0"/>
                  <a:pt x="3665" y="15"/>
                  <a:pt x="3760" y="8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575425" y="3182938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  <a:latin typeface="Symbol" charset="0"/>
              </a:rPr>
              <a:t>d</a:t>
            </a:r>
            <a:r>
              <a:rPr lang="en-US" b="1">
                <a:solidFill>
                  <a:schemeClr val="accent2"/>
                </a:solidFill>
              </a:rPr>
              <a:t>t~10</a:t>
            </a:r>
            <a:r>
              <a:rPr lang="en-US" b="1" baseline="30000">
                <a:solidFill>
                  <a:schemeClr val="accent2"/>
                </a:solidFill>
              </a:rPr>
              <a:t>-14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0209" y="5218781"/>
            <a:ext cx="772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much drift is acceptable? One rule could be error &lt; 1 </a:t>
            </a:r>
            <a:r>
              <a:rPr lang="en-US" sz="1600" dirty="0" err="1"/>
              <a:t>meV</a:t>
            </a:r>
            <a:r>
              <a:rPr lang="en-US" sz="1600" dirty="0"/>
              <a:t>/atom over time of simulation, as 1 </a:t>
            </a:r>
            <a:r>
              <a:rPr lang="en-US" sz="1600" dirty="0" err="1"/>
              <a:t>meV</a:t>
            </a:r>
            <a:r>
              <a:rPr lang="en-US" sz="1600" dirty="0"/>
              <a:t>/atom is likely a negligible error.  So for 100ns this requires drift &lt; 0.01 </a:t>
            </a:r>
            <a:r>
              <a:rPr lang="en-US" sz="1600" dirty="0" err="1"/>
              <a:t>meV</a:t>
            </a:r>
            <a:r>
              <a:rPr lang="en-US" sz="1600" dirty="0"/>
              <a:t>/(atom-ns).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43C8C272-D634-EA44-8A7F-F4C309F30FB3}" type="slidenum">
              <a:rPr lang="en-US" sz="1000"/>
              <a:pPr eaLnBrk="1" hangingPunct="1"/>
              <a:t>11</a:t>
            </a:fld>
            <a:endParaRPr lang="en-US" sz="10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Time Step and Energy Conservation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Fluctuation Error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43" y="990600"/>
            <a:ext cx="5679957" cy="524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601286" y="5987883"/>
            <a:ext cx="29543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Szlufarska, private communication (from Nakano)</a:t>
            </a:r>
          </a:p>
        </p:txBody>
      </p:sp>
      <p:sp>
        <p:nvSpPr>
          <p:cNvPr id="31749" name="TextBox 1"/>
          <p:cNvSpPr txBox="1">
            <a:spLocks noChangeArrowheads="1"/>
          </p:cNvSpPr>
          <p:nvPr/>
        </p:nvSpPr>
        <p:spPr bwMode="auto">
          <a:xfrm>
            <a:off x="4572000" y="6232358"/>
            <a:ext cx="426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Time steps are Lennard-Jones units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13138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Key issue is how to step the time in the MD to get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Correct trajectories if needed (not usually important in atomistic modeling)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Low enough fluctuations and low enough drift in energy to obtain good thermodynamic averages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Must choose time step small enough for accuracy but not so small simulations is unnecessarily slow.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Time step algorithm: 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Verlet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Velocity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Verlet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based on Taylor expansion approach.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52CC3A7F-C1F2-BF4A-A2B6-E453DA9F6961}" type="slidenum">
              <a:rPr lang="en-US" sz="1000"/>
              <a:pPr eaLnBrk="1" hangingPunct="1"/>
              <a:t>12</a:t>
            </a:fld>
            <a:endParaRPr 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26C4A0F-D410-6544-BA74-D5F0089F7638}" type="slidenum">
              <a:rPr lang="en-US" sz="1000"/>
              <a:pPr eaLnBrk="1" hangingPunct="1"/>
              <a:t>13</a:t>
            </a:fld>
            <a:endParaRPr lang="en-US" sz="1000"/>
          </a:p>
        </p:txBody>
      </p:sp>
      <p:pic>
        <p:nvPicPr>
          <p:cNvPr id="35842" name="Picture 2" descr="scan0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0"/>
            <a:ext cx="6777037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214688" cy="1362075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Time Step and Path Divergence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5651500" y="6142038"/>
            <a:ext cx="3492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Allen and Tildesley, </a:t>
            </a:r>
            <a:r>
              <a:rPr lang="en-US" sz="1000" i="1">
                <a:solidFill>
                  <a:schemeClr val="accent2"/>
                </a:solidFill>
              </a:rPr>
              <a:t>Computer Simulation of Liquids</a:t>
            </a:r>
            <a:r>
              <a:rPr lang="en-US" sz="1000">
                <a:solidFill>
                  <a:schemeClr val="accent2"/>
                </a:solidFill>
              </a:rPr>
              <a:t>, 1989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3A230A32-5C80-9947-870A-409B430DA54C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Taylor expansion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Verlet algorithms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Choosing the time step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9474" y="779304"/>
            <a:ext cx="3866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R. </a:t>
            </a:r>
            <a:r>
              <a:rPr lang="en-US" sz="1000" dirty="0" err="1"/>
              <a:t>Lesar</a:t>
            </a:r>
            <a:r>
              <a:rPr lang="en-US" sz="1000" dirty="0"/>
              <a:t>, Introduction to Computational Materials Science, </a:t>
            </a:r>
            <a:r>
              <a:rPr lang="en-US" sz="1000" dirty="0" err="1"/>
              <a:t>ch.</a:t>
            </a:r>
            <a:r>
              <a:rPr lang="en-US" sz="1000" dirty="0"/>
              <a:t>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98F6E6D9-73F5-D344-BD93-6534A1D651BA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Basic MD Problem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Time Step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Start with positions and velocities at time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r(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),v(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Find the forces on each particle at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F(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Find the accelerations of each particle at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a(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Use r(</a:t>
            </a:r>
            <a:r>
              <a:rPr lang="en-US" b="1" dirty="0" err="1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="1" baseline="-25000" dirty="0" err="1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), v(</a:t>
            </a:r>
            <a:r>
              <a:rPr lang="en-US" b="1" dirty="0" err="1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="1" baseline="-25000" dirty="0" err="1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), a(</a:t>
            </a:r>
            <a:r>
              <a:rPr lang="en-US" b="1" dirty="0" err="1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="1" baseline="-25000" dirty="0" err="1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) to get the correct positions and velocities at t</a:t>
            </a:r>
            <a:r>
              <a:rPr lang="en-US" b="1" baseline="-25000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k+1</a:t>
            </a:r>
            <a:r>
              <a:rPr lang="en-US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1" dirty="0" err="1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="1" baseline="-25000" dirty="0" err="1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 + </a:t>
            </a:r>
            <a:r>
              <a:rPr lang="en-US" b="1" dirty="0" err="1">
                <a:solidFill>
                  <a:srgbClr val="CC0000"/>
                </a:solidFill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1" dirty="0" err="1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 : r(t</a:t>
            </a:r>
            <a:r>
              <a:rPr lang="en-US" b="1" baseline="-25000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k+1</a:t>
            </a:r>
            <a:r>
              <a:rPr lang="en-US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), v(t</a:t>
            </a:r>
            <a:r>
              <a:rPr lang="en-US" b="1" baseline="-25000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k+1</a:t>
            </a:r>
            <a:r>
              <a:rPr lang="en-US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Iterate this process to evolve the system in time</a:t>
            </a:r>
          </a:p>
          <a:p>
            <a:pPr marL="457200" indent="-457200"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011363" y="4972050"/>
            <a:ext cx="44783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400" b="1">
                <a:solidFill>
                  <a:srgbClr val="CC0000"/>
                </a:solidFill>
              </a:rPr>
              <a:t>*** How do I do step 4? ***</a:t>
            </a:r>
          </a:p>
          <a:p>
            <a:pPr algn="ctr" eaLnBrk="1" hangingPunct="1"/>
            <a:r>
              <a:rPr lang="en-US" sz="2400"/>
              <a:t>Use a Taylor expansion!!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0E02B95E-C8C7-0841-9321-43CA98116E68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Taylor Expansions For Time Steps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Use “p” denoting our predicted values.</a:t>
            </a:r>
          </a:p>
          <a:p>
            <a:pPr eaLnBrk="1" hangingPunct="1"/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aseline="30000" dirty="0" err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t+</a:t>
            </a:r>
            <a:r>
              <a:rPr lang="en-US" sz="2000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 = r(t) + v(t)</a:t>
            </a:r>
            <a:r>
              <a:rPr lang="en-US" sz="2000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+ 1/2a(t)</a:t>
            </a:r>
            <a:r>
              <a:rPr lang="en-US" sz="2000" dirty="0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aseline="30000" dirty="0">
                <a:latin typeface="Arial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+ O(</a:t>
            </a:r>
            <a:r>
              <a:rPr lang="en-US" sz="2000" dirty="0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aseline="30000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30000" dirty="0" err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t+</a:t>
            </a:r>
            <a:r>
              <a:rPr lang="en-US" sz="2000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dr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dt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= v(t) + a(t)</a:t>
            </a:r>
            <a:r>
              <a:rPr lang="en-US" sz="2000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+ O(</a:t>
            </a:r>
            <a:r>
              <a:rPr lang="en-US" sz="2000" dirty="0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aseline="30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aseline="30000" dirty="0" err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t+</a:t>
            </a:r>
            <a:r>
              <a:rPr lang="en-US" sz="2000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 = d</a:t>
            </a:r>
            <a:r>
              <a:rPr lang="en-US" sz="2000" baseline="30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r/dt</a:t>
            </a:r>
            <a:r>
              <a:rPr lang="en-US" sz="2000" baseline="30000" dirty="0">
                <a:latin typeface="Arial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= F(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aseline="30000" dirty="0" err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t+</a:t>
            </a:r>
            <a:r>
              <a:rPr lang="en-US" sz="2000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))/m</a:t>
            </a: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If you know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r,v,a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at t, you can predict r, v at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t+</a:t>
            </a:r>
            <a:r>
              <a:rPr lang="en-US" sz="2000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from these equations, then get a(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t+</a:t>
            </a:r>
            <a:r>
              <a:rPr lang="en-US" sz="2000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 from forces and repeat.</a:t>
            </a: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At each new step you update the accelerations</a:t>
            </a:r>
          </a:p>
          <a:p>
            <a:pPr marL="0" indent="0" eaLnBrk="1" hangingPunct="1">
              <a:buNone/>
            </a:pPr>
            <a:endParaRPr lang="en-US" sz="2000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445ADF-3646-894A-ABB2-360C90BC8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47" y="4256845"/>
            <a:ext cx="3296653" cy="20727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09E0B6-62E6-154C-8B2B-23849CE0BD88}"/>
              </a:ext>
            </a:extLst>
          </p:cNvPr>
          <p:cNvSpPr/>
          <p:nvPr/>
        </p:nvSpPr>
        <p:spPr>
          <a:xfrm>
            <a:off x="1532385" y="6313020"/>
            <a:ext cx="3039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one-dimensional harmonic oscillator</a:t>
            </a:r>
            <a:endParaRPr lang="en-US" sz="1400" dirty="0"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A5257-20E1-C440-B375-5D179F6A0C40}"/>
              </a:ext>
            </a:extLst>
          </p:cNvPr>
          <p:cNvSpPr txBox="1"/>
          <p:nvPr/>
        </p:nvSpPr>
        <p:spPr>
          <a:xfrm>
            <a:off x="4572000" y="4630755"/>
            <a:ext cx="323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Dashed: exact</a:t>
            </a:r>
          </a:p>
          <a:p>
            <a:r>
              <a:rPr lang="en-US" dirty="0"/>
              <a:t>Solid: simple </a:t>
            </a:r>
            <a:r>
              <a:rPr lang="en-US" dirty="0" err="1"/>
              <a:t>equ</a:t>
            </a:r>
            <a:r>
              <a:rPr lang="en-US" dirty="0"/>
              <a:t>. above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7000F8AE-A0A0-6A4B-AF2C-5E467C65169C}" type="slidenum">
              <a:rPr lang="en-US" sz="1000"/>
              <a:pPr eaLnBrk="1" hangingPunct="1"/>
              <a:t>5</a:t>
            </a:fld>
            <a:endParaRPr lang="en-US" sz="10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Verlet Algorithm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55525"/>
            <a:ext cx="8580437" cy="57452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Assume we have r(t), v(t), a(t), consider both forward and backward time step, and sum them (this averages around r(t) and gives r(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t+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 accurate to O(</a:t>
            </a:r>
            <a:r>
              <a:rPr lang="en-US" dirty="0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)).</a:t>
            </a: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Forward time step: r(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t+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 = r(t) + v(t)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+ 1/2a(t)</a:t>
            </a:r>
            <a:r>
              <a:rPr lang="en-US" dirty="0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Backward time step: r(t-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 = r(t) - v(t)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+ 1/2a(t)</a:t>
            </a:r>
            <a:r>
              <a:rPr lang="en-US" dirty="0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buFont typeface="Symbol" charset="0"/>
              <a:buChar char="Þ"/>
              <a:defRPr/>
            </a:pPr>
            <a:r>
              <a:rPr lang="en-US" dirty="0" err="1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Verlet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Algorithm: 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r(</a:t>
            </a:r>
            <a:r>
              <a:rPr lang="en-US" dirty="0" err="1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t+</a:t>
            </a:r>
            <a:r>
              <a:rPr lang="en-US" dirty="0" err="1">
                <a:solidFill>
                  <a:srgbClr val="C00000"/>
                </a:solidFill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) = 2r(t) - r(t-</a:t>
            </a:r>
            <a:r>
              <a:rPr lang="en-US" dirty="0" err="1">
                <a:solidFill>
                  <a:srgbClr val="C00000"/>
                </a:solidFill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) + a(t)</a:t>
            </a:r>
            <a:r>
              <a:rPr lang="en-US" dirty="0">
                <a:solidFill>
                  <a:srgbClr val="C00000"/>
                </a:solidFill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30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dirty="0">
              <a:solidFill>
                <a:srgbClr val="C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Time reversible (properly centered), accurate trajectories, good energy conservation even for long time step, quite fast + simple</a:t>
            </a: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But how do we get v(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t+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)?  Subtract above two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Eqs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 get</a:t>
            </a: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buFontTx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v(</a:t>
            </a:r>
            <a:r>
              <a:rPr lang="en-US" dirty="0" err="1">
                <a:solidFill>
                  <a:srgbClr val="C00000"/>
                </a:solidFill>
                <a:latin typeface="Arial" charset="0"/>
                <a:ea typeface="ＭＳ Ｐゴシック" charset="0"/>
              </a:rPr>
              <a:t>t+</a:t>
            </a:r>
            <a:r>
              <a:rPr lang="en-US" dirty="0" err="1">
                <a:solidFill>
                  <a:srgbClr val="C00000"/>
                </a:solidFill>
                <a:latin typeface="Symbol" charset="0"/>
                <a:ea typeface="ＭＳ Ｐゴシック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) = [r(</a:t>
            </a:r>
            <a:r>
              <a:rPr lang="en-US" dirty="0" err="1">
                <a:solidFill>
                  <a:srgbClr val="C00000"/>
                </a:solidFill>
                <a:latin typeface="Arial" charset="0"/>
                <a:ea typeface="ＭＳ Ｐゴシック" charset="0"/>
              </a:rPr>
              <a:t>t+</a:t>
            </a:r>
            <a:r>
              <a:rPr lang="en-US" dirty="0" err="1">
                <a:solidFill>
                  <a:srgbClr val="C00000"/>
                </a:solidFill>
                <a:latin typeface="Symbol" charset="0"/>
                <a:ea typeface="ＭＳ Ｐゴシック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) - r(t-</a:t>
            </a:r>
            <a:r>
              <a:rPr lang="en-US" dirty="0" err="1">
                <a:solidFill>
                  <a:srgbClr val="C00000"/>
                </a:solidFill>
                <a:latin typeface="Symbol" charset="0"/>
                <a:ea typeface="ＭＳ Ｐゴシック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)]/ 2</a:t>
            </a:r>
            <a:r>
              <a:rPr lang="en-US" dirty="0">
                <a:solidFill>
                  <a:srgbClr val="C00000"/>
                </a:solidFill>
                <a:latin typeface="Symbol" charset="0"/>
                <a:ea typeface="ＭＳ Ｐゴシック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t </a:t>
            </a:r>
            <a:r>
              <a:rPr lang="en-US" dirty="0">
                <a:latin typeface="Arial" charset="0"/>
                <a:ea typeface="ＭＳ Ｐゴシック" charset="0"/>
              </a:rPr>
              <a:t>(v(</a:t>
            </a:r>
            <a:r>
              <a:rPr lang="en-US" dirty="0" err="1">
                <a:latin typeface="Arial" charset="0"/>
                <a:ea typeface="ＭＳ Ｐゴシック" charset="0"/>
              </a:rPr>
              <a:t>t+</a:t>
            </a:r>
            <a:r>
              <a:rPr lang="en-US" dirty="0" err="1">
                <a:latin typeface="Symbol" charset="0"/>
                <a:ea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</a:rPr>
              <a:t>) only accurate to O(</a:t>
            </a:r>
            <a:r>
              <a:rPr lang="en-US" dirty="0">
                <a:latin typeface="Symbol" charset="0"/>
                <a:ea typeface="ＭＳ Ｐゴシック" charset="0"/>
              </a:rPr>
              <a:t>d</a:t>
            </a:r>
            <a:r>
              <a:rPr lang="en-US" dirty="0">
                <a:latin typeface="Arial" charset="0"/>
                <a:ea typeface="ＭＳ Ｐゴシック" charset="0"/>
              </a:rPr>
              <a:t>t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))</a:t>
            </a: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local error (1 time step) is </a:t>
            </a:r>
            <a:r>
              <a:rPr lang="en-US" dirty="0">
                <a:latin typeface="Arial" charset="0"/>
                <a:ea typeface="ＭＳ Ｐゴシック" charset="0"/>
              </a:rPr>
              <a:t>O(</a:t>
            </a:r>
            <a:r>
              <a:rPr lang="en-US" dirty="0">
                <a:latin typeface="Symbol" charset="0"/>
                <a:ea typeface="ＭＳ Ｐゴシック" charset="0"/>
              </a:rPr>
              <a:t>d</a:t>
            </a:r>
            <a:r>
              <a:rPr lang="en-US" dirty="0">
                <a:latin typeface="Arial" charset="0"/>
                <a:ea typeface="ＭＳ Ｐゴシック" charset="0"/>
              </a:rPr>
              <a:t>t</a:t>
            </a:r>
            <a:r>
              <a:rPr lang="en-US" baseline="30000" dirty="0">
                <a:latin typeface="Arial" charset="0"/>
                <a:ea typeface="ＭＳ Ｐゴシック" charset="0"/>
              </a:rPr>
              <a:t>4</a:t>
            </a:r>
            <a:r>
              <a:rPr lang="en-US" dirty="0">
                <a:latin typeface="Arial" charset="0"/>
                <a:ea typeface="ＭＳ Ｐゴシック" charset="0"/>
              </a:rPr>
              <a:t>) for r, O(</a:t>
            </a:r>
            <a:r>
              <a:rPr lang="en-US" dirty="0">
                <a:latin typeface="Symbol" charset="0"/>
                <a:ea typeface="ＭＳ Ｐゴシック" charset="0"/>
              </a:rPr>
              <a:t>d</a:t>
            </a:r>
            <a:r>
              <a:rPr lang="en-US" dirty="0">
                <a:latin typeface="Arial" charset="0"/>
                <a:ea typeface="ＭＳ Ｐゴシック" charset="0"/>
              </a:rPr>
              <a:t>t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) for v.</a:t>
            </a: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use of backward time is awkward (algorithm is not “self-starting”) so we can fix it in the Velocity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Verlet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algorithm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BD6C0D1-1647-754F-AA6D-18EF02B9415D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Velocity Verlet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781" y="1215189"/>
            <a:ext cx="8580437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t+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 = r(t) + v(t)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+ 1/2a(t)</a:t>
            </a:r>
            <a:r>
              <a:rPr lang="en-US" dirty="0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t+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 = v(t) + 1/2[a(t)+a(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t+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)]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How does this compare to regular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Verlet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Equivalent to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Verlet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in accuracy 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“self-starting” 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ie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don’t need data from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>
                <a:solidFill>
                  <a:srgbClr val="C00000"/>
                </a:solidFill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when you start at t</a:t>
            </a:r>
            <a:r>
              <a:rPr lang="en-US" baseline="-25000" dirty="0"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Don’t need to store data from 2 time steps so uses less memory than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Verlet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is a commonly used algorithm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Fast, simple, accurate trajectories, energy conservation for long time steps – a very good method!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C6C246C6-AD6B-6A4D-BC2B-3352BEBD2E5D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Main Source of Error in MD: The Time Step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1263"/>
            <a:ext cx="8229600" cy="4525962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are integrating the equations of motion numerically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have discretized the continuous process into time steps of size 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Discretization will introduce errors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at every time step that are larger for larger </a:t>
            </a:r>
            <a:r>
              <a:rPr lang="en-US" dirty="0" err="1">
                <a:solidFill>
                  <a:srgbClr val="C00000"/>
                </a:solidFill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endParaRPr lang="en-US" dirty="0">
              <a:solidFill>
                <a:srgbClr val="C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But simulations take longer for smaller 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(more calculations for the same amount of time)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Choosing optimal 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 a trade-off between accuracy and simulation time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Key ways you see time step error in NVE MD are energy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fluctuations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drift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9D2CF1C-DF19-184A-AC2D-572BFDF4FDDE}" type="slidenum">
              <a:rPr lang="en-US" sz="1000"/>
              <a:pPr eaLnBrk="1" hangingPunct="1"/>
              <a:t>8</a:t>
            </a:fld>
            <a:endParaRPr lang="en-US" sz="10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Choosing the Time Step 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6638"/>
            <a:ext cx="8229600" cy="5499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No MD follows the true trajectories for very many time steps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– errors always accumulate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The time over which the MD trajectory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≈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true trajectory is called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correlation time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No MD truly conserves energy since there are always errors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The goal is to have a nearly constant average E (no drift) with fluctuations as small as possible.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practice, drift should be unmeasurably small during your simulation, and fluctuations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&lt;10</a:t>
            </a:r>
            <a:r>
              <a:rPr lang="en-US" baseline="30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-4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 x total 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(if we assume this is total formation E from atoms this is &lt; ≈1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meV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/atom)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Key properties should be independent of time step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F694-8FC7-7E44-B072-79BEFE64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Choosing the Time Step 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A4B8-E188-DD44-9EAC-E909D160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should be as large as possible to still get accurate trajectories (on the time scale needed) and conserve energy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general, 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should be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rPr>
              <a:t>≈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0.01 x the fastest behavior of your system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(E.g., atoms oscillate about once every 10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-13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 in a solid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 MD time steps are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≈ 10</a:t>
            </a:r>
            <a:r>
              <a:rPr lang="en-US" baseline="30000" dirty="0">
                <a:latin typeface="Arial" charset="0"/>
                <a:ea typeface="ＭＳ Ｐゴシック" charset="0"/>
                <a:cs typeface="Arial" charset="0"/>
              </a:rPr>
              <a:t>-15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 =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1fs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in simulations of solids. In practice 1-3 fs is a good range to use.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1E90-A171-EB4E-88C5-1D55764D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42C13297-0E99-8A44-AF57-F12BC534F8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130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11541</TotalTime>
  <Words>1238</Words>
  <Application>Microsoft Macintosh PowerPoint</Application>
  <PresentationFormat>On-screen Show (4:3)</PresentationFormat>
  <Paragraphs>126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Helvetica</vt:lpstr>
      <vt:lpstr>Symbol</vt:lpstr>
      <vt:lpstr>Default Design</vt:lpstr>
      <vt:lpstr>Molecular Dynamics and Time Stepping</vt:lpstr>
      <vt:lpstr>Outline</vt:lpstr>
      <vt:lpstr>The Basic MD Problem Time Step</vt:lpstr>
      <vt:lpstr>Taylor Expansions For Time Steps</vt:lpstr>
      <vt:lpstr>Verlet Algorithm</vt:lpstr>
      <vt:lpstr>Velocity Verlet Algorithm</vt:lpstr>
      <vt:lpstr>Main Source of Error in MD: The Time Step</vt:lpstr>
      <vt:lpstr>Choosing the Time Step dt</vt:lpstr>
      <vt:lpstr>Choosing the Time Step dt</vt:lpstr>
      <vt:lpstr>Time Step and Energy Conservation Drift Error</vt:lpstr>
      <vt:lpstr>Time Step and Energy Conservation Fluctuation Error</vt:lpstr>
      <vt:lpstr>Summary</vt:lpstr>
      <vt:lpstr>Time Step and Path Divergence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yuan ping</cp:lastModifiedBy>
  <cp:revision>1060</cp:revision>
  <dcterms:created xsi:type="dcterms:W3CDTF">2004-09-26T19:54:28Z</dcterms:created>
  <dcterms:modified xsi:type="dcterms:W3CDTF">2024-10-22T14:26:30Z</dcterms:modified>
</cp:coreProperties>
</file>