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3" r:id="rId2"/>
    <p:sldId id="496" r:id="rId3"/>
    <p:sldId id="497" r:id="rId4"/>
    <p:sldId id="467" r:id="rId5"/>
    <p:sldId id="498" r:id="rId6"/>
    <p:sldId id="502" r:id="rId7"/>
    <p:sldId id="504" r:id="rId8"/>
    <p:sldId id="488" r:id="rId9"/>
    <p:sldId id="503" r:id="rId10"/>
    <p:sldId id="500" r:id="rId11"/>
    <p:sldId id="499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6600"/>
    <a:srgbClr val="FFFF00"/>
    <a:srgbClr val="CCFF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4"/>
    <p:restoredTop sz="92945"/>
  </p:normalViewPr>
  <p:slideViewPr>
    <p:cSldViewPr snapToGrid="0" showGuides="1">
      <p:cViewPr varScale="1">
        <p:scale>
          <a:sx n="118" d="100"/>
          <a:sy n="118" d="100"/>
        </p:scale>
        <p:origin x="2024" y="192"/>
      </p:cViewPr>
      <p:guideLst>
        <p:guide orient="horz" pos="1361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1848" y="-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C79FC1DE-F68E-7941-A215-53794B380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0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defTabSz="9636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3" tIns="48161" rIns="96323" bIns="48161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pPr>
              <a:defRPr/>
            </a:pPr>
            <a:fld id="{6EEAB841-512F-BB48-9F93-D8031E2C4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F27D8E3-411F-AE4B-9170-D07630111792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A0B38-7F75-D24E-A6DD-F44E08924D01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5074B3-896A-264B-8F10-951BA9F11EBF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9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5074B3-896A-264B-8F10-951BA9F11EBF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99215F-9421-DC4E-8CF9-CF7CA9401C7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8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99215F-9421-DC4E-8CF9-CF7CA9401C7D}" type="slidenum">
              <a:rPr lang="en-US" sz="1300"/>
              <a:pPr eaLnBrk="1" hangingPunct="1"/>
              <a:t>8</a:t>
            </a:fld>
            <a:endParaRPr lang="en-US" sz="13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A0B38-7F75-D24E-A6DD-F44E08924D01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5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313F86-BD4C-B441-AE4F-8B0C22171614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9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ADE2D5C-8E40-F141-8E4D-86778948D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4C3E3242-C1EF-B74B-983C-404A3254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0A1FBD82-BC7B-9E4C-B177-F1404CC70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28005C8-5079-2448-B1CE-F20D74450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4129FBB-BAD4-C343-AC0E-661A7F69C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F979D5B5-7413-4F4A-8D7A-F64F39812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C00AFE4-9CB8-E441-AC01-AC21BC5B1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30BA68-0F53-BE4C-B2B8-1492545F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84719BE-8646-234D-973D-B730F8262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3115ECF-FB03-8249-B161-A3CD1936A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EB33696-8CE7-644C-A9FF-EECA53E22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255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400800"/>
            <a:ext cx="4735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Intro to Atomistic Modeling, F12 (UW – Madison, MS&amp;E 560)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8434ED8-FA5A-AF40-82E0-448D8509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C6948614-9C4C-0341-B89A-6F8143410592}" type="slidenum">
              <a:rPr lang="en-US" sz="1000"/>
              <a:pPr eaLnBrk="1" hangingPunct="1"/>
              <a:t>1</a:t>
            </a:fld>
            <a:endParaRPr lang="en-US" sz="10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Averaging Data in Molecular Dynamics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458200" cy="1752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Yuan Ping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A28005C8-5079-2448-B1CE-F20D744509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2C9DE3F-14D4-C74F-B03B-1EC9AD7E8A04}" type="slidenum">
              <a:rPr lang="en-US" sz="1000"/>
              <a:pPr eaLnBrk="1" hangingPunct="1"/>
              <a:t>11</a:t>
            </a:fld>
            <a:endParaRPr lang="en-US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 Exact Expression for Error in &lt;A&gt;</a:t>
            </a:r>
            <a:r>
              <a:rPr lang="en-US" baseline="-25000" dirty="0">
                <a:latin typeface="Arial" charset="0"/>
                <a:ea typeface="ＭＳ Ｐゴシック" charset="0"/>
                <a:cs typeface="ＭＳ Ｐゴシック" charset="0"/>
              </a:rPr>
              <a:t>L</a:t>
            </a:r>
          </a:p>
        </p:txBody>
      </p:sp>
      <p:graphicFrame>
        <p:nvGraphicFramePr>
          <p:cNvPr id="4710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12800" y="1241425"/>
          <a:ext cx="1597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431613" progId="Equation.DSMT4">
                  <p:embed/>
                </p:oleObj>
              </mc:Choice>
              <mc:Fallback>
                <p:oleObj name="Equation" r:id="rId3" imgW="93939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241425"/>
                        <a:ext cx="15970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528888" y="1241425"/>
            <a:ext cx="574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What is the statistical error in &lt;</a:t>
            </a:r>
            <a:r>
              <a:rPr lang="en-US" sz="2400" i="1"/>
              <a:t>A</a:t>
            </a:r>
            <a:r>
              <a:rPr lang="en-US" sz="2400"/>
              <a:t>&gt;</a:t>
            </a:r>
            <a:r>
              <a:rPr lang="en-US" sz="2400" baseline="-25000"/>
              <a:t>L</a:t>
            </a:r>
            <a:r>
              <a:rPr lang="en-US" sz="2400"/>
              <a:t> vs. L?</a:t>
            </a:r>
          </a:p>
        </p:txBody>
      </p:sp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542925" y="3440113"/>
          <a:ext cx="40306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600" imgH="444500" progId="Equation.DSMT4">
                  <p:embed/>
                </p:oleObj>
              </mc:Choice>
              <mc:Fallback>
                <p:oleObj name="Equation" r:id="rId5" imgW="2387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3440113"/>
                        <a:ext cx="40306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4878388" y="3411538"/>
          <a:ext cx="26320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411538"/>
                        <a:ext cx="26320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406400" y="4545013"/>
            <a:ext cx="80470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 dirty="0" err="1"/>
              <a:t>V</a:t>
            </a:r>
            <a:r>
              <a:rPr lang="en-US" sz="2400" i="1" baseline="-25000" dirty="0" err="1"/>
              <a:t>l</a:t>
            </a:r>
            <a:r>
              <a:rPr lang="en-US" sz="2400" dirty="0"/>
              <a:t> is the covariance and gives the autocorrelation of </a:t>
            </a:r>
            <a:r>
              <a:rPr lang="en-US" sz="2400" i="1" dirty="0"/>
              <a:t>A</a:t>
            </a:r>
            <a:r>
              <a:rPr lang="en-US" sz="2400" dirty="0"/>
              <a:t> with itself </a:t>
            </a:r>
            <a:r>
              <a:rPr lang="en-US" sz="2400" i="1" dirty="0"/>
              <a:t>l</a:t>
            </a:r>
            <a:r>
              <a:rPr lang="en-US" sz="2400" dirty="0"/>
              <a:t> steps later 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Longer correlation length </a:t>
            </a:r>
            <a:r>
              <a:rPr lang="en-US" sz="2400" dirty="0">
                <a:sym typeface="Symbol" charset="0"/>
              </a:rPr>
              <a:t></a:t>
            </a:r>
            <a:r>
              <a:rPr lang="en-US" sz="2400" dirty="0"/>
              <a:t> less independent data </a:t>
            </a:r>
            <a:r>
              <a:rPr lang="en-US" sz="2400" dirty="0">
                <a:sym typeface="Symbol" charset="0"/>
              </a:rPr>
              <a:t> Less accurate &lt;</a:t>
            </a:r>
            <a:r>
              <a:rPr lang="en-US" sz="2400" i="1" dirty="0">
                <a:sym typeface="Symbol" charset="0"/>
              </a:rPr>
              <a:t>A</a:t>
            </a:r>
            <a:r>
              <a:rPr lang="en-US" sz="2400" dirty="0">
                <a:sym typeface="Symbol" charset="0"/>
              </a:rPr>
              <a:t>&gt;.  This expression can be hard to </a:t>
            </a:r>
            <a:r>
              <a:rPr lang="en-US" sz="2400">
                <a:sym typeface="Symbol" charset="0"/>
              </a:rPr>
              <a:t>converge reliably.</a:t>
            </a:r>
            <a:endParaRPr lang="en-US" sz="2400" dirty="0">
              <a:sym typeface="Symbol" charset="0"/>
            </a:endParaRPr>
          </a:p>
        </p:txBody>
      </p:sp>
      <p:graphicFrame>
        <p:nvGraphicFramePr>
          <p:cNvPr id="47113" name="Object 5"/>
          <p:cNvGraphicFramePr>
            <a:graphicFrameLocks noChangeAspect="1"/>
          </p:cNvGraphicFramePr>
          <p:nvPr/>
        </p:nvGraphicFramePr>
        <p:xfrm>
          <a:off x="3695700" y="1906588"/>
          <a:ext cx="38544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54951" imgH="444307" progId="Equation.3">
                  <p:embed/>
                </p:oleObj>
              </mc:Choice>
              <mc:Fallback>
                <p:oleObj name="Equation" r:id="rId9" imgW="195495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906588"/>
                        <a:ext cx="38544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9"/>
          <p:cNvSpPr txBox="1">
            <a:spLocks noChangeArrowheads="1"/>
          </p:cNvSpPr>
          <p:nvPr/>
        </p:nvSpPr>
        <p:spPr bwMode="auto">
          <a:xfrm>
            <a:off x="457200" y="2093913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For uncorrelated data</a:t>
            </a:r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14300" y="2784475"/>
            <a:ext cx="902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But MD steps are correlated, so we need more thorough statistics</a:t>
            </a:r>
          </a:p>
        </p:txBody>
      </p:sp>
    </p:spTree>
    <p:extLst>
      <p:ext uri="{BB962C8B-B14F-4D97-AF65-F5344CB8AC3E}">
        <p14:creationId xmlns:p14="http://schemas.microsoft.com/office/powerpoint/2010/main" val="141813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FEAE09E-D153-3746-93BB-A707C9BE932B}" type="slidenum">
              <a:rPr lang="en-US" sz="1000"/>
              <a:pPr eaLnBrk="1" hangingPunct="1"/>
              <a:t>2</a:t>
            </a:fld>
            <a:endParaRPr lang="en-US" sz="10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Equilibration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Errors in averages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9474" y="779304"/>
            <a:ext cx="3866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</a:t>
            </a:r>
            <a:r>
              <a:rPr lang="en-US" sz="1000" dirty="0" err="1"/>
              <a:t>Lesar</a:t>
            </a:r>
            <a:r>
              <a:rPr lang="en-US" sz="1000" dirty="0"/>
              <a:t>, Introduction to Computational Materials Science, </a:t>
            </a:r>
            <a:r>
              <a:rPr lang="en-US" sz="1000" dirty="0" err="1"/>
              <a:t>ch.</a:t>
            </a:r>
            <a:r>
              <a:rPr lang="en-US" sz="1000" dirty="0"/>
              <a:t>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50F8CAD-D74B-FC42-B2EE-2EA534A7B3DE}" type="slidenum">
              <a:rPr lang="en-US" sz="1000"/>
              <a:pPr eaLnBrk="1" hangingPunct="1"/>
              <a:t>3</a:t>
            </a:fld>
            <a:endParaRPr lang="en-US" sz="1000"/>
          </a:p>
        </p:txBody>
      </p:sp>
      <p:pic>
        <p:nvPicPr>
          <p:cNvPr id="56322" name="Picture 2" descr="energy-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/>
          <a:stretch>
            <a:fillRect/>
          </a:stretch>
        </p:blipFill>
        <p:spPr bwMode="auto">
          <a:xfrm>
            <a:off x="204788" y="411163"/>
            <a:ext cx="8139112" cy="644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Averaging Data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827713" y="6164263"/>
            <a:ext cx="311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http://mccammon.ucsd.edu/~dzhang/research/ccmv/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40200" y="5951538"/>
            <a:ext cx="1370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MD </a:t>
            </a:r>
            <a:r>
              <a:rPr lang="en-US" sz="2400" dirty="0"/>
              <a:t>Step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 rot="-5400000">
            <a:off x="-210343" y="3207544"/>
            <a:ext cx="1243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Energy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429000" y="4938713"/>
            <a:ext cx="42973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10606" y="1661458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get a good estimate of </a:t>
            </a:r>
            <a:r>
              <a:rPr lang="en-US"/>
              <a:t>the energy and its error from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250F8CAD-D74B-FC42-B2EE-2EA534A7B3DE}" type="slidenum">
              <a:rPr lang="en-US" sz="1000"/>
              <a:pPr eaLnBrk="1" hangingPunct="1"/>
              <a:t>4</a:t>
            </a:fld>
            <a:endParaRPr lang="en-US" sz="1000"/>
          </a:p>
        </p:txBody>
      </p:sp>
      <p:pic>
        <p:nvPicPr>
          <p:cNvPr id="56322" name="Picture 2" descr="energy-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/>
          <a:stretch>
            <a:fillRect/>
          </a:stretch>
        </p:blipFill>
        <p:spPr bwMode="auto">
          <a:xfrm>
            <a:off x="204788" y="411163"/>
            <a:ext cx="8139112" cy="644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Remove Equilibration Period from Data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827713" y="6164263"/>
            <a:ext cx="3116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http://mccammon.ucsd.edu/~dzhang/research/ccmv/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140200" y="5861050"/>
            <a:ext cx="13700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MC Step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 rot="-5400000">
            <a:off x="-210343" y="3207544"/>
            <a:ext cx="12430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/>
              <a:t>Energy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674813" y="2378075"/>
            <a:ext cx="381000" cy="808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085975" y="1470025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Equilibration period: Not equilibrated, thermal averages may be wrong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3856038" y="3657600"/>
            <a:ext cx="381000" cy="8080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281488" y="2749550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</a:rPr>
              <a:t>Converged: Equilibrated, thermal averages will be right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429000" y="4938713"/>
            <a:ext cx="42973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 flipV="1">
            <a:off x="3167063" y="5060950"/>
            <a:ext cx="717550" cy="319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332038" y="5265738"/>
            <a:ext cx="2620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accent2"/>
                </a:solidFill>
              </a:rPr>
              <a:t>&lt;E&gt;+/-</a:t>
            </a:r>
            <a:r>
              <a:rPr lang="en-US" sz="24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chemeClr val="accent2"/>
                </a:solidFill>
              </a:rPr>
              <a:t>&lt;E&gt;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7905750" y="473075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chemeClr val="accent2"/>
                </a:solidFill>
                <a:cs typeface="Arial" charset="0"/>
              </a:rPr>
              <a:t>√&lt;(</a:t>
            </a:r>
            <a:r>
              <a:rPr lang="en-US" sz="2400">
                <a:solidFill>
                  <a:schemeClr val="accent2"/>
                </a:solidFill>
                <a:latin typeface="Symbol" charset="0"/>
                <a:cs typeface="Arial" charset="0"/>
              </a:rPr>
              <a:t>d</a:t>
            </a:r>
            <a:r>
              <a:rPr lang="en-US" sz="2400">
                <a:solidFill>
                  <a:schemeClr val="accent2"/>
                </a:solidFill>
                <a:cs typeface="Arial" charset="0"/>
              </a:rPr>
              <a:t>E)</a:t>
            </a:r>
            <a:r>
              <a:rPr lang="en-US" sz="2400" baseline="30000">
                <a:solidFill>
                  <a:schemeClr val="accent2"/>
                </a:solidFill>
                <a:cs typeface="Arial" charset="0"/>
              </a:rPr>
              <a:t>2</a:t>
            </a:r>
            <a:r>
              <a:rPr lang="en-US" sz="2400">
                <a:solidFill>
                  <a:schemeClr val="accent2"/>
                </a:solidFill>
                <a:cs typeface="Arial" charset="0"/>
              </a:rPr>
              <a:t>&gt;</a:t>
            </a:r>
          </a:p>
        </p:txBody>
      </p:sp>
      <p:sp>
        <p:nvSpPr>
          <p:cNvPr id="56335" name="AutoShape 15"/>
          <p:cNvSpPr>
            <a:spLocks/>
          </p:cNvSpPr>
          <p:nvPr/>
        </p:nvSpPr>
        <p:spPr bwMode="auto">
          <a:xfrm>
            <a:off x="7907338" y="4556125"/>
            <a:ext cx="88900" cy="777875"/>
          </a:xfrm>
          <a:prstGeom prst="rightBrace">
            <a:avLst>
              <a:gd name="adj1" fmla="val 72917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068" y="6400800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</a:t>
            </a:r>
            <a:r>
              <a:rPr lang="en-US"/>
              <a:t>done automatically by generally done by eye.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Definitions/Relationships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4241800" cy="55753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Mean of A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the best estimate for the value of A</a:t>
            </a:r>
          </a:p>
          <a:p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Variance of A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square of how much A varies.</a:t>
            </a:r>
          </a:p>
          <a:p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Standard deviation (or standard error) of A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measures how much A varies.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6B2AEF3-4911-5A48-B357-517BA5FA1D36}" type="slidenum">
              <a:rPr lang="en-US" sz="1000"/>
              <a:pPr eaLnBrk="1" hangingPunct="1"/>
              <a:t>5</a:t>
            </a:fld>
            <a:endParaRPr lang="en-US" sz="1000"/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13905"/>
              </p:ext>
            </p:extLst>
          </p:nvPr>
        </p:nvGraphicFramePr>
        <p:xfrm>
          <a:off x="4929188" y="876300"/>
          <a:ext cx="181343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431613" progId="Equation.3">
                  <p:embed/>
                </p:oleObj>
              </mc:Choice>
              <mc:Fallback>
                <p:oleObj name="Equation" r:id="rId2" imgW="93939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876300"/>
                        <a:ext cx="181343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575261"/>
              </p:ext>
            </p:extLst>
          </p:nvPr>
        </p:nvGraphicFramePr>
        <p:xfrm>
          <a:off x="4929188" y="1790700"/>
          <a:ext cx="355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457200" progId="Equation.3">
                  <p:embed/>
                </p:oleObj>
              </mc:Choice>
              <mc:Fallback>
                <p:oleObj name="Equation" r:id="rId4" imgW="217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790700"/>
                        <a:ext cx="3556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772716"/>
              </p:ext>
            </p:extLst>
          </p:nvPr>
        </p:nvGraphicFramePr>
        <p:xfrm>
          <a:off x="4929188" y="3050931"/>
          <a:ext cx="1767682" cy="47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500" imgH="292100" progId="Equation.3">
                  <p:embed/>
                </p:oleObj>
              </mc:Choice>
              <mc:Fallback>
                <p:oleObj name="Equation" r:id="rId6" imgW="1079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050931"/>
                        <a:ext cx="1767682" cy="4783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821799" y="3472609"/>
            <a:ext cx="4248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is within +/-</a:t>
            </a:r>
            <a:r>
              <a:rPr lang="en-US" sz="1600" dirty="0">
                <a:latin typeface="Symbol" charset="2"/>
                <a:cs typeface="Symbol" charset="2"/>
              </a:rPr>
              <a:t>s</a:t>
            </a:r>
            <a:r>
              <a:rPr lang="en-US" sz="1600" dirty="0"/>
              <a:t> 68% of the time for normally distributed data.</a:t>
            </a:r>
          </a:p>
        </p:txBody>
      </p:sp>
    </p:spTree>
    <p:extLst>
      <p:ext uri="{BB962C8B-B14F-4D97-AF65-F5344CB8AC3E}">
        <p14:creationId xmlns:p14="http://schemas.microsoft.com/office/powerpoint/2010/main" val="14058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675EFA1-9122-FE41-B603-7324358EF3B7}" type="slidenum">
              <a:rPr lang="en-US" sz="1000"/>
              <a:pPr eaLnBrk="1" hangingPunct="1"/>
              <a:t>6</a:t>
            </a:fld>
            <a:endParaRPr lang="en-US" sz="1000"/>
          </a:p>
        </p:txBody>
      </p:sp>
      <p:pic>
        <p:nvPicPr>
          <p:cNvPr id="58370" name="Picture 2" descr="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"/>
          <a:stretch/>
        </p:blipFill>
        <p:spPr bwMode="auto">
          <a:xfrm>
            <a:off x="392113" y="1137424"/>
            <a:ext cx="7751762" cy="54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Energy Vs. MD Step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244975" y="6270625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MD Step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 rot="-5400000">
            <a:off x="283370" y="3447256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Energy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30388" y="3932238"/>
            <a:ext cx="5565775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1674813" y="2297113"/>
            <a:ext cx="381000" cy="808037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2054225" y="1470025"/>
            <a:ext cx="34702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Equilibration period: Not equilibrated, thermal averages may be wrong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H="1">
            <a:off x="5187950" y="3057525"/>
            <a:ext cx="492125" cy="484188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408613" y="2292350"/>
            <a:ext cx="347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Equilibrated, thermal averages will be right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H="1" flipV="1">
            <a:off x="7083425" y="4095750"/>
            <a:ext cx="3175" cy="573088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669089" y="4705350"/>
            <a:ext cx="1783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</a:rPr>
              <a:t>&lt;E&gt;+/-</a:t>
            </a:r>
            <a:r>
              <a:rPr lang="en-US" sz="2400" dirty="0">
                <a:solidFill>
                  <a:srgbClr val="C00000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rgbClr val="C00000"/>
                </a:solidFill>
              </a:rPr>
              <a:t>&lt;E&gt;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7885113" y="3703638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990000"/>
                </a:solidFill>
              </a:rPr>
              <a:t>√&lt;(dE)</a:t>
            </a:r>
            <a:r>
              <a:rPr lang="en-US" baseline="30000">
                <a:solidFill>
                  <a:srgbClr val="990000"/>
                </a:solidFill>
              </a:rPr>
              <a:t>2</a:t>
            </a:r>
            <a:r>
              <a:rPr lang="en-US">
                <a:solidFill>
                  <a:srgbClr val="990000"/>
                </a:solidFill>
              </a:rPr>
              <a:t>&gt;</a:t>
            </a:r>
          </a:p>
        </p:txBody>
      </p:sp>
      <p:sp>
        <p:nvSpPr>
          <p:cNvPr id="58382" name="AutoShape 14"/>
          <p:cNvSpPr>
            <a:spLocks/>
          </p:cNvSpPr>
          <p:nvPr/>
        </p:nvSpPr>
        <p:spPr bwMode="auto">
          <a:xfrm>
            <a:off x="7602538" y="3152775"/>
            <a:ext cx="231775" cy="1549400"/>
          </a:xfrm>
          <a:prstGeom prst="rightBrace">
            <a:avLst>
              <a:gd name="adj1" fmla="val 55708"/>
              <a:gd name="adj2" fmla="val 50000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AutoShape 15"/>
          <p:cNvSpPr>
            <a:spLocks/>
          </p:cNvSpPr>
          <p:nvPr/>
        </p:nvSpPr>
        <p:spPr bwMode="auto">
          <a:xfrm rot="5400000">
            <a:off x="4713060" y="4264253"/>
            <a:ext cx="246400" cy="318971"/>
          </a:xfrm>
          <a:prstGeom prst="rightBrace">
            <a:avLst>
              <a:gd name="adj1" fmla="val 10788"/>
              <a:gd name="adj2" fmla="val 50000"/>
            </a:avLst>
          </a:prstGeom>
          <a:noFill/>
          <a:ln w="381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633382" y="4520683"/>
            <a:ext cx="2405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990000"/>
                </a:solidFill>
              </a:rPr>
              <a:t>Correlation </a:t>
            </a:r>
            <a:r>
              <a:rPr lang="en-US" sz="2400">
                <a:solidFill>
                  <a:srgbClr val="990000"/>
                </a:solidFill>
              </a:rPr>
              <a:t>length ~100-300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Some Definitions/Relationships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939800"/>
            <a:ext cx="4241800" cy="55753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charset="0"/>
                <a:ea typeface="ＭＳ Ｐゴシック" charset="0"/>
                <a:cs typeface="ＭＳ Ｐゴシック" charset="0"/>
              </a:rPr>
              <a:t>Standard error in the mean of A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– measures how much &lt;A&gt; would vary if you redid the average (an error on your estimate &lt;A&gt;)</a:t>
            </a:r>
          </a:p>
          <a:p>
            <a:pPr marL="0" indent="0">
              <a:buNone/>
            </a:pP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How to estimate the mean and standard error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 the mean with bins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(called bin averaging or </a:t>
            </a:r>
            <a:r>
              <a:rPr lang="en-US" sz="2000" dirty="0">
                <a:solidFill>
                  <a:srgbClr val="C00000"/>
                </a:solidFill>
                <a:latin typeface="Arial" charset="0"/>
                <a:ea typeface="ＭＳ Ｐゴシック" charset="0"/>
                <a:cs typeface="ＭＳ Ｐゴシック" charset="0"/>
              </a:rPr>
              <a:t>block averaging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A6B2AEF3-4911-5A48-B357-517BA5FA1D36}" type="slidenum">
              <a:rPr lang="en-US" sz="1000"/>
              <a:pPr eaLnBrk="1" hangingPunct="1"/>
              <a:t>7</a:t>
            </a:fld>
            <a:endParaRPr lang="en-US" sz="1000"/>
          </a:p>
        </p:txBody>
      </p:sp>
      <p:sp>
        <p:nvSpPr>
          <p:cNvPr id="2" name="TextBox 1"/>
          <p:cNvSpPr txBox="1"/>
          <p:nvPr/>
        </p:nvSpPr>
        <p:spPr>
          <a:xfrm>
            <a:off x="4699000" y="1760836"/>
            <a:ext cx="446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L</a:t>
            </a:r>
            <a:r>
              <a:rPr lang="en-US" sz="1600" i="1" baseline="-25000" dirty="0" err="1"/>
              <a:t>c</a:t>
            </a:r>
            <a:r>
              <a:rPr lang="en-US" sz="1600" dirty="0"/>
              <a:t> is the correlation length, </a:t>
            </a:r>
            <a:r>
              <a:rPr lang="en-US" sz="1600" dirty="0">
                <a:solidFill>
                  <a:srgbClr val="C00000"/>
                </a:solidFill>
              </a:rPr>
              <a:t>or number of steps over which your data samples are not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27348" y="1093489"/>
                <a:ext cx="3626827" cy="616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mr-IN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mr-IN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mr-IN" b="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mr-I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  <m:d>
                          <m:dPr>
                            <m:ctrlPr>
                              <a:rPr lang="mr-I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348" y="1093489"/>
                <a:ext cx="3626827" cy="616772"/>
              </a:xfrm>
              <a:prstGeom prst="rect">
                <a:avLst/>
              </a:prstGeom>
              <a:blipFill>
                <a:blip r:embed="rId2"/>
                <a:stretch>
                  <a:fillRect t="-8000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5847" y="4358673"/>
                <a:ext cx="3080843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mr-I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47" y="4358673"/>
                <a:ext cx="3080843" cy="9577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05847" y="5362118"/>
                <a:ext cx="6983770" cy="1038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mr-I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is-IS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is-IS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⟨"/>
                                                  <m:endChr m:val="⟩"/>
                                                  <m:ctrlPr>
                                                    <a:rPr lang="mr-IN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begChr m:val="⟨"/>
                                                  <m:endChr m:val="⟩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d>
                                                        <m:dPr>
                                                          <m:begChr m:val="⟨"/>
                                                          <m:endChr m:val="⟩"/>
                                                          <m:ctrlPr>
                                                            <a:rPr lang="mr-IN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smtClean="0">
                                                              <a:latin typeface="Cambria Math" charset="0"/>
                                                            </a:rPr>
                                                            <m:t>𝐿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smtClean="0">
                                                              <a:latin typeface="Cambria Math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charset="0"/>
                                                      <a:ea typeface="Cambria Math" charset="0"/>
                                                      <a:cs typeface="Cambria Math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mr-IN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47" y="5362118"/>
                <a:ext cx="6983770" cy="1038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11151" y="6448999"/>
            <a:ext cx="898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                 Must take bins &gt; correlation length so they are independent samples.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8FB0A-30FC-AC4B-A9AD-DF72FB343D61}"/>
              </a:ext>
            </a:extLst>
          </p:cNvPr>
          <p:cNvSpPr/>
          <p:nvPr/>
        </p:nvSpPr>
        <p:spPr>
          <a:xfrm>
            <a:off x="4572000" y="3106913"/>
            <a:ext cx="45602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" panose="02020603050405020304" pitchFamily="18" charset="0"/>
              </a:rPr>
              <a:t>**A quantitative measure of the statistical error in a simulation is given by the variance of the mean of </a:t>
            </a:r>
            <a:r>
              <a:rPr lang="en-US" b="1" dirty="0">
                <a:latin typeface="Helvetica" pitchFamily="2" charset="0"/>
              </a:rPr>
              <a:t>A</a:t>
            </a:r>
            <a:endParaRPr lang="en-US" b="1" dirty="0"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8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675EFA1-9122-FE41-B603-7324358EF3B7}" type="slidenum">
              <a:rPr lang="en-US" sz="1000"/>
              <a:pPr eaLnBrk="1" hangingPunct="1"/>
              <a:t>8</a:t>
            </a:fld>
            <a:endParaRPr lang="en-US" sz="1000"/>
          </a:p>
        </p:txBody>
      </p:sp>
      <p:pic>
        <p:nvPicPr>
          <p:cNvPr id="58370" name="Picture 2" descr="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5"/>
          <a:stretch/>
        </p:blipFill>
        <p:spPr bwMode="auto">
          <a:xfrm>
            <a:off x="392113" y="902101"/>
            <a:ext cx="7751762" cy="54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42800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Block (Bin) Averaging to Get Error in &lt;E&gt;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149706" y="5923741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MD Step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 rot="-5400000">
            <a:off x="283370" y="3211933"/>
            <a:ext cx="989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Energy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830388" y="3696915"/>
            <a:ext cx="5565775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624351" y="925853"/>
            <a:ext cx="2130" cy="77454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60381" y="428009"/>
            <a:ext cx="3470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990000"/>
                </a:solidFill>
              </a:rPr>
              <a:t>Equilibration period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V="1">
            <a:off x="4237499" y="3987910"/>
            <a:ext cx="2000" cy="891209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H="1" flipV="1">
            <a:off x="7083425" y="3860427"/>
            <a:ext cx="3175" cy="573088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7464003" y="3466082"/>
            <a:ext cx="1783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accent2"/>
                </a:solidFill>
              </a:rPr>
              <a:t>&lt;E&gt;+/-</a:t>
            </a:r>
            <a:r>
              <a:rPr lang="en-US" sz="2400" dirty="0">
                <a:solidFill>
                  <a:schemeClr val="accent2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sz="2400" baseline="-25000" dirty="0">
                <a:solidFill>
                  <a:schemeClr val="accent2"/>
                </a:solidFill>
              </a:rPr>
              <a:t>&lt;E&gt;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830790" y="3569875"/>
            <a:ext cx="13881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3268804" y="3859807"/>
            <a:ext cx="13881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4637390" y="3597442"/>
            <a:ext cx="13881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6005975" y="3828987"/>
            <a:ext cx="1388100" cy="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844595" y="833459"/>
            <a:ext cx="0" cy="4870140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V="1">
            <a:off x="3226390" y="833459"/>
            <a:ext cx="0" cy="4870140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V="1">
            <a:off x="4608185" y="833459"/>
            <a:ext cx="0" cy="4870140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5989980" y="833459"/>
            <a:ext cx="0" cy="4870140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7371773" y="833459"/>
            <a:ext cx="0" cy="4870140"/>
          </a:xfrm>
          <a:prstGeom prst="line">
            <a:avLst/>
          </a:prstGeom>
          <a:noFill/>
          <a:ln w="38100">
            <a:solidFill>
              <a:srgbClr val="99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490231" y="1432713"/>
            <a:ext cx="2130" cy="77454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062710" y="902101"/>
            <a:ext cx="89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990000"/>
                </a:solidFill>
              </a:rPr>
              <a:t>Bin 1</a:t>
            </a: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3922550" y="1432713"/>
            <a:ext cx="2130" cy="77454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3495029" y="902101"/>
            <a:ext cx="89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990000"/>
                </a:solidFill>
              </a:rPr>
              <a:t>Bin 2</a:t>
            </a: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5354869" y="1432713"/>
            <a:ext cx="2130" cy="77454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927348" y="902101"/>
            <a:ext cx="893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990000"/>
                </a:solidFill>
              </a:rPr>
              <a:t>Bin 3</a:t>
            </a: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6787188" y="1432713"/>
            <a:ext cx="2130" cy="774545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359667" y="902101"/>
            <a:ext cx="893193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990000"/>
                </a:solidFill>
              </a:rPr>
              <a:t>Bin 4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647179" y="4821302"/>
            <a:ext cx="1188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990000"/>
                </a:solidFill>
              </a:rPr>
              <a:t>&lt;E&gt;</a:t>
            </a:r>
            <a:r>
              <a:rPr lang="en-US" sz="2400" baseline="-25000" dirty="0">
                <a:solidFill>
                  <a:srgbClr val="990000"/>
                </a:solidFill>
              </a:rPr>
              <a:t>bin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151" y="6299464"/>
            <a:ext cx="898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Must take bins &gt; correlation length so they are independent samples.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7FEAE09E-D153-3746-93BB-A707C9BE932B}" type="slidenum">
              <a:rPr lang="en-US" sz="1000"/>
              <a:pPr eaLnBrk="1" hangingPunct="1"/>
              <a:t>9</a:t>
            </a:fld>
            <a:endParaRPr lang="en-US" sz="10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Always remove initial steps to be sure your system is equilibrated if you want a steady state average.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Errors for averages include both standard deviation of the data and standard deviation in the mean, and it is usually the latter you want.  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 block (bin) averaging to get an upper bound estimate. </a:t>
            </a:r>
          </a:p>
        </p:txBody>
      </p:sp>
    </p:spTree>
    <p:extLst>
      <p:ext uri="{BB962C8B-B14F-4D97-AF65-F5344CB8AC3E}">
        <p14:creationId xmlns:p14="http://schemas.microsoft.com/office/powerpoint/2010/main" val="6703971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23664</TotalTime>
  <Words>555</Words>
  <Application>Microsoft Macintosh PowerPoint</Application>
  <PresentationFormat>On-screen Show (4:3)</PresentationFormat>
  <Paragraphs>99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Times</vt:lpstr>
      <vt:lpstr>Arial</vt:lpstr>
      <vt:lpstr>Cambria Math</vt:lpstr>
      <vt:lpstr>Helvetica</vt:lpstr>
      <vt:lpstr>Symbol</vt:lpstr>
      <vt:lpstr>Default Design</vt:lpstr>
      <vt:lpstr>Equation</vt:lpstr>
      <vt:lpstr>Averaging Data in Molecular Dynamics</vt:lpstr>
      <vt:lpstr>Outline</vt:lpstr>
      <vt:lpstr>Averaging Data</vt:lpstr>
      <vt:lpstr>Remove Equilibration Period from Data</vt:lpstr>
      <vt:lpstr>Some Definitions/Relationships</vt:lpstr>
      <vt:lpstr>Energy Vs. MD Step</vt:lpstr>
      <vt:lpstr>Some Definitions/Relationships</vt:lpstr>
      <vt:lpstr>Block (Bin) Averaging to Get Error in &lt;E&gt;</vt:lpstr>
      <vt:lpstr>Summary</vt:lpstr>
      <vt:lpstr>Backup</vt:lpstr>
      <vt:lpstr>An Exact Expression for Error in &lt;A&gt;L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ddmorgan</dc:creator>
  <cp:lastModifiedBy>yuan ping</cp:lastModifiedBy>
  <cp:revision>1319</cp:revision>
  <dcterms:created xsi:type="dcterms:W3CDTF">2004-09-26T19:54:28Z</dcterms:created>
  <dcterms:modified xsi:type="dcterms:W3CDTF">2024-10-22T14:26:43Z</dcterms:modified>
</cp:coreProperties>
</file>