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82" r:id="rId2"/>
    <p:sldId id="483" r:id="rId3"/>
    <p:sldId id="485" r:id="rId4"/>
    <p:sldId id="486" r:id="rId5"/>
    <p:sldId id="487" r:id="rId6"/>
    <p:sldId id="488" r:id="rId7"/>
    <p:sldId id="489" r:id="rId8"/>
    <p:sldId id="490" r:id="rId9"/>
    <p:sldId id="498" r:id="rId10"/>
    <p:sldId id="491" r:id="rId11"/>
    <p:sldId id="492" r:id="rId12"/>
    <p:sldId id="493" r:id="rId13"/>
    <p:sldId id="496" r:id="rId14"/>
    <p:sldId id="494" r:id="rId15"/>
    <p:sldId id="499" r:id="rId16"/>
    <p:sldId id="495" r:id="rId17"/>
    <p:sldId id="442" r:id="rId18"/>
    <p:sldId id="500" r:id="rId19"/>
    <p:sldId id="443" r:id="rId20"/>
    <p:sldId id="444" r:id="rId21"/>
    <p:sldId id="448" r:id="rId22"/>
    <p:sldId id="497" r:id="rId23"/>
    <p:sldId id="484" r:id="rId24"/>
    <p:sldId id="456" r:id="rId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91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FFFF00"/>
    <a:srgbClr val="CCFF33"/>
    <a:srgbClr val="CC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73"/>
    <p:restoredTop sz="92966"/>
  </p:normalViewPr>
  <p:slideViewPr>
    <p:cSldViewPr snapToGrid="0">
      <p:cViewPr varScale="1">
        <p:scale>
          <a:sx n="117" d="100"/>
          <a:sy n="117" d="100"/>
        </p:scale>
        <p:origin x="2312" y="176"/>
      </p:cViewPr>
      <p:guideLst>
        <p:guide orient="horz" pos="3991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48" y="-108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E048BA44-A310-0244-B11A-975194B13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764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188038F4-A161-ED4C-8BFF-2447B7402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108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F96922-AE53-404D-9D5B-651CDEB5736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1A2B08-359A-724F-932D-5CAFB4780C04}" type="slidenum">
              <a:rPr lang="en-US" sz="1300"/>
              <a:pPr eaLnBrk="1" hangingPunct="1"/>
              <a:t>21</a:t>
            </a:fld>
            <a:endParaRPr lang="en-US" sz="13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1A2B08-359A-724F-932D-5CAFB4780C04}" type="slidenum">
              <a:rPr lang="en-US" sz="1300"/>
              <a:pPr eaLnBrk="1" hangingPunct="1"/>
              <a:t>22</a:t>
            </a:fld>
            <a:endParaRPr lang="en-US" sz="13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91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1A2B08-359A-724F-932D-5CAFB4780C04}" type="slidenum">
              <a:rPr lang="en-US" sz="1300"/>
              <a:pPr eaLnBrk="1" hangingPunct="1"/>
              <a:t>23</a:t>
            </a:fld>
            <a:endParaRPr lang="en-US" sz="13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B91A8E-5174-1846-B90E-DA403B5BC4E4}" type="slidenum">
              <a:rPr lang="en-US" sz="1300"/>
              <a:pPr eaLnBrk="1" hangingPunct="1"/>
              <a:t>24</a:t>
            </a:fld>
            <a:endParaRPr lang="en-US" sz="13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93565A-5B16-B841-A76C-7B188482E87A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551EB9-71A4-A94D-8B06-640F20072BA0}" type="slidenum">
              <a:rPr lang="en-US" sz="1300"/>
              <a:pPr eaLnBrk="1" hangingPunct="1"/>
              <a:t>5</a:t>
            </a:fld>
            <a:endParaRPr lang="en-US" sz="13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6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EAAD54-F72A-8E40-8408-ABEC8FC6F8F7}" type="slidenum">
              <a:rPr lang="en-US" sz="1300"/>
              <a:pPr eaLnBrk="1" hangingPunct="1"/>
              <a:t>7</a:t>
            </a:fld>
            <a:endParaRPr lang="en-US" sz="13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90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F83D69-57A0-BC40-94B4-77B6299BBADE}" type="slidenum">
              <a:rPr lang="en-US" sz="1300"/>
              <a:pPr eaLnBrk="1" hangingPunct="1"/>
              <a:t>12</a:t>
            </a:fld>
            <a:endParaRPr lang="en-US" sz="13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71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F83D69-57A0-BC40-94B4-77B6299BBADE}" type="slidenum">
              <a:rPr lang="en-US" sz="1300"/>
              <a:pPr eaLnBrk="1" hangingPunct="1"/>
              <a:t>13</a:t>
            </a:fld>
            <a:endParaRPr lang="en-US" sz="13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The diffusion coefficient is the proportionality between flux J and concentration gradient delta C.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595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1BC8B-D522-474B-ADFA-3E5680CCF5C1}" type="slidenum">
              <a:rPr lang="en-US" sz="1300"/>
              <a:pPr eaLnBrk="1" hangingPunct="1"/>
              <a:t>17</a:t>
            </a:fld>
            <a:endParaRPr lang="en-US" sz="130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F28C96-5481-F54C-A12A-C6686CA57CA5}" type="slidenum">
              <a:rPr lang="en-US" sz="1300"/>
              <a:pPr eaLnBrk="1" hangingPunct="1"/>
              <a:t>19</a:t>
            </a:fld>
            <a:endParaRPr lang="en-US" sz="13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2A7BD6-4F01-2F43-AF5C-5315FDF0FAD5}" type="slidenum">
              <a:rPr lang="en-US" sz="1300"/>
              <a:pPr eaLnBrk="1" hangingPunct="1"/>
              <a:t>20</a:t>
            </a:fld>
            <a:endParaRPr lang="en-US" sz="130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15DB779-BE20-E249-9942-F6015A522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0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1F61578-2B19-034C-946B-F3FCB43CF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1202684-1B86-AC4C-BF0B-2EC10932B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5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71B410E-527E-5F4B-8AE5-717FA7D3A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3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147BCF7-7B43-C948-BA56-07BBBECFF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4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99BF6BD-0A56-504E-82D1-A87E29E33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8C36381-A790-5C48-9D20-6FB9F59F1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2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2B7DFFB-5AB3-B146-BF81-34A3DE9DD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887199A-B7E9-AE47-ADDD-128F1715A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5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EC4F042-87D3-4C46-8280-8D13FA79A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1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7C9461D-E348-3640-BE33-0DEEDA8AD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6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C1BC0B9-0887-664C-B16E-8ADF20022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400800"/>
            <a:ext cx="47355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97B4306-7CC9-7445-99A0-04785647C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1.emf"/><Relationship Id="rId7" Type="http://schemas.openxmlformats.org/officeDocument/2006/relationships/image" Target="../media/image24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1.emf"/><Relationship Id="rId7" Type="http://schemas.openxmlformats.org/officeDocument/2006/relationships/image" Target="../media/image24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png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5BF27E71-4280-0446-BB06-11869DCAFBF2}" type="slidenum">
              <a:rPr lang="en-US" sz="1000"/>
              <a:pPr eaLnBrk="1" hangingPunct="1"/>
              <a:t>1</a:t>
            </a:fld>
            <a:endParaRPr lang="en-US" sz="10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Molecular Dynamics Analysis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86200"/>
            <a:ext cx="8458200" cy="1752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Yuan Ping</a:t>
            </a:r>
          </a:p>
        </p:txBody>
      </p:sp>
    </p:spTree>
    <p:extLst>
      <p:ext uri="{BB962C8B-B14F-4D97-AF65-F5344CB8AC3E}">
        <p14:creationId xmlns:p14="http://schemas.microsoft.com/office/powerpoint/2010/main" val="132402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Cr in </a:t>
            </a:r>
            <a:r>
              <a:rPr lang="en-US" dirty="0" err="1"/>
              <a:t>FLiBe</a:t>
            </a:r>
            <a:r>
              <a:rPr lang="en-US" dirty="0"/>
              <a:t> Salts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3600"/>
            <a:ext cx="8229600" cy="584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Cr can dissolve in salts being considered for nuclear/solar applications </a:t>
            </a:r>
          </a:p>
          <a:p>
            <a:pPr marL="0" indent="0">
              <a:buNone/>
            </a:pPr>
            <a:r>
              <a:rPr lang="en-US" sz="1800" dirty="0"/>
              <a:t>but its structure and properties in the salt are unclear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8147BCF7-7B43-C948-BA56-07BBBECFF4C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3" y="1684143"/>
            <a:ext cx="4581096" cy="3985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9" y="1806417"/>
            <a:ext cx="4265744" cy="19578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78" y="4313852"/>
            <a:ext cx="4493535" cy="16405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37724" y="1307117"/>
            <a:ext cx="15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Nam, et al., JNM ’14</a:t>
            </a:r>
          </a:p>
        </p:txBody>
      </p:sp>
    </p:spTree>
    <p:extLst>
      <p:ext uri="{BB962C8B-B14F-4D97-AF65-F5344CB8AC3E}">
        <p14:creationId xmlns:p14="http://schemas.microsoft.com/office/powerpoint/2010/main" val="12016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Time averaging: Time Correlation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8147BCF7-7B43-C948-BA56-07BBBECFF4C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4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F446557F-E4BA-EE44-83B9-D7B504071B12}" type="slidenum">
              <a:rPr lang="en-US" sz="1000"/>
              <a:pPr eaLnBrk="1" hangingPunct="1"/>
              <a:t>12</a:t>
            </a:fld>
            <a:endParaRPr lang="en-US" sz="10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800">
                <a:latin typeface="Arial" charset="0"/>
                <a:ea typeface="ＭＳ Ｐゴシック" charset="0"/>
                <a:cs typeface="ＭＳ Ｐゴシック" charset="0"/>
              </a:rPr>
              <a:t>Averages of Time Correlation Functions to Get Kinetic Coefficients</a:t>
            </a: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312" y="1765808"/>
            <a:ext cx="8229600" cy="170497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Kinetic coefficients relate a response to an applied driving force.  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This is a generalization of a susceptibility and can be analyzed with a generalization of the fluctuation-dissipation theorem.</a:t>
            </a:r>
          </a:p>
        </p:txBody>
      </p:sp>
    </p:spTree>
    <p:extLst>
      <p:ext uri="{BB962C8B-B14F-4D97-AF65-F5344CB8AC3E}">
        <p14:creationId xmlns:p14="http://schemas.microsoft.com/office/powerpoint/2010/main" val="649872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F446557F-E4BA-EE44-83B9-D7B504071B12}" type="slidenum">
              <a:rPr lang="en-US" sz="1000"/>
              <a:pPr eaLnBrk="1" hangingPunct="1"/>
              <a:t>13</a:t>
            </a:fld>
            <a:endParaRPr lang="en-US" sz="10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800">
                <a:latin typeface="Arial" charset="0"/>
                <a:ea typeface="ＭＳ Ｐゴシック" charset="0"/>
                <a:cs typeface="ＭＳ Ｐゴシック" charset="0"/>
              </a:rPr>
              <a:t>Averages of Time Correlation Functions to Get Kinetic Coefficients</a:t>
            </a: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8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Kinetic variables (all simulations done at equilibrium)</a:t>
            </a:r>
          </a:p>
        </p:txBody>
      </p:sp>
      <p:sp>
        <p:nvSpPr>
          <p:cNvPr id="31748" name="Rectangle 1"/>
          <p:cNvSpPr>
            <a:spLocks noChangeArrowheads="1"/>
          </p:cNvSpPr>
          <p:nvPr/>
        </p:nvSpPr>
        <p:spPr bwMode="auto">
          <a:xfrm>
            <a:off x="1188022" y="1998662"/>
            <a:ext cx="240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Diffusion coefficient</a:t>
            </a:r>
          </a:p>
        </p:txBody>
      </p:sp>
      <p:graphicFrame>
        <p:nvGraphicFramePr>
          <p:cNvPr id="3174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094761"/>
              </p:ext>
            </p:extLst>
          </p:nvPr>
        </p:nvGraphicFramePr>
        <p:xfrm>
          <a:off x="3523234" y="1884362"/>
          <a:ext cx="37655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27300" imgH="406400" progId="Equation.3">
                  <p:embed/>
                </p:oleObj>
              </mc:Choice>
              <mc:Fallback>
                <p:oleObj name="Equation" r:id="rId3" imgW="2527300" imgH="406400" progId="Equation.3">
                  <p:embed/>
                  <p:pic>
                    <p:nvPicPr>
                      <p:cNvPr id="3174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234" y="1884362"/>
                        <a:ext cx="37655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203471"/>
              </p:ext>
            </p:extLst>
          </p:nvPr>
        </p:nvGraphicFramePr>
        <p:xfrm>
          <a:off x="1275842" y="2587625"/>
          <a:ext cx="621188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32200" imgH="482600" progId="Equation.3">
                  <p:embed/>
                </p:oleObj>
              </mc:Choice>
              <mc:Fallback>
                <p:oleObj name="Equation" r:id="rId5" imgW="3632200" imgH="482600" progId="Equation.3">
                  <p:embed/>
                  <p:pic>
                    <p:nvPicPr>
                      <p:cNvPr id="317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842" y="2587625"/>
                        <a:ext cx="621188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Box 2"/>
          <p:cNvSpPr txBox="1">
            <a:spLocks noChangeArrowheads="1"/>
          </p:cNvSpPr>
          <p:nvPr/>
        </p:nvSpPr>
        <p:spPr bwMode="auto">
          <a:xfrm>
            <a:off x="1713992" y="3328987"/>
            <a:ext cx="2165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Green-Kubo form</a:t>
            </a:r>
          </a:p>
        </p:txBody>
      </p:sp>
      <p:sp>
        <p:nvSpPr>
          <p:cNvPr id="31752" name="TextBox 16"/>
          <p:cNvSpPr txBox="1">
            <a:spLocks noChangeArrowheads="1"/>
          </p:cNvSpPr>
          <p:nvPr/>
        </p:nvSpPr>
        <p:spPr bwMode="auto">
          <a:xfrm>
            <a:off x="4749292" y="3328987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Einstein form</a:t>
            </a:r>
          </a:p>
        </p:txBody>
      </p:sp>
      <p:sp>
        <p:nvSpPr>
          <p:cNvPr id="31753" name="TextBox 3"/>
          <p:cNvSpPr txBox="1">
            <a:spLocks noChangeArrowheads="1"/>
          </p:cNvSpPr>
          <p:nvPr/>
        </p:nvSpPr>
        <p:spPr bwMode="auto">
          <a:xfrm>
            <a:off x="812800" y="4235449"/>
            <a:ext cx="8026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Two forms are formally equivalent but may be easier/harder to implement and may converge differently with time (Einstein is typically faster)</a:t>
            </a:r>
          </a:p>
        </p:txBody>
      </p:sp>
      <p:sp>
        <p:nvSpPr>
          <p:cNvPr id="31754" name="Rectangle 4"/>
          <p:cNvSpPr>
            <a:spLocks noChangeArrowheads="1"/>
          </p:cNvSpPr>
          <p:nvPr/>
        </p:nvSpPr>
        <p:spPr bwMode="auto">
          <a:xfrm>
            <a:off x="812800" y="5394324"/>
            <a:ext cx="787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Green-Kubo relationships exist for electrical conductivity, thermal conductivity, viscosity, response to applied fields, mechanical deformations, …</a:t>
            </a:r>
          </a:p>
        </p:txBody>
      </p:sp>
    </p:spTree>
    <p:extLst>
      <p:ext uri="{BB962C8B-B14F-4D97-AF65-F5344CB8AC3E}">
        <p14:creationId xmlns:p14="http://schemas.microsoft.com/office/powerpoint/2010/main" val="84618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Multiple Origins Average of Diffusion Coefficient</a:t>
            </a:r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ED05D373-453E-914F-8B07-C71D3E71A8C2}" type="slidenum">
              <a:rPr lang="en-US" sz="1000"/>
              <a:pPr eaLnBrk="1" hangingPunct="1"/>
              <a:t>14</a:t>
            </a:fld>
            <a:endParaRPr lang="en-US" sz="10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857250"/>
            <a:ext cx="8229600" cy="187166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Want diffusivity of Ni and Cr </a:t>
            </a:r>
            <a:r>
              <a:rPr lang="en-US" dirty="0">
                <a:solidFill>
                  <a:srgbClr val="C00000"/>
                </a:solidFill>
              </a:rPr>
              <a:t>interstitials in Ni-Cr alloys </a:t>
            </a:r>
            <a:r>
              <a:rPr lang="en-US" dirty="0"/>
              <a:t>vs. concentration.  </a:t>
            </a:r>
            <a:r>
              <a:rPr lang="en-US" dirty="0" err="1"/>
              <a:t>Ab</a:t>
            </a:r>
            <a:r>
              <a:rPr lang="en-US" dirty="0"/>
              <a:t> initio MD modeling.</a:t>
            </a:r>
          </a:p>
          <a:p>
            <a:pPr>
              <a:defRPr/>
            </a:pPr>
            <a:r>
              <a:rPr lang="en-US" dirty="0"/>
              <a:t>Get r</a:t>
            </a:r>
            <a:r>
              <a:rPr lang="en-US" baseline="30000" dirty="0"/>
              <a:t>2</a:t>
            </a:r>
            <a:r>
              <a:rPr lang="en-US" dirty="0"/>
              <a:t>(</a:t>
            </a:r>
            <a:r>
              <a:rPr lang="en-US" dirty="0">
                <a:latin typeface="Symbol" charset="2"/>
                <a:cs typeface="Symbol" charset="2"/>
              </a:rPr>
              <a:t>t</a:t>
            </a:r>
            <a:r>
              <a:rPr lang="en-US" dirty="0"/>
              <a:t>) from multiple origin method</a:t>
            </a:r>
          </a:p>
          <a:p>
            <a:pPr>
              <a:defRPr/>
            </a:pPr>
            <a:r>
              <a:rPr lang="en-US" dirty="0"/>
              <a:t>Get D from linear fit to r</a:t>
            </a:r>
            <a:r>
              <a:rPr lang="en-US" baseline="30000" dirty="0"/>
              <a:t>2</a:t>
            </a:r>
            <a:r>
              <a:rPr lang="en-US" dirty="0"/>
              <a:t>(</a:t>
            </a:r>
            <a:r>
              <a:rPr lang="en-US" dirty="0">
                <a:latin typeface="Symbol" charset="2"/>
                <a:cs typeface="Symbol" charset="2"/>
              </a:rPr>
              <a:t>t</a:t>
            </a:r>
            <a:r>
              <a:rPr lang="en-US" dirty="0"/>
              <a:t>) (throw away early times &lt;3ps)</a:t>
            </a:r>
          </a:p>
          <a:p>
            <a:pPr>
              <a:defRPr/>
            </a:pPr>
            <a:r>
              <a:rPr lang="en-US" dirty="0"/>
              <a:t>Average D over 5 independent simulations and use standard deviation to estimate error bars.</a:t>
            </a:r>
          </a:p>
        </p:txBody>
      </p:sp>
      <p:graphicFrame>
        <p:nvGraphicFramePr>
          <p:cNvPr id="378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925551"/>
              </p:ext>
            </p:extLst>
          </p:nvPr>
        </p:nvGraphicFramePr>
        <p:xfrm>
          <a:off x="4879975" y="1158081"/>
          <a:ext cx="33464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482600" progId="Equation.3">
                  <p:embed/>
                </p:oleObj>
              </mc:Choice>
              <mc:Fallback>
                <p:oleObj name="Equation" r:id="rId2" imgW="2514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1158081"/>
                        <a:ext cx="33464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6"/>
          <p:cNvGraphicFramePr>
            <a:graphicFrameLocks noChangeAspect="1"/>
          </p:cNvGraphicFramePr>
          <p:nvPr/>
        </p:nvGraphicFramePr>
        <p:xfrm>
          <a:off x="7107238" y="1663700"/>
          <a:ext cx="1549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3300" imgH="279400" progId="Equation.3">
                  <p:embed/>
                </p:oleObj>
              </mc:Choice>
              <mc:Fallback>
                <p:oleObj name="Equation" r:id="rId4" imgW="1003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1663700"/>
                        <a:ext cx="1549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8300"/>
            <a:ext cx="4541838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77788" y="6316663"/>
            <a:ext cx="8969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Barnard and Morgan, </a:t>
            </a:r>
            <a:r>
              <a:rPr lang="en-US" sz="1200" i="1" dirty="0"/>
              <a:t>Ab-initio molecular dynamics simulations of interstitial diffusion in Ni-Cr alloys and implications for radiation induced segregation</a:t>
            </a:r>
            <a:r>
              <a:rPr lang="en-US" sz="1200" dirty="0"/>
              <a:t>, submitted to J. Nuclear Materials, 2013</a:t>
            </a:r>
          </a:p>
        </p:txBody>
      </p:sp>
      <p:pic>
        <p:nvPicPr>
          <p:cNvPr id="37896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840038"/>
            <a:ext cx="4643437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897" name="Object 11"/>
          <p:cNvGraphicFramePr>
            <a:graphicFrameLocks noChangeAspect="1"/>
          </p:cNvGraphicFramePr>
          <p:nvPr/>
        </p:nvGraphicFramePr>
        <p:xfrm>
          <a:off x="5281613" y="3011488"/>
          <a:ext cx="6762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8800" imgH="431800" progId="Equation.3">
                  <p:embed/>
                </p:oleObj>
              </mc:Choice>
              <mc:Fallback>
                <p:oleObj name="Equation" r:id="rId8" imgW="558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3011488"/>
                        <a:ext cx="67627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85D998C-C4C4-254C-AADB-245683F42985}"/>
              </a:ext>
            </a:extLst>
          </p:cNvPr>
          <p:cNvSpPr/>
          <p:nvPr/>
        </p:nvSpPr>
        <p:spPr>
          <a:xfrm>
            <a:off x="617517" y="3111335"/>
            <a:ext cx="2054431" cy="9025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49E91-FC09-D844-9B34-D3E90991B250}"/>
              </a:ext>
            </a:extLst>
          </p:cNvPr>
          <p:cNvSpPr txBox="1"/>
          <p:nvPr/>
        </p:nvSpPr>
        <p:spPr>
          <a:xfrm>
            <a:off x="403761" y="2612571"/>
            <a:ext cx="4527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line for higher temperature?</a:t>
            </a:r>
          </a:p>
        </p:txBody>
      </p:sp>
    </p:spTree>
    <p:extLst>
      <p:ext uri="{BB962C8B-B14F-4D97-AF65-F5344CB8AC3E}">
        <p14:creationId xmlns:p14="http://schemas.microsoft.com/office/powerpoint/2010/main" val="124526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Multiple Origins Average of Diffusion Coefficient</a:t>
            </a:r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ED05D373-453E-914F-8B07-C71D3E71A8C2}" type="slidenum">
              <a:rPr lang="en-US" sz="1000"/>
              <a:pPr eaLnBrk="1" hangingPunct="1"/>
              <a:t>15</a:t>
            </a:fld>
            <a:endParaRPr lang="en-US" sz="10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857250"/>
            <a:ext cx="8229600" cy="187166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Want diffusivity of Ni and Cr </a:t>
            </a:r>
            <a:r>
              <a:rPr lang="en-US" dirty="0">
                <a:solidFill>
                  <a:srgbClr val="C00000"/>
                </a:solidFill>
              </a:rPr>
              <a:t>interstitials in Ni-Cr alloys </a:t>
            </a:r>
            <a:r>
              <a:rPr lang="en-US" dirty="0"/>
              <a:t>vs. concentration.  </a:t>
            </a:r>
            <a:r>
              <a:rPr lang="en-US" dirty="0" err="1"/>
              <a:t>Ab</a:t>
            </a:r>
            <a:r>
              <a:rPr lang="en-US" dirty="0"/>
              <a:t> initio MD modeling.</a:t>
            </a:r>
          </a:p>
          <a:p>
            <a:pPr>
              <a:defRPr/>
            </a:pPr>
            <a:r>
              <a:rPr lang="en-US" dirty="0"/>
              <a:t>Get r</a:t>
            </a:r>
            <a:r>
              <a:rPr lang="en-US" baseline="30000" dirty="0"/>
              <a:t>2</a:t>
            </a:r>
            <a:r>
              <a:rPr lang="en-US" dirty="0"/>
              <a:t>(</a:t>
            </a:r>
            <a:r>
              <a:rPr lang="en-US" dirty="0">
                <a:latin typeface="Symbol" charset="2"/>
                <a:cs typeface="Symbol" charset="2"/>
              </a:rPr>
              <a:t>t</a:t>
            </a:r>
            <a:r>
              <a:rPr lang="en-US" dirty="0"/>
              <a:t>) from multiple origin method</a:t>
            </a:r>
          </a:p>
          <a:p>
            <a:pPr>
              <a:defRPr/>
            </a:pPr>
            <a:r>
              <a:rPr lang="en-US" dirty="0"/>
              <a:t>Get D from linear fit to r</a:t>
            </a:r>
            <a:r>
              <a:rPr lang="en-US" baseline="30000" dirty="0"/>
              <a:t>2</a:t>
            </a:r>
            <a:r>
              <a:rPr lang="en-US" dirty="0"/>
              <a:t>(</a:t>
            </a:r>
            <a:r>
              <a:rPr lang="en-US" dirty="0">
                <a:latin typeface="Symbol" charset="2"/>
                <a:cs typeface="Symbol" charset="2"/>
              </a:rPr>
              <a:t>t</a:t>
            </a:r>
            <a:r>
              <a:rPr lang="en-US" dirty="0"/>
              <a:t>) (throw away early times &lt;3ps)</a:t>
            </a:r>
          </a:p>
          <a:p>
            <a:pPr>
              <a:defRPr/>
            </a:pPr>
            <a:r>
              <a:rPr lang="en-US" dirty="0"/>
              <a:t>Average D over 5 independent simulations and use standard deviation to estimate error bars.</a:t>
            </a:r>
          </a:p>
        </p:txBody>
      </p:sp>
      <p:graphicFrame>
        <p:nvGraphicFramePr>
          <p:cNvPr id="37892" name="Object 5"/>
          <p:cNvGraphicFramePr>
            <a:graphicFrameLocks noChangeAspect="1"/>
          </p:cNvGraphicFramePr>
          <p:nvPr/>
        </p:nvGraphicFramePr>
        <p:xfrm>
          <a:off x="4879975" y="1158081"/>
          <a:ext cx="33464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482600" progId="Equation.3">
                  <p:embed/>
                </p:oleObj>
              </mc:Choice>
              <mc:Fallback>
                <p:oleObj name="Equation" r:id="rId2" imgW="2514600" imgH="482600" progId="Equation.3">
                  <p:embed/>
                  <p:pic>
                    <p:nvPicPr>
                      <p:cNvPr id="378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1158081"/>
                        <a:ext cx="33464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6"/>
          <p:cNvGraphicFramePr>
            <a:graphicFrameLocks noChangeAspect="1"/>
          </p:cNvGraphicFramePr>
          <p:nvPr/>
        </p:nvGraphicFramePr>
        <p:xfrm>
          <a:off x="7107238" y="1663700"/>
          <a:ext cx="1549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3300" imgH="279400" progId="Equation.3">
                  <p:embed/>
                </p:oleObj>
              </mc:Choice>
              <mc:Fallback>
                <p:oleObj name="Equation" r:id="rId4" imgW="1003300" imgH="279400" progId="Equation.3">
                  <p:embed/>
                  <p:pic>
                    <p:nvPicPr>
                      <p:cNvPr id="378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1663700"/>
                        <a:ext cx="1549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8300"/>
            <a:ext cx="4541838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77788" y="6316663"/>
            <a:ext cx="8969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Barnard and Morgan, </a:t>
            </a:r>
            <a:r>
              <a:rPr lang="en-US" sz="1200" i="1" dirty="0"/>
              <a:t>Ab-initio molecular dynamics simulations of interstitial diffusion in Ni-Cr alloys and implications for radiation induced segregation</a:t>
            </a:r>
            <a:r>
              <a:rPr lang="en-US" sz="1200" dirty="0"/>
              <a:t>, submitted to J. Nuclear Materials, 2013</a:t>
            </a:r>
          </a:p>
        </p:txBody>
      </p:sp>
      <p:pic>
        <p:nvPicPr>
          <p:cNvPr id="37896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840038"/>
            <a:ext cx="4643437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897" name="Object 11"/>
          <p:cNvGraphicFramePr>
            <a:graphicFrameLocks noChangeAspect="1"/>
          </p:cNvGraphicFramePr>
          <p:nvPr/>
        </p:nvGraphicFramePr>
        <p:xfrm>
          <a:off x="5281613" y="3011488"/>
          <a:ext cx="6762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8800" imgH="431800" progId="Equation.3">
                  <p:embed/>
                </p:oleObj>
              </mc:Choice>
              <mc:Fallback>
                <p:oleObj name="Equation" r:id="rId8" imgW="558800" imgH="431800" progId="Equation.3">
                  <p:embed/>
                  <p:pic>
                    <p:nvPicPr>
                      <p:cNvPr id="3789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3011488"/>
                        <a:ext cx="67627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355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Analyzing melting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8147BCF7-7B43-C948-BA56-07BBBECFF4C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07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124BBBDE-BCC2-E84D-8015-AFC93424DF0F}" type="slidenum">
              <a:rPr lang="en-US" sz="1000"/>
              <a:pPr eaLnBrk="1" hangingPunct="1"/>
              <a:t>17</a:t>
            </a:fld>
            <a:endParaRPr lang="en-US" sz="10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Example: Melting Temperature (T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m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 From MD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7463"/>
            <a:ext cx="8229600" cy="50847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How can I get T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from an MD simulation?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What physics determines melting?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Which ensemble should I use?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What will I actually calculate that will tell me if the system has melted?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Simple picture: Melting is a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solid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→liquid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 transition which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occurs when we heat the system up enough that the materials stops being an ordered crystal and the atoms start moving around freely.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360C-A857-CA4F-9B17-F1C99A7B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Melting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8AD8-830C-5E43-89CE-3CE745F6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Melting is characterized by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More motion of atoms: So &lt;r</a:t>
            </a:r>
            <a:r>
              <a:rPr lang="en-US" sz="1800" baseline="30000" dirty="0"/>
              <a:t>2</a:t>
            </a:r>
            <a:r>
              <a:rPr lang="en-US" sz="1800" dirty="0"/>
              <a:t>&gt; for atoms should increase a lot at melting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Less regular structure: So spatial correlation function should get much more diffuse, maybe with changes in coordination numbers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New phase with somewhat different density: So we should get a jump in the volume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1800" dirty="0">
              <a:cs typeface="Arial" charset="0"/>
            </a:endParaRP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Arial" charset="0"/>
              </a:rPr>
              <a:t>Latent heat in the transition:  </a:t>
            </a:r>
            <a:r>
              <a:rPr lang="en-US" sz="1800" dirty="0">
                <a:solidFill>
                  <a:srgbClr val="C00000"/>
                </a:solidFill>
                <a:cs typeface="Arial" charset="0"/>
              </a:rPr>
              <a:t>So we should see a jump in the total energy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C00000"/>
              </a:solidFill>
              <a:cs typeface="Arial" charset="0"/>
            </a:endParaRP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Arial" charset="0"/>
              </a:rPr>
              <a:t>Different specific heat in solid and liquid: </a:t>
            </a:r>
            <a:r>
              <a:rPr lang="en-US" sz="1800" dirty="0">
                <a:solidFill>
                  <a:srgbClr val="C00000"/>
                </a:solidFill>
                <a:cs typeface="Arial" charset="0"/>
              </a:rPr>
              <a:t>So we should see a discontinuity in the specific heat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0DECB-6130-3146-B78C-A82E3149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8147BCF7-7B43-C948-BA56-07BBBECFF4C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87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D5EB200A-077F-DF4F-BB90-283EC7233E77}" type="slidenum">
              <a:rPr lang="en-US" sz="1000"/>
              <a:pPr eaLnBrk="1" hangingPunct="1"/>
              <a:t>19</a:t>
            </a:fld>
            <a:endParaRPr lang="en-US" sz="10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&lt;r2&gt; vs. T for LiCl from MD</a:t>
            </a:r>
          </a:p>
        </p:txBody>
      </p:sp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481138"/>
            <a:ext cx="63150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6773863" y="812800"/>
            <a:ext cx="1658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accent2"/>
                </a:solidFill>
              </a:rPr>
              <a:t>Amini, et al, J. Phys. C </a:t>
            </a:r>
            <a:r>
              <a:rPr lang="ja-JP" altLang="en-US" sz="1000">
                <a:solidFill>
                  <a:schemeClr val="accent2"/>
                </a:solidFill>
              </a:rPr>
              <a:t>‘</a:t>
            </a:r>
            <a:r>
              <a:rPr lang="en-US" altLang="ja-JP" sz="1000">
                <a:solidFill>
                  <a:schemeClr val="accent2"/>
                </a:solidFill>
              </a:rPr>
              <a:t>90</a:t>
            </a:r>
            <a:endParaRPr lang="en-US" sz="1000">
              <a:solidFill>
                <a:schemeClr val="accent2"/>
              </a:solidFill>
            </a:endParaRPr>
          </a:p>
        </p:txBody>
      </p:sp>
      <p:sp>
        <p:nvSpPr>
          <p:cNvPr id="55302" name="AutoShape 5"/>
          <p:cNvSpPr>
            <a:spLocks/>
          </p:cNvSpPr>
          <p:nvPr/>
        </p:nvSpPr>
        <p:spPr bwMode="auto">
          <a:xfrm rot="5400000" flipV="1">
            <a:off x="3244056" y="2510632"/>
            <a:ext cx="377825" cy="3382962"/>
          </a:xfrm>
          <a:prstGeom prst="leftBrace">
            <a:avLst>
              <a:gd name="adj1" fmla="val 74615"/>
              <a:gd name="adj2" fmla="val 50000"/>
            </a:avLst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Text Box 6"/>
          <p:cNvSpPr txBox="1">
            <a:spLocks noChangeArrowheads="1"/>
          </p:cNvSpPr>
          <p:nvPr/>
        </p:nvSpPr>
        <p:spPr bwMode="auto">
          <a:xfrm>
            <a:off x="1612900" y="3089275"/>
            <a:ext cx="34305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C0000"/>
                </a:solidFill>
              </a:rPr>
              <a:t>Small displacement in solid – primarily vibrations around lattice sites</a:t>
            </a:r>
          </a:p>
        </p:txBody>
      </p:sp>
      <p:sp>
        <p:nvSpPr>
          <p:cNvPr id="55304" name="AutoShape 7"/>
          <p:cNvSpPr>
            <a:spLocks/>
          </p:cNvSpPr>
          <p:nvPr/>
        </p:nvSpPr>
        <p:spPr bwMode="auto">
          <a:xfrm rot="-5400000">
            <a:off x="6208712" y="3400426"/>
            <a:ext cx="377825" cy="1771650"/>
          </a:xfrm>
          <a:prstGeom prst="leftBrace">
            <a:avLst>
              <a:gd name="adj1" fmla="val 39076"/>
              <a:gd name="adj2" fmla="val 50000"/>
            </a:avLst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Text Box 8"/>
          <p:cNvSpPr txBox="1">
            <a:spLocks noChangeArrowheads="1"/>
          </p:cNvSpPr>
          <p:nvPr/>
        </p:nvSpPr>
        <p:spPr bwMode="auto">
          <a:xfrm>
            <a:off x="5464175" y="4619625"/>
            <a:ext cx="34305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CC0000"/>
                </a:solidFill>
              </a:rPr>
              <a:t>Large displacement in liquid – atoms diffuse throughout system</a:t>
            </a:r>
          </a:p>
        </p:txBody>
      </p:sp>
      <p:sp>
        <p:nvSpPr>
          <p:cNvPr id="55306" name="Line 9"/>
          <p:cNvSpPr>
            <a:spLocks noChangeShapeType="1"/>
          </p:cNvSpPr>
          <p:nvPr/>
        </p:nvSpPr>
        <p:spPr bwMode="auto">
          <a:xfrm>
            <a:off x="5295900" y="2238375"/>
            <a:ext cx="0" cy="9556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Text Box 10"/>
          <p:cNvSpPr txBox="1">
            <a:spLocks noChangeArrowheads="1"/>
          </p:cNvSpPr>
          <p:nvPr/>
        </p:nvSpPr>
        <p:spPr bwMode="auto">
          <a:xfrm>
            <a:off x="5026025" y="1725613"/>
            <a:ext cx="485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C0000"/>
                </a:solidFill>
              </a:rPr>
              <a:t>T</a:t>
            </a:r>
            <a:r>
              <a:rPr lang="en-US" b="1" baseline="-25000">
                <a:solidFill>
                  <a:srgbClr val="CC0000"/>
                </a:solidFill>
              </a:rPr>
              <a:t>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A170213B-66D7-0145-973A-3DC860BE2969}" type="slidenum">
              <a:rPr lang="en-US" sz="1000"/>
              <a:pPr eaLnBrk="1" hangingPunct="1"/>
              <a:t>2</a:t>
            </a:fld>
            <a:endParaRPr lang="en-US" sz="10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Thermal averaging: Simple Averages and Fluctuation-Dissipation Theorem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Spatial averaging: Pair Distribution Function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Time averaging: Time Correlation Functions 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Analyzing melting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Limitations with time (rare events) and system size.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6185" y="779304"/>
            <a:ext cx="3866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/>
              <a:t>R. </a:t>
            </a:r>
            <a:r>
              <a:rPr lang="en-US" sz="1000" dirty="0" err="1"/>
              <a:t>Lesar</a:t>
            </a:r>
            <a:r>
              <a:rPr lang="en-US" sz="1000" dirty="0"/>
              <a:t>, Introduction to Computational Materials Science, </a:t>
            </a:r>
            <a:r>
              <a:rPr lang="en-US" sz="1000" dirty="0" err="1"/>
              <a:t>ch.</a:t>
            </a:r>
            <a:r>
              <a:rPr lang="en-US" sz="1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10070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FAE8B288-0A57-964F-A9EF-BCFF6649E36F}" type="slidenum">
              <a:rPr lang="en-US" sz="1000"/>
              <a:pPr eaLnBrk="1" hangingPunct="1"/>
              <a:t>20</a:t>
            </a:fld>
            <a:endParaRPr lang="en-US" sz="1000"/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85" y="1031875"/>
            <a:ext cx="5102225" cy="584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&lt;Total Energy&gt;=&lt;U&gt; vs. T for LiCl from MD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5225479" y="812800"/>
            <a:ext cx="1658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accent2"/>
                </a:solidFill>
              </a:rPr>
              <a:t>Amini, et al, J. Phys. C </a:t>
            </a:r>
            <a:r>
              <a:rPr lang="ja-JP" altLang="en-US" sz="1000">
                <a:solidFill>
                  <a:schemeClr val="accent2"/>
                </a:solidFill>
              </a:rPr>
              <a:t>‘</a:t>
            </a:r>
            <a:r>
              <a:rPr lang="en-US" altLang="ja-JP" sz="1000">
                <a:solidFill>
                  <a:schemeClr val="accent2"/>
                </a:solidFill>
              </a:rPr>
              <a:t>90</a:t>
            </a:r>
            <a:endParaRPr lang="en-US" sz="1000">
              <a:solidFill>
                <a:schemeClr val="accent2"/>
              </a:solidFill>
            </a:endParaRP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3193860" y="5159375"/>
            <a:ext cx="287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C0000"/>
                </a:solidFill>
              </a:rPr>
              <a:t>C</a:t>
            </a:r>
            <a:r>
              <a:rPr lang="en-US" baseline="-25000">
                <a:solidFill>
                  <a:srgbClr val="CC0000"/>
                </a:solidFill>
              </a:rPr>
              <a:t>P</a:t>
            </a:r>
            <a:r>
              <a:rPr lang="en-US">
                <a:solidFill>
                  <a:srgbClr val="CC0000"/>
                </a:solidFill>
              </a:rPr>
              <a:t>(solid) = (dU/dt)</a:t>
            </a:r>
            <a:r>
              <a:rPr lang="en-US" baseline="-25000">
                <a:solidFill>
                  <a:srgbClr val="CC0000"/>
                </a:solidFill>
              </a:rPr>
              <a:t>N,P</a:t>
            </a:r>
          </a:p>
        </p:txBody>
      </p:sp>
      <p:sp>
        <p:nvSpPr>
          <p:cNvPr id="53255" name="AutoShape 6"/>
          <p:cNvSpPr>
            <a:spLocks/>
          </p:cNvSpPr>
          <p:nvPr/>
        </p:nvSpPr>
        <p:spPr bwMode="auto">
          <a:xfrm rot="10800000" flipH="1">
            <a:off x="4474972" y="2632075"/>
            <a:ext cx="377825" cy="681037"/>
          </a:xfrm>
          <a:prstGeom prst="leftBrace">
            <a:avLst>
              <a:gd name="adj1" fmla="val 15021"/>
              <a:gd name="adj2" fmla="val 50000"/>
            </a:avLst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Text Box 7"/>
          <p:cNvSpPr txBox="1">
            <a:spLocks noChangeArrowheads="1"/>
          </p:cNvSpPr>
          <p:nvPr/>
        </p:nvSpPr>
        <p:spPr bwMode="auto">
          <a:xfrm>
            <a:off x="1601597" y="27622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C0000"/>
                </a:solidFill>
              </a:rPr>
              <a:t>Latent heat of transition</a:t>
            </a:r>
          </a:p>
        </p:txBody>
      </p:sp>
      <p:sp>
        <p:nvSpPr>
          <p:cNvPr id="53257" name="Line 8"/>
          <p:cNvSpPr>
            <a:spLocks noChangeShapeType="1"/>
          </p:cNvSpPr>
          <p:nvPr/>
        </p:nvSpPr>
        <p:spPr bwMode="auto">
          <a:xfrm>
            <a:off x="4954397" y="1538287"/>
            <a:ext cx="0" cy="9556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4684522" y="1025525"/>
            <a:ext cx="485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C0000"/>
                </a:solidFill>
              </a:rPr>
              <a:t>T</a:t>
            </a:r>
            <a:r>
              <a:rPr lang="en-US" b="1" baseline="-25000">
                <a:solidFill>
                  <a:srgbClr val="CC0000"/>
                </a:solidFill>
              </a:rPr>
              <a:t>m</a:t>
            </a:r>
          </a:p>
        </p:txBody>
      </p:sp>
      <p:sp>
        <p:nvSpPr>
          <p:cNvPr id="53259" name="Text Box 10"/>
          <p:cNvSpPr txBox="1">
            <a:spLocks noChangeArrowheads="1"/>
          </p:cNvSpPr>
          <p:nvPr/>
        </p:nvSpPr>
        <p:spPr bwMode="auto">
          <a:xfrm>
            <a:off x="5392547" y="2051050"/>
            <a:ext cx="2735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C0000"/>
                </a:solidFill>
              </a:rPr>
              <a:t>C</a:t>
            </a:r>
            <a:r>
              <a:rPr lang="en-US" baseline="-25000">
                <a:solidFill>
                  <a:srgbClr val="CC0000"/>
                </a:solidFill>
              </a:rPr>
              <a:t>P</a:t>
            </a:r>
            <a:r>
              <a:rPr lang="en-US">
                <a:solidFill>
                  <a:srgbClr val="CC0000"/>
                </a:solidFill>
              </a:rPr>
              <a:t>(liquid) = (dU/dt)</a:t>
            </a:r>
            <a:r>
              <a:rPr lang="en-US" baseline="-25000">
                <a:solidFill>
                  <a:srgbClr val="CC0000"/>
                </a:solidFill>
              </a:rPr>
              <a:t>N,P</a:t>
            </a:r>
            <a:r>
              <a:rPr lang="en-US">
                <a:solidFill>
                  <a:srgbClr val="CC0000"/>
                </a:solidFill>
              </a:rPr>
              <a:t> </a:t>
            </a:r>
          </a:p>
          <a:p>
            <a:pPr algn="ctr" eaLnBrk="1" hangingPunct="1"/>
            <a:r>
              <a:rPr lang="en-US">
                <a:solidFill>
                  <a:srgbClr val="CC0000"/>
                </a:solidFill>
                <a:cs typeface="Arial" charset="0"/>
              </a:rPr>
              <a:t>≠ C</a:t>
            </a:r>
            <a:r>
              <a:rPr lang="en-US" baseline="-25000">
                <a:solidFill>
                  <a:srgbClr val="CC0000"/>
                </a:solidFill>
                <a:cs typeface="Arial" charset="0"/>
              </a:rPr>
              <a:t>P</a:t>
            </a:r>
            <a:r>
              <a:rPr lang="en-US">
                <a:solidFill>
                  <a:srgbClr val="CC0000"/>
                </a:solidFill>
                <a:cs typeface="Arial" charset="0"/>
              </a:rPr>
              <a:t>(solid)</a:t>
            </a:r>
            <a:r>
              <a:rPr lang="en-US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0C088D8D-E5D7-BF4B-B40E-98BB85542072}" type="slidenum">
              <a:rPr lang="en-US" sz="1000"/>
              <a:pPr eaLnBrk="1" hangingPunct="1"/>
              <a:t>21</a:t>
            </a:fld>
            <a:endParaRPr lang="en-US" sz="10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Limitations of MD – Time Scale (Rare Events), System Size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42948"/>
            <a:ext cx="8229600" cy="340207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Time Scale (Rare Events)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Typically can run MD on only 10</a:t>
            </a:r>
            <a:r>
              <a:rPr lang="en-US" baseline="30000" dirty="0">
                <a:latin typeface="Arial" charset="0"/>
                <a:ea typeface="ＭＳ Ｐゴシック" charset="0"/>
              </a:rPr>
              <a:t>-9</a:t>
            </a:r>
            <a:r>
              <a:rPr lang="en-US" dirty="0">
                <a:latin typeface="Arial" charset="0"/>
                <a:ea typeface="ＭＳ Ｐゴシック" charset="0"/>
              </a:rPr>
              <a:t> s (quantum) or 10</a:t>
            </a:r>
            <a:r>
              <a:rPr lang="en-US" baseline="30000" dirty="0">
                <a:latin typeface="Arial" charset="0"/>
                <a:ea typeface="ＭＳ Ｐゴシック" charset="0"/>
              </a:rPr>
              <a:t>-6</a:t>
            </a:r>
            <a:r>
              <a:rPr lang="en-US" dirty="0">
                <a:latin typeface="Arial" charset="0"/>
                <a:ea typeface="ＭＳ Ｐゴシック" charset="0"/>
              </a:rPr>
              <a:t> (classical) time scale.  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“Rare” events occur very infrequently, so do not happen on MD time scales.  These cannot be treated with simple MD.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i="1" dirty="0">
                <a:latin typeface="Arial" charset="0"/>
                <a:ea typeface="ＭＳ Ｐゴシック" charset="0"/>
              </a:rPr>
              <a:t>E.g.,</a:t>
            </a:r>
            <a:r>
              <a:rPr lang="en-US" dirty="0">
                <a:latin typeface="Arial" charset="0"/>
                <a:ea typeface="ＭＳ Ｐゴシック" charset="0"/>
              </a:rPr>
              <a:t> solid diffusion (D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≈</a:t>
            </a:r>
            <a:r>
              <a:rPr lang="en-US" dirty="0">
                <a:latin typeface="Arial" charset="0"/>
                <a:ea typeface="ＭＳ Ｐゴシック" charset="0"/>
              </a:rPr>
              <a:t> 10</a:t>
            </a:r>
            <a:r>
              <a:rPr lang="en-US" baseline="30000" dirty="0">
                <a:latin typeface="Arial" charset="0"/>
                <a:ea typeface="ＭＳ Ｐゴシック" charset="0"/>
              </a:rPr>
              <a:t>-12</a:t>
            </a:r>
            <a:r>
              <a:rPr lang="en-US" dirty="0">
                <a:latin typeface="Arial" charset="0"/>
                <a:ea typeface="ＭＳ Ｐゴシック" charset="0"/>
              </a:rPr>
              <a:t> cm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/s) has atom hops only every </a:t>
            </a:r>
          </a:p>
          <a:p>
            <a:pPr marL="457200" lvl="1" indent="0" eaLnBrk="1" hangingPunct="1">
              <a:buNone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≈ </a:t>
            </a:r>
            <a:r>
              <a:rPr lang="en-US" dirty="0">
                <a:latin typeface="Arial" charset="0"/>
                <a:ea typeface="ＭＳ Ｐゴシック" charset="0"/>
              </a:rPr>
              <a:t>10</a:t>
            </a:r>
            <a:r>
              <a:rPr lang="en-US" baseline="30000" dirty="0">
                <a:latin typeface="Arial" charset="0"/>
                <a:ea typeface="ＭＳ Ｐゴシック" charset="0"/>
              </a:rPr>
              <a:t>-3</a:t>
            </a:r>
            <a:r>
              <a:rPr lang="en-US" dirty="0">
                <a:latin typeface="Arial" charset="0"/>
                <a:ea typeface="ＭＳ Ｐゴシック" charset="0"/>
              </a:rPr>
              <a:t> s at room temperature.  Cannot see them with normal MD simulations (can use temperature accelerated MD, but that is an advanced topic).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0C088D8D-E5D7-BF4B-B40E-98BB85542072}" type="slidenum">
              <a:rPr lang="en-US" sz="1000"/>
              <a:pPr eaLnBrk="1" hangingPunct="1"/>
              <a:t>22</a:t>
            </a:fld>
            <a:endParaRPr lang="en-US" sz="10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Limitations of MD – Time Scale (Rare Events), System Size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6500"/>
            <a:ext cx="8229600" cy="52451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System Size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Time for a simulation scales with number of atoms, </a:t>
            </a:r>
            <a:r>
              <a:rPr lang="en-US" dirty="0" err="1">
                <a:latin typeface="Arial" charset="0"/>
                <a:ea typeface="ＭＳ Ｐゴシック" charset="0"/>
              </a:rPr>
              <a:t>ie</a:t>
            </a:r>
            <a:r>
              <a:rPr lang="en-US" dirty="0">
                <a:latin typeface="Arial" charset="0"/>
                <a:ea typeface="ＭＳ Ｐゴシック" charset="0"/>
              </a:rPr>
              <a:t>, O(N) for potentials and O(N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lnN) for quantum simulations, and linearly with total time of simulation, </a:t>
            </a:r>
            <a:r>
              <a:rPr lang="en-US" dirty="0" err="1">
                <a:latin typeface="Arial" charset="0"/>
                <a:ea typeface="ＭＳ Ｐゴシック" charset="0"/>
              </a:rPr>
              <a:t>ie</a:t>
            </a:r>
            <a:r>
              <a:rPr lang="en-US" dirty="0">
                <a:latin typeface="Arial" charset="0"/>
                <a:ea typeface="ＭＳ Ｐゴシック" charset="0"/>
              </a:rPr>
              <a:t>, O(t).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Programs can be parallelized to work by spatial decomposition of different regions on different processors.  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For potentials this might allow 10</a:t>
            </a:r>
            <a:r>
              <a:rPr lang="en-US" baseline="30000" dirty="0">
                <a:latin typeface="Arial" charset="0"/>
                <a:ea typeface="ＭＳ Ｐゴシック" charset="0"/>
              </a:rPr>
              <a:t>6</a:t>
            </a:r>
            <a:r>
              <a:rPr lang="en-US" dirty="0">
                <a:latin typeface="Arial" charset="0"/>
                <a:ea typeface="ＭＳ Ｐゴシック" charset="0"/>
              </a:rPr>
              <a:t> atoms/core * 10</a:t>
            </a:r>
            <a:r>
              <a:rPr lang="en-US" baseline="30000" dirty="0">
                <a:latin typeface="Arial" charset="0"/>
                <a:ea typeface="ＭＳ Ｐゴシック" charset="0"/>
              </a:rPr>
              <a:t>3</a:t>
            </a:r>
            <a:r>
              <a:rPr lang="en-US" dirty="0">
                <a:latin typeface="Arial" charset="0"/>
                <a:ea typeface="ＭＳ Ｐゴシック" charset="0"/>
              </a:rPr>
              <a:t> cores = 10</a:t>
            </a:r>
            <a:r>
              <a:rPr lang="en-US" baseline="30000" dirty="0">
                <a:latin typeface="Arial" charset="0"/>
                <a:ea typeface="ＭＳ Ｐゴシック" charset="0"/>
              </a:rPr>
              <a:t>9</a:t>
            </a:r>
            <a:r>
              <a:rPr lang="en-US" dirty="0">
                <a:latin typeface="Arial" charset="0"/>
                <a:ea typeface="ＭＳ Ｐゴシック" charset="0"/>
              </a:rPr>
              <a:t> atoms (I am not sure why only 10</a:t>
            </a:r>
            <a:r>
              <a:rPr lang="en-US" baseline="30000" dirty="0">
                <a:latin typeface="Arial" charset="0"/>
                <a:ea typeface="ＭＳ Ｐゴシック" charset="0"/>
              </a:rPr>
              <a:t>6</a:t>
            </a:r>
            <a:r>
              <a:rPr lang="en-US" dirty="0">
                <a:latin typeface="Arial" charset="0"/>
                <a:ea typeface="ＭＳ Ｐゴシック" charset="0"/>
              </a:rPr>
              <a:t> atoms/core but likely run out of memory and time)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For quantum simulations this might allow 5 atoms/core * 100 cores = 500 atoms (more cores gives poor parallelization for most codes)</a:t>
            </a:r>
          </a:p>
          <a:p>
            <a:pPr lvl="2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Can typically treat at most 10</a:t>
            </a:r>
            <a:r>
              <a:rPr lang="en-US" baseline="30000" dirty="0">
                <a:latin typeface="Arial" charset="0"/>
                <a:ea typeface="ＭＳ Ｐゴシック" charset="0"/>
              </a:rPr>
              <a:t>3 </a:t>
            </a:r>
            <a:r>
              <a:rPr lang="en-US" dirty="0">
                <a:latin typeface="Arial" charset="0"/>
                <a:ea typeface="ＭＳ Ｐゴシック" charset="0"/>
              </a:rPr>
              <a:t>(quantum) - 10</a:t>
            </a:r>
            <a:r>
              <a:rPr lang="en-US" baseline="30000" dirty="0">
                <a:latin typeface="Arial" charset="0"/>
                <a:ea typeface="ＭＳ Ｐゴシック" charset="0"/>
              </a:rPr>
              <a:t>9</a:t>
            </a:r>
            <a:r>
              <a:rPr lang="en-US" dirty="0">
                <a:latin typeface="Arial" charset="0"/>
                <a:ea typeface="ＭＳ Ｐゴシック" charset="0"/>
              </a:rPr>
              <a:t> (potentials) atoms, and increasing, but still limited.</a:t>
            </a:r>
          </a:p>
        </p:txBody>
      </p:sp>
    </p:spTree>
    <p:extLst>
      <p:ext uri="{BB962C8B-B14F-4D97-AF65-F5344CB8AC3E}">
        <p14:creationId xmlns:p14="http://schemas.microsoft.com/office/powerpoint/2010/main" val="1863236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0C088D8D-E5D7-BF4B-B40E-98BB85542072}" type="slidenum">
              <a:rPr lang="en-US" sz="1000"/>
              <a:pPr eaLnBrk="1" hangingPunct="1"/>
              <a:t>23</a:t>
            </a:fld>
            <a:endParaRPr lang="en-US" sz="10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Limitations of MD – Time Scale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535352"/>
            <a:ext cx="8229600" cy="32264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/>
              <a:t>Szlufarska</a:t>
            </a:r>
            <a:r>
              <a:rPr lang="en-US" sz="1400" dirty="0"/>
              <a:t> and Morgan, Nat. Computations, In prep ‘18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925448" y="741312"/>
            <a:ext cx="7293102" cy="53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61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1BFD741E-5213-2749-979C-D4330D56631C}" type="slidenum">
              <a:rPr lang="en-US" sz="1000"/>
              <a:pPr eaLnBrk="1" hangingPunct="1"/>
              <a:t>24</a:t>
            </a:fld>
            <a:endParaRPr lang="en-US" sz="10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6554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02552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Thermal averaging: Simple Averages and Fluctuation-Dissipation Theorem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Averaging instantaneous quantities and their fluctuations can yield thermodynamic variables (e.g., energy, specific heat)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Spatial averaging: Pair Distribution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Yield key average structural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Time averaging: Time Correlation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Yield kinetic parameters (e.g., diffusion coefficient, thermal conductivity)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Analyzing melting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Physical processes like melting can be observed by many probes (energy, volume, atomic displacement, </a:t>
            </a:r>
            <a:r>
              <a:rPr lang="mr-IN" dirty="0">
                <a:latin typeface="Arial" charset="0"/>
                <a:ea typeface="ＭＳ Ｐゴシック" charset="0"/>
                <a:cs typeface="ＭＳ Ｐゴシック" charset="0"/>
              </a:rPr>
              <a:t>…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Limitations with time (rare events) and system size.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~10</a:t>
            </a:r>
            <a:r>
              <a:rPr lang="en-US" baseline="30000" dirty="0">
                <a:latin typeface="Arial" charset="0"/>
                <a:ea typeface="ＭＳ Ｐゴシック" charset="0"/>
              </a:rPr>
              <a:t>-9 </a:t>
            </a:r>
            <a:r>
              <a:rPr lang="en-US" dirty="0">
                <a:latin typeface="Arial" charset="0"/>
                <a:ea typeface="ＭＳ Ｐゴシック" charset="0"/>
              </a:rPr>
              <a:t>s (Quantum)-10</a:t>
            </a:r>
            <a:r>
              <a:rPr lang="en-US" baseline="30000" dirty="0">
                <a:latin typeface="Arial" charset="0"/>
                <a:ea typeface="ＭＳ Ｐゴシック" charset="0"/>
              </a:rPr>
              <a:t>-6</a:t>
            </a:r>
            <a:r>
              <a:rPr lang="en-US" dirty="0">
                <a:latin typeface="Arial" charset="0"/>
                <a:ea typeface="ＭＳ Ｐゴシック" charset="0"/>
              </a:rPr>
              <a:t> s (Classical)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~10</a:t>
            </a:r>
            <a:r>
              <a:rPr lang="en-US" baseline="30000" dirty="0">
                <a:latin typeface="Arial" charset="0"/>
                <a:ea typeface="ＭＳ Ｐゴシック" charset="0"/>
              </a:rPr>
              <a:t>3 </a:t>
            </a:r>
            <a:r>
              <a:rPr lang="en-US" dirty="0">
                <a:latin typeface="Arial" charset="0"/>
                <a:ea typeface="ＭＳ Ｐゴシック" charset="0"/>
              </a:rPr>
              <a:t>atoms</a:t>
            </a:r>
            <a:r>
              <a:rPr lang="en-US" baseline="30000" dirty="0">
                <a:latin typeface="Arial" charset="0"/>
                <a:ea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</a:rPr>
              <a:t>(Quantum) -10</a:t>
            </a:r>
            <a:r>
              <a:rPr lang="en-US" baseline="30000" dirty="0">
                <a:latin typeface="Arial" charset="0"/>
                <a:ea typeface="ＭＳ Ｐゴシック" charset="0"/>
              </a:rPr>
              <a:t>9</a:t>
            </a:r>
            <a:r>
              <a:rPr lang="en-US" dirty="0">
                <a:latin typeface="Arial" charset="0"/>
                <a:ea typeface="ＭＳ Ｐゴシック" charset="0"/>
              </a:rPr>
              <a:t> atoms (Classical)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No “rare” events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Thermal averaging: Simple Averages and Fluctuation-Dissipation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8147BCF7-7B43-C948-BA56-07BBBECFF4C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7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Simple Averages to Get Basic Thermodynamic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Many macroscopic thermodynamic variables are averages over instantaneous versions defined for each microstates</a:t>
            </a:r>
          </a:p>
          <a:p>
            <a:pPr>
              <a:spcAft>
                <a:spcPts val="600"/>
              </a:spcAft>
              <a:defRPr/>
            </a:pPr>
            <a:r>
              <a:rPr lang="en-US" dirty="0"/>
              <a:t>Potential energy</a:t>
            </a:r>
          </a:p>
          <a:p>
            <a:pPr>
              <a:spcAft>
                <a:spcPts val="600"/>
              </a:spcAft>
              <a:defRPr/>
            </a:pPr>
            <a:r>
              <a:rPr lang="en-US" dirty="0"/>
              <a:t>Kinetic energy</a:t>
            </a:r>
          </a:p>
          <a:p>
            <a:pPr>
              <a:spcAft>
                <a:spcPts val="600"/>
              </a:spcAft>
              <a:defRPr/>
            </a:pPr>
            <a:r>
              <a:rPr lang="en-US" dirty="0"/>
              <a:t>Internal energy</a:t>
            </a:r>
          </a:p>
          <a:p>
            <a:pPr>
              <a:spcAft>
                <a:spcPts val="600"/>
              </a:spcAft>
              <a:defRPr/>
            </a:pPr>
            <a:endParaRPr lang="en-US" dirty="0"/>
          </a:p>
          <a:p>
            <a:pPr>
              <a:spcAft>
                <a:spcPts val="600"/>
              </a:spcAft>
              <a:defRPr/>
            </a:pPr>
            <a:r>
              <a:rPr lang="en-US" dirty="0"/>
              <a:t>Pressure</a:t>
            </a:r>
          </a:p>
          <a:p>
            <a:pPr>
              <a:spcAft>
                <a:spcPts val="600"/>
              </a:spcAft>
              <a:defRPr/>
            </a:pPr>
            <a:endParaRPr lang="en-US" dirty="0"/>
          </a:p>
          <a:p>
            <a:pPr>
              <a:spcAft>
                <a:spcPts val="600"/>
              </a:spcAft>
              <a:defRPr/>
            </a:pPr>
            <a:r>
              <a:rPr lang="en-US" dirty="0"/>
              <a:t>Temperature</a:t>
            </a:r>
          </a:p>
          <a:p>
            <a:pPr>
              <a:spcAft>
                <a:spcPts val="600"/>
              </a:spcAft>
              <a:defRPr/>
            </a:pPr>
            <a:r>
              <a:rPr lang="en-US" dirty="0"/>
              <a:t>And so on for Volume, Number of atoms, Number of atoms separated by a distance r, …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543886ED-F34D-8F48-B886-74A725FE0DE6}" type="slidenum">
              <a:rPr lang="en-US" sz="1000"/>
              <a:pPr eaLnBrk="1" hangingPunct="1"/>
              <a:t>4</a:t>
            </a:fld>
            <a:endParaRPr lang="en-US" sz="1000"/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306388" y="1109663"/>
            <a:ext cx="5294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203575" y="3452813"/>
          <a:ext cx="12985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800" imgH="241300" progId="Equation.3">
                  <p:embed/>
                </p:oleObj>
              </mc:Choice>
              <mc:Fallback>
                <p:oleObj name="Equation" r:id="rId2" imgW="939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452813"/>
                        <a:ext cx="12985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3203575" y="5084763"/>
          <a:ext cx="22701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300" imgH="495300" progId="Equation.3">
                  <p:embed/>
                </p:oleObj>
              </mc:Choice>
              <mc:Fallback>
                <p:oleObj name="Equation" r:id="rId4" imgW="15113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084763"/>
                        <a:ext cx="22701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10"/>
          <p:cNvGraphicFramePr>
            <a:graphicFrameLocks noChangeAspect="1"/>
          </p:cNvGraphicFramePr>
          <p:nvPr/>
        </p:nvGraphicFramePr>
        <p:xfrm>
          <a:off x="3203575" y="2298700"/>
          <a:ext cx="39719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13100" imgH="495300" progId="Equation.3">
                  <p:embed/>
                </p:oleObj>
              </mc:Choice>
              <mc:Fallback>
                <p:oleObj name="Equation" r:id="rId6" imgW="32131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298700"/>
                        <a:ext cx="39719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11"/>
          <p:cNvGraphicFramePr>
            <a:graphicFrameLocks noChangeAspect="1"/>
          </p:cNvGraphicFramePr>
          <p:nvPr/>
        </p:nvGraphicFramePr>
        <p:xfrm>
          <a:off x="3203575" y="2816225"/>
          <a:ext cx="32639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41600" imgH="520700" progId="Equation.3">
                  <p:embed/>
                </p:oleObj>
              </mc:Choice>
              <mc:Fallback>
                <p:oleObj name="Equation" r:id="rId8" imgW="26416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816225"/>
                        <a:ext cx="32639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12"/>
          <p:cNvGraphicFramePr>
            <a:graphicFrameLocks noChangeAspect="1"/>
          </p:cNvGraphicFramePr>
          <p:nvPr/>
        </p:nvGraphicFramePr>
        <p:xfrm>
          <a:off x="3203575" y="4211638"/>
          <a:ext cx="19145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400" imgH="495300" progId="Equation.3">
                  <p:embed/>
                </p:oleObj>
              </mc:Choice>
              <mc:Fallback>
                <p:oleObj name="Equation" r:id="rId10" imgW="15494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11638"/>
                        <a:ext cx="19145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2" name="Group 18"/>
          <p:cNvGrpSpPr>
            <a:grpSpLocks/>
          </p:cNvGrpSpPr>
          <p:nvPr/>
        </p:nvGrpSpPr>
        <p:grpSpPr bwMode="auto">
          <a:xfrm>
            <a:off x="5811838" y="3941763"/>
            <a:ext cx="2647950" cy="885825"/>
            <a:chOff x="5862638" y="3890434"/>
            <a:chExt cx="2647950" cy="885825"/>
          </a:xfrm>
        </p:grpSpPr>
        <p:graphicFrame>
          <p:nvGraphicFramePr>
            <p:cNvPr id="28687" name="Object 14"/>
            <p:cNvGraphicFramePr>
              <a:graphicFrameLocks noChangeAspect="1"/>
            </p:cNvGraphicFramePr>
            <p:nvPr/>
          </p:nvGraphicFramePr>
          <p:xfrm>
            <a:off x="5862638" y="4130147"/>
            <a:ext cx="2647950" cy="646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33600" imgH="520700" progId="Equation.3">
                    <p:embed/>
                  </p:oleObj>
                </mc:Choice>
                <mc:Fallback>
                  <p:oleObj name="Equation" r:id="rId12" imgW="21336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2638" y="4130147"/>
                          <a:ext cx="2647950" cy="646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8" name="TextBox 15"/>
            <p:cNvSpPr txBox="1">
              <a:spLocks noChangeArrowheads="1"/>
            </p:cNvSpPr>
            <p:nvPr/>
          </p:nvSpPr>
          <p:spPr bwMode="auto">
            <a:xfrm>
              <a:off x="6002867" y="3890434"/>
              <a:ext cx="25061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/>
                <a:t>From the Virial Theorem</a:t>
              </a:r>
            </a:p>
          </p:txBody>
        </p:sp>
      </p:grpSp>
      <p:sp>
        <p:nvSpPr>
          <p:cNvPr id="28683" name="Rectangle 16"/>
          <p:cNvSpPr>
            <a:spLocks noChangeArrowheads="1"/>
          </p:cNvSpPr>
          <p:nvPr/>
        </p:nvSpPr>
        <p:spPr bwMode="auto">
          <a:xfrm>
            <a:off x="5661025" y="3622675"/>
            <a:ext cx="326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(see Allen and Tildesley, Leach) </a:t>
            </a:r>
          </a:p>
        </p:txBody>
      </p:sp>
      <p:sp>
        <p:nvSpPr>
          <p:cNvPr id="28686" name="TextBox 17"/>
          <p:cNvSpPr txBox="1">
            <a:spLocks noChangeArrowheads="1"/>
          </p:cNvSpPr>
          <p:nvPr/>
        </p:nvSpPr>
        <p:spPr bwMode="auto">
          <a:xfrm>
            <a:off x="5603875" y="4916488"/>
            <a:ext cx="3286125" cy="33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/>
              <a:t>From the Equipartition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419E7B-D228-7E4A-9D6C-4D5CF7A8683E}"/>
                  </a:ext>
                </a:extLst>
              </p:cNvPr>
              <p:cNvSpPr txBox="1"/>
              <p:nvPr/>
            </p:nvSpPr>
            <p:spPr>
              <a:xfrm>
                <a:off x="6188264" y="5248480"/>
                <a:ext cx="2396105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𝑘𝑇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419E7B-D228-7E4A-9D6C-4D5CF7A8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264" y="5248480"/>
                <a:ext cx="2396105" cy="625364"/>
              </a:xfrm>
              <a:prstGeom prst="rect">
                <a:avLst/>
              </a:prstGeom>
              <a:blipFill>
                <a:blip r:embed="rId15"/>
                <a:stretch>
                  <a:fillRect l="-1053" t="-137255" r="-2105" b="-18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58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D6D1FF81-168B-BC44-924E-727390BC41B4}" type="slidenum">
              <a:rPr lang="en-US" sz="1000"/>
              <a:pPr eaLnBrk="1" hangingPunct="1"/>
              <a:t>5</a:t>
            </a:fld>
            <a:endParaRPr lang="en-US" sz="10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800">
                <a:latin typeface="Arial" charset="0"/>
                <a:ea typeface="ＭＳ Ｐゴシック" charset="0"/>
                <a:cs typeface="ＭＳ Ｐゴシック" charset="0"/>
              </a:rPr>
              <a:t>Averages of Fluctuations to Get Susceptibilities</a:t>
            </a: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9018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Susceptibility = response of one macroscopic variable of the system to changing another macroscopic variable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fluctuation-dissipation theorem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relates the response of the system (a susceptibility) to its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equilibrium properties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(a correlation function)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Equilibrium properties</a:t>
            </a: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1004888" y="4076700"/>
          <a:ext cx="36941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76500" imgH="342900" progId="Equation.DSMT4">
                  <p:embed/>
                </p:oleObj>
              </mc:Choice>
              <mc:Fallback>
                <p:oleObj name="Equation" r:id="rId3" imgW="24765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4076700"/>
                        <a:ext cx="369411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/>
          <p:cNvGraphicFramePr>
            <a:graphicFrameLocks noChangeAspect="1"/>
          </p:cNvGraphicFramePr>
          <p:nvPr/>
        </p:nvGraphicFramePr>
        <p:xfrm>
          <a:off x="1004888" y="4552950"/>
          <a:ext cx="45672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60700" imgH="342900" progId="Equation.DSMT4">
                  <p:embed/>
                </p:oleObj>
              </mc:Choice>
              <mc:Fallback>
                <p:oleObj name="Equation" r:id="rId5" imgW="30607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4552950"/>
                        <a:ext cx="456723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597525" y="4102100"/>
            <a:ext cx="163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Specific heat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618163" y="4602163"/>
            <a:ext cx="1908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Compressibility</a:t>
            </a:r>
          </a:p>
        </p:txBody>
      </p:sp>
      <p:graphicFrame>
        <p:nvGraphicFramePr>
          <p:cNvPr id="29704" name="Object 4"/>
          <p:cNvGraphicFramePr>
            <a:graphicFrameLocks noChangeAspect="1"/>
          </p:cNvGraphicFramePr>
          <p:nvPr/>
        </p:nvGraphicFramePr>
        <p:xfrm>
          <a:off x="1004888" y="5029200"/>
          <a:ext cx="38258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65400" imgH="342900" progId="Equation.DSMT4">
                  <p:embed/>
                </p:oleObj>
              </mc:Choice>
              <mc:Fallback>
                <p:oleObj name="Equation" r:id="rId7" imgW="25654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5029200"/>
                        <a:ext cx="38258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611813" y="5075238"/>
            <a:ext cx="272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Magnetic susceptibility</a:t>
            </a:r>
          </a:p>
        </p:txBody>
      </p:sp>
      <p:graphicFrame>
        <p:nvGraphicFramePr>
          <p:cNvPr id="29706" name="Object 5"/>
          <p:cNvGraphicFramePr>
            <a:graphicFrameLocks noChangeAspect="1"/>
          </p:cNvGraphicFramePr>
          <p:nvPr/>
        </p:nvGraphicFramePr>
        <p:xfrm>
          <a:off x="1004888" y="5588000"/>
          <a:ext cx="39417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41600" imgH="342900" progId="Equation.DSMT4">
                  <p:embed/>
                </p:oleObj>
              </mc:Choice>
              <mc:Fallback>
                <p:oleObj name="Equation" r:id="rId9" imgW="26416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5588000"/>
                        <a:ext cx="394176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5618163" y="5561013"/>
            <a:ext cx="29575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General (A extensive, B intensive)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BC3717-2760-1247-8AF5-CA9F0A9CE7ED}"/>
                  </a:ext>
                </a:extLst>
              </p:cNvPr>
              <p:cNvSpPr/>
              <p:nvPr/>
            </p:nvSpPr>
            <p:spPr>
              <a:xfrm>
                <a:off x="4127151" y="3566289"/>
                <a:ext cx="18915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BC3717-2760-1247-8AF5-CA9F0A9CE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151" y="3566289"/>
                <a:ext cx="189154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57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Spatial averaging: Pair Distribution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8147BCF7-7B43-C948-BA56-07BBBECFF4C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1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ABDAF7F8-1AFE-2C40-9EFE-9575C6021297}" type="slidenum">
              <a:rPr lang="en-US" sz="1000"/>
              <a:pPr eaLnBrk="1" hangingPunct="1"/>
              <a:t>7</a:t>
            </a:fld>
            <a:endParaRPr lang="en-US" sz="10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Pair Distribution Function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771" y="1214664"/>
            <a:ext cx="8898975" cy="83414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19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pair (or radial) distribution (or correlation) function</a:t>
            </a:r>
            <a:r>
              <a:rPr lang="en-US" sz="1900" dirty="0">
                <a:latin typeface="Arial" charset="0"/>
                <a:ea typeface="ＭＳ Ｐゴシック" charset="0"/>
                <a:cs typeface="ＭＳ Ｐゴシック" charset="0"/>
              </a:rPr>
              <a:t>.  It is the probability of finding particles a distance r apart in the real system relative to the probability for randomly distributed particles.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61257" y="2327871"/>
                <a:ext cx="8057720" cy="720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mr-I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#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𝑁𝑢𝑚𝑏𝑒𝑟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𝑡𝑖𝑚𝑒𝑠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    2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𝑎𝑡𝑜𝑚𝑠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𝑎𝑟𝑒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𝑠𝑒𝑝𝑎𝑟𝑎𝑡𝑒𝑑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𝑏𝑦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𝑟𝑎𝑛𝑔𝑒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" y="2327871"/>
                <a:ext cx="8057720" cy="720647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 flipH="1">
            <a:off x="529388" y="4676092"/>
            <a:ext cx="5472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charset="2"/>
                <a:ea typeface="Symbol" charset="2"/>
                <a:cs typeface="Symbol" charset="2"/>
              </a:rPr>
              <a:t>r</a:t>
            </a:r>
            <a:r>
              <a:rPr lang="en-US" dirty="0"/>
              <a:t>=density=N/V, N=# of atoms, V=volume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1257" y="3382939"/>
                <a:ext cx="8057720" cy="720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𝐼𝐽</m:t>
                          </m:r>
                        </m:sub>
                      </m:sSub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mr-I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#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𝑁𝑢𝑚𝑏𝑒𝑟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𝑡𝑖𝑚𝑒𝑠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    2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𝑎𝑡𝑜𝑚𝑠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𝑡𝑦𝑝𝑒𝑠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𝑎𝑟𝑒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𝑠𝑒𝑝𝑎𝑟𝑎𝑡𝑒𝑑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𝑏𝑦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𝑟𝑎𝑛𝑔𝑒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" y="3382939"/>
                <a:ext cx="8057720" cy="720647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20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Distribution </a:t>
            </a:r>
            <a:r>
              <a:rPr lang="en-US" dirty="0" err="1"/>
              <a:t>Ar</a:t>
            </a:r>
            <a:r>
              <a:rPr lang="en-US" dirty="0"/>
              <a:t>: Gas, Liquid, 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99100"/>
            <a:ext cx="8229600" cy="1054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Gas has no neighbor shells</a:t>
            </a:r>
          </a:p>
          <a:p>
            <a:r>
              <a:rPr lang="en-US" dirty="0"/>
              <a:t>Liquid has smooth neighbor shells</a:t>
            </a:r>
          </a:p>
          <a:p>
            <a:r>
              <a:rPr lang="en-US" dirty="0"/>
              <a:t>Solids have sharper neighbor shells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8147BCF7-7B43-C948-BA56-07BBBECFF4C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700"/>
            <a:ext cx="4368800" cy="3111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375" y="1651000"/>
            <a:ext cx="4432300" cy="3175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13200" y="5107057"/>
            <a:ext cx="513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rkt.chem.ox.ac.uk</a:t>
            </a:r>
            <a:r>
              <a:rPr lang="en-US" sz="1600" dirty="0"/>
              <a:t>/lectures/</a:t>
            </a:r>
            <a:r>
              <a:rPr lang="en-US" sz="1600" dirty="0" err="1"/>
              <a:t>liqsolns</a:t>
            </a:r>
            <a:r>
              <a:rPr lang="en-US" sz="1600" dirty="0"/>
              <a:t>/</a:t>
            </a:r>
            <a:r>
              <a:rPr lang="en-US" sz="1600" dirty="0" err="1"/>
              <a:t>liquids.html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18F8B-6506-794B-971D-35F4A29F40CD}"/>
              </a:ext>
            </a:extLst>
          </p:cNvPr>
          <p:cNvSpPr/>
          <p:nvPr/>
        </p:nvSpPr>
        <p:spPr>
          <a:xfrm>
            <a:off x="693019" y="2348564"/>
            <a:ext cx="1222408" cy="317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5E7919-23D2-CF49-B21B-E2855801165C}"/>
              </a:ext>
            </a:extLst>
          </p:cNvPr>
          <p:cNvSpPr/>
          <p:nvPr/>
        </p:nvSpPr>
        <p:spPr>
          <a:xfrm>
            <a:off x="693019" y="3390098"/>
            <a:ext cx="1222408" cy="317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4B4CB-A09C-C948-BFB8-3231E956A52F}"/>
              </a:ext>
            </a:extLst>
          </p:cNvPr>
          <p:cNvSpPr txBox="1"/>
          <p:nvPr/>
        </p:nvSpPr>
        <p:spPr>
          <a:xfrm>
            <a:off x="425386" y="1263590"/>
            <a:ext cx="414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one is liquid </a:t>
            </a:r>
            <a:r>
              <a:rPr lang="en-US" dirty="0" err="1"/>
              <a:t>Ar</a:t>
            </a:r>
            <a:r>
              <a:rPr lang="en-US" dirty="0"/>
              <a:t> or solid </a:t>
            </a:r>
            <a:r>
              <a:rPr lang="en-US" dirty="0" err="1"/>
              <a:t>Ar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468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Distribution </a:t>
            </a:r>
            <a:r>
              <a:rPr lang="en-US" dirty="0" err="1"/>
              <a:t>Ar</a:t>
            </a:r>
            <a:r>
              <a:rPr lang="en-US" dirty="0"/>
              <a:t>: Gas, Liquid, 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99100"/>
            <a:ext cx="8229600" cy="1054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Gas has no neighbor shells</a:t>
            </a:r>
          </a:p>
          <a:p>
            <a:r>
              <a:rPr lang="en-US" dirty="0"/>
              <a:t>Liquid has smooth neighbor shells</a:t>
            </a:r>
          </a:p>
          <a:p>
            <a:r>
              <a:rPr lang="en-US" dirty="0"/>
              <a:t>Solids have sharper neighbor shells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8147BCF7-7B43-C948-BA56-07BBBECFF4C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700"/>
            <a:ext cx="4368800" cy="3111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375" y="1651000"/>
            <a:ext cx="4432300" cy="3175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13200" y="5107057"/>
            <a:ext cx="513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rkt.chem.ox.ac.uk</a:t>
            </a:r>
            <a:r>
              <a:rPr lang="en-US" sz="1600" dirty="0"/>
              <a:t>/lectures/</a:t>
            </a:r>
            <a:r>
              <a:rPr lang="en-US" sz="1600" dirty="0" err="1"/>
              <a:t>liqsolns</a:t>
            </a:r>
            <a:r>
              <a:rPr lang="en-US" sz="1600" dirty="0"/>
              <a:t>/</a:t>
            </a:r>
            <a:r>
              <a:rPr lang="en-US" sz="1600" dirty="0" err="1"/>
              <a:t>liquids.html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19247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21237</TotalTime>
  <Words>1438</Words>
  <Application>Microsoft Macintosh PowerPoint</Application>
  <PresentationFormat>On-screen Show (4:3)</PresentationFormat>
  <Paragraphs>210</Paragraphs>
  <Slides>24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ＭＳ Ｐゴシック</vt:lpstr>
      <vt:lpstr>Arial</vt:lpstr>
      <vt:lpstr>Cambria Math</vt:lpstr>
      <vt:lpstr>Symbol</vt:lpstr>
      <vt:lpstr>Default Design</vt:lpstr>
      <vt:lpstr>Equation</vt:lpstr>
      <vt:lpstr>Molecular Dynamics Analysis</vt:lpstr>
      <vt:lpstr>Outline</vt:lpstr>
      <vt:lpstr>Thermal averaging: Simple Averages and Fluctuation-Dissipation Theorem</vt:lpstr>
      <vt:lpstr>Simple Averages to Get Basic Thermodynamic Variables</vt:lpstr>
      <vt:lpstr>Averages of Fluctuations to Get Susceptibilities</vt:lpstr>
      <vt:lpstr>Spatial averaging: Pair Distribution Function</vt:lpstr>
      <vt:lpstr>Pair Distribution Function</vt:lpstr>
      <vt:lpstr>Pair Distribution Ar: Gas, Liquid, Solid</vt:lpstr>
      <vt:lpstr>Pair Distribution Ar: Gas, Liquid, Solid</vt:lpstr>
      <vt:lpstr>Understanding Cr in FLiBe Salts</vt:lpstr>
      <vt:lpstr>Time averaging: Time Correlation Functions</vt:lpstr>
      <vt:lpstr>Averages of Time Correlation Functions to Get Kinetic Coefficients</vt:lpstr>
      <vt:lpstr>Averages of Time Correlation Functions to Get Kinetic Coefficients</vt:lpstr>
      <vt:lpstr>Multiple Origins Average of Diffusion Coefficient</vt:lpstr>
      <vt:lpstr>Multiple Origins Average of Diffusion Coefficient</vt:lpstr>
      <vt:lpstr>Analyzing melting</vt:lpstr>
      <vt:lpstr>Example: Melting Temperature (Tm) From MD</vt:lpstr>
      <vt:lpstr>Melting</vt:lpstr>
      <vt:lpstr>&lt;r2&gt; vs. T for LiCl from MD</vt:lpstr>
      <vt:lpstr>&lt;Total Energy&gt;=&lt;U&gt; vs. T for LiCl from MD</vt:lpstr>
      <vt:lpstr>Limitations of MD – Time Scale (Rare Events), System Size</vt:lpstr>
      <vt:lpstr>Limitations of MD – Time Scale (Rare Events), System Size</vt:lpstr>
      <vt:lpstr>Limitations of MD – Time Scale</vt:lpstr>
      <vt:lpstr>Summary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ddmorgan</dc:creator>
  <cp:lastModifiedBy>yuan ping</cp:lastModifiedBy>
  <cp:revision>1356</cp:revision>
  <dcterms:created xsi:type="dcterms:W3CDTF">2009-10-13T01:58:38Z</dcterms:created>
  <dcterms:modified xsi:type="dcterms:W3CDTF">2024-10-24T03:53:12Z</dcterms:modified>
</cp:coreProperties>
</file>