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7" r:id="rId3"/>
    <p:sldId id="329" r:id="rId4"/>
    <p:sldId id="330" r:id="rId5"/>
    <p:sldId id="331" r:id="rId6"/>
    <p:sldId id="333" r:id="rId7"/>
    <p:sldId id="332" r:id="rId8"/>
    <p:sldId id="334" r:id="rId9"/>
    <p:sldId id="512" r:id="rId10"/>
    <p:sldId id="335" r:id="rId11"/>
    <p:sldId id="515" r:id="rId12"/>
    <p:sldId id="336" r:id="rId13"/>
    <p:sldId id="341" r:id="rId14"/>
    <p:sldId id="34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">
          <p15:clr>
            <a:srgbClr val="A4A3A4"/>
          </p15:clr>
        </p15:guide>
        <p15:guide id="2" pos="2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5"/>
  </p:normalViewPr>
  <p:slideViewPr>
    <p:cSldViewPr snapToGrid="0" showGuides="1">
      <p:cViewPr varScale="1">
        <p:scale>
          <a:sx n="120" d="100"/>
          <a:sy n="120" d="100"/>
        </p:scale>
        <p:origin x="1640" y="192"/>
      </p:cViewPr>
      <p:guideLst>
        <p:guide orient="horz" pos="18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1374" y="-96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29655EC4-9F6B-CC41-86C5-DAF69E392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2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776D9830-BEC0-5E41-9FA4-5A35507E9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8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8E8BC3-95EF-3644-9B46-E4E65E011162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4F638E-5792-374F-8FB9-E1AAB5DE1587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65A7BA-BA7B-6146-A3F6-AD18BE3457A2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0B3E58-681F-C942-A674-199179640A93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DD66AB-CCE9-A94D-AB5E-A27A5340A470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E7F8EA-84AC-D84A-BE66-9C50B4735CBA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99313-6971-424F-89BD-921B9B51C300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4C8ABE-A1DD-3A40-BF51-3DC73C3F40F7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3A1EDB-5E1F-1043-B876-CAB7D19D131E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8709A8-E486-F841-8345-2B9872ED06E8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B70506-F6BA-D24F-80C4-535B1E9C2A0F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5D059CE-9D9D-C549-8E23-960E9B819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1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754AA4-03C5-FA4F-9DCC-5D072D876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481074F-5283-9E41-B8F1-9A1613C9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768C772-2FC6-5E49-A0EE-FD286ED1E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68AEAAD-D6CC-8D40-B4C1-73308719F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088" y="1308100"/>
            <a:ext cx="4038600" cy="481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308100"/>
            <a:ext cx="4038600" cy="481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AEAB13F-CC22-8241-88F4-E4484370D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CAC37EC-C95D-F24F-BFD4-A5FD398B4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FFD0262-6F2F-1546-8A09-5E8BEA5B1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0411384-3A86-D344-B4E9-E3CB3B252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8D24FAF-46C8-D744-A7C2-98494CCF1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3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8947A31-8DB7-8546-A3C2-BFD53E5BA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1308100"/>
            <a:ext cx="8229600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78063" y="6400800"/>
            <a:ext cx="45815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78A3BEE-36FC-1442-9129-EDF5A119E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3F73E15-F0D2-0E4E-ADF7-6E457B6DD170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Hamiltonians and Statics and Dynamics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Yuan Ping</a:t>
            </a:r>
          </a:p>
          <a:p>
            <a:pPr eaLnBrk="1" hangingPunct="1"/>
            <a:r>
              <a:rPr lang="en-US" dirty="0">
                <a:latin typeface="Arial" charset="0"/>
              </a:rPr>
              <a:t>Last Update: 09/09/24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BF37141-876B-9D4D-9D45-46FDC8068235}" type="slidenum">
              <a:rPr lang="en-US" sz="1000"/>
              <a:pPr eaLnBrk="1" hangingPunct="1"/>
              <a:t>10</a:t>
            </a:fld>
            <a:endParaRPr lang="en-US" sz="1000"/>
          </a:p>
        </p:txBody>
      </p:sp>
      <p:sp>
        <p:nvSpPr>
          <p:cNvPr id="3174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41300" y="927100"/>
            <a:ext cx="8229600" cy="5478463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To get the dynamics solve the F=ma differential equation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General solution to this differential equation is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The position and momentum oscillate with angular frequency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Specific values for </a:t>
            </a:r>
            <a:r>
              <a:rPr lang="en-US" sz="2000" dirty="0" err="1">
                <a:latin typeface="Symbol" charset="0"/>
              </a:rPr>
              <a:t>a</a:t>
            </a:r>
            <a:r>
              <a:rPr lang="en-US" sz="2000" dirty="0" err="1">
                <a:latin typeface="Arial" charset="0"/>
              </a:rPr>
              <a:t>,</a:t>
            </a:r>
            <a:r>
              <a:rPr lang="en-US" sz="2000" dirty="0" err="1">
                <a:latin typeface="Symbol" charset="0"/>
              </a:rPr>
              <a:t>b</a:t>
            </a:r>
            <a:r>
              <a:rPr lang="en-US" sz="2000" dirty="0">
                <a:latin typeface="Arial" charset="0"/>
              </a:rPr>
              <a:t> are determined from the boundary conditions, generally the starting positions and velocities (x(t=0), v(t=0)).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For example: x(t=0)=-L, v(t=0)=0    gives </a:t>
            </a:r>
          </a:p>
          <a:p>
            <a:pPr eaLnBrk="1" hangingPunct="1"/>
            <a:endParaRPr lang="en-US" sz="2000" dirty="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Dynamics for SHO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2190750" y="1185863"/>
          <a:ext cx="4737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1000" imgH="431800" progId="Equation.3">
                  <p:embed/>
                </p:oleObj>
              </mc:Choice>
              <mc:Fallback>
                <p:oleObj name="Equation" r:id="rId3" imgW="29210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185863"/>
                        <a:ext cx="4737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4300538" y="1833563"/>
            <a:ext cx="520700" cy="444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2551113" y="2317750"/>
          <a:ext cx="4017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500" imgH="317500" progId="Equation.3">
                  <p:embed/>
                </p:oleObj>
              </mc:Choice>
              <mc:Fallback>
                <p:oleObj name="Equation" r:id="rId5" imgW="24765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2317750"/>
                        <a:ext cx="40179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173247"/>
              </p:ext>
            </p:extLst>
          </p:nvPr>
        </p:nvGraphicFramePr>
        <p:xfrm>
          <a:off x="1004094" y="3352800"/>
          <a:ext cx="71104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81500" imgH="292100" progId="Equation.3">
                  <p:embed/>
                </p:oleObj>
              </mc:Choice>
              <mc:Fallback>
                <p:oleObj name="Equation" r:id="rId7" imgW="43815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094" y="3352800"/>
                        <a:ext cx="71104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56390"/>
              </p:ext>
            </p:extLst>
          </p:nvPr>
        </p:nvGraphicFramePr>
        <p:xfrm>
          <a:off x="5464913" y="5985669"/>
          <a:ext cx="1854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0" imgH="254000" progId="Equation.DSMT4">
                  <p:embed/>
                </p:oleObj>
              </mc:Choice>
              <mc:Fallback>
                <p:oleObj name="Equation" r:id="rId9" imgW="11430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913" y="5985669"/>
                        <a:ext cx="1854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507577"/>
              </p:ext>
            </p:extLst>
          </p:nvPr>
        </p:nvGraphicFramePr>
        <p:xfrm>
          <a:off x="7620000" y="4077494"/>
          <a:ext cx="1117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34725" imgH="342751" progId="Equation.DSMT4">
                  <p:embed/>
                </p:oleObj>
              </mc:Choice>
              <mc:Fallback>
                <p:oleObj name="Equation" r:id="rId11" imgW="634725" imgH="34275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77494"/>
                        <a:ext cx="1117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Energy of a H.O. is Conserved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72A3-8057-41D3-B09A-9E72FDE596A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6129" y="1896981"/>
                <a:ext cx="8229600" cy="3887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Energy 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Kinetic Energy 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 + Potential Energy 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𝑉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6129" y="1896981"/>
                <a:ext cx="8229600" cy="388721"/>
              </a:xfrm>
              <a:blipFill>
                <a:blip r:embed="rId2"/>
                <a:stretch>
                  <a:fillRect l="-77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56436" y="2400032"/>
                <a:ext cx="2250808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𝑘𝑥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6" y="2400032"/>
                <a:ext cx="2250808" cy="619913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56437" y="3092658"/>
                <a:ext cx="2306785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7" y="3092658"/>
                <a:ext cx="2306785" cy="818814"/>
              </a:xfrm>
              <a:prstGeom prst="rect">
                <a:avLst/>
              </a:prstGeom>
              <a:blipFill>
                <a:blip r:embed="rId4"/>
                <a:stretch>
                  <a:fillRect t="-130303" b="-18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56437" y="3888660"/>
                <a:ext cx="14005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37" y="3888660"/>
                <a:ext cx="1400512" cy="646331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256436" y="4676917"/>
            <a:ext cx="2241896" cy="645171"/>
            <a:chOff x="608012" y="5159796"/>
            <a:chExt cx="2988416" cy="8600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8012" y="5159796"/>
                  <a:ext cx="2988416" cy="814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12" y="5159796"/>
                  <a:ext cx="2988416" cy="814369"/>
                </a:xfrm>
                <a:prstGeom prst="rect">
                  <a:avLst/>
                </a:prstGeom>
                <a:blipFill>
                  <a:blip r:embed="rId6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684212" y="5159796"/>
              <a:ext cx="2896600" cy="86000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629165" y="2383340"/>
                <a:ext cx="2888417" cy="61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65" y="2383340"/>
                <a:ext cx="2888417" cy="613742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629165" y="3086011"/>
                <a:ext cx="260353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65" y="3086011"/>
                <a:ext cx="2603533" cy="618246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629165" y="3805485"/>
                <a:ext cx="253915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65" y="3805485"/>
                <a:ext cx="2539157" cy="610936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629165" y="4613105"/>
            <a:ext cx="2230898" cy="651818"/>
            <a:chOff x="5635256" y="5007396"/>
            <a:chExt cx="2973756" cy="8688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637211" y="5007396"/>
                  <a:ext cx="2926535" cy="814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211" y="5007396"/>
                  <a:ext cx="2926535" cy="814369"/>
                </a:xfrm>
                <a:prstGeom prst="rect">
                  <a:avLst/>
                </a:prstGeom>
                <a:blipFill>
                  <a:blip r:embed="rId10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5635256" y="5007396"/>
              <a:ext cx="2973756" cy="86886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717536" y="4057814"/>
                <a:ext cx="1096389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4057814"/>
                <a:ext cx="1096389" cy="910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rved Left Arrow 14"/>
          <p:cNvSpPr/>
          <p:nvPr/>
        </p:nvSpPr>
        <p:spPr>
          <a:xfrm>
            <a:off x="7194561" y="4130601"/>
            <a:ext cx="522975" cy="912352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44D6AD-480B-62BA-2A53-35790A0170B4}"/>
                  </a:ext>
                </a:extLst>
              </p:cNvPr>
              <p:cNvSpPr txBox="1"/>
              <p:nvPr/>
            </p:nvSpPr>
            <p:spPr>
              <a:xfrm>
                <a:off x="776177" y="5581027"/>
                <a:ext cx="5411972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𝐸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cos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44D6AD-480B-62BA-2A53-35790A01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5581027"/>
                <a:ext cx="5411972" cy="483466"/>
              </a:xfrm>
              <a:prstGeom prst="rect">
                <a:avLst/>
              </a:prstGeom>
              <a:blipFill>
                <a:blip r:embed="rId1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D0C2B38-D07D-10E4-F89E-2E7CB4134759}"/>
              </a:ext>
            </a:extLst>
          </p:cNvPr>
          <p:cNvSpPr txBox="1"/>
          <p:nvPr/>
        </p:nvSpPr>
        <p:spPr>
          <a:xfrm>
            <a:off x="6207713" y="5638094"/>
            <a:ext cx="301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Energy is conserved</a:t>
            </a:r>
          </a:p>
        </p:txBody>
      </p:sp>
    </p:spTree>
    <p:extLst>
      <p:ext uri="{BB962C8B-B14F-4D97-AF65-F5344CB8AC3E}">
        <p14:creationId xmlns:p14="http://schemas.microsoft.com/office/powerpoint/2010/main" val="34241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12" grpId="0"/>
      <p:bldP spid="13" grpId="0"/>
      <p:bldP spid="14" grpId="0"/>
      <p:bldP spid="19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514EC9E-48DD-3043-A432-065D13FCAA26}" type="slidenum">
              <a:rPr lang="en-US" sz="1000"/>
              <a:pPr eaLnBrk="1" hangingPunct="1"/>
              <a:t>12</a:t>
            </a:fld>
            <a:endParaRPr lang="en-US" sz="10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Mechanics in Practice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The basic idea in classical mechanics is to get the </a:t>
            </a:r>
            <a:r>
              <a:rPr lang="en-US" sz="2000" b="1" dirty="0">
                <a:latin typeface="Arial" charset="0"/>
              </a:rPr>
              <a:t>position vs. time </a:t>
            </a:r>
            <a:r>
              <a:rPr lang="en-US" sz="2000" dirty="0">
                <a:latin typeface="Arial" charset="0"/>
              </a:rPr>
              <a:t>for all the particles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Determine the potential energy </a:t>
            </a:r>
            <a:r>
              <a:rPr lang="en-US" sz="1800" b="1" dirty="0">
                <a:latin typeface="Arial" charset="0"/>
                <a:ea typeface="ＭＳ Ｐゴシック" charset="0"/>
              </a:rPr>
              <a:t>V({q}) </a:t>
            </a:r>
            <a:r>
              <a:rPr lang="en-US" sz="1800" dirty="0">
                <a:latin typeface="Arial" charset="0"/>
                <a:ea typeface="ＭＳ Ｐゴシック" charset="0"/>
              </a:rPr>
              <a:t>(KE is simple to calculate when you know velocities but </a:t>
            </a:r>
            <a:r>
              <a:rPr lang="en-US" sz="1800" b="1" dirty="0">
                <a:latin typeface="Arial" charset="0"/>
                <a:ea typeface="ＭＳ Ｐゴシック" charset="0"/>
              </a:rPr>
              <a:t>V({q}) can be very complex function</a:t>
            </a:r>
            <a:r>
              <a:rPr lang="en-US" sz="1800" dirty="0">
                <a:latin typeface="Arial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Differentiate to get </a:t>
            </a:r>
            <a:r>
              <a:rPr lang="en-US" sz="1800" b="1" dirty="0">
                <a:latin typeface="Arial" charset="0"/>
                <a:ea typeface="ＭＳ Ｐゴシック" charset="0"/>
              </a:rPr>
              <a:t>forces</a:t>
            </a:r>
          </a:p>
          <a:p>
            <a:pPr lvl="1" eaLnBrk="1" hangingPunct="1"/>
            <a:r>
              <a:rPr lang="en-US" sz="1800" dirty="0">
                <a:latin typeface="Arial" charset="0"/>
                <a:ea typeface="ＭＳ Ｐゴシック" charset="0"/>
              </a:rPr>
              <a:t>Solve partial differential equation </a:t>
            </a:r>
            <a:r>
              <a:rPr lang="en-US" sz="1800" b="1" dirty="0">
                <a:latin typeface="Arial" charset="0"/>
                <a:ea typeface="ＭＳ Ｐゴシック" charset="0"/>
              </a:rPr>
              <a:t>F=ma </a:t>
            </a:r>
            <a:r>
              <a:rPr lang="en-US" sz="1800" dirty="0">
                <a:latin typeface="Arial" charset="0"/>
                <a:ea typeface="ＭＳ Ｐゴシック" charset="0"/>
              </a:rPr>
              <a:t>to get q(t).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You can generalize this approach to include electromagnetism – the simplest approach (and all we will need in this course) is to add in </a:t>
            </a:r>
            <a:r>
              <a:rPr lang="en-US" sz="2000" b="1" dirty="0">
                <a:latin typeface="Arial" charset="0"/>
              </a:rPr>
              <a:t>electrostatic interactions into the potential energy through Coulomb</a:t>
            </a:r>
            <a:r>
              <a:rPr lang="ja-JP" altLang="en-US" sz="2000" b="1">
                <a:latin typeface="Arial" charset="0"/>
              </a:rPr>
              <a:t>’</a:t>
            </a:r>
            <a:r>
              <a:rPr lang="en-US" altLang="ja-JP" sz="2000" b="1" dirty="0">
                <a:latin typeface="Arial" charset="0"/>
              </a:rPr>
              <a:t>s law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Note that kinetic energy is simple to write down </a:t>
            </a:r>
          </a:p>
          <a:p>
            <a:pPr eaLnBrk="1" hangingPunct="1"/>
            <a:r>
              <a:rPr lang="en-US" sz="2000" b="1" dirty="0">
                <a:latin typeface="Arial" charset="0"/>
              </a:rPr>
              <a:t>The challenge is getting the correct V({q}) – what is V({q}) for a system of interacting atom?  This is given by an interatomic potential!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767944"/>
              </p:ext>
            </p:extLst>
          </p:nvPr>
        </p:nvGraphicFramePr>
        <p:xfrm>
          <a:off x="3071037" y="4183856"/>
          <a:ext cx="22558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368300" progId="Equation.DSMT4">
                  <p:embed/>
                </p:oleObj>
              </mc:Choice>
              <mc:Fallback>
                <p:oleObj name="Equation" r:id="rId3" imgW="15748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037" y="4183856"/>
                        <a:ext cx="22558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848805"/>
              </p:ext>
            </p:extLst>
          </p:nvPr>
        </p:nvGraphicFramePr>
        <p:xfrm>
          <a:off x="6389687" y="4562106"/>
          <a:ext cx="24606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600" imgH="457200" progId="Equation.DSMT4">
                  <p:embed/>
                </p:oleObj>
              </mc:Choice>
              <mc:Fallback>
                <p:oleObj name="Equation" r:id="rId5" imgW="1879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7" y="4562106"/>
                        <a:ext cx="24606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Mechanics Summary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446088" y="1308100"/>
            <a:ext cx="8229600" cy="5311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The Hamiltonian is a function of position and momentum that gives the energy = KE + V.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KE is simple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There are many forms for potential energy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Forces can be derived from the potential energy by differentiation with respect to position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 system is at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static equilibrium</a:t>
            </a:r>
            <a:r>
              <a:rPr lang="en-US" sz="2000" dirty="0">
                <a:latin typeface="Arial" charset="0"/>
              </a:rPr>
              <a:t> when it has no kinetic energy and </a:t>
            </a:r>
            <a:r>
              <a:rPr lang="en-US" sz="2000" b="1" dirty="0">
                <a:latin typeface="Arial" charset="0"/>
              </a:rPr>
              <a:t>the total forces on all the particles are zero </a:t>
            </a:r>
            <a:r>
              <a:rPr lang="en-US" sz="2000" dirty="0">
                <a:latin typeface="Arial" charset="0"/>
              </a:rPr>
              <a:t>(the potential energy is a minimum) </a:t>
            </a:r>
            <a:r>
              <a:rPr lang="en-US" sz="2000" dirty="0">
                <a:latin typeface="Arial" charset="0"/>
                <a:sym typeface="Symbol" charset="0"/>
              </a:rPr>
              <a:t> the system will not move without an input of energy.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  <a:sym typeface="Symbol" charset="0"/>
              </a:rPr>
              <a:t>Dynamics</a:t>
            </a:r>
            <a:r>
              <a:rPr lang="en-US" sz="2000" dirty="0">
                <a:latin typeface="Arial" charset="0"/>
                <a:sym typeface="Symbol" charset="0"/>
              </a:rPr>
              <a:t> of a system describe how the position and momenta </a:t>
            </a:r>
            <a:r>
              <a:rPr lang="en-US" sz="2000" b="1" dirty="0">
                <a:latin typeface="Arial" charset="0"/>
                <a:sym typeface="Symbol" charset="0"/>
              </a:rPr>
              <a:t>change with time.  </a:t>
            </a:r>
            <a:r>
              <a:rPr lang="en-US" sz="2000" dirty="0">
                <a:latin typeface="Arial" charset="0"/>
                <a:sym typeface="Symbol" charset="0"/>
              </a:rPr>
              <a:t>Dynamics are found by solving the differential equation F=ma.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sym typeface="Symbol" charset="0"/>
            </a:endParaRP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C6C158B-F673-DF45-994C-76770C595660}" type="slidenum">
              <a:rPr lang="en-US" sz="1000"/>
              <a:pPr eaLnBrk="1" hangingPunct="1"/>
              <a:t>13</a:t>
            </a:fld>
            <a:endParaRPr lang="en-US" sz="1000"/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40193"/>
              </p:ext>
            </p:extLst>
          </p:nvPr>
        </p:nvGraphicFramePr>
        <p:xfrm>
          <a:off x="3830785" y="3199606"/>
          <a:ext cx="43386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600" imgH="279400" progId="Equation.DSMT4">
                  <p:embed/>
                </p:oleObj>
              </mc:Choice>
              <mc:Fallback>
                <p:oleObj name="Equation" r:id="rId3" imgW="2641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785" y="3199606"/>
                        <a:ext cx="43386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93420"/>
              </p:ext>
            </p:extLst>
          </p:nvPr>
        </p:nvGraphicFramePr>
        <p:xfrm>
          <a:off x="3330575" y="1798240"/>
          <a:ext cx="24606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600" imgH="457200" progId="Equation.DSMT4">
                  <p:embed/>
                </p:oleObj>
              </mc:Choice>
              <mc:Fallback>
                <p:oleObj name="Equation" r:id="rId5" imgW="1879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1798240"/>
                        <a:ext cx="24606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End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6D88CC24-6529-8142-A698-8FE1F055BC76}" type="slidenum">
              <a:rPr lang="en-US" sz="1000"/>
              <a:pPr eaLnBrk="1" hangingPunct="1"/>
              <a:t>14</a:t>
            </a:fld>
            <a:endParaRPr 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7FE6C80-A12D-8148-96F2-C197F9CB7332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Hamiltonians</a:t>
            </a:r>
          </a:p>
          <a:p>
            <a:pPr eaLnBrk="1" hangingPunct="1"/>
            <a:r>
              <a:rPr lang="en-US">
                <a:latin typeface="Arial" charset="0"/>
              </a:rPr>
              <a:t>Static equilibrium</a:t>
            </a:r>
          </a:p>
          <a:p>
            <a:pPr eaLnBrk="1" hangingPunct="1"/>
            <a:r>
              <a:rPr lang="en-US">
                <a:latin typeface="Arial" charset="0"/>
              </a:rPr>
              <a:t>Dynamics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3796A723-C9A8-9E4B-85AB-EC4697DA3889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Hamiltonians</a:t>
            </a:r>
          </a:p>
        </p:txBody>
      </p:sp>
      <p:sp>
        <p:nvSpPr>
          <p:cNvPr id="1945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46088" y="800100"/>
            <a:ext cx="8229600" cy="193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The central quantity in classical mechanics is the </a:t>
            </a:r>
            <a:r>
              <a:rPr lang="en-US" sz="2000" b="1">
                <a:latin typeface="Arial" charset="0"/>
              </a:rPr>
              <a:t>Hamiltonian</a:t>
            </a:r>
            <a:r>
              <a:rPr lang="en-US" sz="2000">
                <a:latin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= The function of position (q) and momentum (p) that gives the energy 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= Kinetic Energy (KE) + Potential Energy (V) = KE + V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KE depends on momenta {p} and potential energy on positions {q}</a:t>
            </a: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3522663" y="2520950"/>
          <a:ext cx="437991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457200" progId="Equation.DSMT4">
                  <p:embed/>
                </p:oleObj>
              </mc:Choice>
              <mc:Fallback>
                <p:oleObj name="Equation" r:id="rId3" imgW="1879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2520950"/>
                        <a:ext cx="437991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147763" y="2611438"/>
            <a:ext cx="215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One form of </a:t>
            </a:r>
          </a:p>
          <a:p>
            <a:r>
              <a:rPr lang="en-US" sz="2400"/>
              <a:t>Kinetic Energy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539750" y="3405188"/>
            <a:ext cx="437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Many forms of potential energy</a:t>
            </a:r>
          </a:p>
        </p:txBody>
      </p:sp>
      <p:graphicFrame>
        <p:nvGraphicFramePr>
          <p:cNvPr id="194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55006"/>
              </p:ext>
            </p:extLst>
          </p:nvPr>
        </p:nvGraphicFramePr>
        <p:xfrm>
          <a:off x="323850" y="5335587"/>
          <a:ext cx="45862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457200" progId="Equation.DSMT4">
                  <p:embed/>
                </p:oleObj>
              </mc:Choice>
              <mc:Fallback>
                <p:oleObj name="Equation" r:id="rId5" imgW="1968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35587"/>
                        <a:ext cx="458628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219700" y="4529137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Particles on springs</a:t>
            </a:r>
          </a:p>
        </p:txBody>
      </p:sp>
      <p:graphicFrame>
        <p:nvGraphicFramePr>
          <p:cNvPr id="194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334840"/>
              </p:ext>
            </p:extLst>
          </p:nvPr>
        </p:nvGraphicFramePr>
        <p:xfrm>
          <a:off x="784226" y="4130675"/>
          <a:ext cx="31972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419100" progId="Equation.DSMT4">
                  <p:embed/>
                </p:oleObj>
              </mc:Choice>
              <mc:Fallback>
                <p:oleObj name="Equation" r:id="rId7" imgW="13716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6" y="4130675"/>
                        <a:ext cx="31972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5162550" y="5578475"/>
            <a:ext cx="272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Gravitational attraction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1A51988-8A24-D44F-9AB4-9110D79E1972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Forces</a:t>
            </a: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02658"/>
              </p:ext>
            </p:extLst>
          </p:nvPr>
        </p:nvGraphicFramePr>
        <p:xfrm>
          <a:off x="1566863" y="1363663"/>
          <a:ext cx="5986462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7200" imgH="838200" progId="Equation.3">
                  <p:embed/>
                </p:oleObj>
              </mc:Choice>
              <mc:Fallback>
                <p:oleObj name="Equation" r:id="rId3" imgW="29972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363663"/>
                        <a:ext cx="5986462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522413" y="3103563"/>
            <a:ext cx="6075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Different forces for different kinds of potential energy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6119444" y="4061620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Particles on springs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5970588" y="5278438"/>
            <a:ext cx="272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Gravitational attraction</a:t>
            </a:r>
          </a:p>
        </p:txBody>
      </p:sp>
      <p:graphicFrame>
        <p:nvGraphicFramePr>
          <p:cNvPr id="21513" name="Object 4"/>
          <p:cNvGraphicFramePr>
            <a:graphicFrameLocks noChangeAspect="1"/>
          </p:cNvGraphicFramePr>
          <p:nvPr/>
        </p:nvGraphicFramePr>
        <p:xfrm>
          <a:off x="165100" y="5078413"/>
          <a:ext cx="5781675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06700" imgH="863600" progId="Equation.DSMT4">
                  <p:embed/>
                </p:oleObj>
              </mc:Choice>
              <mc:Fallback>
                <p:oleObj name="Equation" r:id="rId5" imgW="2806700" imgH="86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078413"/>
                        <a:ext cx="5781675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472749"/>
              </p:ext>
            </p:extLst>
          </p:nvPr>
        </p:nvGraphicFramePr>
        <p:xfrm>
          <a:off x="313956" y="3837782"/>
          <a:ext cx="5738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81300" imgH="444500" progId="Equation.DSMT4">
                  <p:embed/>
                </p:oleObj>
              </mc:Choice>
              <mc:Fallback>
                <p:oleObj name="Equation" r:id="rId7" imgW="27813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56" y="3837782"/>
                        <a:ext cx="5738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0" y="746125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Force on a particle is the derivative of the potential with respect to the position of that particle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ED1A6D9C-3DB0-1740-B56B-C98CE70FB3C7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Static Equilibrium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117600"/>
            <a:ext cx="8229600" cy="48180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Particles move in response to forces following Newton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laws: F=ma</a:t>
            </a:r>
          </a:p>
          <a:p>
            <a:pPr eaLnBrk="1" hangingPunct="1"/>
            <a:r>
              <a:rPr lang="en-US">
                <a:latin typeface="Arial" charset="0"/>
              </a:rPr>
              <a:t>This drives particles to move to lower potential energy</a:t>
            </a:r>
          </a:p>
          <a:p>
            <a:pPr eaLnBrk="1" hangingPunct="1"/>
            <a:r>
              <a:rPr lang="en-US">
                <a:latin typeface="Arial" charset="0"/>
              </a:rPr>
              <a:t>When the total forces on a particle are zero then it does not accelerate.</a:t>
            </a:r>
          </a:p>
          <a:p>
            <a:pPr eaLnBrk="1" hangingPunct="1"/>
            <a:r>
              <a:rPr lang="en-US">
                <a:latin typeface="Arial" charset="0"/>
              </a:rPr>
              <a:t>A system is at static equilibrium when it has </a:t>
            </a:r>
            <a:r>
              <a:rPr lang="en-US" b="1">
                <a:solidFill>
                  <a:schemeClr val="accent2"/>
                </a:solidFill>
                <a:latin typeface="Arial" charset="0"/>
              </a:rPr>
              <a:t>no kinetic energy and the total forces on all the particles are zero</a:t>
            </a:r>
            <a:r>
              <a:rPr lang="en-US">
                <a:latin typeface="Arial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Arial" charset="0"/>
              </a:rPr>
              <a:t>(the potential energy is a minimum)</a:t>
            </a:r>
            <a:r>
              <a:rPr lang="en-US">
                <a:latin typeface="Aria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 the system will not move without an input of energy</a:t>
            </a:r>
          </a:p>
        </p:txBody>
      </p:sp>
      <p:grpSp>
        <p:nvGrpSpPr>
          <p:cNvPr id="23556" name="Group 10"/>
          <p:cNvGrpSpPr>
            <a:grpSpLocks/>
          </p:cNvGrpSpPr>
          <p:nvPr/>
        </p:nvGrpSpPr>
        <p:grpSpPr bwMode="auto">
          <a:xfrm>
            <a:off x="758825" y="4597400"/>
            <a:ext cx="7140575" cy="1866900"/>
            <a:chOff x="478" y="2896"/>
            <a:chExt cx="4498" cy="1176"/>
          </a:xfrm>
        </p:grpSpPr>
        <p:sp>
          <p:nvSpPr>
            <p:cNvPr id="23557" name="Freeform 4"/>
            <p:cNvSpPr>
              <a:spLocks/>
            </p:cNvSpPr>
            <p:nvPr/>
          </p:nvSpPr>
          <p:spPr bwMode="auto">
            <a:xfrm>
              <a:off x="920" y="2896"/>
              <a:ext cx="4056" cy="1176"/>
            </a:xfrm>
            <a:custGeom>
              <a:avLst/>
              <a:gdLst>
                <a:gd name="T0" fmla="*/ 0 w 4056"/>
                <a:gd name="T1" fmla="*/ 280 h 1176"/>
                <a:gd name="T2" fmla="*/ 712 w 4056"/>
                <a:gd name="T3" fmla="*/ 376 h 1176"/>
                <a:gd name="T4" fmla="*/ 1208 w 4056"/>
                <a:gd name="T5" fmla="*/ 880 h 1176"/>
                <a:gd name="T6" fmla="*/ 1784 w 4056"/>
                <a:gd name="T7" fmla="*/ 1152 h 1176"/>
                <a:gd name="T8" fmla="*/ 2672 w 4056"/>
                <a:gd name="T9" fmla="*/ 1024 h 1176"/>
                <a:gd name="T10" fmla="*/ 3112 w 4056"/>
                <a:gd name="T11" fmla="*/ 488 h 1176"/>
                <a:gd name="T12" fmla="*/ 3704 w 4056"/>
                <a:gd name="T13" fmla="*/ 160 h 1176"/>
                <a:gd name="T14" fmla="*/ 4056 w 4056"/>
                <a:gd name="T15" fmla="*/ 0 h 1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56"/>
                <a:gd name="T25" fmla="*/ 0 h 1176"/>
                <a:gd name="T26" fmla="*/ 4056 w 4056"/>
                <a:gd name="T27" fmla="*/ 1176 h 1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56" h="1176">
                  <a:moveTo>
                    <a:pt x="0" y="280"/>
                  </a:moveTo>
                  <a:cubicBezTo>
                    <a:pt x="255" y="278"/>
                    <a:pt x="511" y="276"/>
                    <a:pt x="712" y="376"/>
                  </a:cubicBezTo>
                  <a:cubicBezTo>
                    <a:pt x="913" y="476"/>
                    <a:pt x="1029" y="751"/>
                    <a:pt x="1208" y="880"/>
                  </a:cubicBezTo>
                  <a:cubicBezTo>
                    <a:pt x="1387" y="1009"/>
                    <a:pt x="1540" y="1128"/>
                    <a:pt x="1784" y="1152"/>
                  </a:cubicBezTo>
                  <a:cubicBezTo>
                    <a:pt x="2028" y="1176"/>
                    <a:pt x="2451" y="1135"/>
                    <a:pt x="2672" y="1024"/>
                  </a:cubicBezTo>
                  <a:cubicBezTo>
                    <a:pt x="2893" y="913"/>
                    <a:pt x="2940" y="632"/>
                    <a:pt x="3112" y="488"/>
                  </a:cubicBezTo>
                  <a:cubicBezTo>
                    <a:pt x="3284" y="344"/>
                    <a:pt x="3547" y="241"/>
                    <a:pt x="3704" y="160"/>
                  </a:cubicBezTo>
                  <a:cubicBezTo>
                    <a:pt x="3861" y="79"/>
                    <a:pt x="3958" y="39"/>
                    <a:pt x="405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Oval 5"/>
            <p:cNvSpPr>
              <a:spLocks noChangeArrowheads="1"/>
            </p:cNvSpPr>
            <p:nvPr/>
          </p:nvSpPr>
          <p:spPr bwMode="auto">
            <a:xfrm>
              <a:off x="2713" y="3736"/>
              <a:ext cx="320" cy="3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2059" y="3295"/>
              <a:ext cx="1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Ball at static equilibrium</a:t>
              </a:r>
            </a:p>
          </p:txBody>
        </p:sp>
        <p:sp>
          <p:nvSpPr>
            <p:cNvPr id="23560" name="Line 7"/>
            <p:cNvSpPr>
              <a:spLocks noChangeShapeType="1"/>
            </p:cNvSpPr>
            <p:nvPr/>
          </p:nvSpPr>
          <p:spPr bwMode="auto">
            <a:xfrm>
              <a:off x="696" y="3184"/>
              <a:ext cx="0" cy="7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478" y="333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A7D9885-7D99-D242-95BD-FBD416295BED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Dynamics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The dynamics of a system = the positions as a function of time, {q(t)} (usually also want the momentum)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This can be found from solving the differential equation for the position functions given by F=ma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If we can solve this partial differential equation for q(t) and v(t)=</a:t>
            </a:r>
            <a:r>
              <a:rPr lang="en-US" sz="2000" dirty="0" err="1">
                <a:latin typeface="Arial" charset="0"/>
              </a:rPr>
              <a:t>dq</a:t>
            </a:r>
            <a:r>
              <a:rPr lang="en-US" sz="2000" dirty="0">
                <a:latin typeface="Arial" charset="0"/>
              </a:rPr>
              <a:t>/dt we have the dynamics.  Note that the energy = H = KE+V = constant (conservation of energy).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Solving this partial differential equation is called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 dirty="0">
                <a:latin typeface="Arial" charset="0"/>
              </a:rPr>
              <a:t>integrating the equations of motion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 dirty="0">
                <a:latin typeface="Arial" charset="0"/>
              </a:rPr>
              <a:t>.</a:t>
            </a:r>
          </a:p>
          <a:p>
            <a:pPr eaLnBrk="1" hangingPunct="1"/>
            <a:endParaRPr lang="en-US" altLang="ja-JP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Can solve this analytically (simple cases), numerically (other cases). </a:t>
            </a:r>
            <a:r>
              <a:rPr lang="en-US" sz="2000" b="1" dirty="0">
                <a:latin typeface="Arial" charset="0"/>
              </a:rPr>
              <a:t>Molecular dynamics </a:t>
            </a:r>
            <a:r>
              <a:rPr lang="en-US" sz="2000" dirty="0">
                <a:latin typeface="Arial" charset="0"/>
              </a:rPr>
              <a:t>is a method to integrate the equations of motion numerically for interacting particles.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eaLnBrk="1" hangingPunct="1"/>
            <a:endParaRPr lang="en-US" sz="2000" dirty="0">
              <a:latin typeface="Arial" charset="0"/>
            </a:endParaRP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85735"/>
              </p:ext>
            </p:extLst>
          </p:nvPr>
        </p:nvGraphicFramePr>
        <p:xfrm>
          <a:off x="1414463" y="2544763"/>
          <a:ext cx="58864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400" imgH="431800" progId="Equation.3">
                  <p:embed/>
                </p:oleObj>
              </mc:Choice>
              <mc:Fallback>
                <p:oleObj name="Equation" r:id="rId3" imgW="2946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544763"/>
                        <a:ext cx="58864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5FA7997-B9DB-5F44-9C66-FE18E55936A8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Example: The Simple Harmonic Oscillator (SHO)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09976"/>
            <a:ext cx="8229600" cy="1806575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Mass has mass = m, Spring has spring constant k, equilibrium position x</a:t>
            </a:r>
            <a:r>
              <a:rPr lang="en-US" sz="2000" baseline="-25000" dirty="0">
                <a:latin typeface="Arial" charset="0"/>
              </a:rPr>
              <a:t>0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What is static equilibrium position?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What is the dynamics?  How do </a:t>
            </a:r>
            <a:r>
              <a:rPr lang="en-US" sz="2000" dirty="0" err="1">
                <a:latin typeface="Arial" charset="0"/>
              </a:rPr>
              <a:t>x,p,E</a:t>
            </a:r>
            <a:r>
              <a:rPr lang="en-US" sz="2000" dirty="0">
                <a:latin typeface="Arial" charset="0"/>
              </a:rPr>
              <a:t> change with time?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Use the Hamiltonian</a:t>
            </a:r>
          </a:p>
        </p:txBody>
      </p:sp>
      <p:sp>
        <p:nvSpPr>
          <p:cNvPr id="27652" name="Rectangle 4" descr="Newsprint"/>
          <p:cNvSpPr>
            <a:spLocks noChangeArrowheads="1"/>
          </p:cNvSpPr>
          <p:nvPr/>
        </p:nvSpPr>
        <p:spPr bwMode="auto">
          <a:xfrm>
            <a:off x="3989388" y="2114550"/>
            <a:ext cx="1143000" cy="685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 descr="Horizontal brick"/>
          <p:cNvSpPr>
            <a:spLocks noChangeArrowheads="1"/>
          </p:cNvSpPr>
          <p:nvPr/>
        </p:nvSpPr>
        <p:spPr bwMode="auto">
          <a:xfrm>
            <a:off x="571500" y="1114425"/>
            <a:ext cx="1114425" cy="171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1687513" y="2039938"/>
            <a:ext cx="2293937" cy="723900"/>
          </a:xfrm>
          <a:custGeom>
            <a:avLst/>
            <a:gdLst>
              <a:gd name="T0" fmla="*/ 0 w 1445"/>
              <a:gd name="T1" fmla="*/ 2147483647 h 456"/>
              <a:gd name="T2" fmla="*/ 2147483647 w 1445"/>
              <a:gd name="T3" fmla="*/ 2147483647 h 456"/>
              <a:gd name="T4" fmla="*/ 2147483647 w 1445"/>
              <a:gd name="T5" fmla="*/ 2147483647 h 456"/>
              <a:gd name="T6" fmla="*/ 2147483647 w 1445"/>
              <a:gd name="T7" fmla="*/ 2147483647 h 456"/>
              <a:gd name="T8" fmla="*/ 2147483647 w 1445"/>
              <a:gd name="T9" fmla="*/ 2147483647 h 456"/>
              <a:gd name="T10" fmla="*/ 2147483647 w 1445"/>
              <a:gd name="T11" fmla="*/ 2147483647 h 456"/>
              <a:gd name="T12" fmla="*/ 2147483647 w 1445"/>
              <a:gd name="T13" fmla="*/ 2147483647 h 456"/>
              <a:gd name="T14" fmla="*/ 2147483647 w 1445"/>
              <a:gd name="T15" fmla="*/ 2147483647 h 456"/>
              <a:gd name="T16" fmla="*/ 2147483647 w 1445"/>
              <a:gd name="T17" fmla="*/ 2147483647 h 456"/>
              <a:gd name="T18" fmla="*/ 2147483647 w 1445"/>
              <a:gd name="T19" fmla="*/ 2147483647 h 4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5"/>
              <a:gd name="T31" fmla="*/ 0 h 456"/>
              <a:gd name="T32" fmla="*/ 1445 w 1445"/>
              <a:gd name="T33" fmla="*/ 456 h 4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5" h="456">
                <a:moveTo>
                  <a:pt x="0" y="234"/>
                </a:moveTo>
                <a:cubicBezTo>
                  <a:pt x="15" y="201"/>
                  <a:pt x="48" y="0"/>
                  <a:pt x="91" y="37"/>
                </a:cubicBezTo>
                <a:cubicBezTo>
                  <a:pt x="134" y="74"/>
                  <a:pt x="206" y="456"/>
                  <a:pt x="260" y="455"/>
                </a:cubicBezTo>
                <a:cubicBezTo>
                  <a:pt x="314" y="454"/>
                  <a:pt x="362" y="34"/>
                  <a:pt x="413" y="32"/>
                </a:cubicBezTo>
                <a:cubicBezTo>
                  <a:pt x="464" y="30"/>
                  <a:pt x="514" y="443"/>
                  <a:pt x="569" y="443"/>
                </a:cubicBezTo>
                <a:cubicBezTo>
                  <a:pt x="624" y="443"/>
                  <a:pt x="685" y="34"/>
                  <a:pt x="743" y="32"/>
                </a:cubicBezTo>
                <a:cubicBezTo>
                  <a:pt x="801" y="30"/>
                  <a:pt x="852" y="431"/>
                  <a:pt x="917" y="431"/>
                </a:cubicBezTo>
                <a:cubicBezTo>
                  <a:pt x="982" y="431"/>
                  <a:pt x="1074" y="38"/>
                  <a:pt x="1133" y="35"/>
                </a:cubicBezTo>
                <a:cubicBezTo>
                  <a:pt x="1192" y="32"/>
                  <a:pt x="1222" y="370"/>
                  <a:pt x="1274" y="410"/>
                </a:cubicBezTo>
                <a:cubicBezTo>
                  <a:pt x="1326" y="450"/>
                  <a:pt x="1410" y="301"/>
                  <a:pt x="1445" y="2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71500" y="2832100"/>
            <a:ext cx="6210300" cy="266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827588" y="14986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291013" y="1103313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Mass m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356225" y="2119313"/>
            <a:ext cx="237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Frictionless surface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5575300" y="2527300"/>
            <a:ext cx="5207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933700" y="14986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635125" y="1039813"/>
            <a:ext cx="2659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Massless spring (k,x</a:t>
            </a:r>
            <a:r>
              <a:rPr lang="en-US" sz="2000" baseline="-25000"/>
              <a:t>0</a:t>
            </a:r>
            <a:r>
              <a:rPr lang="en-US" sz="2000"/>
              <a:t>)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71500" y="3213100"/>
            <a:ext cx="635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058025" y="29575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x</a:t>
            </a: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582613" y="1243013"/>
            <a:ext cx="10683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Wall with </a:t>
            </a:r>
          </a:p>
          <a:p>
            <a:pPr algn="ctr" eaLnBrk="1" hangingPunct="1"/>
            <a:r>
              <a:rPr lang="en-US" sz="2000"/>
              <a:t>infinite </a:t>
            </a:r>
          </a:p>
          <a:p>
            <a:pPr algn="ctr" eaLnBrk="1" hangingPunct="1"/>
            <a:r>
              <a:rPr lang="en-US" sz="2000"/>
              <a:t>mass</a:t>
            </a:r>
          </a:p>
        </p:txBody>
      </p:sp>
      <p:graphicFrame>
        <p:nvGraphicFramePr>
          <p:cNvPr id="276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062082"/>
              </p:ext>
            </p:extLst>
          </p:nvPr>
        </p:nvGraphicFramePr>
        <p:xfrm>
          <a:off x="2246313" y="5488782"/>
          <a:ext cx="46291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393700" progId="Equation.DSMT4">
                  <p:embed/>
                </p:oleObj>
              </mc:Choice>
              <mc:Fallback>
                <p:oleObj name="Equation" r:id="rId4" imgW="21717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5488782"/>
                        <a:ext cx="46291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3E3483AF-8DDB-4047-B72A-CF3B788B322A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Static Equilibrium for SHO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Find the forces on the mass and set to zero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So the SHO is at static equilibrium at x=x</a:t>
            </a:r>
            <a:r>
              <a:rPr lang="en-US" baseline="-25000">
                <a:latin typeface="Arial" charset="0"/>
              </a:rPr>
              <a:t>0</a:t>
            </a:r>
            <a:r>
              <a:rPr lang="en-US">
                <a:latin typeface="Arial" charset="0"/>
              </a:rPr>
              <a:t> – Force is zero, potential is a minimum, system will not move without some input of energy</a:t>
            </a:r>
            <a:endParaRPr lang="en-US" baseline="-25000">
              <a:latin typeface="Arial" charset="0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736600" y="2019300"/>
          <a:ext cx="70199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9900" imgH="660400" progId="Equation.DSMT4">
                  <p:embed/>
                </p:oleObj>
              </mc:Choice>
              <mc:Fallback>
                <p:oleObj name="Equation" r:id="rId3" imgW="3009900" imgH="66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019300"/>
                        <a:ext cx="70199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Harmonic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72A3-8057-41D3-B09A-9E72FDE596A5}" type="slidenum">
              <a:rPr lang="en-US" smtClean="0"/>
              <a:t>9</a:t>
            </a:fld>
            <a:endParaRPr lang="en-US"/>
          </a:p>
        </p:txBody>
      </p:sp>
      <p:sp>
        <p:nvSpPr>
          <p:cNvPr id="8" name="AutoShape 2" descr="data:image/png;base64,iVBORw0KGgoAAAANSUhEUgAAAlgAAAGKCAYAAADQeD9lAAAgAElEQVR4Xuy9B5xcV3k2/t47ZVdld7ZIq101Nyw3YsuasewAVnMJJRBI+PKlEWOKO8SE4pBgB4wpXyCU78f/S3AwPRCDwQZMqAFjjH9YnlHvsqxm9e19p93/73nf8849M1pZK++utKs9F/zTaubec8955o706Hmf87weEe0koqfIHQ4Bh4BDwCHgEHAIOAQcAqNFYDER/cAjoq8Q0c2jHc1d7xBwCDgEHAIOAYeAQ8AhQB8GBo5guSfBIeAQcAg4BBwCDgGHwNgh4AjW2GHpRnIIOAQcAg4Bh4BDwCHACDiC5R4Eh4BDwCHgEHAIOAQcAmOMgCNYYwyoG84h4BBwCDgEHAIOAYeAI1juGXAIOAQcAg4Bh4BDwCEwxgg4gjXGgLrhHAIOAYeAQ8Ah4BBwCDiC5Z4Bh4BDwCHgEHAIOAQcAmOMgCNYYwyoG84h4BBwCDgEHAIOAYeAI1juGXAIOAQcAg4Bh4BDwCEwxgg4gjXGgLrhHAIOAYeAQ8Ah4BBwCDiC5Z4Bh4BDwCHgEHAIOAQcAmOMgCNYYwyoG84h4BBwCDgEHAIOAYeAI1juGRgfBKqqqobOP//8eCQSMTcIjrsRXkEjTBzD/4x39Tr7Z6IgCMjz8Fo4Qvlr4f3wuh64hn9nvYYx+HW8hnF9GbN0He4TBIT/4f9yX9zaC+9eNl64Jr6PfZ4145MhX5qnud7+/ZbNW3qIqPZkY7j3HQIOgfFHIJ8fOv4PuPG/rbvDaUIgGq3Sv2hO5Y6OYJ0KWu7ckSNQW1vb/dvf/qampqaGLyoW8/yr70dLv8/lcxQUi+T5Pvm+z69H/AgVi0Vzrk+FYqF0U7xnkyU+PxLj9wuFHOXzBXAZikajfB+8lsvlhIMZAhSPV/F7mE/l2IWC/BlZLAaUL2QpYualhAvzCoogdj4FQZEJF+YdBB7PGUtgolbEOAEVA7MOD2urpJLl5LE0Hp+LQ+YS0stygnnppVc4gjXyx9Gd6RAYVwQcwRpXeM/44I5gnfGPwE3ARqCurq5zx46tiUSiliIRkB0QGiFZQqSi/Lp94BwhTeXn49yy84p5vr7yNXts/JzP5/glECSbtNn3xznZbIGiURA1oTO+H1AulzU/+3w9SJMIXFC45E76GogUXo9EfCZ3uBeTsSBgsgbSpwQSr4moFRIuUc94xJKSZoSvE/4+UTuri4jq3FPnEHAInHkEHME685/BeM7AEazxRNeNfcoIVBIsHUBJVFtbG+3dt5ey+SEKCgHV1dXT/PnzKBIV4qTqkRITewKiEEGpMuqVRbhA4vA+SBrIjJI6UZiEGRUKBf45Hqvic/L5PJOgYiDvx2MRyuXzlMuHKpZeByUKRIrHLgiJEmok5CjqRw0pEoUrVK4MKWPSVeRzoMjJlXKeFBzLf4/zmKxBLfN8vg6/r61tcATrlJ9Kd4FDYHwQcARrfHCdKKM6gjVRPgk3D0YgkUh0bt++KVFf31CmVCnBau/soMNHDtHQ0CANDQ1RfQIEaz7F43EmQEyySv4tolg0LuSoQgXDa6pUgXCBfOAcEChVuUCUcGAMkKmBwQFWmuLxGJ+j6haqkVCzIlEQnQKKfExo+H9WWVDJkO97lC8W+HoQQhx6rpAiKRFWHqJqeYTr5ags7wsJYzJnSqYoZ8qapISaSDQ6guW+aw6BCYKAI1gT5IMYp2k4gjVOwLphXxoCULB27dqRSCQSZQMowTrWeoz27N1Dhw4dou3P7aQZNTV0yYWL6JwFC6mlpZkJkJIqHUDJFRQqJUV4D+oOzgVpQWkPJT383iZbOoaSLlW6KsepJEhFS3GKRUWdAkljWlQq7RmahFKgB9+YKE5KukIAjJHeqFHqixfjvZAxj0QdE0VMrlSVTMuK+L0rEb6059Jd5RAYDwQcwRoPVEc25tatUXrkEZ+qq4n++q8LNHdu6Nsd2QgnP8sRrJNj5M44jQjYJcLK20KhOnjoIO3Zv4/JVXpNhqJelC485zy6/Io/oKuuWkqJ2nJiNtKpK4HD+VCutDQIwtU/MECDgwMUi8UoEotSVVU1Rcjj81Q1E2VJSI6W8th3RSjPoYxoiFDJQxXOjIlVEJAfgcneJ88QLeOyN94s9XmpmR2lTjHvh/cT2mhoWwXRgppGVFvjFKyRPhPuPIfAeCNgE6z//b/j9P3vE02fTtTXF975Pe8h+tSnRE2fKsfy5TH63e/wj9Lj1/2ud8Xp3/4NFYjwvWg0zpuFPvpRonvuKb8G79nn7twZo0su8Qj7qGbNEkS7u4na2uRnPRfXzZlDdOBAOB42JuHvgbo6otbW4+/z0ENEN91kz8vtIpwqz+ykWCdKhDt3bks0NDQcN9/2zlbasWsn7X5+Lz23+zl6fu8einsxaqxvoMsv/wNKLUnSjBnTuUSo5bRp1dVUVVXFvis1wQ8HhG2Qt43tUK7auzvowMH95HsexaNVNK16OjU1zWGlicuKnl/yO4Es4aiOV1Pge5TNZqlYyMuOR+MTw/u8P9CQI71G/WN4X4ibx2OLJ0x2OoofTBUtTnKwDilLigJXXhrU39clnMl9UnwR3CSnBAKVBOt//qf8L+5vfCNKN9/s0/e/X6A3vGHsFJZs1qfOTqIZM/Df8JaE4T6AY8fw5xExOZk27fjrjh6VfwA2Nb34mINHj/F50enTKTpzxnG3eikEC+Tm7W8n6u3NUXV1mH5RSbBisTj94R8SPflkOUEqFDy66aYYffOb8vqrXx2nX/6ynMh9+ctR+sd/9Km1tfz1ri6PGhtj1N2dZYKsh1OwpsTXePIs8kQlQqygr6+XMmsz9Junf8vkqr+vnxpq6qmupo4aGuroggvOp5kzatkPVSxih1+UqqurqKoK5MpnFQlKU1VVnKqmVfNrICzRSISmVc+gmTNnsldJfFZVDNrg0CC1dhxjktPf009r1q3lny+95BI6d+G5hDgJVbxAlHLZHKEkOH36DCZ0KD3Cu0W+R5FYjIr5PBVyeb7HtOppco/sIBvsuZRodi6GJcgwZkFKfkK6cKgqhp/DcqC90/D4z90pWJPnu+BmevYjcDKCBQRmzIjTxRcTZTJZuuaaON11V4H+5m9CstXf71FtbYyVl499LE4PPEA0MBCSh44On2bPjvL7xaJHCxbEmCCccw7Rnj2Il6GSIvPoo1H6/Od9euopohtuIPrJT2ScoSGi+vo4tbQQLVokv3/ySaI3vpHokUeytHp1lF7xCp/OP1/Gw7g4jh7Nkv1v5d/d8S7a9uCDNL25mclVtquLcr299KdrM1S76MLSB/5SCNbhw3m6+uoor+tXvypXtyrVrl/8okgrV4a704d70vBvXPxdcfhwjmbNEsJ27bVx+tM/LdL73+/TD39YpNe+Vsa4//44q2e6i9wRrLP/uzspV6gm91rENAwTyQAF67HHf0hbt2+nSDRCM+LTaMa0aXTRokV04cteZrxOBcoO5Uz8QYyy2RwN5Qc5wypCIFBCuPoH+imbG2JFatq0aSVzPFSg6upq8iKiJGEeUKp279lNz65bC65EL190CV188SU0d+5cqkvU8/lMeopF6uzp4v8GBwaokM1TvpDjuAk9pk2fRjNn1lJVvJrnjmuRxcWmd95pKCQJ6pR6uyo/TC4NlsqOSrDkmhc7HMGalF8LN+mzFIGRECwoMDfdRPTQQycnWICpqQkkLKD77pO4mcbGOP3nfxbp1a/O0733xulb3yLatatcvfnJT2L0mtfI+Xv3RuiCCyLHleC+8hWit7yl/LpPfCJOH/xgljDHNWuKdPnl5aQFRKxK/q1Kjy39Qxo8coT+1/YtFDF/XuL11swa+sHVf0hv6e/hzUo4XirBwp+LLS0x2rw5TxddJCpapYLF/8CuItqwoUjnnvviJAtq1xe+QHTrrbJujHXoUIH+9m8jBAL285+Hry9eTJROV5YNXYnwLP3qTs5lqQdrZs304zKrsKLevj56+vdPs4q1e/duilGUrkom6dWvfjVdcP4FNDg4xGGeoCayqbBIA4P91NvbS0NDWUNcELFQoJ6eXurp6WYCxBlUhSKfA/WrqrqKCvkCPbdvN7V1djCYXT1d1N/XR/lsnhobZ9HLzj2PZs1upKam2XTegnNp1qzZrEzt2vM8bdq4mdqPtlN3fy/lijmqMtEQsUiUGurrqb6+nmbNbuBfm5tbqLYGyltOIhuimmKPu2oMg5jyQ4+Vfr6hAT7MyJLrjj/XebAm57fCzfpsReBkBGvevDgdOULU0ZGjmprgpAoW/4lXJCYqR4/m6b3vjdLu3URPPCF/8X/kI3H66leJdu8+saerkmBt2+ZRMhmjvr4TXwPi8dRTRbrmmuEJS+eWbfS9y6+gt+cG6aev+WM6gNqbORbddBPNu+EGeuKtb6W3DYr57KUSrFmzivS618Xpt7+FryokP7aC1dsLxU6InJAmopkzid71roD++Z+FZOoxe3acurqwSzxLg4NRmjnTZ+L5+OMRetObIqxYQRXEzvL+/hzF4+XB/K5EeLZ+cyfpurREONOqy0M9snfxHTp8iB7/yX/TV77yNZpRNY0+9E8fopUrV7BKpF6ryuXji4BxYFpH6Q4xDwODg/wFQdxDLpdnYsZ+qiDgL9ShQwfo4e99l3715G9o+rRpNHfBfGpINFARye9xj6JxydPCkahJ0EUvu5DOP+c86mzroG07t9PRjlbat2cfDXT1UcOcRvZhNTc2UWNDA8WiMVp4zgJqbJhFDY0NtGDhfKqZjnBVhI6Kh0wPJVZaIhQiZXK0TNColA3DXYUn+vidgjVJvxhu2mclApUE63vfK18m/uI/dChH06bJ9x0lwnR6eChsEvG5z8Xo3ns9GhwsL1vBZ1RXF6OBARnj7ruJPvjBHDU2hn/eVBIsmMoffTSgF14oJx/2LB5+OE5/8zfS+GL2bCKoXStXZkvq1aOLk1T/8pfTpXfeTj+6djn9bdsxiiVq6aFoFYFgvfLf/z/6yrSZdPNAL/mx2KgIlpCmOH32s0V617vwd0K5yd2e99BQhD70oQjPF540JPzgH9l6/OpXcbrxRsHwfe+LUjrt029+ExI3vP7ccx5dcomUaCsPR7DOyq/t5F2U7cEaLsVdV/bU756m++//KLe0ue/eD9GKFctLZTgQqFKYaEXKO66vTILHa8jEqiRoBw4coEcfe4x+/eQThIDTwYFBSjTUUV1jHSti+C83mOVSI8qV06ZPF2/WOedSe1cntbW1UvuRdppRNZ2mT6+mhoYEXb30GqqqrqbtO3dQX28/Nc2eTY2N9dTc0kwXLbqId0FyEKmJZLADRGXtSHQ3OwrZAM/NdazoB7vX4vFtzhzBmrzfDTfzsw+BkylYlSs+mQfLPn/hwjh97nN59gwNd2zcGKV/+Aei3/3Op9paon37hCBUEqx/+qc4E5CDB0++kxEE7jvfidBnPuPT2rXEXq5rrsnSw+dfSBe97W1saH/mfe+nt+eH+F5KsK790hfpoVg13dTdwd6sG26I0a9/feJdhP/+7+XEESQKHiwoWDi+8IUY3X23XP9iBMvG5ZlnfHrlK6O0cWNAl1wSkklcv3Fjjv74j2P00Y/m6a/+Su4xbVqc7r+/SE8/7bMfra3NEayz7xt6lq2oMqbBDghV4zdUqMyaNUywOju7mWDdeOMNlM3KlxbGddvzVGrCbFQheJegiMHIboeNKpT6GojMjp3P0c4du+jAkQO0cdsm6u3rpep4FXX39NBQdoh9W/39/dTb00MD/f1Um0jQJYsuplhVFbV1tNNAfx/NndNCUfLZFP/mN7+Zampm0oaNGyidXkOdnZ1UV5+g5uY5dPHFF9P5551fViLUVjhQqDgGAnSKYx2keKiHZGIdT6j0HH2vtsYluZ9lXxm3nEmMwHgSrMsvj9PHPpan17/+5LsEbRJSSbD27PHoootiZcrOSCC/+27xL4HkPJa6mqbNmUNXfuif6EfXLqObswP855kSrKs/+2n6RsNsLiHCSPrNb8borW/1qKsrRzNmlP+5Nn16nGDV6uwsN7LbBAvzq66O04oVAf3yl+VEDXGE1obu0lKef96nRYuidPhwgWbNCjcRoEz4Z39G9KUvoeyYo+nTZT7//M9xeuQRou3biT75yYDe977jFT6nYI3kSXHnnDYEhktyr1SyQDB+/esn6BOf+Bc2od933730RzfeWEaqdMKaxq4J7RoiqqVCSLxoHo2SXRBI7EIQiI8AJnTIxYODg+zZ2rt3H+3atYsGBvr5vlx/Dwo0NIgx5BqUBQ+3HeafY/EqLg/Wz6wlmCUXXXQh/a83v5ma57RQd1cnbd6ymX7/zDPU19dPtbUzqampiZKpFM2bO9fkZ2m7G1GotGWPHXJa/sEI4RJjvHizlFgp0aqpqXdJ7qftaXY3cgi8OAKnm2AtWxanBx8s0MUXhwTikUei9Bd/Id4iHCcyuV94IdHWrSGpOXgwQn/+5xF66qksvelNKCPaeVHic/p//w8hnllq37adHn355UysHrn4Mup5/vkSMBFsMKqq4v/+6sC+0uswo2PX4tat+VIkxC23ROnLX/Zpw4Y8XXppSBwrFSwM8vTTUVq2THZcV+4ifMtbivThD2Mnpfy5/atfRelNb/K5pImdj/Zx660xeugh+bPVHmfXLp8uukhatA1XHsTrjmC5PwEmFAKVMQ1KrmwPFn5+9tkM3f/Rj1J7ezvdd++99NrXvoayWfmyxOPS9FmPkiLFKelRJjv6Gs7BudqYGeU5GUMS3nFoSRHnDQ7lmFB1dncw8YrHohyxAMKF0t9zzz9Hj/34B9Ta3kazZ82mmdNm0MzpM2igr58uf/nl9LrXvY7jIHD09/dROp2hdRvW8xyQ13XllYvp8j/4A9M/MExn17XYGV2VSe3lPQmH/1hdiXBCPe5uMlMcgdNNsL761Ti94x3loCO36ciRLE2bRvTZz0Y5giD8s1PIBhTz666LcynMPh59lOj1r8/SqlXHv/f+9xN94hMhWfnZ695Ah596iv764AtsdfBjcQoK6AFrdvshlMs6ED9x/vkSKWEfTz4Z0CteUa4WDUewcA12VLa3lxOgz342Tphb5fHXfw3vWI58v1wxUxP7619PZSQS1+O+UNP6+4cvnzqCNcW/4BNt+cOZ3Ieb486du+iBjz1Ae/bsZZP7q199Y+k0m1zpi3a7HPxhgd1+0rAZO/eEyMAnzmU401IHpEuVr+F8W3of+71jbcfov3/2E9q4cRMh5HT6tOl0wfnnUzQSpbktcymVSrKpHvOZMX0me7ueWf0M7X/hBSZZ8+cvoGuuXkp1dXXsxQJxs4kUDPDaaxGqGUiVBJ4WWPWym1zbJUOnYE20J93NxyGAv/iHjq/rn8XA7Pz2f9GTb7lJVoh/wAYBm9yvfejBF1112B5scoHjCNbk+rzO+tkOp2Bh0XbSOlSo7dt3sgdr3/79rGDZBAvnV5Ifu8wIAoXxoFDZHq9KcFUtUnKiXi5V03Re9nW4z9ZtW2jd2vXcYicWj9GiCxfR3LktnLXV0FDPcQwgTQgahRl/85ZN9PvfP029PX1sogcJu+C8C7jsCO8VyBnHSJigVOw0xKFlSRAsbrWDNjseyoryZ/ZwpULnwTrrv0JugZMIgalGsCbRRzMmU3UEa0xgdIOMFQLDJblXKlIgR5s3b+IS4cGDh5hg3YDYYXOcSMFSYgTVyiZYdqCpXgtCA/+WrQhpGxr5x5f0GARBUl8Xq0mRKHX3dnFGV3dnD/kRnxYuXEALF5zDJEibSuu4uDcaWK9+djUdPHCQfD9Cl15yKSVTyVLTZyhWWtLUUqaSqEqflT3f4T6TmTPrnAdrrB5WN45DYJQIOII1SgAn+OWOYE3wD2iqTW+kBGvDhg1MsI4ePca7CK+//vpSmwLeRWhlZw2ngCmutjJmY11pJLfLdOLTggoWYQLGu/rYRhAw4UKG1oGDB6ijo4OKhQK1tLTQggULeXgkx+P8eMzEG5s2N2vXraUNGzayurVw4Xy6eunVXCZkkmd2EKqCxmpWKSfLau5szO0nemawBmdyn2rfKLfeiYyAI1gT+dMZ/dwcwRo9hm6EMUTgxQiW7XVat34d3X//A3Ts2FFWsFatWlkiVcORpuHKelCroAxJaxpRo3CtZmIpoWHqZJUVK6MdtMzIrW78KA0ODdH+/fvYgJ/P52ne3HmsYsEnxWU/9D/0Ja0d98COxm3btnGfxd7ePqqtqaGrr76azll4DmVzSJ9HiTQiuwKL2vBZQM9rzpcfGTamofKjcSXCMXxY3VAOgVEi4AjWKAGc4Jc7gjXBP6CpNr0X82ABCy3hbd68hRWsw4dBsD5E110nBKukTFX0MRyuzKi+LHtnHggSfg8SpeU2JWA6toaY2qVG/AxVCeZ5eK9eOLCf2tvamRy1zG2hOU1zSuNhXO09iBYLIFj79u2nTCZDx44do+kzptGSJUvovPPOY/KHnYqydtltw0Z8jmAoz7cRr5iJahimKaFTsKbat8mt1yHgEJiECHyY//FNRF8hopsn4QLclCcoApVJ7vY0VZnCaxs3bWIFS0uEIFh25pVNtEo/R8L4BlvlUnXKTn+3yRret8dQczxe5yT1QJLXtTEzEt4PHTpEnV2dTLjQEBqJ7YiHUL+WjodSIeZy6NBB48M6xKnwF19yEcc1oBF0Zf6V7nQ8MeE6ccdnp2BN0AffTcsh4BBwCAgCjmC5J2F8EDiRgsUKjlGooDKpgnXw4EFjcr+eJ6TEyVaX7NftMSp3Jlb+3r6nvVrxXKElTagkQYXSYwAK1sH91N3dTblsnj1YKBGKMoaAP1G69PdV8Srq6e2hp576He3du5f8qM/q1dLUUqqZOaNkpAeBxHXDBY5CPatMdq/8hJyCNT7PrBvVIeAQcAiMIQKOYI0hmG4oC4HhPFg2QOp/giFcTO7iwbrhhuuPa3szXASD7hi0S4aVpcXhiBWuA0GpjH9AL0SU6rRsh/OG2OS+n03u+VyBDe7oT8iNpbNDTIQ4UsFHDk5Bmk8PDrIHC7sP8zkhZfBhNdQ3lIglCBkM71yy9MWXBY8XDs714vyuML19uAfLKVju6+YQcAg4BCY0Ao5gTeiPZxJP7kQEy45PwPLWrxeC1draVsrBGq5hs51/VZkGr0Sq8nUt42kpzk5yr8zC4tY6pVKhKFN9fX1lCta8efNowfz5lM2FHjEEiCLPCuXGOCfL52ntujW0e88eyudyVF/fQFddtZQaGxpoYFD6diE3S/xbkmKMudgEC6/pjkZNobcfBadgTeIvhpu6Q8AhMFUQGF+ClUqlVgRBcIXv++tyudz6devWdU4VZKf6OiuT3G1yY2Ozdu160yqno2Ryr8y3ss8/EbnSc5QkgSDZHisQlpI3qyg7APWwx9SyId7vH+inI0eOciNnpLYrwYJahfGhPEHNYq3JCgjFTsIdO3bQ4MAQEyxkYcG7hTEQMooUd+4xyJ4wj1/jBHpjaPd96UEYRjgc/zQ5BWuqf8Pc+h0CDoEJjsDYE6xUKvXhIAj+hIgWVy7e87w9RPREPp9/jyNbE/zRGOX0QLB27NiaSCRqy9LbbVID0pVZY3oRtkkvQgSNlpQdK6HdJkGVhMvOtlKDvHqpVJlSpahMCTKKlR00qqGkuJ53Eb6wn7q6O1lRam5qYaM7fuZ2PJ5kZ0GBwv+0dc/O53YS8r1w/YzpM2jxFVfQOecsLJX9ZL5CqNRvBZLFme1eGN+Al5yCNcoH0V3uEHAIOATODAJjR7AWL158biQSwW7EFSdbi+d5ULLelE6nnzjZue79yYnAyUqEuipVsKASIaZhxYrlpabNlaTKzsCyIxnsMFK7+TMIHFQrLS/qLkIQIo1xAKFSLxUrUcWAdwniuq6uTo5p6OpCaDqxggVPlQSEGtWJfCkR+qahtB/lqIY1azN8HeZw2WWX0WWXXkL5YoGjHHDgvmiNg76DOHBvKFelSAlD/k706bsk98n5vXCzdgg4BKYMAmNDsJLJ5Bs9z/tKEAR1pwKd53kfSafTPAl3nF0InEjBqgwKXbNmDZcI0SzZVrBsr5Y2awZCL1YitFvoaFNRLRWC0LDaRD7FYjEhOTnpnG7nZOH3qmj19PRw0CjiGvBic3MzzW1pkZJg0fQM9LXUJ58fCBUysNatX8+/opx48cUX0ZVXXsHvI5IB43OJkCfplZQwvM/lQzOmrmG4J8MRrLPr++JW4xBwCJx1CIyeYC1evLguGo3utskVwhXxF+cIjzdlMpnHRniuO22SIGB7sOxIBSY2eSE2UHPWr5dWOa2tKBFK0Kht/q5crk2imAwZ5cgmX/hZdwpWqlW868+U89j35EszZZvMIA8LCpYmuZdKhM0tdO7Cc5mo2cRMYhryfE8QOqhxIFiHDx/mdjsXXHA+JZNLOAsLCfAwxqO8KGROyoL2mKGKNXyJENc5gjVJvghumg4Bh8BURWD0BCuZTIIcwXNVOj796U9zeeTBBx+kI0eOvCi4KBfm8/nzTtWTlU6nbySi7xDRl1Kp1Pum6ic4UdedSCQ6t2/flIDJG4fdhkbJCciSEixVsLhEaEzodhTDcFENdslPCYrtvcJ9tO2NEjv7ffU/VbbSgcoEojQwOEj79u+lnu5uVp7mz1tACxbMZ+ULBIxJHHolov2N5edCk2jke72w/yD3JGxunsMKVn19fSmCAfOBWsXYFCTgFKVGm2gd36dQPu0g8ClRW++aPU/Uh9/NyyHgEHAIjDZoNJlMvtWkwJeBCYK1YsUK/lc9SNaXv/zlk4H9tUwmg7FGfDiCNWKozsiJLxY0ak9ow4ZNYQ7WfffSH914Y1lGlZ1XpT0HhZxImQ+HvUNR/Vh2WjyIEJQkORcNpAtMakBwQI40G8suGWJ8lAj37NtDPd09rDTNndvC/Qg1owqeKRA2KFJ41rk3YTTKKhVM7jt37iSEldbVJSiVStKcOXP4vYjpX8jriPPJFVYAACAASURBVEguFzK4+Ffupyi7CHk3IXlUKIhHS9gV6ouBI1hn5Kl2N3UIOAQcAiNGYHQK1nDqFW6tBEungVRrEK2f/exnJ5xZJpMp6wsCAuV53teDIFjted7yIAhmep63JQiCv0+lUr+oJFjpdPpeIrqLiGabmxwjoi8QUcaM8x+pVOqDeG/NmjXnBEHweBAE30ilUv8yYrjciSNGAArWzp3bEg0NomDpUdlLUBWso0dbjQdrVVnSeyV50nFsxcgmW3i/Uu2yz7X9U3Zsg32O3gMxDQcPHuKSHwjU3Ja5tGABktyNKZ13/HlM2JgsIbrB9EDcvGUTbd26jfr6+qmhoZ6WXrWUCVY2N2Ta8ohiBVKm6e26Y1DbD/LrVglT74t7OQVrxI+iO9Eh4BBwCJwJBEZHsFKp1J4gCM6pnHklwdL3n376aSZamzZtOm6xkUjkytWrV6/TN5RAeZ6XB6mKRCLrC4XC1zzPq87n86+JRCIXaomQiDYQ0eeJ6Nu9vb3vrqmpSRHRtzCW53mvKxaLDxFRVW9v79UrVqzIr1mz5uYgCO4JguCvUqnUiM1iZ+ITmqz3PNkuQi2FadBoR4fENKxaJc2eta+gko5KRarSoI737UgD28elu/7UawXSgt6BUIxAnEBohHiFnie8BoJ14MBBLndj7JbmFiZYWhoskT1j4FJfFYjbjp07WMXq7u6hqqo4K1jnn38+lwxL5nbfJx9md5QH/YjsTCQpT2KuihFa+eBggmWErESizpUIJ+uXw83bIeAQmAoIjI5gJZPJsHuuBdeJCJae8t3vfpf+4z/+g9rb222Qy8zuhmA97HnefyWTydtxYiaTeWcQBB/3ff8DxWLxwIt5sDKZzA8QclosFl8XiUT+IgiCO4no1lQq9d10Ov1NIpqVSqVePRU+5TOxxuGaPds9AjEn24Nlm9xBsDgh3ZcwTz7XavCM38MoH/YRlCwqlOtsczvOsxs824oQk29jkFf1is8PAg7+hDLV29tHL7zwAnX3dPMckOJ+jmVyx2tK5LSEp5EPe/fuYx9WW3sbn3PllVfSFZdfwesyxJ/JlB4aLBoGlspcsOsx7FkoZyMj1Zncz8RT7e7pEHAIOARGjMBLJ1hLly5dXCgU1g53q5MRLFzz7LPP0qc+9Sl6/vnn9S+cssgGLRES0SeSySTUKbLLgkT0c5tgrVmz5pJisfh2z/OuCYLgXCJqIqKDIFi+71cR0Q+J6L+LxeIHI5HIL4nou8lk8uMjhsqdeEoIDBfTYBMl9Uphtx3vIjzWRvfddy9dBwWrkDeqTtgQebibD2ecV0Jll/9wrapYuovQJlglpYhVIyFYMXiwenvF5N7Tw7fHDsKFC8+hbHZIVDaQsWKx5KmSLCufiR56K2JtKI+DVC1JXknJK5NU4B2HOYpGJI5B2/gY3sXkSYNTdc0ge0L+QhQcwTqlx9Gd7BBwCDgETjcCL51gYaYvRcHCXzxf/OIX6Qc/+EHZYj3PW2kHj74IwYKq9WAQBP9jlQh/DbO953mQB54JguBJIsIuw4tBsJYuXbo5nU7/lIjOD4Lgk1DAgiD421Qqtfp0Iz5V7qcEa2bN9LIl2zELUKXWrZOYhvb2sFWOxjiocjNc9pUOapMsmyghLFR/zy1tjOKF17WUCCKjrW6YcJnmzUoEsRtw37591NfTz7drbpnDYaNaapSSnrAeVp48CR3liAfT9HnL5i2shF144YW0fNkymjFjBhOsvMnDikRiJlOrvAQIIzt4FeaKkmGx6BEaUuN1HM6DNVW+SW6dDgGHwCRFYHQEK5VKrUMZrnLxJ1Kwvv71rzO5Qk+2yqNQKCCqAa10+LBKhF9OJpPvxWsnKhESUS0R/RER/XEqldporodK9TIlWHqt53mbgiAopFKp6yfphzYppj3cLkK7bY2SmI2bNtL99z9Ara1icl+5ckVZkntlWVEXf6LWOeUlQcmzYiKF5HSoRiRq0HDlQdtcrs2esYuwt6eXlaY5TXNo7rwW9m+BXOXyOS4lqpIV9hLETsUibdq4iTZv3kztnR2cAL9q+UqaPXs2EyUtD6IEqNfZJnZdp5C+4z9yp2BNiq+Bm6RDwCEwdREYHcEa6S7C3/zmN0ys0AD3RMdwuwiNQtXl+/5dnuftg8mdiAZN2S+pCpYnf0O9g4jeV11d/e2BgYEHiOg2ImpDSx4oVc8888x5kUgEZcUFnufd78qD4/vUaw5WbQLcNzxAgNQLhVKalgjbTS9CJVjDxTBA+UH5sLL8hzElS6pYIlEapSAEJSyxaR9B9XbZuwc1QV37C/b3i8m9o7ODSRT6EM6fO48Xo8pV6I+SmAXcFyoWdKadO3bRpo2b6ejRI9TY2EDLli2jhQsXlIJWNYJB+hByprvpRSh4mTxTgg1NWv6I5wu/nzHDmdzH9wl2ozsEHAIOgVEhMGqC9UYierRyCqpg7dmzh4nVL37xixedped5n0+n03fbJ1l+q+eI6CLsHgyCIENEd2Dnn+3HisVi/5LL5b7ted4yM8YuUyp8g+d5tyaTSQSSQhV7kIhep6RrVNC5i18UgeFiGlCO0xBRXAwVarhehPYOQVWa7J2A7KOyEtxt35Wmqh8feSDlPFvB0p16+jp26+mOQsytr6+PexGiVU6+UOCg0Xlz59JQdpD9UJxT5cluP5Aj5Gop8QJ5fP75XZRJZ6i7t5dm1sxgk/v5553HPQmxBvQiBCErFALOt+KehqYEGASyu1CI1/EqllOw3BfQIeAQcAhMaARGR7CwtGQy+VUiusleJgjWtm3b6Etf+tJJV+953t58Pr+4Msl9PIJEM5nMvwZBsDSVSl170om5E0aFwHCtcnRAO3VdCZbGNCDJXUI7hWAIeYECJSoUkxpr9x9e0/NsNUnOlbY4qm7BIwUShVY4TFzMz1CQQJBEeZJ7giD19HXT/hf2U3dnL25C8+fP41R2NbNjDCZIFmHiNji+z2XEg4cO0bPPrqZjrce4/+HFF19ML7/s5RSPx/ge0pdQdknKkjA36YWo61KCBeJl7zqsrWl0MQ2jekLdxQ4Bh4BDYFwRGD3BMr0I4cUq5WHNnz+ft7eP5Kg0t+s1Y0mwNm/ePHNoaKg5CAJkYz2eTCbvH8nc3DkvHYHKEuFwu/tsBYtb5ZhdhNqKBoZ0lMTwe41hUE8WAjtx2KU+nS1ICkgUrrH7DIYeq7CXIGiLkiKMJcSnwASrt7+H9uzdwyZ3kDP4r+ClEoLocSNnKFhQokB+wgbOkrN1rLWVCdahQ4cpFovSJZdeSi+/7DJWunAtjlg0ymMVQazwPw+7GMU0HwQFiWowye5CCoV9JWodwXrpT6e70iHgEHAIjDsCoydYmKKJbHgCf+6f4pRvzmQyUMCOO8aSYGUymTsQMB8EwYZYLPaGK6644ugpztOdfooI2DENGjsAcmAb3eErUgWrtfWYSXK/XgzpvkQ02KGj4kPKlyW1q9kd12ipThso21O2lSG71U1loKe2rQHBQolw957dXCLEob0IpbGzlhzhQJdoB5sAsQLW00tr162h55/fzTlel1xyEV3+B5eTH4lw6x4hV8SEStQ1IVdCCguUNz0Zo355iCqucSXCU3wg3ekOAYeAQ+D0IjA2BAtzhpIViURAlsoaPw+3Hs/z1vu+/1Y7uf30rtvdbbwRUA9WIlFbCuO0fVO4P8jRcDlYqmBpyQ/n2sQM42hLGvV0iUdLPFaiJBWZ9NhBnUKeoAwZb5NRg/QaIUhSclQP1v79+6i3t5+vQYkQRvfBwSwrVrGYlPc4rsH0EYT6hZ+rq6fxr+vXr6MdO3ayYoXyYiqZpLq6Om4kLUQQZcGAohEQNb+CqMm4IF82Fo5gjffT68Z3CDgEHAKjRmDsCJZOJZlMwvgOw/riCkULnhG0wnksk8l8btRTdwNMaAROtIuwMgdrzdq1dP/9yMGSVjnXX38dqzvazkbJFX7VMuNwEQtKjpR8oamyKGHiwwKR4fIf/FKGsGifPx6bW+VIUKgevX29dOjQIe4nCOLU1NRE8+fNNy1tpHSnEQ2S/o57YadfgbOrUApEmjt6EuLeiGhYfMUVNGvWrNJOQiZoeSn9oQc08rEoQANCqFl5nooa4u0P3HmwJvTj7ybnEHAIOATGnmDZmC5evPjcaDR6bj6f32NnXDncz34EQLC2btuQqK9rYIIg8QLHl7oya9Ywwero6Cx5sFCCswmToiURD+VtcaRcJ8qURjKAZOF1TVlXlUh25YU7CeUaqEPia9L4CCE0Uerq6aSDhw7S0ECWs9tAsNAuB3EJQtTCZs8cz+BHeCyQO/jHcKAf4c6dOzl4tK4uwU2f4ePSMFUUBHUXoR/xKGDjO4z8YrhHqVCwCHuhY711iVnO5H72f43cCh0CDoHJi8D4EqzJi4ub+WgREAVrcwLlMARrQtFRT5WW93CPNWvWcpI7/Er33fshWr58WSnKYThChbHgTQKZikaMh8koU5J6DpIjapWa0ZmgsK/JEDGjPIEMQc3SNjWeJ74qbXeDFjmHDh+k/v4BVrCgQC2Yv4BT1UGYcL7pw1ymfCFkFAfUM6hX+A8qGI4/vOYauvTSSxgTqF6IYygWcE8Y9pVUoU5pCJWHsXBe+SfiCNZon1B3vUPAIeAQGFcEHMEaV3in8OC2yd2GQXsQalRDem2Gk9x7uoRgXXfdSqMmoZyHuAafS3dqUrd9XGE2VpiGruZzvafd/kZ3F6o3yxKFzOmIhggbMPcPDHDCfF9vH0cqzEGJcP58yuVEVYpEoJTluPwIAgZVyyZ4nIW1+3navHkTdXZ2MclKpZJ05ZWLCZ54zdDCWKLyCZGSPKywDQ9UNvvAHF2JcAp/udzSHQIOgcmAgCNYk+FTmoxzVA9WfX1DyVReLGqpMOAIBShZzzzzLBOs/oG+koKVzWX5GhANKEy2egNSZCeuszplAkLxuprdhcAFrJxpVAPGBAnC6yjn2aVDLS9qbANIzcDgAGdYgWCh5Di3ZS7NmTPX9AREKQ+yklHGTJyCfFYiN2nTZ+wkRCJ8MQhoyZIreSeh3dAZKhbWyUoVFDRej4yrB8dAmCwwvFZT0+BKhJPxi+Hm7BBwCEwVBBzBmiqf9OleJwjWlq3rLQ8WPFEo4cWYgED5icdBsFbT/R99gAYGBphgXXvtq2goO8SKjq0GMZGyCIY2WrZfswmTkBOQNOk/qNEMtrKlJCZMcg99Tjivt7eHWtvaaGBgkPK5PDU1zWYFC54peKiUYOkcJHAUqes+ZbM59mH1dHdTOpOh3bv38HsgWEuuXFLqjyhz8LkkKFlaRUOwjm9AqIQL47hWOaf7iXb3cwg4BBwCp4SAI1inBJc7ecQIgGBt27YxUVNTKyqSqcdpPz0MhNfXroXJ/QHq6u42Cta1TF5AUjSJvVLBwrUgTKJehUqP3oN39nEuVagAhSZxkKgKQ5OMVGaSR1myt7ePFSz0JMxl8+zBam5uEUXNwy5CiXzQ+2noqMxP0uCxExFG9z1799LQ4CBddNFFbHSPxyVElckVryOgApcIA4rGTWQDDP24j9UQWklWTU29U7BG/DS6Ex0CDgGHwGlHwBGs0w75FLkhPFjbt29JzJw5nVUrTWDH8kES1Pi+ceMmNrm3tiKm4UO0YsUy0ypH+gLK+ZJPpaXBSsO3EBQ5V5WtSphVJSqdF6AxtAR8qskdRnM7BwserIMHD1BvD3oR5mneXMnBwtz10J2JlfdTozwS6jds3EBtbe1sjJ8zZw4lk0to5swZ7MPi9bHvK1SsJCrCY+8ZFC1Zn+RlqUfMebCmyBfJLdMh4BCYrAg4gjVZP7mJPm/bg2XPNWsM4p5XYA/Who0bmWC1tXYYgrXCECwlVyHBKJEaq5egvlbpzdJGyeVeJ/F0gbSIwiXeJzsCQQhdkUkhktwRNAqihQMeLEQsaIyEnofrQbpsgzz0MJQIO7s6aevWLXT48BHCrsSmpjlsdEdkg5r02djuR5hwsfcsKunwML1DqUM+ls5RE+Mb6pqcgjXRvwRufg4Bh8BURsARrKn86Y/n2nUX4YwZ00xcgqgwKAviGBwaZBKD8pkdNLpq1Q0SEBqRvCrbO8WNntlUXj5z7TtoxzNouKiW78TcLkRGyYp4pyS6QUuEqhLBu4XoCASNDg0N8j1bQLCamy2CBbO+zEVKlloyFCUM/QjzhQJt2bKZduzcSV1dXUysXnHNK1gJQ7YWDs3hgsqG+4BQqYIlxnfxZfGOStOM2ilY4/n0urEdAg4Bh8CoEXAEa9QQugGGRYBN7ls2JGpqZ/L7pZ18hNJcRJQaHx6sdezB6ujs5CT3VatWcSkNB0zuYiTHoZ4rYTRhHIMa07VNDkhKGHGAc5FLBX8TSEokisbKMlaUmQx+H/q1lLzFY9Ls+YUX9tMQWuMExB6sOU0thpCJXwpEKmw4bcqf+Ty/jl6DIJXbt2+j7Tu2U3c3ehp6nIV10UWLOLGeDfYcWIp5SyQFSpdF5GNxCx4EqQoJs5U2R7DcF88h4BBwCExoBBzBmtAfzySe3HAKliowuiwQrPXrpUTY0SGtcpYvX0mDg6LsRKNQbYS0aPnNNnyL30qIE1M4eKhY9ZKyIude8c48kDBRv7RPoczB7NxjJQs/C/ECmYFBvaurm44eO8KED7scG2c10tyW+UZNEpUKwhXEsWJQ4NKjKnSYg/qw9uzZy0pda1srN6tGifDSSy+lbBY5XxKOirnBCxa23BEPGhvpy/onCh6JWpfkPom/Hm7qDgGHwNmPgCNYZ/9nfGZWqLsIa2trOaST6Qx2/FmtakBGNm/ZwgrW0aPHjAdrFeVyUIBAUIRMSDBoqOCEOxILTKBQ9mNCVdEGR1d+fFAnktO1PU4YLGojBXLU09tNR4+20tDAEEdHNDQ2sNHd8+R+UJqQYSWWMPV1leMNJezQ4UO0dt1aOnDwACtaSxYvocsuu4x8xkMIoChnltGdvWFavtQxw9qoU7DOzHPt7uoQcAg4BEaIgCNYIwTKnXaKCIjJfUsCniO7tyATIShLiCOIRrmNDBSsgwcPs4J1ww2r+E4a5yAkwxA0mNJNM2aMwSZxkC/07jPbAzWTStUoJWYQtXQ3or1bkHcQBrheFiglO1Gfurt76NjRY5TN5WhwcIBLhPPmIQdL8qpkLWjwDG9UkQoFpLqLGoZkd/xYXT2N2lrb6NlnV9OePXs4U+tlF76Mli9bRolEiA0aRKPU6MPsrjESaJeDdjylMqlR8wJyvQhP8Xl0pzsEHAIOgdOMgCNYpxnwKXM7bfaMXoRastPyHQzn8EVVxatpx/YdTLAOHTrMzZ5XrriOhoZAVIoUi4Uqk/YIVIIlJKwgzZ9BsCz1xw4QhcJUIl0m7kGJFFQnOUCS5F5SciTeAYhsLpQIC/kC7yisr6+nefMWcO9AEB+0ypHxw52JIHGq2BWLeTa69w8OUAZho7t2U3dvNy1YsIBWLl9JDQ31lEMWlikBVsereS54TSYjBEvnqUoX1lxfN9vtIpwy3ya3UIeAQ2ASIuAI1iT80CbFlJVgJWoRRyC77eBrgnIFRQvkCArWdkOwjhw5wgrWsmXX8vtqHLcXG2Zd2bv3UD40xnerRKjXwSMlKpZdbhs+aLRkpDdKWXdPD7W3d/B8oGCBLM6ePYdLgn7EMyXCgNU2vIbWPmJQl56C2CUYj1fxOtesydCWrVupq7ObmufMoZUrV3LJMZfDjklRwcTojpKoUD3MWYzuUl4Vz5e81lg/xxGsSfFNcJN0CDgEpigCjmBN0Q9+3JcNgrVp89oEymCgOHqo9wkqTywaY9IBD9bhw4fMLsKVlGUPFgiFkCd795zuECyVCk3TZM27qsy0shcqZnmbXJmdiUzAlNyEOwo7u7uop6ebCdpA/wAhlb6pqYkVLBBAECPpXSjxDHqIsiWvSSwE0fadO7gceujgIZo2bRpdf/11tGDBQkmt96T0ibljLMJuQvZmyZi6W1HM/NgVWaC6hFOwxv0hdjdwCDgEHAIvHQFHsF46du7KF0NAYhrWJxJ1ibIegiVlqSgeLDW5t7a2sskdCtbgEPr8QRFSYhYStHKPlZIabZcjjZLt3YFCnMSrpR4szEFVL/VwaeCo+rpAnrp7ujmBPZfN0dDgkMQ0zGnhEmAxgMrmUzQiuV4IBWVvlo9diFK+FE+VNLU+ePAQJ7qjJyGOVStX0iWXXExDWURS4JyIjGvUMSaXnkY1hDEN6j1zJUL3/XMIOAQcAhMaAUewJvTHM4knB4K1YeOaBHxGIBqSWh6w+gJPE1rnTKuupi1btrIHS3cRLl++jLK5rCmRhcSqUqEKc7VQSivPwrKDSDVnCtfD94WDQzt5l56Y2uUwoaPmYsy5o6ODOjs7mZz19vbTrMZZNBdJ7kyECkKmvKhR2WC6L1AuL9ELrG6ZsariVbR//wv0+98/Tc/t2sUK2HXXr6Jrrrmam0IDG24llA+4ATbmwqXDqMdzVp9ZxBj88ZpLcp/EXw43dYeAQ2AqIOAI1lT4lM/EGtmDtXVjIpGo5dtrc2b1OaEkhiT3zZu3VJjckYM1yCUy5EOpsqQqlJbSdGeirk2iGkBICqyYgSCxCd601ZEym8RE4OeSYmV2IYK8SFlPRsTPULB6e3soO5Slnu5ezsGCyV267IjRXfOuxC/vsTcLcygWNIjUo2nV0+hY2zH65S9/SZn0WqquqqZVq66ja699JWMwNARCKb4uTaPXXYogU9pE2m5s7XKwzsRT7e7pEHAIOARGjIAjWCOGyp14SgggaHTbtk2J6dOnl+Vf2RlWHNOwbRt7sNjkzrsIkeQuvf98YxoPFTDJwwpDQSW9XQJFQ9KkBClfRAp6QFFfynjlmVO28hWSKo2QgLrV19fP7XJA+Lq7urhEOH/+fEKkgownZA2BqEwi86ZnoF9k5Qmp7PJ+jHq6u2njpo20c+dzTP6uXHwlXXrpJRSLxUrjYFw2y4NYlgif3MuOosCYdQkXNHpKD6Q72SHgEHAInF4ExpdgpVKpFUEQXOH7/rpcLrd+3bp1nad3fe5uZwoBKFibN29MJOpqOfagFNVgzOQgO9hVuHHjJlMiPMom9+uuW0UDIFiBzwQL12opT3baGRUKTZBNb74wZ0tKhZpFZa+dd+exGmTICpvn7RKhydWSLXzsierrB8HqYYIFs/ssKFhz55mMLpQ5RbFCVIMcojZpfATvX/SQ1O6zv6q3t486OzppKJul+rp6Hg8qHdQ58XDpTkSoaYiyQJaWiY8w0pqWNN0uwjP1ZLv7OgQcAg6BESEw9gQrlUp9OAiCPyGixZVT8DwPDt8n8vn8exzZGtEHNGlP0l6EIFggUiA32DFnN1WGgrVt2/aKEqEmuYNA2T0HmToxHlzuKwsdld6D4nnyjNE93DGoahD8USAsYoTXHXpC4PAaLofqxaTIj1JXdxeXCfO5AvX29lJjYz3NbZkrHql8XgJKOSIC95d5wfMu5vSw7Q7mDAwQ2QCyNjgoJUEhaBH2ZIkPS6IalKxpg2pdm+aI4T6zZ7W4mIZJ++1wE3cIOASmAAJjR7AWL158biQS+QoRrTgZcJ7nQcl6UzqdfuJk57r3JycCoYKVoHgsyqoOAjRZNWI1KSC0kdESYRjTcL0hYrpuiU2ojF84Pr4hTHxnLckQHLS10RwsJSw6MqthTNaE2ITJ8EK4Oru6qbu7mxWmHiZYDWxyhxrF0QzY8Yd4Bd41mJOx0JTZ6oeoeV7io4pQ3iS8Yw65nCS/8zWG1EnWlSkx2m79isfAKViT83vhZu0QcAhMGQTGhmAlk8k3ep73lSAI6k4FOs/zPpJOp3kS7ji7EIAHa8uWTYkZM6ZTdXWVpWAJwYJHCSnnW7dKL0INGl25cgUNDSJ8Ey1jhGxEI2H+k5b4gJad4K6lMwnmFAIHYoTdeYhJQKaUGuDF7K5NoAX3UshnMex9iPR2ECwEhuJXZGC1zG2RcmfgcZNnlAjhdwdx4rY2psch/FcYE6oUe6ss8oXX8R9e57IlRzv4FItGTRBraM7ndRrljtU3zssicr0Iz67vi1uNQ8AhcNYhMHqCtXjx4rpoNLr7VMmVBeWbMpnMY6cK7dq1a68oFou1yWTyt6d6rTt//BHQXYQ1NTVW+U48RjigaLEHa5N4sDraO8McrMEhPicSlTgFIWRi9tZdhHZrG11NaHjXBsogWWGvQC7lWQGguE7LhmpUV5M77gsPFmIaoDRhNyFa5TQ3N3MoKXYd6g5FzdICqZIehFLKRAkUKhkytJDArsQK5FHPUV9Y2GNRdjJKJtbxjahVMXMxDeP/DLs7OAQcAg6BUSAweoKVTCZBjuC5ohUrVtCiRYtGNJ8HH3yQz0O5MJ/Pn3cqnqzVq1cvikQiPw2C4PupVOp9I7qhO+m0IiBJ7hsSdRrTwEGfYeJ5IZ9nT9Jzz+0yzZ4PsskdCedQsJh4lLKkhGiwmhWNUtRHrlbYLgekRqtpOIdT1n2fstm8MbZLSroGlyqpwZhQkcSIjpgHbQgtOVZQrZCFlR3KU19/L7fKmTOnmecgBEtUtCDIc5kRJCrPZVCJibAN7+rLwnUgjroTEWn2bHSngMme+ss0Q6s8eR4teQRD58E6rY+zu5lDwCHgEDhVBEZHsJLJ5FuJCL4rPkCwPv3pT590Ej/60Y/oIx/5iH3e1zKZDMYa0bF69erLfN//MRE94gjWiCA77SepB2tmzczS7joIO5zrZIzokuS+mUuESEzXJHdpdgyHu0fFAOQpVIU0rgDp6iA0rHJZ5TUN5cSvGpXApCwa4VBPTls3hErKiGh7A1VN1DIx1oufC+Sqp6ePCoU8k61ZsyVoVMz2JpoBQaCFwPQmlOT1MKNLlCzd+cg/c8Cp9BXUUqmQJiFrqvCV8rvMHO0PEOfNamx2JvfT/lS7GzoEHAIOgREjMGqCVVKvRkmwKJPJhLHdRLR+/fqmXC73YCIN+AAAIABJREFU70T0WiKKE9ExIvpCsVj8viFX5+Cenuf9MJlM/kk6nb7B87zPBEFwqed5xSAIfu/7/i1LlizZmk6nb/Q87+tBEKz2PG95EAQzPc/bEgTB36dSqV+MGC534ogRAMFav35NoqZ2Zml3H4eFapq671N19TTaWkpyl5iGVasQNDoku/1MaGdJ1WFTuVdSgKBcmWeAvU+SKQrSFQl/ZhVM1C8lOKJ4hbsIhTCJOb20iY+IuntkFyHUNgSNgmC1tMwVtcz4vMI+i7prUQz5pm1gSXGSeYoh3iZaTLLMfCTeAUGpiKgQRU0Jmv6sERSzGl2z5xE/jO5Eh4BDwCFw+hEYHcFKpVJ7giBgojNaghWJRK5cvXr1Oh0rk8ncFwTB3Z7n3VNdXf3tgYGBhyCSeZ735kKh0G4rWFC0IpHID4Mg6PB9/y3FYrHZ87yHgiA4WiwWX+f7fpKIvuN5Xh6kKhKJrC8UCl/zPK86n8+/5uqrr959+rE/u+/IBGvDmkRdHZo9C+kQU7dpsOyRECxjcpdehPfSq659FfX395NPEYrFokQ+FCFjEjc77rTpsZrZldCw8mTGfzF0lVzZxMpuSA2vVjQW4eyrjo5OJkA93T1CsJpBsEDIoJAh0sFEPvBr2IkorXI83pWoBFDM7qyLFYToCSEUBY2VNFbcZJ18/QlIFu6H9xvqm5yCdXZ/hdzqHAIOgcmNwOgIVjKZ1EZuoyZYiG2wze7pdBq1xrcR0V2pVOpbNs6VJcJMJvPRIAjuJKJbU6nUd3FuJpP5xyAIPuD7/nuKxeIBInrY87z/SiaTt5v33xkEwcd93//AkiVLSmXOyf15TpzZcw7W1vWJRCLB3iJuKVMqj4lYCf/Rpk2b2YPV3t7BJcJXvuqVNDQ0SIhXQKwBzOcoGaLsBl8TSn3aU1BM7YaQmOwpbV0jhM54mqydfSWEDCGCYqVqUdEoSSgP4l4gVR2dIFh56u3ppaY5TTRv3nwuM6JsKaVEzbvyOTuLS4QmS0vb7zCBMufZWVZKzkKSZcin6WWIuWrpUOetJUTX7HniPOtuJg4Bh4BDYBgEXjrBWrp06eJCobDWHnQUHiwoHGWRDel0eglIERFd4HneESL6ebFY/OJVV131dCXBSqfT3ySiV0GtWrp06WbMScuCRPSJIAi2okSIn5PJ5Of1fahaRPQl5+Ma+y+HEqy6RB0rNFKiMwSCfCZJEjS6lT1Y3OyZW+Us52bPASIQjCFcewpqOxzdwafKFkqCIGPcAxCBnb60mgnvp+11tNWOJLhzhTFAWTDCEQtCaDgcgslgV3c3dXZ1MMHr7ujhVjkLFiw0uyJDVY13EZLMAdfKzkQQSGnczMqViY/Q0FCsgU3w5nWJnLCT6OUzsXPDNHoCrzuT+9g/s25Eh4BDwCEwhgi8dIKFSYylguV53srK4NEnnngiOmPGjL/0PO9mIrrK87zA87y/y+fzq+0S4SgIFlStB5PJ5D1jCKobioh4F+GmdVwiBPFR1UmM5DCvBxzTsO24XoRCsOx0dfVPQTlSQ7uSLiUu3BjaF+KmJUAJ95QAUd21B1InO/+UzIBQSRSEEBoY0IVsweTe3dPDJcLurm6aPWu2NHumIuVzEiwaiyNEVe4ZicQIKhiM+Ro4yuU+VdeMD0znVVKuQME0+R39F40RTE34qn7ZJcU5TXNdidB90xwCDgGHwMRFYHQEK5VKrUOvQV3faBSsQqGAqAa00hn2SKfTr/I877tBEDxZLBbvtwnWKZQIv5xMJt+LG2QyGVciHMcHUzxYGS4RirITNkdm07rncZK77iLUoNHlK5ZzsCcCQqlodhFSgVUmKY9JU2dRhoyfyTR8xj3Ux4TyoxAbiWLI57M8RjyO/RJFiVgwOwFFvYIBH/MyyhH51NUFk7shWD1dHDQ6b+5cJlxK2IRUwUsFyS3sY6hzYRWOYyXE4K9ZWPo+E0TkljIm0uAa6wOpVJy4rIjfW/4yt4twHB9eN7RDwCHgEBg9AqMjWHYGFuYyGoJVuYswk8n8WxAEbyai96ZSqa+n02moTB8koo8Xi8UfG4L1q2Kx+H4iah6JyZ2Iunzfv8vzvH0wuRPRoCkrto0eSzeCjQDHNGxZn6itrRVqZfoEKoEBQYnF4rR9+/Ywyf2+e2nF8mWUzYlRXIzkQqJAUkR5CvsQMjkxJEsDQnEuri31FiwYmyCbySXoFEQrIEQ/aAsemZ9maUGRwnm9/b3U1dlFiIRA02d4sObPnSd5VUz0olTIgzgV2BsmRnYpQ3JYaMnkLqzN3smoBIoT5IsIFjV9EiMIRpV18j2Q+s6ghZts8V5dYpZTsNxXziHgEHAITFwERk2w3khEj+r6XirB8jzv8+l0+m4bJxPTABK0koiqiKiXiL7R29v77hUrVuQzmQzUrD/1PG99MplcYsc0QMggIsQ03KoxDcZv9RwRXYTdg0EQZIjojlQqtWbifj6Td2YgWBs3gWDNNPlS0uJFvE+ymxAK1pYt29jkfvToUfZgLV+2TGIaSMI/jfhVIiihn0uCFTCelNwikitVCEoeLJAY7Nor7Vz0pcEyK0qGeCFHi9WkAsqYhZIZHf4pNHhG/lU+X+Qkd6hxLS0tQoiKBcm+AkEy/QxZMUMfQVPKxHswvLMRH4n0Zheh7gSU1jfiwypU7pSER4tnJucoAVSS6QjW5P1uuJk7BBwCUwKB0REsQJRMJr9KRDepgjVzJoIlT348/vjj8teH5+3N5/OLTyXJ/eSjl58Bw7sztJ8qaqM7XwkWkty1DQyrOCiVgfgE5b0I1eS+fNlyGuRehCBYQl6URIlnSa5VUiVlQGNQZwIDgoUWNVJmK7Wb8cKSG5QnPUqRD9yb0LSpKRZKuwi7urq5VU53Vxc1zmqkBfMXsBI2lB3kHomRaFSUqkCCUUG6UHIUs72QN2km7YW7KaF0mbKg7goUbMLgU8XMNsfLWFhvQC4Ha3TPp7vaIeAQcAiMMwKjJ1imFyG8WKU8rFOZ9HDm9lO5fiTnOoI1EpTG9hwxuW9MJJhgaTq67iL0KF/IUzQaK+0i1CT3a19lFCzeQehx6UyjGORXUYJwhGZwECwxk+MAaYKSBYLFvfu4jU2ezedqspckdjlfvE7aykeIDoZCexwoWNmhLPX19dPs2U3UPGcOq1IgUyBV0qhZFDAxukspU0uA4puShHbdQcgqFHZWItXeZHvZxnbxaYmyJR6tMA1Fy5izZ7kk97F9Yt1oDgGHgENgTBEYPcHCdExkwxPYPHaK07s5k8lAARvXwxGscYV32MG1VU4iUcM+JVacLEUKGVXwYO3csdOUCI9xDta1177KKFi6K7BgkSwhHkq0VOURw7nkYQnRivA9OW4BhAe7BNmrBcKCfn4wk6P05otB3ahX9kIwX6S4o0w4ODDIhneUB+fNg8ldxsG1UNmgKqENT+AVeY32MdzuQCZOVuAozPzCDMti5YyZvxxeXX9dYrbzYJ3+x9rd0SHgEHAIjBSBsSFYuBuUrEgkArLEjZ9f7IBvyvf9t9rJ7Se7xr0/uRDgEuHG9Yma2houpam6hFWAICFbCgTr+V3S7Hn//hc4yR0+PpQIxTQuZTUxyIvig0NVH+Yk2nuGze3i89J7IOdKfE5CgqBSsUdKlSN4r/KiiuFAqU+Hg6IEctXT0ytJ7r29VF9fT02zm5jwqTKG+4FUqY/KDg/VtHaeM6ezi2eM56eJ9saQL+QQOx41ZsJWrbT9Tmh0b6x3rXIm1zfCzdYh4BCYYgiMHcFS4JLJJIzvMKwvrlC08C9utMJ5LJPJfG6KAT3llmsTrFhMvFRs/jZp7vAwIQdr167nmWAdOnSYTe7YRSi9CKE8yU5Cz7TlE3O8qGFCpkzGlIk0wNgaCSE79vQcJSvicVKCpeRMeBtIjJTzNPQTQaMoEeLo7++juro6Jlgghz5PSohZySifz5v2OfBiSdwCEzeTk4Xf2oGiWjJUoqhmfA1IVR+Zic9i8qdZWC5odMp9pdyCHQIOgcmFwNgTLHv9ixcvPjcajZ6bz+f3vFjG1eTCzM12JAiAYG3YsD5RmxAFC8QG3iUmWARlKkdVVdX0/PO7OKZh//79RsFaKb0IfeLMKjG5C6lSAqKJ5lCFNMZA31NSwsTHKFNBYHb6cSyD8YPBP2XkLi0TwpyuIaAYB+QKpcFcLk/9/YPU2NBAs5oawzwryywvu/yk9yDvdDSZV0qqSp4ro1Qphrq7kEkj8q+wo1CbWFstfjTmQkqhPjU2OAVrJM+hO8ch4BBwCJwhBMaXYJ2hRbnbTgAEKk3umlnFJnDeCYdWOTHaulViGg4ePMgEa+VKlAiH2ESOMiGrNiaKQcuEUKCEWIWeLPiw2DxuohCQdYXrmfDkTasaPyRQEncQerB4518B7/vc4gb36O7uZLKHsXt6e6ixsZHmNM1hwoWdijiXyR9nXhV59yDa9kB3Q6lPDiFEIINc4jR+K11XiWhxIGmYOi8+MxPQyuZ501rHqGFuF+EEeMjdFBwCDgGHwIkRcATLPR3jg4CWCBsa6kxZTozoQmxERUIO1p69e+iBjz1Au57bTR/6pw/RylUgWANMvqIR6S+opnbbX6VeJTvmQH1MGF/UoMAkrnvkwUDuSUYWZ3HlTc/CiMcEDAQJpT6EesL3haOnp5uJFYgXGj/PbkKrnLlskkcJEkZ9Lima0h/iHwKOoBAly1ap7J2FobJmKJiJnxCVinjtmAfvVjTRDPZ4GMs1ex6f59aN6hBwCDgExggBR7DGCEg3TAUCXCLcuDbRUF9n4gm0kbL8ijIYSoSHDx2mT/6fT9Jzu3bRB+/5B1q27FpRsMjnyAMpD4p3i0uDhqQp8dIGyWoexzRAgEQp8w3B0uskyZ1/B8FJZCQ+uN+zB+IkalfUj3J5sKu70/QilCT3efPmm7wqCSbVAyVAECwMqQRL/FI8ozJjvvqwJHjVlCwrYhtkHSbWAjsnjU+MXw/Q7NnFNLgvnUPAIeAQmMAIOII1gT+cST017UVYD4JlFCtWY4wMlc/lKR6voqPHjjLBQqkQBGvVKniw+njtET9mSm9SIsNR6U+ydxGWcqZMVIPsDoSnybAoUwaU/CvN5II/CxESyKryTGkP8QsR6uzu4lY5+WyBk9xnzZpF8+fPZ/Urz8nvORM/ETF9EyUqopS8PsyOQZuQ8RqZRGorofAjl12P4jsrhaVa+LkS4aT+erjJOwQcAmc/Ao5gnf2f8ZlZod3sWXf8yUyE2OSykoO1/4V9bHL//TPPcA7WX/3lXzLBgsoVi8f4VzWwq0ql5MMmJuVqDxQjH/npnFflR0HswnHsxHQQN3isOCTU8k+BJHGJ0MQ0QM2CB6uleS6PiZIjyoFMGhHBwHIUPF1otyNeL7t/IM5j4mWsWdpDEbsNRZU6Pr6BXzdBpWE/R1HeHME6M8+1u6tDwCHgEBghAo5gjRAod9opIgCCtW59JgEFqxRXgJwpdJKBzymbYwXrueckB+up3/2O7rnn/XTLO94pjZIRTooYBCSs+5JmLonrkp6urXIkdkFKdXacAROcIhQgmTjELFyHyAS+1uxs1AgFUbvCdHWQLbTH6e8fYNWso7ODFazm5mbuG6jkh3f/mQBVnYPkdMl92dBfSpSHQmZ8VUy2hFTxzkfN+LJeryRo9kfgCNYpPpDudIeAQ8AhcHoRcATr9OI9de6WSNR2rluXSdQ31JUWDaWoFOpZKFB19TTas3c33f/RB+g3TzxJH/zgPfSOt71dym9sQveFXHEzZSmXSQaWaYljlCMxswtxASlRUzzKfIhgAIlC+Y/9UcbHJUGh4mfSnYd6nbS7Iers7KSenj4OFkWpEB4sECxNjlfCpwvEHDE33EdN+HbAquZYaY6Xttexmz9jLCF9ugtx+GfG5WBNne+SW6lDwCEwKRFwBGtSfmyTYNLS7Hltora21hAS1ndKIaFqcj944CDvIvzF//yCdxGCYCHJHQRD4xxQ4mPiYeIZsBNQfVDwWNmHRBuIiR2NmMGgQFjsZHhuxByNyG5ATm/32NTOKe+FAr+HXXwdHZ2EZs8gWL09vTRr9ixqmdvCChaIme5IVHIHYsYUz/jMmIBZnXNCFQ4kTBQszbeymzurAiYNoQW3khvf9E90JvdJ8CVwU3QIOASmMgKOYE3lT3881869CLesS0yfPqNUlgvjDNCMucAlwrbWVvrE//kk/fi/f0z/cM8/MMHK5bJMylD540ofkyiQFQnj5NIfyEtEiBSTMd8TxYvb3wgB4iR3TnOXXYJQsbSlDUc5lIJIpacgDlXZ4vEYdXR0UHt7JxOvgf5+amhoYAVL+BPM8SBoyM/CRGV+NrkKCVSocSlRAhnD/VEqxVrUxK/eLRC/crJW/mk5gjWeT68b2yHgEHAIjBoBR7BGDaEbYFgEOGh08/rEzBm10mhZTdy8Yw79AAtUHa+m9vZ2VrB+9OMfs4J1yzveQQODg0x0kIPFZTX2XklZECU/Nq6j5AeCg0DOqOReaXQDaz4mIsEmPEJYcK1f8mvxuRzqKeRIjfRQpzA3kKx8Pkd9ff3U1ISYhnmleXC4KDeQVi+VjCFmeSlVamZWqEAJXELMQAwRR2Eb3WUMbiLNXjW030GJ0+dxQSLx+3rX7Nl98xwCDgGHwERGwBGsifzpTOa5SQ7W+kRdXU0pJgGKjQZxosRXXVVNR44cYYL1s1/8jO75wD102y23clI6srAkLR1Skwko5ZR2mKbUgyUETJsvowyoOwKVmNlkq5Jg2T4nqE/8volHAOFqb+/goNF8MUs9Xb00p6mZWppbmMiBVLGHqiiRDprUrgqUhJ3CN1ZgBS8Wi7IZPpvN8n24vGhIp14TNoMWNUwPVcKgeok5n6guMQu9PUOD22R+WNzcHQIOAYfA2YeAI1hn32c6MVYkHqz1iURtXam/Hkp0ULOkaXNA06qn0dGjR5lg/fTnP2WC9c53vJ1JCJQb35jNtQGz7vLDtVByojEQMDGFh74qsxPQ8jiJpynctSeqlWm87IelQjtvCooYohlgdIfHamBggE3uc1tazHpkHapYcQJ8Nl/KrgIJA/HS3K5YLMbkCOZ39WxJZlao0oVk0GR0lbxc6usSz5brRTgxnnE3C4eAQ8Ah8CIIOILlHo/xQUBN7vV19axgSVSBkiHxF2EX4dGjRsH6uZjc337zzdz/L5vLMUEBmbB31YGQFIt5ycmKxct2AEpCupTbUELU3YGsTB3XOFnWjfF0V6IQr5DcwOTe3tFOQbHIXqmmptk0e3YTt9KBMqVkR8YxZT5OiAexwjnY2RgwUdT3baIXGt1tY3zY7Fl8WqafosY4mAiIxnrX7Hl8nlw3qkPAIeAQGBMEHMEaExjdIMchwCXCTWsSdYn6UuCm9PzLs4oFtQgKFnxOYnJ/nN7/vvcZk7t4tCAzcWsc+LA4okFIDMgNCEs0GiUkwiPWQXOsJOMqTEcPvVvhbkPDoUz7muE/PIzX1tpGrcdamRxmh7LU0tJCzXObmWwpEYPZXY4wGR7NootUsKIjyu8hc4VHS8z5fHVpR2H5uerv4mbPlgo3q9G1ynFfO4eAQ8AhMIERcARrAn84k3pqHDS6IZ1IJBLSo4/LXVIe01IcFKxjR1u5RPj4fz9O93zgAxw0CsVL0tDRlNm0nym1sTGJ6KZUJo2bRU3CgfsgAR5HqRSnfQyt2AQN+dTyo+3ZUsKjJneci8DR5uY5NH/BPMpmJXMLypekwoMgFZkMQnXDmEqMpMonURHYbQiSFI/HDVEsj5iwy5a4Jyt3IJbYIWkZ4VF2bJ4z33mwJvU3xE3eIeAQOMsRcATrLP+Az9jyQLDWrktzDhZM6RHEIAQBq03ipRIP1rHWY9yL8PHHH6d3v+td9M533MJlMRAsIStatkMbGpAZtKKRXCjJq/Il9d3sAERpTkprhvxoN2djYJdGz5oKr+1sjjeVgyS1tR9jhY2KPg0ODtLsplm8i1Bb9GhOFciVliZLLXA4cFQaVMMvBtUNBvySEmXtjASR0oPHYlVLlC2bWClpw9rnNM1zBOuMPd3uxg4Bh4BD4KQIOIJ1UojcCS8JASFYzyZqamrJowh7ojj007TLAVnALsJjx1qZYH3/0e/RbbfeRnfdeSdFozFWb6qqYpyrYCKhDNmCCiSKEeIKUCb0yQR8RqQXIMqQ5Qnqkp8VEiObYGkMhMQllBpGex4dO3qMuru7+b4IHG1saKR58yWmgXsXomznSWApDiFROSZWsaioaFzi5DKilDtFzcqbptCyk9AmTnbvQVyPsZQsKuECAXMerJf0WLqLHAIOAYfA6ULAEazThfRUuw9a5aQzqxP19fVh9EEErWtMM2TyuVR25OgRJliP/eAHdOcdd9Kdt99hdtthF16UiZkoV6YZsvFkaS9CVrAKxZLxHDiDkICkIUcrX8yb3oHG68TjhOVE2wMlhEYaMkM96+zsoLa2dlbI+vsHuUTY1DSL71UKDOWYeUmPF1M7Ak+jrMCJmsXBD6V8LRBDlEiRxcXNnw3BgsqFe6OsaWd3lczxZkehql1zmuY6BWuqfanceh0CDoHJhIAjWJPp05pMc1UPVl1dnSSvF8RLBfO3kqUqKFhHJcn9sR88SrffBgXrDopF47yLUBUilBjZ384KGHYjhp4kYKIxDVJWEwKl/f3EIyXRBtq2RlvkMKEq9bIpLxOC3HV2dFBHZyeb2jvaO6mxsYEWLFxg7RjU1j/Y2ShUiudjjPxqZld1S8if1TvHNJcWn5XuQtRyoURLyA5HWZfkbsn7LS0LHcGaTF8IN1eHgENgqiEwPgQrlUqtCIJgOREt9jxvcRAEnZ7nrQuCYF0kEvnN6tWr1001pKfaerVEWJdokKWjlYwnrWHUpwQPVmtrm0Wwbqe77riDkBkFgsUZUR5UpeHR46bJKP1xv0ElbiYw1MQZ2FdqujtIDoiLHf8gRCssHUZiUSZXnW3tXPZDiRBq3Pz580ukrJRjRci3yotWBVWq1B/RpM+bGqcSLh8lQ1RMLbKpxn/4xziRHt4tE+/AIabcADpMtHe7CKfaN8qt1yHgEJhkCIwtwVq6dOniQqHwFRCrFwPC87yv5vP596xbt65zkgHmpjtCBECw1qxdnairC0uEYEsgWCrioBchWtGgRPjI979Hd95+J737Xe/m8tzA4ACXCLn1INLbuXwX3lx3AXL/P961J8qONHGWsNEycmVKjFC0JBxUFaOw/KjGciF1SHJvp27T7Lmnu5caGho5qkF39aHMB3UOqho3jWaChf6HphxpNaLGfODF8pFO7yPltMilR23Tg/dDJUtb74i3jNcOEz98Z9xexyNXIhzhg+hOcwg4BBwCZwaBsSNYyWTybiL67EjX4XneHt/33+TUrJEiNrnOYwVrbSZRV5coebA4UsGoOYV8nqqrq7kVzac+/Wn67iOP0C3vvIVuv/U2ilfFWRGylSZdvba30XR2vG63kgH5CGMbpLSmnib1L2mwqKaoqzpkp6rj3lwi7ECSe476+wZozhx4sJq4lQ9a34CkaWseux+hNJlW3xXIUpiVVf66EKnKQ3ceorWOzi0sf8rZs2e1uBLh5PpKuNk6BBwCUwuBsSFYp0qubIwjkciVL4VkrV279opisVibTCZ/O7U+s8mxWulFuC5RU1PDE5ZIA8m3gtoDs/v06dNLBOvh73yHbrvltpKCNTSYZYIVeFBsTFsbQllPUuDtg/v+sSxm2uRwD0D1XoV9C9VUrg2dUV4E+ZLWPfB2QWES0zxe7+hop7a2NhoaGuL2PQsWLKBZjY1scodBH4oSYidQypOan5jUJQ8rWkayVFHTZHab+GEtGqaq99a5nujTdgRrcnwP3CwdAg6BKYvA6AmWKQuuVQhXrFhBmUyGenp6ylB9/etfTz/60Y+GQ3pdJpO58lQ+gtWrVy+KRCI/DYLg+6lU6n2ncq079/QgwCb3dRsStbUzTbsY8Z/nOfMJgaMFmlZdTb39/axgPfzwt5lg3XbrnRSPx8jzhEjJ+doCRwiaEDYxu/uRaLjDsIioBCE4ULrYx4SdiGwWR/I7zOgS7yBjQEEyBvoKWHB+e1s7tbW3MRkcGBhk9QrtcvI56UFYSmRHJpcJAq1UyWTYsHGzvatQQ0htb5X+bPuwytUxGW/2LJfkfnqeZHcXh4BDwCHwkhAYPcFKpVIwr1+ht7/lllsIJOvWW28tI1npdJo+8pGPDEuyPM/7fDqdRolxRMfq1asv833/x0T0iCNYI4LstJ+EmIZMJp2oq2tgo7q01JNQ0EhEPUY+9fX30Wc+8zn6+je+TnfcdjvdfffdTFwQ7CmBo8iR8qzdflDCyiMQbBIDMUlLd6p2ab9BtLwBqZLyozRaDhPgQ5M7CAzmgD6JaPYM8oTGzw0NDXTOwnM4KR5EStWm0P/l8/jZbI6nhHswNYwgykHLgVo+FNVMz8Ov6sOC+gUiiTZA6GOoBA3rhvqHY27LOa5EeNqfandDh4BDwCEwYgRGR7CSyeRbiQim9tIBgoX/duzYUUayQLBwnIhkFQqFetv0vn79+qZcLvfvRPRaIkJvkWNE9IVisfh9Q67OwXie5/0wmUz+STqdvsHzvM8EQXCp53n4m2sNEf1dMpn8fTqdvtHzvK8HQbDa87zlQRDM9DxvSxAEf59KpX4xYrjciSNGQDxYa7hVjpAYGLtNL0KzQw6tcnp7e1nB+ta3v0W333YH3X7r7SZYU9rK2JlVbCoHESlIOQ/v57LS+BllOi2zKWkq9fHzkaeFdFKQGFXBTHSDtrXBLkfT8xDEDBlabe3t1NrayoSsr3eAGhobaP78uZyxhQPEC0oTjPsgRfhPiBJIoRxFjojQ3YRKsgLTNgfhpnKNXeLUMRRsUdrU6C87IF2JcMSPojvRIeAQcAicCQRGR7BSqdTngiD4u+EIFl6zSZYSrBORLM/zVqbT6SfIN2AtAAAgAElEQVR0rEwmc18QBHd7nndPdXX1twcGBh4iohWe5725UCi02wpWOp1e4nned4nouXw+f1s8Hq8tFApf8zwvEo1Gr8vlctjV+B3P8/IgVZFIZL15vzqfz7/m6quv3n0m0D+b7ym7CJ9lgoUIBHiwuLdgMccqFpQZeLCUYH3zm99kBeuuu+5iAgEVSMM4bQVHze1sFteNgj76EWKXngkKZUInOwvtFjbYwYdAT5wIdQiEjxtDFyVaQUt2IFSRSIyzr9o7WtmD1dPdTc3NTTR/wUKzHuk7CJIHf5aWMQsFJLmzBmbUJ7TmgY9MGjyHpKm8JY5Nwrj8yUGkEkFxfInQmdzP5u+OW5tDwCFwViAwOoKVTCZBiJB3VTpUwdIXlGT9+te/LkNsGCXrPZlM5nN6Ujqd/jQRvY2I7kqlUt+yL64sEWYymY8S0VuDIPizVCq1GudmMpk/J6L/63neB4vF4gEietjzvP9KJpO3m/ffGQTBx33f/8CSJUvKVLiz4qM9w4sQgpVOJGoTPBM2bRtvFH4PDoQcrM7ublawvv2t/6TbbruN3vN3d3MOFmIaNC6BrzcNm3VZHIvAWVcW0TJhnCBRfiQmO/DYVI9IhAJHJFRVVTFpyeezPB8N8qzMxgLx6uzsotZjx6i3r4e6unppbksLnXOuECxdk8YnQKliUmcl1Ut5LyyHakSErD/cQSitcKR8KZ4wDRg98YfoFKwz/IC72zsEHAIOgRdHYNQECzlW8jeoOSoJFl4GyVq0aNFxU6kgWV/LZDIoOfIBVQqkiIgu8DzvCBH9vFgsfvGqq656ehiC9YMgCN4wzFpznud9OAiCNEqERPSJZDL5eTP+jVC1iOhLzsc19t+TSoJl30FJDwhWd4/ENPznf36TbrnlVnrve/6eqqriNDA4aCIWRJUSgmXCNjmKochqFPxW4CogOvBY5XI51olAprCrT5QsMb6rKR3qEgga5qHKUdiehukPT7erq4c6uzqpr7eXPVhQsBYuPKdU1tOm1SBGQtAiBAULSe4SkhoGd2kTZ01yl1T2oKRygZgxaTPhorZqFfYqFBRdiXDsn1c3okPAIeAQGGMEJg7BGs7o/sQTT0RnzJjxl57n3UxEV3meF3ie93f5fH61XSLMZDIgWIhteN3SpUs3V4KkHqxhCBZUrQeTyeQ9YwzslB9OPFhrE7W1iGkQZUaoixi1oShxTENPNye5P/zww3TnnXfRu++6i2KxOOVyMIGHxMi04jMkRMzkdr4Vt9Upy8DiroClNjMazaCtZsLmyxrjACO9aXWDmAbyudFzW9sxNtyjDIhGzy3N85jE2eSsPIIBKpbMW8cDqRKFSkqF+nt5SLRsKL4sVrCMMqfvVXq4HMGa8l8vB4BDwCEw8REYNcEatxLhMCTpVfBZBUHwZLFYvL+CYP1rEARvJ6J3plIpeLHKDhAsUyL8cjKZfC/ezGQyrkQ4jg+oEizuRWjyqXA7kCb2RvkeE6yublGwUCIs30U4ZNQaIg3cZDpiDOM6dQ0ZDcuFaJtTJJ9JilG3rKBPtriXWteEnqhKn5OWCI8dPcoEK1/I08KFyMGaTUND8FzJbsZwdyB2C0aMpwvqmJCnMKkdXizpd6glQfaDkWnwbBo/hwRQ+iQKIas0yZNLch/HZ9cN7RBwCDgExgCB0RGsVCqF8ts/2xOxS4SjNLn/WxAEbyai96ZSqa+n02moTB8koo8Xi8UfG4L1q2Kx+H7P8y4yJvdjkUjkJt/3D+VyuX/1PO/6IAjeQUTYN49yYJfv+3d5nrcPJnciGjSqV9sYgOmGsBCQmIY1icZZDRQEUv6CMR3BnPgVZbTqqirq6ZMcLBCsO++4g95z93v43MHBISYjMMaLz0o9S0JaRB0K29yUEywpv6laFPEjXEpEyx1pDA0CFO7M07Jd6IMiTmrv6u6mY0dDBQuNnpubmymfE3d9vpAVVcr4w1AWjMbEd6V5WDzH0lyUKGk8gyhblcoVB7JaCl3YCDokaM6D5b5uDgGHgENgQiMwOoI1ljENmUzGTmMkE9MAErSSiKqIqJeIvtHb2/vu/5+9N4GzrKyuxfedaq66VdVdc89zN1MLikFR8I+AigP6HJBBQIyADCbi48UHEh8EgwIRRXGAaByiQZMnKMokU1CwgSaaZxIxND3PXfOt+Q7/39r72+d891LQ1V3jrdonP9Jdt87wnX3OxcXaa6918sknpzdu3Ag2632RSOT3xx133LHPPvvs/4hGozfmcrmVruQ7crncta973eu+7xgsAKwXiQhgrCyXy20kok+89rWvhZ2DbRNcAfXBqqutd4BGvKUQcCxicETl5AMsn8Hq7+9/mdibzT1jUcqmM87+QKbsFCBx684DJqpnolyohRLndrTwQv2V3roPdjBFiBbh3n17qK+vn0HQosULqaW5haNyVCAvLvAAjWK5wFmEMHVHGzRwnRc2rXBSMGydqh1FCArDtiNAWCiIVy1XU2Ob+WBN8Dtrp7MKWAWsAhNYgfEBLCykcJLwcIxGiShvgnACb5BP5QEsE7RPdHFf4Xx+FiEQhwY2C3MEk840TxH2Dw7QzbfcTN/77vfpYojcP3UV2x+gLac+WApUoM3i9pozDGWVFQAXhy2H4c4MosBSsd8WfKbE8DPUNMmixdE98HpgNkrbl4l4CR040E4H2vdRX3+KBvoHafWq1Rz2jAlH3XQKUcT0KlwXMMVsmTdVqKJ31Yv5k4ShyD60mMA1FJTh734b0xisKXqR7TJWAauAVeDwKjB+gLV+/folsVjsdzpNeBhROU9s3Ljx5MNb/9iOMoA1tjpN5F7+FGEYcKwByCHA8luEH7voInZyLystYxDjgws/3NmfKASjxed3flGFWYXh5KAALAV42g4EiJOYG8kkVJ1ULBqnjo52am8/wDE5aFm2trVQW1ubgLNMmv+EVisEPjKdKMDIZ5689qbTn2Ef1VuFwne1dJAsRX8L2S+xc2huXmAM1kS+sHYuq4BVwCowsRUYP8DCekZrFY5xnd2ZTGb97373uy1j3P+wdjOAdVhlG9dBCrBqamo89kgMPYnQVssxg9XT20M3feEm+tGPfsRThJddejnrq+BTJaAibJvpgoQJEp2TWB2IXQNE44AlcFbHX2DVEIYvQxuF6UPxxuKYHP6770fltRIpyjE5e/buplSql/MH29paqbWtlQC+wJCBnUIbUsTuIkrnc/LPInoPPa7EYoLBl4u/EYF+uB6ANd++QY7NB1qq6TKANa7X0w62ClgFrAKTXYGJAVgOZJ1JRP9Q6Iv1KnfwRCaTuWCywdVkV9DOP3oF8n2wVF6HPwEoQoAF8MI+WD/8IV32iUvpyiuuYFAxPJKmOITpDmCozipspYEFA+PkwA2HOUvsjJ9BKG1BgBQFYAiaTkvTkFkmZZwEzIghaYzP1dPTTTt37qTeXsj/KGCwAKxwDmyxuOQZIrwaYnplmsKMQ7BrAuTU3V330XX6wCxP0O58tPInJ8UZvrl5oTFY9uWzClgFrAIztwITB7Bwj65dCJCV5+4+yv1PquZq5tZ77qxMAVZdbS1FY9Bgyb1ziHE6zewPbBowVfiV279Cd3z963TWhz5En/lff0VVVdVUKHJXgMVMEZgdsFc5sFgiMldQpACrcHJPK89ZhI718p8Ga6UcEMK5oN3q7u6hPbt3USrVx+CrpaWJrRqA6YaHh8Rc1DFYIq6H6F7ZLH9mwxevC0BSgbuK333mSs+h7UdtW/qu8KbBmjvfJbtTq4BVoCgrMLEAS0tw/PHHr0frLxKJrM/lcsgB7IpEItBpPZ5Op3/nhzoXZdls0QetAKYI/+3fnkvWz5vPAvfQGkEACAAFWoT48/Y7vkq33fYVesfp76DrrruWheRq0xCK0BlauZBnCXz2Q515wtB5SWFPFqvzZ+KFpV5ckvMH24YYu8GrT5UCHAWBosHqot27d7M7O7b58+dTc0sLM1V+a5HvJy0IEufl6/MEYRjQDMAmIni5pkwhitu77qsi+HzGyreocK72FvZ80PfPdrAKWAWsAtNcgckBWNN8U3b5GVABtWmon1fPlgwgbXiyLotWWpT/LCkppZH0EH0ZDNbXvkHvfMcZdO0111JjYyNH5cRiAi5UyxRO3WnbT0BXAGQwrci6Js0YzC+Ethshale7B24XulDlMLqGKB6LUXt7B+3YsZMBVjo9Qg2NDbRowRJhrVybE1cIndoVULm2oPPI8lkqbUlqUDWOVU3ZaOyX3LOv55JrNDW2WotwBrzntgSrgFXAKvAKFTCAZa/G5FQgsGmoq2WABUsEafMJQADDVJJI0Eh6hL5y+1fpW9+6k845+2z6n5/+NFXX1LBNQ+gFlWeR5vIFw2m9g90BgJU4u8u0oYIiAKqhYRHT65Qis1O5HAdOd3R00PZt2zkmJ53OUnNLM7cIxSg1ZKiU/eJMRNaCRYPWpVxLNF04JpPWnEIJhmaI6Dm2awtT7ik0Q5UQ6FCEbwDrYE/dfm8VsApYBaa1AgawprX8s/jiqsGqrqrygpZDcOUzU9/69l30rTvvpAvPO5+uvOJKggcVWoRhFmHMTSICmIkLu1gr5G+SRSgtOPzeBzQMZBwTlG+xIJOIPsuEfaF/2r//AHW0t1P/QD+vZ+GCBQywcCaYmmrYcwDYoAmD6WgkwoAKwMr351I3+tHifvw7Gf33OnEoNWxtWWwM1iz+/titWQWsAkVfAQNYRf8IZ+gNAGA9t3FDMlmTDKb1xK9KJuqgSQKIwaDcnXf9PX3ta1+jsz98Fl31l1dRWVkFi9zVoiG8RWF0wPIUaq7CoGanhUIbD1OBTryubTacC8yRxPAISFMrBbmOtCVhdtre3k579uzhHMKR4bQwWAsX8fVhI5HvxK7ZhO4s7vw6lajXkCxCDX/Ot2BQY1URwYtv12ifoYYtLTZFOENffVuWVcAqYBVABQxg2XswORUAwHr22Q1J+GCBzQHzpGyOBh4DYGG78zt/T7d9+cv0rrefwVOE8+bNd07uPkulYCQEJb77+SsZcwbmoXmWBzLJF1opgO2S6BxZa5Y1WN093azB6u8bYJDV1NRAixYtFpE7C9U9ywcXLh26xYsezG8DMnxzwc1htiI+1VZg6DYvOYuhvYM8JZlUxDWamy0qZ3LeXDurVcAqYBWYkAoYwJqQMtpJXlYBbRFWVVWy/xMzR2ifOYAB4JEoiVMsHmcG65ZbbqHTTz0tELmjJQcdlIYy+9l8Cjb8i/oCdoYiTmslju3CCGkb0Nc5KdhTuwc9J9p7yCLcuXMX9fX1cWB1a2sbLVgAm4YcxSGUj0aDVqGAJ/lMNmHC+PpO0a7ZiL6LPK+1wExUtGISSq21C+9VQJYZjdqXzipgFbAKzOgKGMCa0Y+niBenInd4XWET+wIVq0sbr6ysnP+84xtfp1tvvTUAWGLTgCzC/OgZLQfClHVaUFgdabv54cp8TafTguM7Nj96RwBfyIoJyBFgA4ADJuvAgQPCYHG7kmjJ4iXU0tLMDvKB7UMO+i0Rsss5VXzvWzBAyC737huJys/yuVxf1iPgMGSrXr4fGYNVxN8NW7pVwCowJypgAGtOPOZpuMkwKqc6aA2q07q0C3M8RYg22zf//k760pduo7ef+jZmsBoaGmhwUKb7JNZGNEtgc0Q7JcwQvLB8VkpBlB+K7LcOfb8ptX6QuJ0sa65wLojXcQ2wZwf272cGa3BggDLZHOuvEJUTAjlpAYaeVmCt1FvLASxv2lB8vASIQWg/mg5Mz6eu7wK+Qrd6/dkYrGl4qe2SVgGrgFVg7BUwgDX2Wtmeh1IBZbCqa6oDZodBAwCS66KB1QHY+vtvf5tuvfU2Ov200+i6z36WARZYI/aIcqLwkP0SsOG3BEPvq8LJQteiG6UFp6AtZIw0SxCMVIRKS0vYpmHHjh0y0ZjJchYhjEY5Q5CNQjUgGqamcm21guAoHpiIsrGp/C708RJBPICTaqrC2or2CmCP6+MAHJ+bzylWEy0ti2yK8FBeSNvXKmAVsApMbQUMYE1tvefO1cIswloHiNIBKNEqSBRMhr7z3e/Srbd+iU495a0MsJqamiiVkvw/tBbhqs7tOw6KhjZJvaykvRZaIThjUjikc1ByOs+CQfdVWwZtyTF0iUQ4MJqBUBZTjjFqP3CAtu/YQUODw9wybGxqYAE+/i5sXI4Zr9Cg1G/xoUUp++gW6sHy3wNfbK/iedVeyT3Lxgye8/NqajSR+9z5NtmdWgWsAkVYAQNYRfjQimLJIYNVNQrIELf1kpIEu6LDBwsaLG0R1tXPo8HBAUokJLyZmSwSNgiARdtsPMfH8TMhiBFmSib80PZTQbnE40Q50kZyB8X7qpAl0vgaTBGm+npp29Yd1N7ZTvFElJYsWkr19fPExsGtTbRVArQYELoWoEIiX9T/8genOivHaGm0jhsK8MGVACxhxbBuMxotiq+BLdIqYBWYuxUwgDV3n/3k3rkwWM8mq6qqnMA7dFBHPA22kpKSoEX4pdtuo1NPOZU1WGLTMECJkkQewJLWnLTPQmZIwRfieGRKUR3jAX5g/JlNS/6geFFJ2LNYIDhdlxOgM4hxxzOD1X6Atm3dzrE92BobGpldgz5LBPMhYyXeXFFm3Ea7js+6ASgFnBRbVcia1PdKW4+vHKtjIvfJfXvt7FYBq4BVYNwVMIA17hLaCUatALIIn9v4TLK6GgxWOEWn034AWWVlZdxqg8j95pvBYJ3OLUKEKgPUCIPlhONeq82f2GN3dm4hCvjKd04XiwQAMvXcwlpEII9pP2GEVCMlonkJjQY4k6icbTQwOASKiX2wmlvaKB4HwBLxuWYFKjjDdQq9txTMaaGwfmmPhhYSqjFTY1Ffe6XHqRM9frYWoX3xrAJWAavAjK6AAawZ/XiKeHE1NTVdzz73TLK+vjYvU1AYpCwzS2CC0FKD0ejffenvghYhABZE7gAhvq9UPnMlAMcHVPnlCs07/Qw/7FNo8ik+Vc4uwWmesLaurm7avHkzi9yRZdjQMJ/a2hYE4czSHgQY47MWPC0JaJbriY7KF7njvvB7TBOGYvewVTi6Bkvd581otIi/GrZ0q4BVYG5UwADW3HjOU3+XAFjPP/9Mct68eZRmtkgAiG/omSgt5c/uuvMuQotQjUbhg9XfD3NPAT7S3hOwovE0YHMK3eH5/Gk/BFomApUF07/reRjYRKMMfNQ6Ar8Dg4X2ZW9vL720eTP/GY1EqbW1hdpaF3Dws1g5II4n/xw4XsToMgEp7b9QqB4CLQFLPrs1Gqjyn1xo3ZAzBmvqX2m7olXAKmAVOJQKGMA6lGrZvmOvQOiDVeMm/xRkSMsPDFZpaSkzWGgR3nLr39FJbzyRW4SLFy8JbBryAAa37+Is9saEILf6HMBh3ZIDV2Jq6sfhqOZJWpW+8JxzEbnFSJTJijZMgQwmGXfs2E6dXZ38+eJFi9nNXaYQBeABMKqwPYwCCkGWxuDIdGAucGYX/ZeyZgWZhE7kzmtx+rBwulDal83NlkU49rfR9rQKWAWsAlNeAQNYU17yOXJBP+wZ7BNP+znvKM3oU5f3O+6Ek/tt9IbjT6DrrruWli1dTgODA1RSglzAEHywHQJ7Y4nDuwIdX5Ol+0jUjC9uF90VAyq2WJBWYR6AcdcC+AGD1dPTSy+9tJlSqR6KxxLsgQUvLJ9N83VY4mn1cjd234bBf/yF2qzA2ws2EwVA0G9hAgBa2PMc+SLZbVoFrALFWgEDWMX65Gb6uiFy3/j8s8na2lqiXMggAbxAdwSRO0AMmCc1Gn3DCSc4Bmsxi9xLS2WKkAJGR8BLOg3WKC5Gn9m0p9PCRKH4ZWUy4k+lrTp/Ms8HZGLL4JikXI7XBaBTXlZO3d2dtOmlTTQ0NMLXgMi9tXWB88DSJxC6uftGoJKhKFs4NShmphrJIy710vrU60LrpRYQOkWo/lca/oz9W1sWm9HoTP8S2PqsAlaBuVwBA1hz+elP5r2rTUNNDVqECrA04kbsFBj8RCL0jz/6R/rCF26m1x33OgZYK1Ysp1Sqj7MEQ9uD/Ik7nfYD2BoZFpAF3ytsGrAMLON7R6kdQr6xp3hrYdMWHtaEc3X39ND2bTsolerl37e2tnJUTi6HNmfGidtFI6btQkxF+t5aYdC15iGKPgtgCW1Sho+ohed99UpaLP9zA1iT+fbaua0CVgGrwLgrYABr3CW0E4xaAb9FGE7/RSmbSdNIeljsESIRQpvwxz/9F7r++hvoNUet5xbhiuUrAg2WCN2FiQrNQjWHUCwVIDpHq060V9L6G0087gcoq16K8w4LpggBd9BG7O7upu3bt1FPby8l4iW0cMECampuImjW02lhtaC/AsjDOWJxhnNBnI06xPvMkzJmaFdmnPhdQZmI4d1koltX/sQjR0wL2DMGy755VgGrgFVgJlfAANZMfjrFvDYArI0bn2GjUQYVbA4quigFQGBwKiur6Be/+AVdf/3f0OrVq5nBWrlSABY6dypIV72U+lopkBKrAxfYnHBtQ2itXHuwUOekE344Xk1FdU2SIyjrw3k7Otpp185d1AfLiHiUFgBgNTYxg6UASwT3AIAiYs/l4OaOzEXNH4ShqTBk4bUVAIroXduYYT4hhPga2yOgS0GqAi4Ley7mb4et3SpgFZgDFTCANQce8rTcogCsZ5PVNVXBlJ4agWqrCzopMFg/u18A1hGr1zDAWrZsGfX1pRikAOgo6AlF5BK1owai6s6uoMkHSfi7OsdrK04yAv0MQy2R2jrIz2Cwdu7cxTYN2Ba0tXGLMJPBhGLGOc3L9KIAP2lJiv+VBDXzmlycTnAVb6JQ9V/CXBUCr9DxXVui6iNmAGtaXmu7qFXAKmAVGGsFDGCNtVK236FVQBmsmpokM1hqq8CgyU0VjqQFYN37859xi3D90a9hgLVo0QL2wRJNlYAM389KW25qpyATgw7MuP1VPO5bL+gdhB5VoemoACRp7wEYQWje19fPGiy1aUCLsK2tjVuEAIcCqKCnEoPQUPMFJkxtGdTvSpzm/U3F6wKsRrdxwHr0d/6x1iI8tPfR9rYKWAWsAlNcAQNYU1zwOXM5niLc+Fyyrq7eCbrhWC4MkWT1CbNUUVFJP73nHrr+hhto3Zp1wmAtX8oAq6y0rCB3UMrHgAP+V970Xyikl318sJQ/0Re25JQNknNioi8UoKMlCJuGHdt3Uk9vDwdTQ+SOnETcB9qbLMKPSosSIAk/Y8tifTlYSoh4XRgtzRtUMOauxXE7YRuR1/4KYc8GsObM18du1CpgFSj+ChjAKv5nODPvQFuEVVWVgdaJxeDwpmL3dAlbrqyoClqEi1oX0HWfvZbWHrGaNVhlJeXBzflCdP+OQ/ASCsRlXwfGXKAzAx8nKocYHjE8EMdDdM/OCQXABsLz7u4e2rFjJ/WlUhSLRqixuZkaG5sEVLkpwmBKMSICdAZtrMOC/YN8VmgoKpqtCO+jBqJyfY3CCSNz9D78sGh8ZgzWzHzvbVVWAauAVcBVwACWvQqTUwEArH/7t41JACxxW3deU27CDwBlJJOh6qpqug8arBtuoKULl/AU4fqjj6G+/tTLgIkvUGfGKa5TfM6B3bX3MJ0nVgsSFi0eUxk39SfROBr0XCiCFyCW42O7u7to27ZtLHKPx+LU1tpG8xsapC3I7T6wVDEHlDRvUDytmL1yhqhYC34OwFJGRO/RmAjk/YxCf1/FiSKed0J5B8zMaHRy3ls7q1XAKmAVmKAKGMCaoELaaQoqgCzC556D0WiSwY0/oRcAjVyONVj3PfBLFrkvbl3EAOs1x65nkbuAImGbNMPQ97VS7ZUyRPmi9/zWWyE4Ux8umcoTcTmDsUyG0pkRbk/29HQHAAvHIyYHeYRsZuo0VzgsiBqMSFsQU4QAeQwsC8GVA1TKYI324ohRKtaRYWAXx/3ruSIRGsmkadGCZWY0at86q4BVwCowcytgAGvmPpviXhk0WM9v3JiE0Sh8r7AV+lSNZEa4Rfhzx2AtWwQG67PMYKFFqO0z33l9dGG4CuHFuDRkijLOQkEYJGWu9PcaR6OaLnwOIANwkyhJUG9PD2uwwGBhgwarubkpj1kDsQQ/L9V5AVzhMwFEYiKqrJjPQuUxWh7oUt0WdFwMTFnkjjVlWeMlJqU5WrhgqQGs4v6K2OqtAlaB2V0BA1iz+/lO392p0ShagNi0FQfGRxzciYYdwLr/oQeYwVIN1vr1AFh9nmGnHCMARUxHsYVtR7BV+bYNek1lwQTkZALfKdVpKYDRSilQSiQS1NnZyVOEAwMDlMtlqKW1ldpaFwRO7LwGtxb//uCTBV8snTIU4CbB0NhETB+2DbVNqO1G364Bv2P2LpdlJkuvt6BtiQGs6Xu97cpWAauAVeBgFTCAdbAK2e8PrwIAWM88uyGZrEmynimbHeEMQp32U8BRXlFOv3zwAbrxxpuoaV4DM1ivPe5Y1mChNagbnNXBXmUzoufyhew+cPJX64MoAVwyxQiQorqsQPjurgUwAxYpkSihru5O2rFjOw30D/JpW1paqKW5lY9PJOKSeZgGUyUhz4WO8AzAnG0EmzQUMFUC+gRAYcP9QvjOa3WWDj7AikaivA/WZyL3w3sv7SirgFXAKjBFFTCANUWFnnOX8aNyBDCIPgmb6qnw97KyMvrpfT+jG2/8W2qe18RThCec8GeOwVLWKiwfpgb94ObRbBAEgIktgjJUmjOo4EX9q9gFnkOXQ9AGEANgBAZr566dNDAwyOCuqamJNVhgmgIvLoCe4GeZGMQ10SJUq4ZXE7KP9mKoTYP+DiBQ16lra2uzsOc596WyG7YKWAWKqQIGsIrpaRXTWhVgQYPlO6srOAKDBKBVVVVNv3QtwrrqGvbBeuOJb2QNlkwBUuCIrvfvgyZ8Jvl+UbaACIKb3aQgfg/RujJE+JOZMBa3i6E15LAAACAASURBVEaq0ABUWKwY9fT00LZtW90UYYKzCKHBwhnUXBQgSiIE1fdKAVaGQSXaeiFQCq/ph0BzzmIUoEw0Y7hv9gpD5I+L2fHXi79bi7CYvg22VquAVWAOVsAA1hx86FNyyxC5P/vsM8maGmiwdFIvR1EXyJxJi7UCGKz7HrifGayq0gpuEZ74phMZYEm7DMAlypYHfmRO6Lwueib2oEpLq03bkL4HldoyaEuQgZsDWQy+4nCbF/NTxABCg9XV1cVhz4ODwxSNxKilpYnbhHKcMnIRZpfEF8uJ7aGv8sT26rPlFz5kqST3UICa6LRwfr9dyHfkxO7aajSANSWvsV3EKmAVsAocbgUMYB1u5ey4V68AANaGDb9NVldXMngBQBgZHmZGRnREYr1QVlZODz36K47Kqa0SBuv1rz+eW4SJkhK+iIYvszLJ6ZV8LytZiWig1MQT+EYBlIrNwRQpwAJow999kIX1QJweT8j6wGBBg9XT2xv4YDU2NTqbBgFYPDGYkbBn+FoJvHOeX459UjDHGrAC2watorYRJXgaOrMoxeMJN6GYb1ZqDJZ9+6wCVgGrwIyvgAGsGf+IinSBymDBB0sABtglRMyINgkbjEYrKsrZaBQMVlN9AwOs4xVguRahMFJqvyBAKt9MFCBMzlvYUoNtgk4g+sLxQrCjPlnKYsVLYtSX6hMn974+Xm9TYxM1NM5nu4R4LBFM9PmPSNp8wmZpPiJafpiexHShWlX4DvJqKKpMV2E7sHCt2UyOFiywKcIi/WrYsq0CVoG5UQEDWHPjOU/9XQJgPbcRLcIaZp18SwVms9JpBkPJ6iTd9+D9zGBFsxG65prP0DvfeQYNDg56tgoAV+K+7kfLKFv0SoHI/l0X5vv5zBX2k2gbsX8ASMLW3dVFu3btpqGhYQZVzS1N1NjY4FgqAW7KgqmgHeAP/l7c4ovEOJcQbJoapII5CzcBi2mergwtH2QtoslSMKp/SgsxS8uWrjKbhql/re2KVgGrgFVgrBUwgDXWStl+h1YBBVhgsAAKRIAuGzRH0Drhn/LKCvr3P/w/uunGm2jnjl2swXrH29/monKcvsoxVnysFzkjACsMb1Znd/0cf4oOKzyPz3DxunIS0gyNFRgmPSYej1FPdw9t3baVBgeHWCs2f/48/odtJ7gtmG9sKiBJpiQdCuN91Hoh1FeFIAv7A5BxG5TBlwRE8zpcaDT+zsHSrm4jI2launS5AaxDeyVtb6uAVcAqMJUVMIA1ldWeS9dSH6zqqsrAAkHBDeqgDBJahI8/9ST7YA319tM11/wVnXLKKcxgAcgUMk/+z6GrO0xHHSjhViGsF6QNqZsySNKiFFsG8cKSqT1lsACCwBzB5yrVm6KdO3dTqq+XSkoS1NjQSPXz6pxNA9qSYhoKMCatRZn6izktlgA9sG6hqSj2EaAoFhQSEC1Aj/VZEdF/6Sbid9f+RDwP9olFadFCc3KfS98nu1ergFWg6CpgAKvoHlmRLFgBVk1N1cssBxRgFdo0xCnKDNbpp50aGI36nlCh63rINCmIkQk+93kBwFKvLG7HuelFBljMrInoXhgj/D+ZSMTvU6le2rdvP/WlUtzibGxqoob58x1zBVsIMQ8NBfMQp4csGz6XaUIxN/VF9cCDPDXomD04tQNMwdZBfLZCDy9MKXLNOC4nxmCvpWWRMVhF8l2wZVoFrAJzsgIGsObkY5+Cm0aL8JlnfpusrqnkqxUyUfgMAAettwcefohF7tBgAWCd8Y53cNhzoT+VP503WttPwRb+VOBS2FLkcOYgckeYJXVLZx1VRMAWAFD/wADt2rWLent7eIqwubmFGpwGiycHcVcAUc7YFCwapgn7+wdYMoY8Q/xO8wWdtt+xV2LtoNoqfST+lKGuVRku3QftwoUW9jwFb7FdwipgFbAKHHYFDGAddunswFetAADWbzf8JlldXZ0nIBemSNzTAWwqK6vo3l/8nK6/4QaqSJTRddddS6edejoDLD/LT8HWaIyWTiYCnKjeCeaiyi6FC1WGK8dMFcxBPbuqwMIB+wMcDfQP0JatW3masCRRwhOEELnLVKIalgq7pOJ1bfmB8UK0jTJRAGMqeGcg6Lyy/AgdOU+MW5aqJ8M9SCtTrsP+X5EILVu62hgs+w5aBawCVoGZWwEDWDP32RT3ytgH65mnOItQN/GMUkBClM5lqLKiip5//nkGWF0dnQyw3nb621/GYPnWBQHb48TgPhOkDFBhxp8yVQp4BKyIvgmbtglV+A5mLZVK0eYtm2locIhtGQCu5jfOdxE8UWbllIEKmCfGcGDC/LgcaQ+OpEcYdOnUIwNC155Uk1Lsp3/X+/QBllwnSosXmci9uL8htnqrgFVgllfAANYsf8DTdnvaIoSTezjJF+UJOw56Zs1Rlmqrk/THF16gv7nxb2jz5i107TXX0jve/nZ2ctf4GN8HStuEr9QCLLxhP2BZQZW/D+uinBEVwA+7xjMTFqWOjg7avXtvoNsCwILRKACPTi9KCzJCIyMjLHaHAB33heOxqQUDgNTIcJpZLDUohd4qm8uwOF7E8vFwLYRaYV+4zEs4NfbD2vDPksUrjMGatrfbLmwVsApYBQ5aAQNYBy2R7XBYFfAZrEKBN3RKOuVXXVVNDzwmTu7ZwTRrsN52urQI1RldF1BowInPCzVWo7FbzAAx6Il5gvZwyjAvPgcThpEolZSUUG9vLzu5w2g0EolRa0sLe2FBO8bC+QhAEFqdCGPG5GGCwdDIyLDTXolbveQdEg0PDTMYAxBT9orF7XlCexG36/ShtEaFaQvDsrMGsA7rrbSDrAJWAavAlFXAANaUlXqOXcgHWGgNcr4eAwvJ3FOwBIC14dlnpUXY2c1Go2877TS2aVDmi5knAhCRIqreSQ1B1ZhTGSr9nIFNlpj5yeTSeQDLB2eB6WhOhPe4VllpGQOsLVu2UKovxRqsttY2mt8w360hFkwRAjCp9xX+PjwyxPvEonEOgmbTUDB3DLbEz0qZKAVO0HzxOtMZBmDYsC4WuPNUY+i5BUZv4QKzaZhjXym7XauAVaC4KmAAq7ieV/GstpDB0pWrwF0BBETuW3ZsZYD13//1IjNYp731rYHI3b/jV2sP+q3A0fRW4fXzdVf+vrImme5LxOKUSvXRtm1bqX9gkMpKy6mxSUTuDOSy0hoUB/dQiwUPrExWWoiStyiaKuznAyw1EdX2p4I03/YB7UGAK4A+tA/BmMFkFKaty5aZk3vxfBtspVYBq8AcrIABrDn40KfklhVggaFCi1C9ogCwGMg4q4Sqqmp68cX/puuvhwZrcyByhwbLB2M4RicIfeaKwY6bSNR2nArHFXTxsS5kWcOg8Zl6Ysl6pDWo7UycozfVQ9t3bKOB/kEWuWsWoTBwxJ9hPzECFRd3Nhl1QdNwe1cAxuvke5YWIevLnOC/kOFi8X0OLUcXmeNAmtYQ5zKR+5S8xnYRq4BVwCpwuBUwgHW4lbPjXr0CowEsZYjYgiCX4bDnmuokbX5pUwCw4OSOKUJtER6szoUiduwfapVEQA4AAwZIQY5O6QFg+QyU6LTibPaZKIlTV1c3bdq0iddSWlJO8xvmsVUDBFUCxtSgNNRzwaMKgI+ZKzdl6E8FKnMFYKYeWrgHiOTlZxG0q9lpCA5FNK8tRfPBOtibYb+3ClgFrALTWgEDWNNa/ll88ZoaGI0+naytrQ0czEXsLQHH2ppDi3DzS5t5ivDFl17iKUJosHpTvcF+AiwExBSK2n2ABS0WmDEx5hQwwkAFeYDODoG1UrkIO7OrgSdrnnIytcfBzFFit/T+gX56adMm6u7ppsqKSnZyr6+rdzYKEc4jxKZgiS0eCG7rsGUgyqRlUpKDn53uSrVY+BlxPNg0PgdATGNxsAZm8ODuHo+xSN4Xwy9oW2JThLP4+2O3ZhWwChR9BQxgFf0jnKE3AIC14ZnfJOvq6hhsQDckACsMfQaDBR+sLZsFYP3xj3+kq//nX9G73/UuGhoeyHM5V2AFVgggygdpvo1DIFh3LTltDWq+H0Tk2p4URksKyMDKTe+J5inG04NbtmzjP8tKE+zkXldf5/aP5gEsAUcZNi/V0GYALNVU4fwqXufMwlyOzUzx58jwSAAABWxhIACMVQjg/GlDXGfRQvPBmqGvvi3LKmAVsAqgAgaw7D2YnApoixA+WCHTIz5YatGANlpNdQ29tHkztwhhOHrllZfTWR/6EAMO1ixFRLukOYQ8jRgTt3OcC+000SZJsLLPdokdgpibOlsq/ruCPDBNoqESIMNZhWC4iKi0tJQd3De9tIkF92gRNjc3U0tLCzNTOjXIk47SveONmaoc2nxhgDPsG5SRAjhiEJWLsK0D1q5CeBG1h2sJP5e6AWQpCDQfrMl5b+2sVgGrgFVggipgAGuCCmmnKagAM1gbfpOsSSbZFwqb6qAUnABcQOSuU4QbfrOBLr/8Mjr7rLOY3dHwZoASX6SOc4lIPLR7gHZe2nAASmLGqf5WPOXn+UnheBbeM20VOrrr/qzZwhRhXx9t3bqFndxLSkpp3rx51NTUFLYfocVyRqDhsUBJMjWo/4jFQijGB5uH6+MfaR8KQlNHerQCwYQxWHRDAQw2WUgvIHLpkpXWIrRvnVXAKmAVmLkVMIA1c59Nca8MAOvp3/46WVlZwUBHhObCSjGDwy2zOFVVVrLXFMKeN2x4lq688jJhsDiPT1zPC/VXhW1CsE5glSBQV48sBic83ac9QDBf4rKu51Pwgn2ZJQtMQMVzCszV1m1babB/kMrKyrk9WFdXL0L4eJzZM1gyYNpPrgemLcreW7oOEaXLddm+wTmxs3bM7af6MIAqgMlMJs2h09GosHSFgdD4ecUKs2ko7m+Ird4qYBWY5RUwgDXLH/C03R4A1m83PJmsqUnm2SFIyDKYmQzrspI1tbRt23b2wXruuY10xRWX0Yc+9CGe5FM7BmGshOWBlgoxNMr2BExWRn4XgCUHZITlyop7OgvHxQdLGCHHMjkbBwU/OAcE89Bebd+xnY1GSznsuZHmz2sIrqOi9ngiFgQ7szloxgnTcxRMB0rzj/uY0u5kETzakcgjhNhdfu9INTehGDJhmkGozNySJcuMwZq2t9subBWwClgFDloBA1gHLZHtcFgVEID162RNTU0AevyWnXpWVVVV0UvbhcF69qln6bLLLqEPfvCDPMUXaqOEhdJ4GRW85wvaxSeLswWzwnwBVLE7eibDonEWobsNvxcjUPnMnzIEeINzO5zcwWAND43wz7BpgBcWWpCcR+hYOTYJ1XMzbhNgpIJ1AYcOYLn7wD68fk9kDwZLmDQFi9IO1E3bg9BmLVtmIvfDejHtIKuAVcAqMDUVMIA1NXWee1fhFuGGJ5N1tbWBVgrtMwFKYvKJVlhtso527tzJDBZahD7Akn0BjNBOE11S0E7zSgqwJOAqR8PDI6yRAkBTgbvYJmQ4eLnQ8kBbhmK1ILouAKMEA6we2rF9G6VH0hSJxqm+vt5psMSVHZAOQnW0CNOZEVlRLjQrxXnC2JsM5SLhBCWYPLQB1eVdJFYQ4GeYveNTZaElU9AoxyqDtXy5abDm3rfK7tgqYBUoogoYwCqih1VUSwXA+s1TTyRra5MeAyPTcGzXAHuCkRFuEW7ZutWbIkSL8INuMlAsD0LmRtgm39FcgZECrNBYVGJqZOoQ1xXzTnVeDxblPLHUpoGBjYu/SfX20s5du2hocJDi8QTVz6vnqBxmsEYkhBnHIZRacgPl/ABO2oYMtVhi4aCAigFW1AdYwnCpb5fPWvFEInRsUQGc2JYtNQ1WUX0hbLFWAavAXKuAAay59sSn6n61RVhZWcmXFNsFZWGQqTfCE3LV1dW0dctW+tu/vYme2/gcXfaJy+gDH3h/HlPFDBXE486uAT+DAdOMvkQMbFV+exDX9FuMEJizBspN4oURN7mAMRrJpAXARaJUUuJahFu209DwEJuCYoqwoaGBBfWqieJ7gjgdzu3RqNhHsP+ViNuVdSqM/ZGkIEwRunXnMoHdA66vQI8BGVYOU1Pcf1TahgawpupNtutYBawCVoHDqoABrMMqmx100AoogwWjUbBHYK7YD8ozjQJggk0DnNzRInzm2Wfpk5+8gs4+68MUjUE/hXafsD4+4PBZLQZEmDTk3L9QsxR3LulgfrBxSzKH6TznfYVpwkyO2SaxUxCgFLbscpRKpWjX7p3MhMG2IZlMUlNjs7NYEBZONrQM0wwKAczAOAmTJtODCrLyQBNfU9bO13fsFT4Es6WxOf69axA1A6wlxmAd9CW0HawCVgGrwPRVwADW9NV+dl8ZAOvXTz3OGiwWfGecl5ULfsbdD6eHqKK8nHbu3ROI3C+//BPcIgQYC/2yYqzBYrDFgERc4X2wxhYJJO1E354hsIcgiM5HRIwumcs8KYi/AAMxw6QaqZy4riNwes/ufcxggWkCWJxXP98BI5lk5AnFWIIBUjwe5TWkmeGS5+t7a/l2C/7nYpwqGYRsnApfLHe8z2bpGwM4tnSxabBm9zfI7s4qYBUo8goYwCryBzhjl88A69f/ylE5apoJkASQw6yTE56jhQibBkwRgsGC0eiHz/pQAcCSNprPZvE58vRZOQZMAF4jIxLiLGyUlCgWQ/4gUXoEU4VhPqCeVxksZZlwbkwRHjhwIAB6yFVsamx0IE5akLiOus6r2zyYMrajYJ2VgD41Hc0zP3WLQ1sRa4MQn93axf3UAbnQ20stJrBGs2mYsa++LcwqYBWwCqACBrDsPZicCvAU4dNPJuvqEfbs2CewS4ijAUvjNFUVFeUMsKDBAsC69BOX0rlnn81aJui0gjibDNpwWQLpBOZKDThVC8V+Ugh7dpOEAFoAPriW6KEiLEYnTBtydE4IfARUOS0VB0XnGOClUn20Z/deGh4WJ3posJpbGvnvmTRE7XykMxIVkTuAEmuvnFVDYcjzK7U7gygdptPE6oFBGgvp5V6w4X6wLVu2wnywJufVtbNaBawCVoGJqIABrImoop3j5RWQqJyneIoQrBUClkVYLgySQJMcTxFC5I6wZwCsSy65hM4952wGOMMjw5I7CNNR2CdgAjECo1Fxefc3ZYnUNT5sFYothDJaEKuLRkqAiuiuwjNhjg/HJmIxAVh79nJUDjbYNDQ2NfDvOdMQmMy1PFkfBasGtB4R1OxsGAS8CRuFe1dtlc/ICQsWZXDGBqoeW8dtUDUnxXmcpmz5sjUGsOyLZxWwClgFZm4FDGDN3GdT3CsTBus3ybo6+GDJBB+AiZhvhpl6ZRUVHJVz0+dvYid3ROWcc87ZPJE3ODjITBfYLA5iTgvAUsd2ATqig/IjciSSByHPAmiwKeOl7byAAcOvXe6ftuaAuHBcf18/7d27nwYHBwKA1dA4X/IL2aVB9gNoA+AC48YMFgMinDhk2vRp+m3NsD0JUJejSExaicB7PBXpgCg+d4hU/MCIaPny1QawivsrYqu3ClgFZncFDGDN7uc7fXcnGqwnmcFCLA7ac4AJ6lOlzE6yJklbHIP122c20KWXXEIfOe88nsYbGhoK2mMMsCCUh5DdidkBVhRg6Z2KL1Zo2QCwpbosBWKqlcK6xE0diMgxWS4jEcCup6eHDuw/wOsAgGKbhsb5zqIhxnYMCuKUUJPuYFZMRD1neaxf24MKMFWPJYgTAn65C1zbF+v7bUW9T7NpmL53265sFbAKWAXGUAEDWGMoku1yGBVQBgvWBjxF6Hyo0HrDxuaZBJuGKtq7bx+L3O//5f30sYs+SpdccjEhYgcMFgMOB5gAhHRyEMAm1F+FWYXYX0GXAhNljVSPxS08cGqYHHTIiPd1XUfsX1payiL3Pbv30IgT5kPkDpDFRqQRmUD0JxbBtOEkIuQXOwhdT2FLU0uqQdAMwMBgSVwhDwGoMJ5ZOxdUrZE8ZtNwGC+lHWIVsApYBaauAgawpq7Wc+tKCrDKy8sZCLGIm7KUiGFiLhoIx2E02t7RziL3n/zkJ3T++efTJ6+8MgBYfuvPd3CX0GcFMCJiB1Zi7yx2bBcWiIGcGpQyKAIAc1OGnEco+0nwsgM2JHqxVG+Kdu/aRRmne0K7s7m5Rc7JrTo5HkAtA+E+K/CFCYNOTGN+hKlSMTxMSF2bVFt/7tUAx6fGovzRKKaoCtSWLjGbhrn1jbK7tQpYBYqsAgawiuyBFc1yAbCefPKJpDJYosESYbvYKUgbr7yinDo7O5nB+smP/5kuuuhC+uQnr2RmS1uEoYO766FxFSR/UI06JaomQ3BsV9YLIInZLDX7dOZSWIOyW9K4lHXpWVV0Dh+sXbt209DQMBuNzp8/j+rq61h8j1OWlpQyqFLBfMBG4V65jRk6svO52a5B4nDcxeTacGl34M5vIyqYCnRkzPoRg1VjsIrmq2ALtQpYBeZmBQxgzc3nPvl3rT5YaKtJG00sDBRo4E+EL5dXVFB3dzd94aYvMIN1wYXn05VXXEGVlVU0PASDT7TdQkAF0OGL2IO/MysEJimfiWLgokAHTBKsIlQ87lzUpd3HR7MeC/8XT8AHK0X79+2ngYFB1mphgrCpqdEFVWeZpVIQJ67saOsBBMFqQRg1v43JYCondg7BxgJ75/aO412LEIaqHL8D9o+zDrMMxJhxi0XMaHTyX2G7glXAKmAVGE8FDGCNp3p27CtXAADrX//18SS0VNqGYwE4SQAzsznZLJVVVlJPTzf97Y030T/9090Bg1VeXkHDnAGYEHDhLBEUoAG8iF+VTAyOjAxzey7fBkF4rsDo1OmtFGBJhqADLRj945Mi+4/4vH39/bRv7z5mrLDNq5/Hgc/aIhTwJFE7MikJdg52C8Ku6Rr9ycFCN3f5WdqK6lKPH7g+GamTAiyN0cEtmZO7ffusAlYBq8CMroABrBn9eIp4cZJF+OtkrRO55/tTZRj0QDwOJ3eIyaHB+pd/+Rf66IUX0uWXX06VFZVi04DYGLexroqtD0Lj0tCGIS3Tis6WQYGYH0mj59GWI2uv4E3FU3tRngpkwBMRX6qB/gHas2cPAyywXGgP+gwW1hJusiZsMTe5qIJ0/tDF8+jf5VgwU2kBgM6YVNfNhzgbCPl72NbEz2Y0WsRfDlu6VcAqMBcqYABrLjzl6bhHMRp9OgktlR8Tw4wMGz1hsnCEswh7e/voxhtvon/+53+mCy84n664/HJK1iZpYED8p9AGxCbMl7TRxKwU7UKJkuGwZJ7ug1u82C8wuwRtFlp/TrXlgxU1J5U/4c6urTqiOBisVB+3CDkoOpOl2ro6amiY50TywlKxesvzPGU7CvlYNmdyqgBL/LPc2oCroNcCs8f3BIAIx/kos1eFAEtakALkli83kft0vNd2TauAVcAqMMYKGMAaY6Fst0OsQDJZ0/Xb3z6VrKiodOJusFYAS3FuDbJlQi5LZWVllOpL0Rdvvpl+9MN/oo9+9KP0F5/8JFVWVlD/wAAL4n27A2V+xHIhzWwRzhlm/MW47ceu6W5KT5klBScBS6QO7nBZhzM720BISxFAp7e3h9rbOwTcZbKUrK2lhob5bCgKGRWE7wGK0r9F0ChES1OAF04XsHDaouTfybWkNSgHC3vmzpiTFqNSX8JggWkTR/jly1eZ0eghvpO2u1XAKmAVmMIKGMCawmLPqUuBwXoKLUIYjWbF5Vy0SDDUdEaguSzBpqGrq4vu+MY36J577qX3vuc9dOklF1N1dU0egwU2CgyPTg8CZKgdAwqrMTph206Ajk7lYQ2svYJuik1P3fSgY4SEEYtSIp5g0TmOBYPW2dXJrcKR4WGqnzePGhsbnUg+9OTymTAGQBC6O8d11lW5v+sLIForTk8k1aWFIFBYtFg0EbBVYvcgbvX4B63VFQaw5tT3yW7WKmAVKLoKGMAqukdWJAsGg7Vhw2+T0FjJ5BwyCNPS0otFHAuUZQ0WHNO/deeddN9999G73vku+vif/zkDLDBYykLpJCAHR7shPAUcvqM72yA4vZK6pyuDBMiVZ/jpTfmFbUdhiGBGCg0YnNyhwQIAq6+rZx0W2ziwB5dE2/gbtykRl+MZhfKaGNuhfaixNwKyfAd5bRNiP2jAmL/K5pwPF9qf4tmFYyyLsEi+CLZMq4BVYK5WwADWXH3yk33fymAlkzXc4gPrAmYHRqNAFsPDw8wTgcHq7emlr9z+Vbrn5/fS+9/3P+gTl1zCGqy+vn6ezBO/K7A4GW7/SetNPLAYhHggJ7BAcIafACSq4fJNR3m40InUFQDpaRhAxaOUSvXyFCHYMWwN8+fT/Mb5NDKc9hgwqaQERov+CwALLB2vKx9/hWV3ona+F5dfKEDUidkhfHfThGiHsj0FnOER62NZhJP9+tr5rQJWAavAeCtgAGu8FbTjR6+AbzQaZv+JCWhJooRxB5ihyvIK6uruppu+8AWeIrzggvPpk1dcKQxWv4jcwdgoSMqkRSCuwIpbf1m0AtXUU00887MFsT+3GBnzOJsIB4C4hefc5vn3jnEaHBpkDZZG9gBgNTQ00sgI3OGdqJ5BHqwdnJEq66skVzBYk98uZFcGd0xg0aBiMDctCNE7n5+YyeJgami+4jFn5ZAjyyK0b55VwCpgFZjRFTCANaMfTxEvTgFWTXWNAA2ephMz0KgLZB5OD/EUYcpNEd5994/pwo+eT3/5F39ByZpaYbCcQam2A1WDxaAjaAVKodTQFPuCgWLGy5l6Bpoo6K8ApiBsZ3DmvKYAlDzRO/bp6+ujjvaO/LDnhgY+Rlkz3BtAEAT3zNAlEtxOBFumbT4Gg4HoXb2zlHl7eYsxEL3z2qDpkn3YVBXnAYO1zETuRfz1sKVbBawCs78CBrBm/zOenjsUgPVksqamWjymwB5F4Dklfp4MiHI5nhbsS6Xoi7fcQv909910/kc+wlmElRVVzGBx+8yJu9nCIBrhll162M/eIQAAIABJREFUJOPiaNzkH0X4GhqVw2J1GIlCcJ4JdUySUQirB/lM9U4+AGMwgyxCZ9OgTu6Iypk3f17QptPKiggd95eleAzGqCqwdwSc9A+daF1ak3yMOJG69qL+XtgvrB2u9DwYEJWsRAZzcWk9Ll+62qYIp+fVtqtaBawCVoGxVMAA1liqZPscegXYaPQ3TyYlKkfac5GIeD4xs4Ng5kyGKqsqqburi7548y3sg3XuOefQFVdcIVOE/UPOODRLuYi0/kTsjsk8/ATg4pzYOQJHxPTSAhSPKd3yhOYxOR52EdrK0zYcbB/wGQBWb6rX+WBlOES6jn2wmpxLe+jezlE7rPkCcsS9ifhdfg7F7bw2juLxcwqhfofOzOUUcnsRIEpan4HY3bF1iA7CuS3s+dDfSTvCKmAVsApMYQUMYE1hsefUpQCwnn76qWRtbQ2NjDidFAFkiQAc7A0ARHVNFfV0dQcM1nnnnMctQojfmcHiOBoVuWedGadM04UtQheWzEJ4zfoTqwUwUzq9F4jhdZAviOCBOB3nBqCJsVkp2pgDA/20d+8+Ghoc4mc3bx40WNoi1GnFsMXHTFNGNWERjs3RmB7VYzGT5QxTVRQvLJZMB4p+S+4jMCT1ogvBYAE6GsCaU18nu1mrgFWg+CpgAKv4nllxrFgZLDi5Y2OzUAi3WUEEq4WstAirKnmKEC1ChD1/5Lzz6MorrqSqKgFYAooiVFIimYSYqMPfERQNRqi0tIwtHwBsykpLPV0Vcbuw0F8KAnmENGMdOBeDm2AaMbR4AFOU6utlmwboqXD+utq6vBYhtwWZoRJ/L7BfWCMc4QVQuZzBAsG7GIqCYgPScwwWGLis6MLCuJ8Igz0NjVYLCKz3cABWLpe7h4jeUxxvkK1yjlfgL4no7jleA7v9Iq5AfX39X3R2dg7g3/LfIaILi/hebOkzrAIAWL/+zePJmuokd/I4BkYz/9AujIrfVHl5OWuwbvvyV+gHP/xH+vBZZ9Gnr/oUVVRU0dDQIDM72E/F4wA6cFBHexGib2itBoeGJPiZTUJD2waZLoQ4HMJzgCSnaXKaKOwrbbssByrztaDXSmeopKSE+vr7aNeuHZQekenHuvp6NhqVCT8FSGHhxUhVzqlTidB/YQu8uJwATScX3YJFc5XBemVCEuAM7cGXGZa6acdlSw5d5J7L5fBfVNdAYjbDXhdbjlXAr0AvEX2KiJ6zslgFirUCyWTygz09PcMGsIr1Cc7gdQNgPfGvjyaTNTUMhlhPFEWsjYIgsFkZqqioYKPRW279O7r7xz+mc88+h6NyamrFyR2gLAx0lqw+AKH0CPpmoXhcW4kCmCCMFzYJYEhBl3pVsc9VDOeFOzxib+RcfG7HZukU4f59BwKbhnlwcm9qYEYLrvBiF6HtShGhg8li7ZcDlQBs0HP5LJksKMjECUxIpUXonN8jolXztWPabsSxy5cfnsg9l8s9TkQnzeBXx5ZmFfhbIrrdymAVKOYKRCKRi7F+A1jF/BRn6NoFYP0qWVlZRVkC6xSlKIlAG600/Alndzi5oxV4++2300/v+SmdffbZ7OSO4/r7+/nuOL/QaaRUewXgEnpfCUuk7UCALOiYAM78z8AqAeQVuq+Hx4Z6KmiyoMHq6OhkU1RYTNTW1lHD/AZ1FQ2BkXsG2jIE8FKGToXqPLnouczrz8JaAexJ4DOzaM6fi8OqHeOl962Pe8WKQ2ew3H0awJqh3xlbVlABA1j2MhR9BQxgFf0jnLk3wDYNv340CQ0WCCJu4SUSzBIBvMgU4Qi3+WC58OCDD9Fzz22kE044gY5//eu43Qe2K8HgCo6bTuwOt3TODRQ/KfG6ciJxN7HH84PeZ4VVknzCHOu4eKYPTFYa5wT4E7E5wFh/Xz/7YAFgDQ0PUV1dLTW3tDAI4v0dU5YP0IRhA4sVsmnilRVMKsIqgvMIRViPjV3pMWEIpOWE8KExlwAvHxgawJq5776tbNwVMIA17hLaCaa7AgawpvsJzOLrM4P1xCPJZE2S0s7wUwTmMdYpAUdAO9XT2y36qHSWUn0pymWy7E9VVlZOCxa0UWlpKRt9QiTPTBYai2lp/Ym7e5Q1U9ggTJdIHbTalBmChkvE6/6mIdChCD60VGDheZQolUoxwIIGa3BwmNAibGlt4hahgCJp9bFRO08CigYLG8Abr8kBJv4BwI33F/G75ivqukQXLycAAMtbI/CXN014uEaj1iKcxV+62XNrBrBmz7Ocs3diAGvOPvrJv/Hq6uqun/38/yaTSfhgwRg0HbA1sBpgHVU6TQP9g/xnZVWFCMtT/Qy0MCkIF3iIw9FGrKqukslDpsMkaiYMThbTUtZhRZB7OMw3KKJ3dV0P42j8u/dbcMHnzugz1dPDLUIAQMT61CbBYDXzfUC8zh5VYJYc8An0XlnJJMR9YgoQgFFF69rW5HPksgyyfMAV/N0xWmzXEIHXF4CiTFTinCtWrDkso1EDWJP/7tsVxl0BA1jjLqGdYLorYABrup/ALL5+VVVV14/u/n6yuqqGMFTHlghOTwUhOIw7melJjzDbU1ZWxi7o2A/gA2BraHiQzT5XLF9BLS0tLjrHARtto7mpOmnxRRlUqUkn2CwBPZr951FAjmVSjRSAmTJGouGK8HRjZ1cnrwltQtg0NDU1iUO8mw7kaUEXGu1rsESQLteTFqkzDfXE7doe1NcAYIvBGLIXYWtBUdcOFSsIgDZcDX+3FuEs/vLYrRnAsneg6CtgAKvoH+HMvYGKioqu2778d8nqqmoGJ8gdBIDCz9jACKUzw6xjgudVRXkFC8kBtgAyAHj27NnLLcTXv/54Wr58ORt+sv6KjUC9+BkGOwI8sLFGCtOE7Ckltgfim4W2YjzwlmJz0bRMHYJtgv2Dbmj19aa6mcGCRqx/oJ/q59VRW1ubBEYH+qkotz0VXMViwpohm9Cf+gMzFUwvQo/l2pwCwOAoL8akIUvlHOsdPRb6aol2a+VKY7Bm7ttvKxtnBQxgjbOAdvj0V8AA1vQ/g1m7gtLS0q7zPnJOUqb2hEWSYOQYlZSWsH6qp7eX6uvr6Kgj17HWSg09xTg0Tdu2baeenl46+eST6LWvPY7BEHRbGuAMsCRBy6Hhp/pLqc+nsERoqwn4KtwUeLFtA1gijtvJUml5gsOe9+/bz6L8rq4uqquvo2VLl4mZKM4LkTuDMglYBKiCRgxAKWhfsjxL9s+bemRM6Lf+wpWx4B32D2CwnKdW4fqXL19pLcJZ++2Z8zdmAGvOvwLFXwADWMX/DGfsHQBgXXDhR5Jo9bHrAEfYZChRkqBEQpiioaFh1lctXbKMSstKeKoQm7b4urq7qb9vgF6zfj0dfcxRTn8F4XiMvbVEcyVMlhp55oEtZwgqLTyEO0uLTVktYY9UsC6WCGjDYUOrEWHPnZ0drOnau2cvzW+YTytXrqKMa3eKB5ZaQcCZHuL4CIM+1rO7SUawV5LFGE4L4jPx9HJB2JypGOrEeArStR4LHzJA3KqVaw1gzdi33xY2zgoYwBpnAe3w6a+AAazpfwazdgXl5eVdf/2565LVLioHOiaAF7Th1F6BgZHzjHo5wSRgY3BggJYsXkxHHnUks19gudg3irP7NFQwP+4Gx4W+U6+gkfJ8s3ztldo/ACT1pnoYYEGgv3PnDmpqaqS1647gqUYRqYOtAjATt3k2BhWE6ATwiAQSAb7kJop5qK5N16mCdwF8OFbamoEAH0HQDgwKqIxai3DWfnPsxojIAJa9BkVfAQNYRf8IZ+4NQIP1Nzf+n2RlZQW3u4TNkfWC6cGUID4fGUY7EF5WEp8TgxUDa8OF8RocGqQVK1bSMUcfzczWyEiaQY2AE7E84Iw+iM1d3A20Vzn8jN+z+D1sEeYJ0QsYLPkd9F1g2HLU3d1JqVQPg6ndu3ZTQ2MDrV6zmgYHBtlJnqNxnEEom4RGwaQpC5VvC8FgEi1INxUIFgrrA+D0AZbGFDqc5lg6CNydX5ZDoitWmJP7zH37bWXjrIABrHEW0A6f/goYwJr+ZzBrVwCAdePnr09WVFTm6Z94Eo4xiIQYYwPAAqBRsILPoNGCr1Vfqo8WLGyjY9YfzfsOD40EDA+DFs+gU44PJwWVPdK2oLYABZAJk8RGpZjwi8a81qEsDBOMPT3dzGB1dHRQ/bx5tHTpEvHB8kxG9RzaeoR+TNt9qhcLA5zZOCIIdY656UVotgC0cCyuDh2XD8h4QTmJ88F6V61cZy3CWfvtmfM3ZgBrzr8CxV8AA1jF/wxn7B0AYF1//eeSCHP2tyCTjz2dwk2ZHw1WZjA1MsQ6qGOPPZZe97rXcnQOGCzVMoEBEg2ThDozSOEWotgyCAADe8boJPiM2THPtdMHXPw7CN1zMD7tpe7uHgZYff0pmj9/HrW1tTo/r/zpQRWwA0DCxR3ACRvOA9YKwEiF6vjM9z3FGsXp3fl8eXXheB0ZEQg+BUBbu/pIA1gz9u23hY2zAgawxllAO3z6K2AAa/qfwaxdgQIsROVgA0uFiT12ZOe2mIjJ2YTUOaNnc2kGN/J/Gdq1czf19vbRB97/fgZYHZ0dAcukmiclrNj009sCI09opCCwZ2d3MSL1HdJlSk8YLW034jQ4X6q3lzq7unitcHWHD1ZLa2ugjVJgxu7xOL8DQbi2gCYxGQWLFQrYMXEowEs/k7agE+zDY4sHAqQKzOx54EpvcY0BrFn73bEbMw2WvQPFXwEDWMX/DGfsHSjAqq4WgAUvLNgvgIFiwTuzOo7lyWaE4XFu5f0DA1ReXkZ/+tMLbDZ68cUX0xHr1lFvT4qBiOb4BS1AB06EFRLnc/GTEt0T+B8FQGrY6UfkhO28MC4H12Gj0c5OPra9vYPq6upo2bJlAThU53bKicYs6ry05NxOcxZxTvJBRA7WJOvRNfI63QRh+Jm2OiGc55HEgIEDQbdm9VHGYM3Yt98WNs4KGIM1zgLa4dNfAQNY0/8MZu0KMEX46U9/KgmHdgUPAFawV2B2CYAEU3d5RpoCNMAyQYP13MZn2dLh0ksvpVWrV/FEoUzjSWwMM0hqbYCgZBiMokWXFSsH1j9FYOApRqAAKn6bTnVRWJeeS6b8xMqhp1uicoaHR2jv3j00v3E+rVq5koEijsU/fC+exQK3K9m+QVgwMHbKpjEnxcAyZNsUVLKVhesbFgY74yXxWTccYxqsWfvVsRuzKUJ7B2ZBBQxgzYKHOFNvobSstOujF16YLK8oJ0TjKDMDwKE2BWK3IO01NueMRBm8AFzBs+oP//H/aPGiRXTRRRdRS0sr9ff1B60+DnOG55TTOmkd1O5BrBMYtbAcSyNmoJHSmJt4AkL6aF54sxiIipdVT28Pgyy0CPfs2eN8sFbS4OAgn1bCpsWJXVioKBFyCHHdqFg1aPyNACT4YUn+INakx/kMVkEmdfB4Aw8t98mK5eaDNVPffVvXuCtgDNa4S2gnmO4KGMCa7icwi69fUlLS9d73nZmEsSg2AChlYmDiyUxWNkMl8QQDq0QiweCpvz8VAJddu3fTCX/2Z3TOOedQRUU5i9xF0yS6JIAWADbGNRlhttAeFPd2ZwDKnlSh4NxvDSrDBFZJA5kFMAkzhhZhbyrFDNbu3bupubmJVq0CwBpyIExYMtwHQBOc5fEztGbyc8xbj2iswLBxHdC2dEak+JnF7NoG5HxD8fKS3/ntTtFvrVl9hLUIZ/H3Z47fmgGsOf4CzIbbN4A1G57iDL2HRCLRdfJb3pQUKwQBLCpEj0AAHgV7FDJA8LvKZjJUWlpGZWWldKB9P2cPnnvuefSud73ThUBDkO4AhzeEiPPHE8gYFFd0EZWLMzuoJtFshT5cDFrYKiEEagEDhd84Gwdowbq7uyjVl6J9e/dx0POqlatEhO5am/gDgA5ZhuLPpb8L25cCpNBSlH3D64eWEsqwvdLj5Mvhdpx/1po1ZtMwQ199W9b4K2AAa/w1tDNMcwUMYE3zA5jNl4/H411Hrz8iGU8IgwWABeZKJ+rUJSEWF33UwMAAjaTTFMWUYTRG7e3t1Na2gD591VX0+uNfx7mFrE1iHVNYOW296ScM4liPJVOB8JUS5kz28IGOzyApi6RAS6YI+6mzq5Od2/ft28cM1ooVKzjihzVYDB4lIkdYpogLk9YMQdy3AEKdDNRayPWwVHczHG2YPzEIkJhv7eBYOiKLypnNXx67NwNY9g4UfQUMYBX9I5y5NwAGCwALwKYkUZKX/1dSViLWB72YCoR7e4LF32iRDQwOUFdnF7Uf6KQ3v/lNdN1nP0tr1qwOLBok3FnCkwWsCTOkE4X4jLVPELY7AbqAmZDyCqb/nP0BWnlguUZGhvk8HN8TEaPRgf4BnnzcsUOicgCw8HOeWF5NSyGwd9dRFgzXVraLTVZJ2poqeNc2oD7JQtG/fq4ROQrmVq8yBmvmvv22snFWwADWOAtoh09/BQxgTf8zmLUrSCTiXUe/5qgkxSJUWlLCWqvhkTQ7rZeWlvB9Q7QOYAPWCqwQmCtsYK/ggXXSSW+m//2//4qjcuCoDjCFViDClrktyJE2soGtArgCMAK4kZagTAQKgyTaJ1Y/sXYLIEzc07EJcEMLDxOFYonQ19fHgnYAqu3btlNjUyOtXLkyFKo77VS4Bo9ac5N/askg3UoR5qv+ShgrYdV8EbtMSOa/GpIjHeUoHnFyH5/I/XOf+xytX7+ezjzzzFn7DtqNFW0FDGAV7aOzhXv/UXyx/C8O0XeI6EIrjVVgoioQT8S7jjv+NcnKigoWsGPjkGS0AaMxGh4ZoaHhYcqkR2gEf2YQlhyjREkJVVRWMih70xtPpA9+4INUW1fLLUS1MlBxOt5c1lxlALYEnAnYQssOY3rEAnRM9LEGDIagDrwEwnFu9Yk43m/j4Ty4Zk93NzNZ+w/spwVtC2jVqtUMBrEYNRhl53fNUnSgD9dj7ZcX3ROsj41E3RSkt6bRal/IXOk+42GwLrjggpO++93v8qm+853v0AUXXDBRj93OYxWYiAoYwJqIKto5prUCxmBNa/ln98WhwVp39JqkCtlxt2CCAJzq6+qptLRUQAZFqLKykubNm0dVVdVUkkiwHUJzcyMtXbaUWppbOP4m1Do5OwR2OZf/PlCwBJDDAcwRmSAUiwS07bSVKOwVNFoMwBiMhW09WEQg5qakpIQBW3//AHV2dLJdA4xGFyxYwC3C4aFh56kFYAYQJcJ2blNC0I7Q6lgYjeM/aTBt2HxmCz/7LUzdP9B5OY0Xzo9rYVu77vCmCM8888w999xzTxMc9uFObyBrdn8Pi/TuDGAV6YOzZYcVMID18rfhZCJ63F6S8VcAGqzX/9nrkgAwiMKBmL26qpqaGhuptbWNWltbuVUYi8bZ46q1rYVqa2uporyCheIAOsPDQ4TpQp8F8t3PAZRERhUaiALcMGnk8Je4oAurJdon0W/hur4BKYMtZ0YqOqk4DQz0U29PL1tHwHC0oaGJFi9eFIjnJZQ57ryvhCnjNTHuk6gbZrK8YGu/siGoUgf5fFsG0YOFOYW8f0T2PUybBlBVYKt5O/HEE+nXv/61gazxv+52homtgAGsia2nnW0aKmAAK7/oS4hoMxEtJaIt0/A8ZtUly8rKuj511V8kW1tb+L7ATrW1tlFtXQ2VlJRSRUUlAx4wUxDBg/EBCMMGZ3VsaCkiYkdF58GkHtzR0ZJzjuuSayjGngBXocAcTJU4rSvI4lm9XE6m/aJwWZdjBWDJlJ4yXvDd6u7uplSql7q6uqmpuZEWLVpElBVmjIEd7Cai8bzwaH2QqvtSrZWybdyRZJbNrU0QWX6gM+vIRNMFWwv81o/TOQyAFYCriooK9hQr3KxdOKu+gsV8Mwawivnp2drl39uRiGmwvHfhH4jofCKCOMVEKeP8klRVVXX94pc/T4KpQjsMLcGKiqoAVAHYgE0CmBoZHmFxOQw6AbgALAT4yMQdNj/MGa0/ZXMkNkdAFTRWOAe2wAcLzuosLg9viAEUInFIRe4SqxxO+AmwGRwYpM4O8cFq7zhA8+rncRZhiRPpp0dEbK8xNgwEnQZMReu+rkuAnqPW2ExU2C4FdQoglZVTFk7O75gx5+G19tDCnvOYq1d7tAayxvni2+ETUQEDWBNRRTvHtFbAAFZYfmWv9BNjscb5aiaTya5nn92QrKqqdJl9GXZE13gYsDsjafzsAApHz8QJ8TWZrPOuogg7voMpYsYpEmM9loAlACtn2qm6JojKXd6fThBiT4jQeaoQCTXOEMufLhRghGtBgC8Zg9hg0dDd08Uid/hg1dXW8URjSUkiCKZOp6EjA8vkmZnmnGu9A3XqwaWThArntMTcQmQ05Y0OBn8V3VheTiHl6BAAFsYEf+qu1dPS0lKSTCIisizvCW/ZsoW6urr4s8cee4xOPhndctusAtNSAQNY01J2u+hEVsAAVlhNZa/0k3uI6L0TWey5dq6ampquxx7/VbKyosqxUQKgWCOVEc0UgyFldBDfFxOWJmSh8kORGSyB4XLF1MlADX+G1svf8DmDE0+TxWAqKvooPV9hKLN8nuMpwv6+Purt6+WoHAAsROXE4dvlbBcY6sFwlD23xFBVg6MD5slpwGRt4izP7JkDiD6TxXugPRgALsdcBcyX4LC1a44aa1RO4bt90Ffxpz/9qdk3HLRKtsMkVsAA1iQW1049NRUwgCV1riUiACpsryei36M75NqEpsU6zHcRAOuRRx9iBktbX2CGuDWYyzJTBUE4WoQAPWFwshOsB35WaBkq8ySgCAJ0f5N2osIXF4/j9FkAVwxnEFPjvLAgbseZQlG7aqLk/KqZGh4aoe7uHuroOEB79+2lhoYG9sGKxXF9sWlgoJQW9gkAkcEeCLhICBhxHWHboKMS/y1sDLB8w6uwC+jah/ltQeyrrN0R644ZK8DC+71e63Pvvffedt111x3z+9//nr70pS+xF5Zuxlod5stuh010BQxgTXRF7XxTXgEDWC8vOUTubzGR+/jfxZqa6q6HHn4wmUzWiF8ULBQ4xkZYKN1UC6XABnmEjE6YeXImoHBa91qC2BcsUCwS44m+0D1dLRdcLqADaWzQCUF7NuOicwCEwnssbL9xO5GiNDSILMJu6uruor379lHD/PkMsMBgadsO4E7E9sK28WSiGpvyRGE4+RdeEZ5cCKkWfZj6e/F9uXbgaHotWaezaRg7g5X3MHO53OMnn3zySU888QTde++9dMcdd9CDDz4Y7PODH/yA3ve+99Ff/uVf0je/+U26+OKLGYiVl5eP/6WwM1gFxlYBA1hjq5PtNYMrYADLANakvZ5gsB7+1YPJqqoKJ1R3OqPAcT3KrJW4rMOB3flSub/H4+L2DiG5tN48eOLafhxXE0XeYOjGzkANoMu1BbntCM9RBXXORgGfQ9MFNk3jZzQzMJITZ/W+gRT19vSwD9bevft4CnLt2jWcmZhOj4gFAwMiuaa2JMlpsCgicT7MoTFrJdOMsjlPruC2cB/CxMl0pQudBijFkex/Je1FHHsIGqxXBFjQWgEwXnbZZQy28Octt9xC0Gd1dHTQ17/+dbryyiupurp60t4TO7FVYJQKGMCy16LoK2AAywDWpL3E1dXVXb/61YPJmmRVcA2xW4A43c+BUQZKAIcyOD7rhDZiJIdIndAnirEVq9ZDcKMX4hBmZ86pGiwGOuwhFdod+L8TryrMNWZ56hHX6utLsRknzEZ379lDbW2ttHz5CgcGwTFB4B7G8cj63YSjwKIgtochlfgzhGDJ3W9olqp+WALGZFJSqTbRbenE4ZpDmyIMYZzHYKmY/d///d/prLPO4rxF6K9OOeUU2rhxIx9z3HHHTdo7Yie2CrxCBQxg2atR9BUwgGUAa9Je4uqa6q5HHnkomUwmWQCODaCFGaOMAIfQ10noJvV7CoASpziHYckMWQJRvIANMFHioC5WDMqECevjOmowAHU/M2ZxLUYxJXXMUMCguXzAaISzEvv6+5jN2bZtG7W1LqC1a9eKUN/ZSUhr0E0NqseoN/XH9+tYOb2/vM8c6JL1Od8rBVXsOi9ATcGb1uAwfLCkBqMALPiNXX311fSVr3yFW4I333wz3XffffTud7+bXfZtswpMcQUMYE1xwe1yE18BA1gGsCb+rXJnhAbrkUcfTlZXQ+SOFiCYHrTkoJPyL+taZ95HwtK46T8GQ246z0m3ZMpO2oYhI5YjtPYYgHFUjQfOss7xHe7qrNmS47APx8/ogpxnVi6CaJ0IBz3DZHTP3j20Y/sOWrx4KR2xbh0fC4sJMTcFKyfX9cObfYNT3JrvZSWtSNGLaatSWaxCc9E8LZaciCs1US1CFbY/88wzweTgF7/4RWpqaqJTTz110t4PO7FV4FUqYADLXo+ir4ABLANYk/YSA2A9/KsHklWV1QHTFLiXewhLmCA3kQd9EYOvMALHdzj3Rd68cE+pri0+ba0VtusYtHleU9Juc27qnvknAxyYlsbi7HaODMK9e/bRvvZ9tGTJElqzcjWvT41S8wAWZx6yXalzaZd7U4Dls2vBVCEDwTzEGbBwAgZDEX+g8QLAmgCRu+93BUsKFba/9a1vpe9973vU0iIu/LZZBaa4AgawprjgdrmJr4ABLANYE/9WuTOiRfjwQ/cna5LJYMIOvxLAELbC1E8K4m0WnTu3c9/awQdW+rmAlRCAMPhwAnBeQgEwCa8t7bYwFDoEQdjHB3wAHZ2dXXTgwAHau38PLViwkNasXCvAjDA9KFmBOTBfaDVGchwSzeos1+4DUyVdwFB7xsewKF4sGwIGzXsahZ8pOFMx/UQDLFz6kUceofe+9708NXjRRRdN2rthJ7YKHKQCBrDsFSn6CsxVgLWGiI4hIlARcHBvJaJ5RIRRqeVEtJuIENSWIqJ29zP8sF4gon8nov8o+ic/BTcgNg0PJKurqwJ7BgUwACP8BaXqAAAgAElEQVQAFgo0VKMURbvNic3zXM3depXNAbsEIbu06cAaIU5HW42+83k+M1TIJrFBKFs3hFYLWIu4yxMbjXZ39dC+/fvoQPsBWrRwEa1Zs1YiedLibaVgUVkq/pOics8RifwRhk4if7Be3XQCUe5fxPKit4KmSy0ZPD8JOfmhGo3mPe3RNFi6Q19fH1133XV0+eWX09KlCDOYnm3nzp20efNm2rt3L/X09NDIyAib1NbU1FBjYyMtXryY/7Ft1lZgRgCsTZs2xf/4xz8mOjo64h0dHbGhoaHo8PBwNJPJRGKxWE7/qaioyDQ1NaUbGxvTRx111Eh9fX34JZ+1j8hu7GAVmCsAaxERnUFEEJS8mYiQB/I7IvojEb1ERLuI6AAR9RLRr4jobCLa5wAXgBcAGP7XRoFZIxE96fa9z53jYLWec7/HFOFDD9+frKmpDoCUgJAAXsgEIP+rSIxAQyNNZ9gJ7yyePCQHgqLO8kGafeyezm05p4FyrcZ8ACNsEpgy/Algh/+xVpsEfCYAK/SgwvE4J1qEELjv37+fmaxFixbS8mUrmWnj9UbEWoEBkpvwY1YKDFckjPFRFksE8cJY5dk6uAVryHVJSQn/Xn/W1qCK5HG9dWvH7OQ+ZoAFQPnjH/+YJwqRHTlV2x/+8Ad6+OGH6YEHHuh+5plnYgMDA7mKioodFRUVB3bu3PkneLISUWLBggXLBwYG6oaGhtrS6XTVmjVres4444z5mHp8y1tgX2fbLKnAtAGsp59+uuTFF18s3bp1K38B5s+fP9zY2DgSj8cH6+vrB3bv3j3Y2NiYe+GFFzIXX3wxS0HhrHL66aeXp9PpRCaTKYeU4Kijjsq85z3voeXLl0vul21zrgKzHWB9lIjOcS7WAEJwU3zcAapXethjMRptIqKTiOg0Ino3Ef2BiH5ARN+ec2/Qq9wwfLB+9ciDycoKTKFJ+w6gBJNyCi5weAg2BNQoRSNMknhCqYkn9pfWm5sK9IBKwH4RgMmIC26OF7Qjw+OEMRLgxrp4uLKzuD4ERv39A9TR0U4HDrRTR3sHLVy4kNauXReEVANgsQYrp2wajEbFZT4IlA7AoYBGH0ThmmDCWBAf5ClGeZpSwSOzWjlnYYGIHwZeGTr6qGPH6uT+qgArkUiw9gqGozATBaB805veNOmvMqYyYWp65513du7fv38kEoncl0qlHiKi3xLR1jEsoIaIjk8mk2+Lx+NnRiKR5vPPPz/+0Y9+tHTdunVjONx2mcEVmHKAdc8991T86U9/4oDOpUuXDh199NH9q1evxn90D0YiEVDlh7LBxK+ssbGx4vjjj4+9613vyn784x8Xjxjb5kwFZiPAwhfkKiK6wv2L+ntE9H8P4YmOBWAVng5huhcQ0RuI6GtEdBsR4X/85vQmPlgPJZO11dxyEyd3AIVYAB5QINUWqTeWH4ysGqdAW8UsFBgjFcUri5Wndxew5ECKslbiJq/gTnTlajMFkIRNjT7FQDRKvakU7d+/jzo7O6mrs4sWLlxMq1etFuYqnaVcBJYOEZleZJKF70j+P7dABbDpecUzS5gvn0HTaUJuDQbCdgWfAiolLzHO9w+AdczREwOw0I4799xzWdQOsHX66adTXV3dpL27Tz31FDRefT/72c8SJSUl30+lUt91jPB4r3kk/oOqvLz8slNPPTV29dVXV7zxjW8c7znt+OmpwJQBLACrP/zhDxW1tbUjxx133MAJJ5zQg5z3SCSCuLSJ2PC/SYhBSFx11VXZW265hRmviTixnWNmV2C2AawriehaIvoFEX3ZtQEP9QkcDsDSa+A/m7GGDxPR54noC4d68dm0PzRYv3rkIdZggbUBKIJzO5gmuJKLTYGDJGjPMbtVEM3Hw4QClpjIcUyPsk4AHdoeBOgAAabtP5wZodHw3MJ1ffYIgCq0a3BCdbZOEO0Vzgkw09vbS7v37KZ9e/exFmjZsuW0ZvVaSqfh/p4h4DL1+BKwqAwc1ppx9hKhOaq2KtWVHufB9Th6xzm943waWs1WE66t6rcXcZ4jj1g/IQzWokWL6JOf/CRt3bqVvva1r00aewUbiOuvv77/0Ucf7RkYGPgiEX0D/0M2Ce88IOzlVVVVf3366aeX3XjjjZWrV0NuaVsRVWDSAdYTTzxR+tRTT1VVV1enTzjhhP7jjjsObFVPJBLJT4yfuKIliAh0fgnSEq666qrwXxYTdw070wyqwGwBWGjXAcxAN3U9ET03jhqPB2DpZY8iouuIaAURXU1ED49jPUV7aKjBqhFz0WzWgZ+wLVjgThBEzygQEbATxtEAqPnHSHCyMDzSThTAhQ0AipkjABhmqMJpPQVXfnF16k9DpwGW4OS+Z88e2rVrF3V2d9HqVWvoiLVHMls1ODTEoC2O4Ghmw3QyEteCRkxbj2FOoTJosr4QXGp70hfY+2uTFmY4FIDfrVt79IQArMkOeIZ+7Zprrhn+4Q9/ONzX14f/AMJ//EzVdk00Gr3hr//6r4euu+46bv/YVhQVmDSANTAwEPnud79b3dnZmXjDG96QOumkkwCseiORyPAUVQbtw6qWlpbYHXfckT3zzDMBvKx1OEXFn8rLzAaA9X+I6BOuLYh24Hi3iQBYuoaziOhWIvo+Ef3VeBdWbMcDYD0MkXuyOsjqE+d22BWgbebc3V3rTsXnCjJwv6GheahfUr2UskAaMYh9EY8DeRZYLNUqyXkTTrslgnjfvV2nAYW1EmYLG6YAe3tStG/vftq9dzd1dbXTyhUradXKtSxyB4MlzvEyicjTf2Db4IElRg2sN4s4F/lQT+YieTwtmsYDKXOlIC/UmoUasckyGp2M9+tb3/oW9F0DsVjs73t7e/+Xm86djEu92jmXl5WVfWnNmjVv/va3v518zWteM9XXt+sdegUmBWBBwP7II4/ULF68eOi8885DK7BrAluBh3qXFRikOv3000ceeOAB/FchgJZts6gCxQywMNl3FwSIRHSZs1KYiEczkQAL68EUInRZ84noY0QEu4c5scEHi7MIawCwQl8oBRO+N5SyOYWgybdBEM8o1VFlKcJhzegrAnwJGFNdlUbwALBgFwAuaKUgfueIHue8rmspFLmrrULKtQh37dlFXR3dtGLFClq7eq0ANmaoHA3F8TuMtsTNHX9GMpQFg4YMRcc+BQ8+MK8PJxzxO9WEBR5frNWKcg5jGJfjnNwn2Gh0Il9KCNgvvfTS/g0bNrzY3t5+sdNDTuQlDudclxLRHd/4xjc4Dsi2GV2BCQdY0Fr9/ve/rzz55JN7TjrpJPzvRvthiNcnumgAVjXNzc0lP/nJT3InnniiTMjYNisqUKwA6/VE9CMigjgWDNZEbhMNsHRt/5uI8C94sFq/mcgFz9RzMYP1qweSyWRNoMHS9h23/lxMjU7V+feh0Tr6WeEUYdiOA+ukLUGJzsEGbZN+DqZMGSEV0vttReyvwdFBYk42S4lEjPr6+mnbtu20d89u1mOtWLGKfbAEDEE/FQYx84fO6kF+jxZlmsEV9FzaJuXdgpBnx7ox/SaCeNWAYT9m5FhEjxP7k5NERx05MRqsiW4R3n333fTnf/7nI7FY7Oaurq5rZtj7eWwymfync889d/FXv/pVtGpsm5kVmFCA9e1vf7ums7MzdtZZZ/W0tbXBNmEmgCu/8mCzkp/5zGeGP//5z1vLcGa+k4e8qmIEWKcT0b+4tuBEtAQLizZZAAvXgb8WrBzeS0T3H/LTKrIDALAeePAXYjTKPlUhAAqIH+dN5d+aslSjfeYDqxDkhLqrQuNP7KO6LIAubKJ3Ut1W+JmukYGNm9oDwNqxYwft27ePUqkULV++jG0aMhmxgkgk4uLqzoHRoTWD/l3OJcJ5+cxvezrfrawwcABQCgAFhDmBP/chw7gc1afNRIB19dVXD33jG9/o6O3tPZeIHp2hr2yirKzs7hNPPPGUe++9t6aiAv/bZtsMq8CEACzorb71rW8lS0tLs5dccglagviizjRwpaUHsEq+9a1vzT388MP4N4K1DGfYS3moyyk2gAWzUPhZ4c9fHurNjnH/yQRYWAIAIsDVu9y04xiXVXy7icj9l8lkMukYLNE/KYCRibtQHC6gIv+zl7UFD3KM2i0oUFEmLB6X1qLqvhhoOeZLpwC15YipQxyHNiB8sF7a9BJt2bKVBgcH6Mgjj6J1a4+gbHaE0tkRblPKDcmfPvP2SmBQ2TRtmwJ0AQTmG53K+cTeAjouEepjX9VpTZRNw0QwWACf73//+7uff/755/fv3/8+Z+Y7o1/a6urqry5fvvzC++67r6KtrW1Gr3UOLm7cAKujoyP6ne98Jwl39fPOOw9C9pkMrvxHXNva2hp/4YUXIlVVVdYyLOKXv5gAFlzYYRT6zkkEV3iUkw2wcI13OKAIsDVrJwx1irCqqioAVdIuizHgClms0VMlRgNgo4Ew//sXThDKpwx4YhEGJwBSPsAq/N76TBeO47DnvgHavmM7gyzEyKx/zTG0evUaZq9Uf6WGogyIMtkAuAXtQ3ejuDbuScEUPvaF/nJv+avSVqLYV4h0XgHqTAFYL774IvILB7Zu3frt3t7ey4vp34e1tbU3NDQ0fPr+++8vW74cKVm2zZAKjAtgAVzdddddtQsXLhz+8Ic/jMgzGIV2TqIFw0SXrbq5ubn8qaeeiixdutQJHyb6Ena+ya5AsQCs44joMddiA4M1mdtUACysHw7wcH9HvsfGybyh6Tq3aLAeDHywsA4BF5HAPV1B0GhrHCvD5Z9DGS8FIQp+4rEog5lXAlgAYazZymJtEr8DgAVQtX3bdtq8eQv19/fRMesBsOCDNULZbDpg3EKz1NBCZ7S1vBIjp7WRe8kHWgKyxAQVk4gKImdCixDeVu985zsHstnsje3t7TdO17s2nuvOmzfvmpqams8+/PDDpQayxlPJCT32sAEW2oK33357HdzYP/CBD/Q5cNURibjsqgld5qSerLKxsbH6scceo3Xr1pmNw6SWenJOXgwAq4GIfu18rqYiimaqABaeKKJ8MLp+IhHtn5xHPH1nVQ0WGCxtnQHEQLjtLKNe1lILRehj//eJAjG909HadPjdy1qC3lSiOq3HEzE3YSjtyp7uHmawIHTv7U3RUUceQUccuc61GwVM5Qnyozk+XtuMuiYfLDLIikWkDhkJdvZbp5qtiMidDJuxIo5H/iPWZ7ymG2A9/vjjAFfwtsJI3j9M35s2IVe+auHChdc+/fTTtdYunJB6jvckhw2wbr311rrW1tYRj7kqRnCl9atoaGhI3n///XTcceAZbCumChQDwPopEf0nEU3VNNJUAiy8KzcQ0TGO0Sqmd+egax0NYPk2CzjBaOBiNFBy0IuNsoOCEQUn/i4Haz9iXxzX1dVD27ftYKF7Z3cnrV6zko456hjWZ2FCUHVWeu5CEDeWa/rHApxxKzFKDNQKvcKUkcPvJsrJ/XA0WI888gidccYZmaGhIaQW/ORwns8MPOaadevWXbVhw4Y6bWvPwDXOlSUdFsD66le/Cs1n1mmu0BYsZnClz7q8oaGh1kBW8b36Mx1gfYaIkDoLzdJUbVMNsHBfP3Pu83ChnzUbANb9D/w8OVX/YyXTem7iTt1H3dSgFlUZMhXD6+eFQElifaI0MDBIW7dso00vvUQ93b20bt0aOvKoI6kkUUqZLOJ/hMV6JcB2sN+9EgALtVpiSqptS3//9ce8dlqc3J944gnkFaaHhoY+dIg5nzP+3a6urr79ta997UceffRRBEnbNn0VOGSA9f3vf7+6u7s7evnll+N7MVvAVR7IevLJJyOrV6925nvT93DsymOrwEwGWK8joseJCLEzL43tdiZkr+kAWAuI6PdEhNDoJyfkLmbASQoBVqH+SJf4auDklW6Dp+tyWYrCNDRwZpc4GZm80yyaHLcG1Xh0rGXRWB8ArM0vbab//u8XWY/1mmPX0xFHrGNTUbTvFGCNBqT8+8IaYlFhpDSS59XWUsjsYd9C9m86ANZzzz1Hb3nLW4ZTqdRHiOjusdazmPZraWm57x3veMepd911l/lkTd+DOySABRPRP/3pT2VXX311xywEV/oUKo499tjae++9N7JgwYLRJ4Om73nZlUepwEwGWI8Q0T8T0den+MlNB8DCLV5ARNCynDDF9ztpl1OAVVGBfFPNFHy5NYO/AAUlqokaDRgBQOlEnQ+wNM8PNgbQeEHnpFEzhefxtV6vpPuC+zt8sP74X/9FL7zw3wzcjjvuWFq7ToxGRegO6wmI0OW+5DNopmL8DzbVaPk6K71nnzk7mEUFzodz8P3lsjTVAGvTpk305je/eXjXrl0wzJ0KPeSkvZsHO/H8+fN/96lPfeqYz3wGJLpt01CBMQMshDY//vjjNR/72Mc62traMDGIwObZCkAqTznllNof//jHVF9fP1vvcRpeNyIMRxx77LHv/tjHPvavV111VedELGKmAiyIv2FU+P9NxE0e4jmmC2BhmWgVwpzxtkNc84zcHQDrF7/8WV6L0AcdY1n0q4netQuo7u04Hz6DwBx4J6YeVd6FuNXG5ugyNQhwJA7rYrEgx4lnViweo75UP/3nf/yRNm16kfc99thjafXq1cye+ezVaCBxNBA1Vibr1cCWnncqbRrgYv+GN7xhYPfu3Z9vb2//m7E8uyLfZ1FlZeXvv/e979W+732w9bJtiiswJoC1adOm+A9+8IO60047rfuEE07ojkQiXVO8zum4XOvHP/7x+De/+U20QW2boAq86U1vOuF3v/vdxz/3uc99arYDrE1EdJFrEU5Q+cZ8mukEWBgTgdfXYiLCeHFRb4UAC6xTYGfwCu29whseDWD5bueyP0CS+ETxT56ZlOQTZimTTnOrEKwUNl8APxqbJTYNURoaHKL//M8/0oubXqJYNMY2DatWrWAAVqjbkmvn5yXq/Yy1DTrW/XDeqWSw3va2tw089dRTd/X29l5Z1C/loS3+tMrKyp8///zzJatWrTq0I23v8VZgTADri1/8Yv0RRxwxcMYZZ0DMPhfAldY1ee2119becMMNw+MttB1P9Pa3v/3oxx577POxWKzn+uuvv2w2A6wriOgkInr/ND346QRYuOU7iWg7ERW94B0A6+e/uCdZVVFFETYYDf3yxJ086ibl0pTNib0BWCL2q/r/2zsTMDvKKv2/t/e9k+4khIQsJCEkEEEREVkSdgHZkQEHGMEBI4wMzjB/JAOjqCgoYY/IagBhZHECKDJAVFZRRMaBQAJhTSYLSXdCZ+v1dtf/eb9Tp+u71be327fu0v0VTz/pvl311Ven6l5+fc77vccCouSQRU8rz5TMmKky2ibfyJPjsnUNgYuu6SwVdnS0+3YHRd3nYLA5Jy1H2sJ307+wsBCtra1488238OFHH6G0tBR7fWovzJgxHfHOjkRX+AKxlQjbMfC13mwjBvJ89wVcmQKsf/7nf8bDDz/89IYNG44eyJyH2T7/tu+++17+6quvjhpm15Xrl9MvYN122201lZWV3tlnn71xhMGVuXdjx47d+e/+7u/qFi1aRN2Z21KMwN57733UihUr/qOjo6PbaXjUqFG/ePjhh7975JFHsil4ylsulgjfAXA+gBdSvqqhHZhtwNrTz9ztxIrX0C4lu0cTsJ4gYFVVm4koYBGYCDWqXSIY0aGcEGb+M8L1wAcrnLESCBPTze7WOL45KLNUhBLxoRLAYtmvva3NnKO4uLjbcypZdGx9V0lxsVlF+OayN7FmzTrU1FRj1qzdscukXdDRQcDqNHNWHVgYsPhzt79WkbQVS5b10nkMFs4yAVg333wzfvSjH324YcMGpnDYJHfEbaNGjfr11772taOuu+660hF38dm74D4B67e//W35W2+9VX7ppZeuHYlw5d+Wwn322Wen66+/vmTevHlt2btV+X/mWbNmnfLOO+8sqqioeG44Z7BOBcBWG3Q3z9aWbcDidVPc/wyAO7IVhHScVwDr8dra2sQV76KDktV9FKEze0WwoqaJEFRUyCxT8u4Qdo9BQg63goIiFMQkU8VN9gmaIxuw8e0UCgoK/XYzBLqCBKDTFX4KeoSx9vY2fPDBh2hq2oKa6hqMHTsOo0bXdOu0eIxk0ZLPN1l2LJXYJstkRQ1Yv/vd73DCCSd0tLS0fNr3oktl6sPhmNpRo0Z9cM8999SdeOKJw+F68uEaegUs6q4WL15cf/LJJ6/Zd999G/PhYiKcY+kJJ5ww4dZbb+2YOHFi0EYiwhMOx6FHCmA9BoBf2XSFzgXAYr9FLl86MJ8fZi0RVldVJ2SlCB0EE8k+0VJBVt0RsBRIeN0mO1RQmABBNmCxn6EAFlfXFZpzGMG6cUcnsNEIlGVEhSrNeImvFEuSBqZ8zZY0X/Z9rQqo1yo0ILhxY4MpP9LPi7uWlpWaTNhA4Kk3s9PexPu5osHauHEjBf3ta9euPdMH/nx+FNMx92N32mmnJStWrCgdPXp0OsZzY/QdgV4Bi07tZWVlTd/85jfXuSCaCFRdeeWV47/73e/mvW43W/dzJABWPQC+Yah1aMlWoDPU7Hkgl7cKwJcAvDmQnXNxHwLW479eYnoRapNiZqeov1I4MZkswkxxcTdgGbsFFFjNjQNfPQKIyXaxzQwbOZuyomaPJGtl9mGJ0RwWA2ICTnIuhbouATeTKeOO0oRaVhRKuZKlP77e2NiI9rYOVFZWoaSkGGXlpd39FLXMKXAmlg1hE9Oo7k2UGawTTzyx47XXXrt97dq11ES6DUB1dfXNJ5544vxf/OIXzh8r+iciKWA98sgjle+//37XggULMumNGP3VDvEM48ePn3rttdcWnXXWWQ6yUojlSACsrwJg5ua0FOKTzkNyIYPF67kBwCYAebsknoD12OO/MjYNusKPDZQla9XlZ5kEdAhYZrVfZ6cBFMlASanPrNjj9zHNQIm7OaFJ9FoCY7IlAo6K2DlusI+/p6/z4tiaLWNWi+cUjZiM27BxE5q2bEF5WSlG19WjoqLcZMfM2WIsD9LzKmhr01u5sLeHtG8rCrmuZH5gUQHWwoULccMNN7y+bt06lgbdZkWgrq7ug5tvvnnXM89kYs9tEUagB2C99tprxY8//njtLrvs8vb8+fOdRUFi8GOHHXbY5O985zsxp8ca/FM5EgDrAd8D6u7BhyetR+QKYB0F4AoAc9N6dRkcrLq6qunXv3m0tqam1qwKNEJ2ZpdYyoNAk2awCoqkRKibvs6fw87nBnw4QtxaA8BElV/qk5JhgTknM136upQQBVjEtLMI8Q4ag8p5eYzOg+dnGZAb+xE2NjSita0NO40bh7r60UEpkUDnWz+wjCjUJYL+ng7z8vuwvozXx3kSPqX/oJY+k+u6JCYe9vnM59LeKueVV17BQQcd1BWPx3cH8F4GH5d8OdWhdXV1T7777rtldXV1+TLnfJxnD8BiabCxsXH9NddckxYTyHwMSj9zLr344osJWc3OhHRwd3f27NknvP3227eVlZW9PHfu3KsaGxvHvPbaa78b3Cg9986lVYRrfJjIduo3VwCL/3fnEtGqLJdMU37GjAbriUdrq6urzao7zTaZ8iATUjT5NFkq2bp9rHztFWHDgJRf3jPsYq0utI814FIk5UMFKLsUaY41WTEBO7GNKJIypHEeDcBHgY4Q1hGPGy+seEcc69atQ0VlOXbZhZ2NZDw9H6uUKs43NhMmE0dA0vmIeamex/5eNGmSueOXvQigrxY/UWSw9t9//7aPPvrosg0bNgwLs9uUH94+Dqyurl502mmnnX/33Xe7UmEUAZYxEwCLpcE33nij86qrruLns9t6icDUqVNHXX755ePOO++8bS5IA4/A1VdfXf+Tn/zksm3btn2xvr7+/ttvv33RSSed1DzwEZLvmSuARf+JZwFMHuoFpeH4nACs2+BNvQRjfrMDm6iBYU/GvNu0RMgMFjfNFFGEbpzS/ZV3ClbM4igc2Wah4QtXjytZhcgVgpZGywcwzRIpzJn9WFb0M1pSCgw2o+XygU8zUQX0wWppMz0ICToNDQ0oKyvD5MmTROtVEDPGpdKMmSXFoD2Ojmz3S+x+jb0Sja2ErKRk4s1ejSgZrcAXLNmN5/6f3We/tGawvv/97+POO+98Yc2aNfShc1vvESisra1d98ADD4z70pcok3RbBBHoBiyuGrzrrrvqNm/evPyOO+5wpcF+gn3qqadOmT9/fsFQPZwiuKfDYsjNmzcXsK3OQFZt5gpgsRcFNVi5sAY6q4B1J7xPe8CjHjD1QVyEOkxpORr/duH5iGVzZWVKb4wAsMSmoTMumilTHuR/XeITRdgpKi5KyGgpRJkskZXpSva97RAvWqrAPFQILMiW6b42zCmk2eOYVY5FxaaE+NGqD9mnCqUl1GCNpsGf9Dr0E1Td/l3wxfUG+jTbJisaNRNlGlH7vl9aRuwtuP1ps4ZSIjzqoOPmTfjjl3FQ1Vno2l6Eqn224kfLvtz5VsdSdhFYm9INH1kHnTZr1qx7V6xYUT6yLjtjV9sNWIsWLap95513GhYtWkRNqtv6j0DpJZdcsusPfvCDreXl5cFfn/0f5/YYQARuvfXWuubm5sJjjz22aY899ugT+HMFsC73S2G50Fk1a4BFuOoC/qb3+Hn8DP+H/8VZuJ0VqHPzDbJ0FSF9sAgvLLNxY3bGQA1XAvoWDWqXoGJ2A2K+G3uyZ15LhabcZ7fGCZUQu60UaDjq72fbRBByOIZaPmgrnY4OEbnza/nyFVi7di3Gj98J06ZPw+hRtabhsmxyfl3NKNchRqdMkkmrnkTIsq/HNl0Vq4pA1G6XEZPFINUSYWuD99KNu7534OjtM5INe/J8xGiV4rZ+IjB58uRnv/71rx9y+eX8+HJbmiNgAGvp0qVlTz31VOH111/v9ICDCPAxxxwz9uyzzx71la98hc2v3ZbGCNxwww1jWg1rx4QAACAASURBVFpaCktKSrr6g6xcAay7APwZAP/N9hY5YN0OryIOjC0CxgIYw68YMNYDvgGgu+nZcjyDZ3AtvoWljEnTfMTyyoAnYRWhD0s2SHV5vrg8Rrf1AKgUWPRBMCsA1SvLhzJmvLhJe5zA9Z3jKFQxM0ZwIs8RnNSIVCFO9ViEqHhnvFsHRdPSjo64cYovKSnChx9+gPfefx9jxowxjZ5Z8uxolxZgPHdnF2EMKC0pQ0mpmH0rTJKMaXIqZqS0iJDNZLL8azEZNma5CHvUhHV5JqPHf0X8nlzsnipgPfsP3pqV92FiL2+0vHvOsviBMbOwsPDtlStXxqZNm5bFaQyvU3d1AJ3t+Em8Cbdct/iq2ieffPKDP/3pT9m07snHABecf/75M+bPn9/62c9+1pVV03gHf/zjH4/r7Ow0/9PpD7JyBbCeAkBRLf/N9jZowLoHXlkzMLYUGENwKgDGdgFjCU0KUJ7/fQwY43/f73WuxwrchlPwPaww+xYAnzkfsf/19WqH9DuA28FFIIhAN4U+uJu3bcu7ZvFE0s0DDv0GYnmp+8v0DZ80adKNc+fOveD+++93gvchBp9g1b4F4L9tm3HLUze8+cuVH72+Bb8/8+0rEcvrtmFDDE1Kh8+aNav6G9/4xoSLL754a0oDuIOSRuD2228f3dDQULpmzZrqMWPGNI8aNaq9t0xWrgDWXwHMB/BaNu8pheX/hJIXj8HlZ5+M767sCMESwYjQVOBDUgiagjRKmi5iOxrxXczGdWgwI5YCo89BQsd4QtZiAFcCuDdNp03bMHYGSwe1y37UYomYW3ykVKzO18SmQVvfiI2BEab7Ueb30jewS4TiBaLninl2tkd25jhimQDE41zNqDYNklGiceimTZvwyiuvoqW1xVgxVFVWGxNS+l21NLdg27btKK8oo9mkOYbZL/YpZCud4uIis7JwwoSJUg5EgdFvMXNlVij6tg3mOL8tkKxolAwes2u243tf2iuNI6/1s/t8PiWRuwOstD3iZqD6+vrNDz744OgjjjgivQOPoNH4NmltEO0it+0bOhbdftmjS0qfPvDdUkzc/q3Ez70RFJmhXSoF7xdddJHzxhpaGBOOJmD93//9X0VXV1esra2tsL6+vrW3TFauANZK37X83TTGYdBD3QHvwwXYdeoleBb1mDro4wdwAJfObowBGz2gIQY08N8CoKETaIwBZwPo/pTuRDsuQhVuhSlHPT8fsXDWij9z9SW3j3zQepzlxAHMJfJd6IP12GP/ZWwaTDnO114ZuLD0V+GJaJlPzT75ewMqngCTusLbJTejX+r00OnFxYOKZUcEvlcKRfKv6JzYCqez0zPGoes/Xocnn3wS27buwB577IG6utHo9B3naTHBr/LycrOKsKOdP7ebsiIZiQA3cZedMWnSZBSxqbOH0OpAWkIIENoCd7Na0Ijpi5KWAZOtJpSSpzjPf27f/VMCrKdP8j7+6DGwmXiPrQvxHReg2C2NG9y74+g5c+b866JFi1wWa3Bx6967a0chulqDEvpH76x5/LWfbvte5drdzGfZi7hj0yu435W6Bh/f8osvvniXU0891dk2DD52SY948cUXzbL4jo6OguLi4q6GhobysWPHtiSDrEwAFgGgP1qhsdDHlK6kKQZDGWZqLXZGEfNF/WzUL9PxSJqriPuRdMITByYPcf9/ofzevNZnmrsAhQW1GD++AMXdH9Sb8BHqMaVrKz7+uANtIvwJtjIA40OvEbDOyQXIqjKA9ataNkkOGjOH7BEs/ZSAVLDoRQ049frCGSwFNRWoF/oGo937+1krZorsVXw8hZ6W37OVz7r1a/Gb3/wWW7duxac//RmMHjUara0t3VkmQhDb5PBOb9+2w5iBFhVLr0JutG6YPJkL8OQa6EzPc3B/yaBRGyb+WHJuyaqpvkqycWZtpWnR09OkVH6vDbEJj5/b9wspARZF7nftvOPA4nhljyf8XpyLl7PaCrS/d537/XCMQCXqUYSAT/nHzISq6VcfPuns3/B6N47729bm6jVtw/Hao76mkpKS8s2bN8dYzor6XMN9/FgsVlBWVrbzlClT+NnbvTU3NxdVVFTEJ06c2PrVr361+3eZAKz+4IqTfAHA3wOg2WhWtzJUL/sGljTUYeL6TsQ3daB9Uxc6GtvR3NiCLZuasWnTRqzfvBZ/3vwGnkz7XwX74ISao/Gdb5Vj1FEFiNVcjunVp+OmLz2Ei5cnCcz+AH7pv/4KgMtyyTOLGaxHH5VWOd3CcwM9PR3NbTuGbl8s3+G8uy5ojEbFJZ2lQNs/S3y1Cn0n9MCZXbNVAj4SKQIOgUd/V1FZgY83fIw//P4P2Lz5E+y++0zU148xmSq7+TR7EXJravrEZK+0PQ4ha8rUyZg6RR51zquwsNhvJM1XpBRqeih2t/dh38PEFdSmfAoe29MFnvMwWUBjbyGO+Pt9LjXA8jzvuS/tf8a82a9cgJkQy6uOoh340+5XY82Yl7L6/svXk69atQpr1qxpj8fjf8rXa8jmvGuwU1EJKsxfX12F8T3r6+qK58066Z/m7na8qWrE9vi4KTa+yWWwUrhJS5YsmfzXv/518+rVq99P4XB3iBWBvffee5cDDzywZuLEid2wWlhY6DGbVVBQ4B188MFbDj74YBqE+/+viVH6ZJQt1PKcm6Vovu17YL2TpfPbpx20yD3COTONRhpmpirZxhIh9Vf8yjlRsgJWdU11ghkoVw9KM2XJACXAl2m2LHorlhGlgXKirkr7BTIg4bYzBkS48s7PZtmAZZo4x1iuC+RyfI0r/zZv3oQ//OEP2LTpE8yePctorQhY3Nra2tHe0YbRo0eBsLhxYwO2b9uG8vIyxDs7zX67zdwN06fPgGdKoZxzoZ8m4/XF5bymHZD0XhQX+cBYVcuBxhvetPSxfycxMrYWPpTxulPNYBGwDjnkkHnPP/88fv+bF/G5OQeheiB/BkX4oA+HoQ877LCW5cuX/7tzwR/83eRCoTZg9E344uHFU7ff/uwTf7z7vV/i5xypqBhdn7kUjSiX9u1uG3wELr300oprr712Xb52BRn8FUdyRMXVV1+9y+jRo4s2bdpUwqwVoaq9vb2wpqamffr06c2nn356QtIlExmsgVzpqwAuAECxe7a3XAIsWjhwCSFXI+bdRsBasoQZLClFqZ2CuqDzNZqPiukngYsidimmCkQFIBRK9pjxtM2NyX75zuy2zkv2CbJlkrUKXNI5ZjzehdKyYmza1IDf/e73aPpki9Fg0burvb0dbe3tAoFdncZolNmuTZsa0dS0BRXl5SYrxhLlrFm7Y9bs3Q1YSX9Diu/VSkIAy27zY1rsmFph4KMlenixawj6I1JbJpkroz7rzsKlrsGyAevZZ5/FIYe4BanpeHO9+OKLOP7447du2bKFTQqDxprpGHwEjHEjvFE3jdrrL1f96Pu7HTP3pFsIWISrnY/ClvFfECGq21KLwPPPP196zjnntH700UeU4rgthQgcdthhU6666iq88cYblQSs1tbWwvXr11ezXLjrrrs2n3nmmT1Wa+YKYOW1TUMK92qgh8wC8CiA2QM9IJf2SygR+qUxW5iu2SvjI0U3d79pclAiDEw3eV1GJG5loUS3FFyxGnoyQ6WZK/7etKTp1kExE0S2kVIldVHUYDU0bMRvn/xvNDY2YNasWRhVO8q0yGlubkZpaRn9TsyKQrbPad7RYlYblpVKYrGjsx0zd98Nc/bYw4yrHli6cpGrJcNeVqbptRHhKzzJdWijatsU1ajmuS9Lq2YhpRy7776prSJ0gBXdu+Qf//Ef8cwzzyxas2YNW1y5bXAR+KcjDzn62l//6r/L2zfjpvW/x8/GHYnm0dNzQps7uCvJwb0XLFhQes011zRykWYOTi/Xp1S9cOHCMZdcckkrVxESsFgWZHlw0qRJLbbuyr6QXAEspoL/CODuHIhyLmWwDgfw7wD4b95tVVVVTb/61SO11dWVBmQIDTTuFFgK9P5cAsDNLt0pUKkgXTVTpsRmkj+yKk+gRO0cxLZBM1pSUuPP7Pfn9y30M1oKWPw9s1XrP15vVhFu2rTZABb1Vhs+3oDWtlbU1taipLjYwE9RUQna2mjP0G4yUl1+o2ZmsJj54pSYweIcuUpRr1UNVsM3UU1PtdQpACqmq5rx0hWYkgXz2/A4wMrJ9wO1WLvtths1GfyjKBckDzkZpySTqi8rK1vz3HPPlX3+85/nrxOaPefLReTyPN99992CAw44wGtsbNzgMqyDulPFc+bMGf/UU0957D+ogMURRo0a1XHGGWc01dXVJV3AliuA9R9i84QrBnXZ0eycS4B1PgB+2pwXzaVGOyoB65FHHqxlhoigRKYqKqI4PVhdpyBFSApnnoIsFMtoIm7XY2XmNkxpNov6JwEuQp3nyQo+ySaJjkmzRLpyj4DVuKkRS5cuRUNDI/8HaTJq69atM1m16uoao6PiyqaamhrjibWjeQeKCulfFUdHJzVYM0wGi7YN7e0dRtdF5/iueBzUnEnbnSJTEjVQaOnATNNoo8mStajar1HgUZeuS+9G2YZm0+AyWNE+91dffTXuvvvul99///0Doz3T8Bm9oqLi/gsuuODLCxcu1OXbDrAiuL1XXHEFfvjDH9IVPyesfCK4xCiGrL/tttvK5s+fbz6BlyxZUvX2229X9gdX3DdXAOvvAJwO4NQoojPIMXMJsG7wG+8uHOQ15MTuiasIVQul8CPlPs1kmZWBRtytNT/NRolBqLE+MBmhQPgu5hf6uh4XCMQNsHhxSspRWMDMGUVO3E/Lc6KtqqquRMPGRpZ2sGXLVuy661QDYp1xemRVmu/j8XZTKqyukRWRTZ9sRXtHBwoLCtARb8eM6dNNBitOK4Z4HCWlJQaOPI+r/6QESuNS+mdx01Kp2jwUFBHAfO8uExcBMR4j2itZOcjjzNw6O7Hf5w5IyabBAVb0b48999yzffv27eevXr36vujPlvdnOHny5Mn3vvfee9XFxcV6MQ6wormtnbGY+RCkXsjZXvQf48rddtutYuXKlVJ6AbB8+fLiV199teKII47YzoxWX0PkCmDtDuBJANP7v97I98glwKKH2I8AaUaYb5uUCB+qZYYosYmxgJGW84LrkhV0zGRRfK6bupzzc4GZICkbimCdv5PslJQOxW9KMl5kEyMO92TcwHLLNyyl75TnobKqwgDW008/jU+amjB9mjyGnF9VNVdAAi0tLSaDxWxcc/MO4+LOhs+tbS0GdvaYPdsAljEnjXd0A5TdJ1HGFBAM21KIG71fGjQeWYV+b0KBKT1GwYyvpWMVoRO5R/OueuKJJ3DuuedubmxsrI/mDMNm1LLa2tp1999//+jjjjvOvigHWBHd4muuuaZ1wYIFBAZpEeK23iLAGI1dtmxZ15w5c5I3hO0ndrkCWJzmRgD75IAXVi4BFr02dvatGvLubcAM1kMPPWQ0WKoxIgARnghYkrUSPZZmaILyng9Iaq7pJ6j4e5b91MRTM2AynsAZAYtfBCxTYTMO8DyXgJeuTjTGnZ6HqqoKbNiwwQAWndxnzJhumi13coVhaalZJUixO/+65ipClgVZ6mtvj6OlpdmsghQN1mzfcjZuLCi0UTOzV2Hhvrn2UINrWU0p2S1jY+GDo2a5usHMJ0UHWLn9ljjvvPOo67tj/fr1xgvHbT0jUF9f/9AZZ5xx4qJFi8LOzg6wontgmMViKp1/uaXdyzG6aWd85Ppzzjmnc/HixeWpnjmXAOtXAB4DcH+qF5Om43IFsOgA+RNfg5WmS8vsMASsRx55qLasrMJkbAhH/LejQ2wLiumEbryupPylm531EfdyKSWqDisAJM1EsYTHMQknRQakjGu67+BeEJPsrllNqNonT8qRXOFXU1MtGaxnnsb2bduNnxXLkW1tbd0rGwlYPEdlpcCiGH92orlFMlgKWExQsURoZ5p4bmq5jK8X9VgxKQeaORlzUQErr0usHOjkLi4OktEyYOXryuw7+Pn9DnQlwsw+0oM6W2NjI3bffff2zZs3H8VWV4M6eGTsfPbMmTNvXbFiRVXYz86J3KN9AJ5//vlthxxyCJ2TN3EhdLRny8vR2XS2yPNMc9uUW2DlEmDxr7yDIP34srnlCmCxNMj/8+aC8D+l+8ES4cMPP2R8sNQuwQCV12VWE4qzedg7UGFLPbCCxkNSPhQdlui1RDjPTctozGCRT1SfpWBnIEXLhuY9Q+DTMmCF8bVauvT32Go0WLsaECNgqbUhv6epaHmZ/DHT3tFuslT8l7qqGTN2w5w99zRZOQKkroik47sBLN8Ti9/z+vVaCGnSPicATKPXsloIKVxpo2wtLzrASumxzOhB9913Hy677LI169evn5TRE+f+yQ4vKSl5cunSpSVz585NNluXwYr2HjKLRbsGfqARstwWRKCG5t6vv/76jr322ovfp7zlEmCxH+EyAKNTvpr0HJgrgPUWgK8BYAucvNwIWA88cH8tM0QGLLpsKwYVtEupkJsYh0qmy9ZsGTgD/aLEBd2YdPq+WGrxwJ/JKObYzkAgLyCl7uhSNhR4YRaJ5cS4Kf190vQJ/vynV7B9+3ZMnDgRFJ1Td4UumVtbW4sxDmU5MR7vwI4dXIgDdLTT5b0DM6bPwF57fQrFxUVmFaGUMoX+NHtFQNKyH1+ns7sR0JuMnpQMuYUBS2MThi4HWPnxtjj77LPx5z//efF7773H97PbZHn7KwsWLNjv0ksv7S0eDrCif1KaYrEYzfz4V6ArFUq8+YFPg++tnucRroIO5Cncj1wCLE7/GQB3AngkhWtJ1yG5AFjM5N0GYE66Liob4yhgSQ8/+jpJaxuu6jMid3SaTI8Ybkqfvm4g6WLZjz+LrsqAky8Q93fr1m7Z5QWBEB+wfB0Tz2cgBcwUMWPG1Xqi/+rsihsn98aGTfjLX141Waudx48HmzvT74orCTnXjo42U9ZjqxzOk1kqzmnLli2mTDhzt5mY8ykfsNrog8VyHx3pAy2VaqyM3gwFBrDMrDp1laHcJbtUGO5XyN8raO2//0GuRJiNB3uQ59y8eTMXQHRUVlb+/QcffEApxIjeamtrr583b97XH3/88Z7dxoPIOMCK/ilhFovZKwIFbRvcqkJgFAsinucROvn9kLZcA6yvAvgygOOHdFVDOzgXAIuQ+R6AHw/tUrJ7NAHrwQf/s7bSCMMDrRX1TaK7EkG3ZK4EiqRps2SNJDslgCUeWKKtUg2WAFi4H6G0lAk2KSsSSsRjSpspyxyoiaqsLMcnn3yCF158CTu278CECTubrJPpF9jlmUxWS2ubAavysjKjwyorKzOvszk0zUinT5uGPfecY46hVkvbJ4q+SuZj9xs0vl9GhyWlTtWGSZZLMm4GtowGLWjvo4sA+HsHWNl9vgdz9kcffRQXXHDBtg0bNjBT36OlxmDGyvN9Txo3btyDy5YtKx03blxfl+IAKzM3emssFuMHKcsMdHkfyf0eCfxlnud94renS2nloH3bcg2wOLe1AE4A8Fpmnq8eZ8k2YI0HwKac/PThA5+3m2SwflFLIJEtyOYoGOlqQkKUna0hPBFoCCy6Be7rklUKDERVCC57ijA88MUSfZNAHEFNIUVKjx7Ky0vR1NSEl156CY2bNmHKpKkoLS81YFaIImzdttW0xikuKjZWDdxUxL5161YDWpMnT8Gec+agpKQY7W3tJlNHuVi3lYTp/Sz6MGaoTNdBW2flG6kySycZLb8MavVptOGK4++3n/PByqc3B8thTz755CtvvfXW/vk07zTO9aDi4uLnlixZUhiyZEh2CgdYaQx8H0PxL8CGWCzGMgM/KEeqASk/2CcDeN/zPH7PeAx5y0XAuszvvcdsVja2bAMWP1hIJP+cjYtP5zkVsCoqBEpiscJuuwY9DxdpiLdV3LduEPCgNkqyWdpaR7JZwRYAVOJryf4AUz0UAYv+UkXGukEyZnGUlZdi27ZtBrCYkaLI3bTBiXsmW8WehNu2b0dlRaXxwdq6bRva2zoMbLGkSFf3SbtMMj5YtHVobWU5UVrliAWFuNAze6aNrZX/7PJmkLnTBtjBlRlg05WHZjVkAZwGK51Pa2bGmjdvXnzLli2LXn/99X/JzBlz5ixTRo8e/afvfe97O1900YDaNDrAytyt2x6LxajBomcby4QjrVch3W3ZoJ26K9pX9JlaHcxtyUXA4pLI1X6Z8NXBXEya9s0mYJGgeX46XX6UpuvJ2jBBBot/DNhwJFMicMm/IgYXT6tEkOpeXefvAwNkku1SIXxQTgvKcSow989kROR0VWcpjq7u1HxxYwmvsqocW5q24oUXnjdtcHafOcvov5pbBKpoKkqtVWlJmelLyGwWexHS2d1YNTQ3YxcDWLPN3Do6tDWOenwpYAU9GGVVZZcR2BOsTMaObXx8iwb1BpP40LpBQNTevvCFg50GK2tPd2onfvfdd7Hffvt1NjU10VWTTe5HwjatoqLi6SuuuGLiggULBuop5AArs0/Gxph8kBKyRpIei3/Bc2EdPSd3eJ7H60/ZliF8y3IRsDhHZm+OzJIWK5uAxWbXHwO4PLPvrWjORsC6996f19bU1BqYUlPQJJ43/spBbYPjl9CMSJ01NXFtF2iS3xk0MkAWS2iqrAJ3ARNtCJ1YmtQmzNyHpcnyinJs3LARL7/8J6PJmj5thtFrbd+xzbi4U2O1bes2lJSUYMyYeqOx6ujoQAH1Y11cYdiGCRMmYObMGSZDRiNVYSF1mBddmc5HmlAHKyYlgyfXJ6VFfxEAX/NTXQpYosciiBXgwAPnOcCK5tGNdNTHHnsMX/3qV5u3bt1KY+Vh3xC6vr7+hblz5+6/ZMmS7j44AwiwA6wBBCmNu7TGYjFqj7iqsNa3bhCPmeG9MXPFa17neR7/TauLQa4CFm/pnwHcCiDTvbyyBVjHArgFANsGDYsHm4C1ePHdBrBY6rMBS7/X925gXyDaqiDjFWS0mIEScJLMl5iPFhjAkv58DBvBi9mhxIyZWb1oVhBSXC/icvXIogbr4w3r8dpf/8c0a548ZbLJbNGyId7RidbWFrS2toKGqaNHjTIGprRi4Nbe3mZa51CDNWvWLBQVFfuu9JyDNJzWciH3V6G+rTdTR3t5TTJ0sQJqseJgxk70XlJeVMNVXvfBBx3qACtPP/xvvPFGXHPNNR9u2LBh5nB5vye7FRMmTPj1oYce+sX7779/sFkBB1iZf7Y3+Q7vFQD4xRWGw1n0TpjiX+lbfEPRsb4OLW2Rz2XAOgTAwwA+BWBD2q64/4GyAVj88HnDz1z9V/9TzI89CFj33LPYAJYNUgpH9lVIFsdfFegDBVvVcFNxtwCKZK2YPTLZKt9oVDNchBkClpYPE0XyAWDJKkZmtjxT6qPR6PLlb6GltRk77TTe6J34GrNX9L2iV1VxcQnKfKNRA4SdnWhubTHO7VOmTMGMGTOMyF0AT+bKEqKslmRZU/oodr9WRKd22TcQ3muvQhqSak9FBUqWET1TRuTc5x58mAOs/HgrJJ3lxRdfjCeeeOLlDz744MA8voxepz5lypSH5syZc/ITTzwxmMyVjucAK/MPBT+AG2Oi2VAPKGa1huOmFgxG1O95HmGLGay0brkMWLzQq/yMzmlpveq+B8sGYN0FoBXANzN4nZGfSkqE99ZWV4vRqMBSoCMy5a4uKYvp66rDCow6JSPFjI0Yg6o3lgrIebz4aHGTNjlcgSiO8ASs4JyBMN7OoJWWlqCtvQWrV63Gjh3NqK0dZUBpy5YmbN8uvQYJXFxFWFSc6DvX1tZuMkyTJk1CfX29rBIkSBkOlEbN4iCfqDeTuaq5qmTlOHeTxTJSCJKXtMjRxtbSrzEod86be7gDrMif4mhPcPLJJ3f87W9/W7Jq1aozoj1TZkefNm3afbvuuutXnnnmmaJkkoABzMYB1gCCFMEuKnjn0IQQfmjyc2Y4bWG4SntpUIOV64DFedJ8lH28fpihO5xpwLoYAD9cv5Ch68vYaRSw1NogaPgcABWzQwJZieBC2Eg0EFUvK64uDCqoKoIX7yjRXBFqmD0y7ui+ODz8IW+XGyV75BktFQ1EFX4oPBfvLHGWpwaLLX6kL2Gn8cJSaKTDu2ThBKZEhB/3S4RSxtTG1rIamhmqToBlSzav9l/jPBK07D6EqckqbVqlTZCHefMcYGXsYY7oRNTzHXbYYfEPP/zwZ2vWrMn7lcMM0/jx4++cOXPmOYQrrqpNcXOAlWLg0nAYBe9STpDVdfxQHC7ebWG44odx2kuD+QRY7OH1MoD/B+DBNDw8/Q2RScA6EcDPARwMYHl/E8u33ytgBT5YcgWJ2ar+f5ZjJHPD8qBmvjQeQQZM+xaqVsvq72dRS7Lzc3xCkGjBVD8lXlz2ueX3fF1sGKQkyUycZNm4Cdz5DZz9ptICbYFbve5rFg2a3omBnQOhy4jbffCSnomSfbPnPm+eKxHm23si2XzZFPrQQw9tXrNmzfVNTU3/kc/XVFVVdcdee+11xnPPPVfNFbJD2BxgDSF4QzxUBe/mY8uHLNoX5HM7HV4Hy4D8n0N3Ri7dqwbDcc+HDBbnPA/AswCOAPCHIT48/R2eKcBiO5zf+6aqT/c3qXz8PQHrvvvura2qqu4WuIevQ+EoDE0KE+rurpkovh4WyIfHVIuGhAbKIYsDG1YEoHxnd6OZCvohKtgkK2fax8kKwCC7ZFoBGWNTfyWkAS91p0/UlUnmyy8P+tYRZrqmKXXivnqtLInOm3eIKxHm4xsjyZzXrFmDY489li06fvbmm28OyCgq1y69oqLioQMOOOCLTz31VK0a8Q5hjg6whhC8NBxKh/cd/jj8ICKc5CtksTyi8+/OxHmeR+1KWgxFe4t3vgAW53+qn+05xs9opeEZSjpEJgCL5cAnAXwDwENRXUi2x1WRuwJWC30GqwAAIABJREFU2Hld5xcu3wWCdbU2ULF7og+UrBpMzBzZpcG+rt/WfanAXIXxPSFQ9F4sZ3KVII/l96qHCrJLzGhJlspuVq3lT76ugnZxddd2OHJGgUlpGaS2Djq27fou18wSoctgZfsZT+f5CVknnHBCZ3Nz88/feeedr6dz7IjHGjtu3Lj/PuaYYz51zz33DHa1YG9Tc4AV8U3rZ3h+6FLwrqVChSwun86nciFr1CwL0jxVgZF/0PI5pedVpFs+ARYDcRaAm/2sz0sRRSZqwGLm6te+19f9EV1DTgyrgEUNFktopv+e8XgSkFDgsrNYAWjYLu7+UkH9c8rPRtmZLO1LyIyRQle4FKhj818Vv/cHV+FAqkVEZ2eHmT97Fob9vdS9Xc5nt/ThdQSteuyxtdE1XxNNmvZflL2kjEj40nIpHGDlxFOe3kmwXHjKKafEV69eTeH76ekdPZLRDhwzZsyvL7zwwrrvfe976TyBA6x0RjO1sTpisZjdro0frip8z4eWOuyIwiwV58pFZGbzLRnY4DpR+JtajPo8Kt8AixdDQfg9ALiy8DcRxCRKwGKPRVpPnJMhPVkE4Rn4kOqDVV5e4YOBmmgGppp2Gc8eOVzmS1b2C8+kLyPTZHDV15WES4KmzQ81VB6F7/JHnWq2bFf5AKoCawU9DzNZmuGyz60eYNKXMfDvsldHivaMGjNqwgrNuefOnetKhAN/HPNmTz5fp59+eseyZcveXLlyJe1qcjJjMGbMmEu2bNly7eLFi2NnnnlmuuPrACvdEU1tPHtVoY5A3x06oBNcNMOV2ujRHMVsm9pM8DMywVfS8zzC1ZAEggOddj4CFq/taAC/BEBB6KKBXuwA94sKsLhC6EoAfz9SWmTYJcLE1jWJZT3eF2llI5mqMHSpy7muCgxnwAZ4X7szTcw6JVs6HoYqMfUUcb1YPnCOYhWhqxCTnTso/alpqvhyKWDRBV4yW76pqBG/i7t7oF2R/X1tuzmNnNczcMWvgw5ygDXQe5+P+1122WVYvHhx48aNG08C8MccuobRU6dOfWjs2LGH3nnnnUV77713FFNzgBVFVFMbk6VCcVYONmqXmCEiwHRnh1IbPq1HcWk34Ypz6vGHied5zMANtF3TkCeWr4DFC5/ja7L+BuDCNJJ0ugGLtd6f+oapXxuOqwV7ewqrqiqb7r7757VVVZXdFgbcV+FGBeyEFhGIy0gKW2E9lQIYoYMlQY5jt73RedjjCoxIGY9L4uUYaSBtb717csl8CU12Cxv72ECDFXhUBRqsIJOlzZzVCkLjYPtcBdcj8GXruSR2IshnjObNc4A15E/AHB/gvvvuw/z587smTpx4zfvvv58LLbROr62tveO8886rWbhwYZTRc4AVZXQHN3ZYj6VHU9/EbFZLDqww1KwVM1MEKzatTtg8zyMQEr4ytuUzYJn/3/jwQpuDf/U9s4YavHQCFtvfXOevFhxWJqIDCbIA1t21lZXa7JlGmUFmRoBJ7QcSy+EKV3oe8bjSDJcAFkFLy3Q9ganT7EPvKi4XZ9aIx9vZK1t/lUxHFRaxC/wJDMr5E726AhG/aMwEiAoNmEkrHzkm2RY+f7Kx9Dj93SGHuFY5A3kO832ft99+GxdddFF81apV77377rvUZbHrQ6a33SdNmnRbeXn5vrfcckvVUUcdFfX5HWBFHeHBjc8M1mbf5d0+UsGGf7XSxqEH2AzuNCntrVoritiTWkl4nseslXpgpXSSVA7Kd8DSa+aHzk8A/DcAKi3XpxIM/5h0ANYUAN8FMBfAtwEMm/Y3g4mrAhYNOckVBB3N1mgmRrNNKlLnPqI1Eod3Apk4nksLHIEWzSolusLL7wIvKgGixJWHCZ8MloN8T0ALyoNqDNpbWVBF6Zop09IidVMCYbYeK9FN3l5ZKWVCycwZzZcxQJXyol121O8PP9wZjQ7mecz3fdm/cMGCBV11dXW3r1u37lJ/ZVTUlzVu/PjxV23evPlrV155ZeGCBQuiPp+O7wArU5Ee+HlaYrFYb+J2AgwF5bRy4Iq9TPTTZb9EwhXPxXOGy5jmyjzPY1aLuquMb8MFsBg41l6/76/OI2zdSOJOIaJDAayJAOjMTlPUHwD4TgrnHzaHBE7uZb4GSRzc7VKfAJFnmiereFt7+LF0qEacyUBJ+wyy9GevSrQDqJkhwo/tqaUwlkyLJVAjbXwKC8WWgeCTrIyo++p4AmFBQ2mdi7rFy3yCZtY2OEk2LwCwYBVk8qzXEUcc4UTuw+bdMrALWbt2LX7wgx/ggQceaK+rq7tl9erVbCcWxYqumTvttNOljY2N537zm98s+Pa3v42dd955YJNMz14OsNITx3SPYvtjJRub5Qp+sWzIjFK6QYsfntqMmh+2PEevWTMfruhG3/tf2umOkDXecAIsvazdAPyL7zF1J4B7B+mblQpgsUR5NoDzANzilwVXR3jf8mJo28k9XAKTNjSdpnzGMp8K1wVUAi2Tgot9wZrtUr2SPXay8/BYPUey8WzYsiFK4SlsI9GbQF6yT9Kyx4aoAK4ISsEqQb2mAMoSPwN0HNWmadlRr/Goo45ygJUX74T0T3LZsmW46aabcO+993ZNmzbttytXrqQg6oUhnol/pJ4yZcqUb33yySd7X3DBBSUXXnghJk+ePMRhUzrcAVZKYcvIQU2xWIwA1dvGDzJmlghCzCpxX4rOk/+lOLAp89nkFzNlHK/Zz5b1enS24YoTG46ApQHfCcC5PviQdB8DQMf0/lbjDBSwWP7jakZaL3Cjp9XdABoG9rwM/73EpmGxafbMLJOATpHRLylIURtFYCFoBa8HeiuFGbtcpt8rGIXhTEqKQS9CBRLuL47rsipQt77c5G346uuOCSRJdioYWzNVmpkKMlc2CGp2LCgLBlksbXJtW0E4wBr+752BXuG6detAITwzWuvWrWutq6t7/r333qN58asAVvYzDgW/e9fX1x9SUVFxwrp16z57+OGHt5x11lkVtF3oLbs70LkNcT8HWEMMYMSH9wdZenoCkcIRy4f8InTxqzeLB2oqqOliaY+LxPjF/QlphKtEY8QkF+obidK9PSuZK53ScAYsO+wH+CB0JICZAP4C4H8BrABAoFpL11pfIPc2gEMBrPNryqzdsvQ3HcBsAJ8GsD+AN31gewLAKxE/zHk5fGVlZdNdd91tAIub6qoUrvgBruJzhRLNNOkqQftD3oaSoD9g0DrH9pPqLQtmWz6o2ajOzQaxMHzZNyCcMZPMFfcQuFJHdgEmgcVAHE+xPe0YZCWjfU61beirTGif25UI8/JtEdmkly9fjqVLl+Kll17Cyy+/3NrY2Fg0atSoppqamh3bt29fT4FyaWlpTWdnZ92WLVuq29vby2fPnt128MEHVx588MGgcL2mJqOLrPqKhQOsyJ6UtA08UMiSD8cAlghOhChd2WRntvhJSvDiX+T8UijrF6r0qrIlaE8W1ZECWPa1sx67H4C9AOwOYFcAE3zbfJIAl57yhqtYj+BF2CKIEb5e9wEtCt1D2p78XBiIGSzaNLDZs511sjNVClu2sD2Am0TbAwW0sPu62Bnoqr3E8qINSvp9IqiJLkxhR9vvKADJ/BL/CAqDmBiCBg2mtd2NitWDN77ouHRMasxU1M7v+djJWLpaUuwYuNk9EXU8VyLMhac8d+ewY8cOrFq1Cg0NDdi+fbt59kpLSzF69GhMmDABEyfy78ac3Rxg5eytSZhYf5qs/q4iSOvLngMGqWQDe57HvxBYnsyJbSQCVn+BH2iJsL9xRvzvFbDYKkezM2GQUlhS6NKgqf0C/6dgA5nClFoe6GrEAKSClXc2eHE8zV5JuxnxmRIPrp5ZZM08hQFLACko4SmYaZlRf9aVhTK2GIlKJosQRdNQrhiUjFc3VMWY2SqAZ2CRv5MG1DqHcObMAdaIf4sN5wA4wMqfu9vX6sKMXIXf/oaeXCxH5szmAKvnrXCAlabHk4B111131ZaWlhmIUAsG25GcICEGoGKgqRChgKVieE6JOq0AsOJGJK8GoBxHTERtLZf4VXGz/bL0HLaxqZ3FCmuy7J81UyUZp8TsVhjUgqwW4S7QaKkbPI+3AUubPMu4RebaZP7JRf+uRJimB9UNk4sRcICVi3el9zmx4vNJEp+syK/C8zxCFeEqq3qrZBfqAMsBVmRvAGqwfv5zityrujMxAg9BSY/ZIHVY14koaLEslriCLmicTLhiFojQxXIeS3tq/EmndPb0I9ARUJgF4vfhlYQ2aHEc0U+JeSh/p+VCgaCgjKhgFaxiTFwco9kq3S95iZGNm6Uno5YBeQomyCSzFbTZ4TgCdInZNgdYkT26buDsR8ABVvbvwWBnwL8GqcsibEW++VkrbdkT+flSOYEDLAdYqTw3AzrGBixdRUhI0GbJhB5uCjpBWa3QwI0tiuf3AlyBkSgzPPbPHJtgJfsKYBHg+LO2x7G1WnYGK4C7RJBSSLLnmWxfG6ICsb2sWLTLjeFxtESqqxvt32sJ0w62XYo87DBnNDqgB9HtlI8RcICVj3dN5szVfluizGb5QnZqphNbgORYzBxgOcCK7JEkYLFVTlVVlQ9MLPNJdohfmjUiBAUr70STJIAlq+3U/V21TwJaQYmO3yu0yevSzkb3Uyf18MrCALoC4XkyGApnr/oKGI1JuWl5MNBNiXg92QrCAJoYB8m46aZ9GuVnl8GK7GF1A+daBBxg5dodGdx8+KFqegKmE7TyBaw0VA6wHGAN7m0ziL1Fg8VehBWmDKhQFc7iaBNkBQtCkvg+MQPEEqC4vUv5TGDMeoB9oBEoYUaL+wdjBCLxxCxTT3G7nR2y55isZGiHIazfsn+nWTmW/GR1YaJ2K9mKRO7L62UJlJv0MgzAUebmcVm9MxodxPPods2rCDjAyqvb1etk+SFGt/XmVEHLLwVydX/OZ6zCUXCA5QArsrcxexHeeeedtWVlNPQlFKiVgQBUAElSRhODUEKI2hJIHz9dZUfAEnBKXi5UQNKxpUG0WCNIuVAyXRyD+qlwiTCZVioseOec7ZY74dWDAx2j5xtRAVH7Foo+S6FRHOJlH8IWAevoo492gBXZ0+sGznIEHGBl+QZEcHpqs1g+bI/FYkn7Buo5Pc/jB6EalNJoNC83B1gOsCJ7cFkiJGCJTYNmpYLynjZDVv0R4UQzVwpJBCFmcAhGmuEKSn+EjiCzIxYQgWu6jEexeqcPWDDGphxP9V+8eIWigcJRGLCCD4XAJb6ngWhBt67MBks7+DbMsUQqja4JiSJ4t93nHWBF9ti6gXMjAg6wcuM+RDkL/sUddnOnA3POrQZMNQgOsBxgpfrs9HscAev22++oLSsrNZkozT6JOF3ASEt+iU2Pg6EJQoSLjngbumh14NEnKujnx3KgmoJyLCmrCZjY2i1ClZ5PXNVF6xWGKhu4VJifbB+75U4YpjhGuPRnZ6Ps1YPhlj081l69KBkr8c+yBf3MYh1zzLEug9XvU+h2yNMIOMDK0xvnph1EwAGWA6zI3g8ErJ/97Gcmg6VQw5MpTAUrAwPQ0cyV6rIUxmi94EHKezZgBcJ12ypBAaxnGTKZDkvm0bNHYbLADEbwbu9rA5ZYSlDkTwF/zz/W7H2TAZbEsNBpsCJ7ct3AORABB1g5cBPcFIYWAQdYDrCG9gT1cbRksG43gCX+UtqbL7FljAKX+lBRNyWaLNVMiUZLy30cSzJSsqmgXf81JcQCH648GScAGfG50gyWCOdp42C3pRHYIgDZnlaDDdRAYEw0YuL3JV89G1HbJUk7++UyWIO9I27/PIqAA6w8ulluqskj4ADLAVZk7w0C1h133GEAS9rEaGlQtFDcWAJUTZWClmRtBKIIHx10eo/R10rdzSWbZW8FMSlBmhJhzD+Xb5FiC+p5jJqTqmhcIC0RboLeiWqvIIagfUGTnXkKHOkTmzony5apxYSsFgyE7ZxXAJbsexq42bMMeuSRx7gSYWRPrxs4yxFwgJXlG+BOP/QIOMBygDX0p6iXETSDxQazdolQdFcidtesUwAPFIMHJTvupzBWVEQ9lqwM7IYmH6aMNssfV7NaCkO2b5Z+zxIkM2q6mFF+Fo8uBZvBBsaGJx03mX5LAFK8wGQ/yarx+rgl02/Z4KXZu6OO+mLKgPXYY4/Ne+yxx3DPPfcM9jLd/i4CmYiAA6xMRNmdI9IIOMCKNLwje3AC1m233eavIgwAxnZoV1AKVgYGTuoqVPfAFXUx+rR3rzK0f2dWHvoJLTEvVTf3AOLCmSfNRjFzpSVDfi+ZtiBTZd/BcHYpfHdtOFNLCjU5DYNbAFHi9yXzCMqU9v49W+pIyXMogAVg3sh+Ot3V53gEHGDl+A1y0+s/Ag6w+o+R2yPFCKjIvaamJkHLpJkrFbmr3kqhgqVAfs9MlgGjmG8samWp1ExUsl2SEdPMU4IWy18xKOU3rjIUobzqvdQGQptC97W6MFzeE31W0B8xsUQo2qpEHy21WxBPMAE5aXAdbuGjoCfeYIGxqn0rjj32uJQzWA6wUnyo3WGZioADrExF2p0nsgg4wIostG5gAtatt95aW1NTi3i8o1uHpdBhg5Edre5yYqzLaK101WC3Rouv+1YNbC3TyeyV51svFPqid/6+W4sl2q3AoDQArLC/lJTqVIwvZbyg1Jioj9Iyn4Id/xVLBZYrxW3dtoKwS3/hjJZYMwiQiZ2ENny2ey8G3/NcDrDce2wYR8AB1jC+uSPl0hxgjZQ7nYXr1AwWexEqTNmZJvs1FbVrec9AWKHv7O7DkgGYLtFt2Rmgzs727tKe7YnFlYRSWizyxeLSZkfKkeoeT0sHNSiFgSu7R2F/9g2a1dLwSjZO+y0GmbVgpaS8Zmu0CGE2fAUtcsTdnpvMN+hn6AArCw+0O2UmI+AAK5PRdueKJAIOsCIJqxuUEVDAqqiQVjnhTUuE+johRDVUQhVBacyU9+Lys1lNWBD09QvAqwtFhQXoVGG8F5iQ2isY7VWFasfADJI6vqvLO8uGnKNmtMIGofbPBCaCEVcmCgjpqkS+LuVAWRXZBY4rkBd4ggmAaQsh+V2iFUWiXxbPPRSbBlcidO/RHI+AA6wcv0Fuev1HwAFW/zFye6QYAS0RMoNlm4pqNseI0337BnsFn2aQVPiux9oCdntKYmUQaLDs0mN4xWJyTyy24pFm1ISr4Pw24NkNpoMSoACV/MzVjgQjjmG7ricK1nWVoGTNpBwqJUEDiga8gtY4yYxI9dqH0ovQAVaKD7U7LFMRcICVqUi780QWAQdYkYXWDUzA+ulPf1pbWVnZDUDhTFIifAgk2VmsMISF4Yn7q0aqe2Vht5eUtuKx+x8G98UADjVXfmZJsmPSmifo/yf7yzw4PwEilhVlC1zo6TZvXjEieslCybHSoFm9tRQYg5WTiYBljyHHy0DB8XLu4477khO5u7fZcI2AA6zhemdH0HU5wBpBNzvTl0rAuuWWW2qDEqFdFgtKXjZ0KVzY/6oRp2aqNFul2S8tpdmAZZcBwz5YgUu8el4JwPB4BSyW8aR8KLonG5Q0ayVaK/GHEE8tEcV3dibClQKZgJbAUeD/JeAlQEajVNFo8byJxqsCagJ2UoI8/ni3ijDTz7Q7X8Yi4AArY6F2J4oqAg6wooqsG9dosAhYajQaQENgCmqvKLShyv4+MBotSgCU8Eo8u/SY7HvdX4EsUWyeCFkKSxTNJ2aOtIQnnlXhOXDeKnxnxitogyNtf3jOZNesmisBLPYpFIhSMXzwOAV9Fo87zgGWe5sN2wg4wBq2t3bkXJgDrJFzrzN+pQpYZWVlVhnP1hpJec02BtWfbcCys1F6EbYLvEKLZIBEmB721rId48MO7wpjWjIsLmJ7G9GHic2CtOzha3Jeba0TQJkdXLVqoOhdMmG68lGc2/VnLSFqhk7aBom9g/wuWG2oInht78OyoSsRZvyRdifMXAQcYGUu1u5MEUXAAVZEgXXDyipCarDYizAZMCkk2fBjf2/DlMENXxSvQKVaLRvAxLRTmzULGOmKPR0jWaZMy3eEH44rontmm0TjpUagAdgRsoKm05K1CrJLci6BJDmfgJN9bpqlcmOGjvtKw2nJXNnWEQp1Eg9ZbcjNAZZ7lw3jCDjAGsY3d6RcmgOskXKns3CdBKybb77ZiNw1S6RO6mqFoPooexWgDUL2KkB93d7XXkGov7fBTQErEKX7mKLpI18PFYY5sVWQ7FpwXtFOJa5a1IbMgeO6ustrmxzJfEnpkK0O7QwWX5f9ZZxAdxVkrxKBUMX1BKzjncg9C8+1O2VGIuAAKyNhdieJMgIOsKKM7ggfWwGLInfVKqnXVaLHU8zP4ni+xUFgvKlZK9UtKezY42nWy85scT+xXhBTUSnbBXBklxUVYGwBuunQQ7PTWKHJJkkrnZhvRBo0iVZwso1D1etKQUrH1+yazsN+XecjqxLlwbEzYMHPwUN1/PEOsEb4W2w4X74DrOF8d0fItTnAGiE3OhuXScC68cYba+mDpRs9pjSLJcabomsiAMXjYnOgpb+wUN0GKf3edkBXcLH30/MGlggiTNc5qOeV7qdZJN3f9rNSU1JdOSgZLgEhZqY0UyVasKBPoa3boohdIdHOzmmvRIEubXjtd7D2y6OBESljVIATTjjBZbCy8WC7c2YiAg6wMhFld45II+AAK9LwjuzBKyoqmq6/4fra6qrq7kAEJTBCAh3ZC/xUTSJ42GU+W5eVrGQYiNRFe6UlPBu+7IyV7aWl59EJ2rqusKWCZt9U0yUgFNgpyDxEDB8uB8p+ajIatmvQnwONFsdSYb0NZAJgkok78cQTHWCN7LfYcL56B1jD+e6OkGtzgDVCbnQ2LpMZrIULr60tryhDWUmZEYF3+Z5SnI9khMQ/SsBIWsnY5T8bcuyslb0SUL+3XeE5vhp6KqDY+2k8wl5atg5KQUzLmSKeZ69CFaOLpkohLfDpEk2VwpBm6GwfLD2/gBTTX7YZaiCWDzJpsp+dWTvpJAdY2Xiu3TkzEgEHWBkJsztJlBFwgBVldEf42MkyWJ1dfhmwgFYIQEFhoWSyTBlM4MrWSrFsqD8TYNRLytZwJQtzbyVEzXZJGU97Agq82L+zRfiEKoEnNSaVLBk3KTUGfQN7QpRkuORYbfSswvmg/Y4Cp8Kg/KwrBoMG18F+MWc0OsLfX8P88h1gDfMbPBIuzwHWSLjLWbrGZIBloCQEWZrpETsEydIoQBFgFGbsy1DNkg1c2kxZszw2rNjgZpcFNUulmiydi63NImAFkBTMgiVCzXgF5cGgFKg2D2qrwCPVqkHmRsAKslUixhejUQWpoFRKuIybzBj1V4Qvt4owSw+2O20mInANgJszcSJ3DheBqCLgACuqyLpxYQDr+oW11dW1A46GZqtsh/QepTqvEwW+EDzeGee6O99SQTJc6oNln1Q1WLZHlhHVU8/UrZ2S3oUKWQo3YV2WLZhPhLXAgoFj81zqqaVzsZ3dA0PRnuVMuzSooBheOXnqqacOWoPled6NAC4e8A1xO7oIZCcC7QD+HcDr2Tm9O6uLwNAjMHXq1ONWrVrVxD+jFwM4d+hDuhFcBCQCqQCWwo1CRVgUbzRcXbRzKEJnl7/yMOYZSCowZUcRmtuAZuu6dPwg81SATvYT9MSrSl3Y7eyUDTj2SkV7bnrPFbj0/DZgieUEzUvFHT6wkZASosKdni+cibPF+Zz/l7/8ZQdY7s02XCOwDcC/AvjrcL1Ad13DPwJTp049xwHW8L/PWblCityvu/662rKyYh9+ZBqFvv6qt0kpuIQNRbV8KHBUYATzntFOkbkoQC9CUaG0uWEGyS41hiFLz93dl5CaJyM4p+ZLBPcKYypEt1ciKmgpDNn7Bq/RFd42KxXrhuJiaroK0d7RJhouSAlSy4UKW2HgCkPcKaecMmjAysqD4E7qIjDICHieF4tpX6hBHut2dxHIoQhcaf7f4DJYOXRLhslUwhqseJxZf7aEKRnwFartgq3F0t599u8Co04pt4VXGdor8Gytl4KRZrQUxGxjUxXMq00Dj9Fz6O8ITKqfUkAMsmTa5kdMTwXAJGNlQ6T9Ow2QaseC1Ybq+F6AVFcRDjj4bkcXARcBFwEXgaFEwAHWUKLnju09Ar2J3AcTs3A2yz42DFgKS/Y+erytX1LAind2mF2ZUUsGa2HLBgUsKfXJqkP9CiwaArsFBSZ1Zg9MVe0SpmSvaF6aKMQXwbuamirICUhy5WUhTjwxNaPRwcTf7esi4CKQyQh4+/vifv4VejoQeyeTZ3fnSnsEHGClPaRuQBOBvmwaNER9lQv7gqtkMBXOYgVNmyVbZBuPJtwiX8Nlyo5+c2g7g8V9NdNke2LZtg52xsyetw1lmnlTKBONlaxEjMc7TLmQqxf5xd/pCkmdSwB2cozLYLk3movAcIqAVw7gJwAeBWJ/yOyVefUAHgDwRf+8vwfwIwDPAqgDsAjAlQHwmf352g8AfAlAE4C7gJgHeNRpXArgAyD2IOB92l+wcDR72wPg2NcAsf+Rc5n9TwBwIYDDARAq7wFwh19dC53bHHMggJf8ud4O4F/4v5zer8HMq595RBJxB1iRhNUNCtMq56YbaqsrqwwsdHpdPfRXfUFUf4CVLMT2McmMRW0wC4vI+zIs1XMlKx3aqwrD46vFg2aiFNbCcBYuTSpM2asJ7RWOHMdpsNybzEVgOEWgG1oskMnU9dnnxkoAn/IB6xIAjX0AFgFiOwCuTr5CAMzAzxkALgNQ4/+Ov3+FChEAzNKVArGlPmBx3+MAfAfAhwDY+uPLAJYJpIXhTmNiznO2wFWsBejzGrb2P49IYu0AK5KwukEFsG68sbayslL+TmFWJokHViZCNRBYS1Zy1LnZuir1yFINVTLA0t9RK2+O9fwOzn4cErVXYZd2sYuwy5oB4In4nsCWyirCTMTancMHDQTlAAAE/ElEQVRFwEUglQh4/wHg+1ZWhtmh6wH8EcBZAJjxYaZmdx9GjgDwBIAFQGyVDxjM+qz2M0Ec6rsA9gXwDQAvi0VLjNAS2sJwZ7JpNwD4BYC3+wYsA1UnAjjIz8ARlG4FYisAj3PlNX0TiDUkOS89fG4CcC0Qe6v/edl79AVYZk72NRAS+5hHKvdrQMc4wBpQmNxOg46AAlZFBTO3ub31lu0KAxZ/JmCpjos/29koe+WfrjRM1vonACZZZZjYBked3gMRfLISpQOs3H6m3OxcBAYXgR6QwzLczwH8EsCvgFgc8EYD+KmU4/A8gJMAELRoacEPWu7PrycBHAWAGaj/B+ANAN8G0ADEWFLrA7DwLoDP+8d9C8COUOlNj6VHma8T8/hX9HUA+O8LoXIh53AygN8B+Iv/tcEvJxLACCEEsE3pA6we17DOj0Uv8xjcnRrE3g6wBhEst+sgIjAUkftAMl26T7G/KrFXjdUA5qyQpML3osJic1QYmPga4Up1UrqPrf+yoUzhSQXzycbj/jZg6Tn0dfv3PC/HZMn1tNNOczYNA7i3bhcXgfyIQFLACmufCCQX+VmrbYA31s9yXeGX6qz9e2R4zgQwDYgxM5YMsGwN1qOS8Yn9b2LpTUX3ycqZ3n5+Zu3cxGyVx78YdwJADRTLg9RbLfTBcWaaAauXazCf1H3MgxqtSDYHWJGE1Q3aXSJMlsHqL2PUX/iSaa06fBsIFc4PBNJ4noHsZ2ejOHf2KrRLhGrboKsJwz0Vw4J7W0+lwKRgZcOa7qcCeS1POsDq7wlxv3cRyLcIZB2wkojJDZiooD2ZyN1+rZ9slN4Pby6Av/fLncx4MSP3QyDGLFsy8OttXn1osAay+tKeBzVckWwOsCIJqxuUEaDxFR/cqP46GOlRpoA0EHeN9Gi463cRyOsIDAiw+isRDiWDFQFgeZ8DcACAhwBsAFAG4B/8lYlcMcnGq18BcKwlcmepk6U8riZMUeQeBqz+5hHrjOjRcYAVUWDdsC4CLgIuAi4CLgIDjMBAAMtklFhqo5A8mcg91wCLpcHzuegZwGd8aPqZr9GitkttGrhqkHovar/+BuB+AHf7qw7tsh8PoPbrxwD+0w+sbdPQGyQOYB4DvE2D280B1uDi5fZ2EXARcBFwEXARcBFwEeg3Ag6w+g2R28FFwEXARcBFwEXARcBFYHARcIA1uHi5vV0EXARcBFwEXARcBFwE+o2AA6x+Q+R2cBFwEXARcBFwEYg0Ap5bDBRpfPsc/B4gdm4Ep3eAFUFQ3ZAuAi4CLgIuAi4CLgIjOwIOsEb2/XdX7yLgIuAi4CLgIuAiEEEEHGBFEFQ3pIuAi4CLgIuAi4CLwMiOgAOskX3/3dW7CLgIuAi4CLgIuAhEEAEHWBEE1Q3pIuAi4CLgIuAi4CIwsiPgAGtk33939S4CLgIuAi4CLgIuAhFEwAFWBEF1Q7oIuAi4CLgIuAi4CIzsCDjAGtn33129i4CLgIuAi4CLgItABBFwgBVBUN2QLgIuAi4CLgIuAi4CIzsCDrBG9v13V+8i4CLgIuAi4CLgIhBBBBxgRRBUN6SLgIuAi4CLgIuAi8DIjoADrJF9/93Vuwi4CLgIuAi4CLgIRBCBbsD6G4DHIziBG9JFwEXARcBFwEXARcBFYKRFYB6A52MADGm5zUXARcBFwEXARcBFwEXARSAtEbjy/wNLXp/U8lujawAAAABJRU5ErkJggg=="/>
          <p:cNvSpPr>
            <a:spLocks noChangeAspect="1" noChangeArrowheads="1"/>
          </p:cNvSpPr>
          <p:nvPr/>
        </p:nvSpPr>
        <p:spPr bwMode="auto">
          <a:xfrm>
            <a:off x="116712" y="748205"/>
            <a:ext cx="228660" cy="2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C:\Users\Yat\Desktop\H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8" y="2020164"/>
            <a:ext cx="4357619" cy="332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80560" y="500208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socratic.org</a:t>
            </a:r>
          </a:p>
        </p:txBody>
      </p:sp>
      <p:pic>
        <p:nvPicPr>
          <p:cNvPr id="3077" name="Picture 5" descr="C:\Users\Yat\Desktop\Simple_Harmonic_Motion_Orbi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814" y="2457197"/>
            <a:ext cx="3617720" cy="280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3849" y="2847135"/>
            <a:ext cx="277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Maximum potential energy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2770" y="3939939"/>
            <a:ext cx="277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kinetic energy</a:t>
            </a:r>
          </a:p>
        </p:txBody>
      </p:sp>
    </p:spTree>
    <p:extLst>
      <p:ext uri="{BB962C8B-B14F-4D97-AF65-F5344CB8AC3E}">
        <p14:creationId xmlns:p14="http://schemas.microsoft.com/office/powerpoint/2010/main" val="9435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944</Words>
  <Application>Microsoft Macintosh PowerPoint</Application>
  <PresentationFormat>On-screen Show (4:3)</PresentationFormat>
  <Paragraphs>146</Paragraphs>
  <Slides>14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Symbol</vt:lpstr>
      <vt:lpstr>Default Design</vt:lpstr>
      <vt:lpstr>Equation</vt:lpstr>
      <vt:lpstr>Classical Hamiltonians and Statics and Dynamics</vt:lpstr>
      <vt:lpstr>Outline</vt:lpstr>
      <vt:lpstr>Hamiltonians</vt:lpstr>
      <vt:lpstr>Forces</vt:lpstr>
      <vt:lpstr>Static Equilibrium</vt:lpstr>
      <vt:lpstr>Dynamics</vt:lpstr>
      <vt:lpstr>Example: The Simple Harmonic Oscillator (SHO)</vt:lpstr>
      <vt:lpstr>Example: Static Equilibrium for SHO</vt:lpstr>
      <vt:lpstr>Harmonic Motion</vt:lpstr>
      <vt:lpstr>Example: Dynamics for SHO</vt:lpstr>
      <vt:lpstr>Energy of a H.O. is Conserved</vt:lpstr>
      <vt:lpstr>Classical Mechanics in Practice</vt:lpstr>
      <vt:lpstr>Classical Mechanics Summary</vt:lpstr>
      <vt:lpstr>End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440</cp:revision>
  <dcterms:created xsi:type="dcterms:W3CDTF">2004-09-26T19:54:28Z</dcterms:created>
  <dcterms:modified xsi:type="dcterms:W3CDTF">2024-09-12T03:18:01Z</dcterms:modified>
</cp:coreProperties>
</file>