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58">
          <p15:clr>
            <a:srgbClr val="A4A3A4"/>
          </p15:clr>
        </p15:guide>
        <p15:guide id="2" pos="2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z2uWwXD81fudLmVIZ97HQgVNe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>
      <p:cViewPr varScale="1">
        <p:scale>
          <a:sx n="120" d="100"/>
          <a:sy n="120" d="100"/>
        </p:scale>
        <p:origin x="1640" y="192"/>
      </p:cViewPr>
      <p:guideLst>
        <p:guide orient="horz" pos="1558"/>
        <p:guide pos="27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937918" y="1920082"/>
            <a:ext cx="612616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289718" y="-289718"/>
            <a:ext cx="6126163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2278063" y="6400800"/>
            <a:ext cx="458152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oore%27s_la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ores_la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/index.php?curid=5500214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Capacity of Modern Computers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Yuan Ping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09/11/24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l="8141" t="17728" r="16391" b="15556"/>
          <a:stretch/>
        </p:blipFill>
        <p:spPr>
          <a:xfrm>
            <a:off x="634789" y="1203941"/>
            <a:ext cx="6983452" cy="5492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Top 500: Performance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0"/>
          <p:cNvGrpSpPr/>
          <p:nvPr/>
        </p:nvGrpSpPr>
        <p:grpSpPr>
          <a:xfrm>
            <a:off x="7281022" y="2789238"/>
            <a:ext cx="1755028" cy="1808163"/>
            <a:chOff x="7281083" y="2789550"/>
            <a:chExt cx="1754924" cy="1807679"/>
          </a:xfrm>
        </p:grpSpPr>
        <p:grpSp>
          <p:nvGrpSpPr>
            <p:cNvPr id="182" name="Google Shape;182;p10"/>
            <p:cNvGrpSpPr/>
            <p:nvPr/>
          </p:nvGrpSpPr>
          <p:grpSpPr>
            <a:xfrm>
              <a:off x="7281083" y="3566175"/>
              <a:ext cx="1537164" cy="1031054"/>
              <a:chOff x="6981112" y="3968595"/>
              <a:chExt cx="1448681" cy="971704"/>
            </a:xfrm>
          </p:grpSpPr>
          <p:sp>
            <p:nvSpPr>
              <p:cNvPr id="183" name="Google Shape;183;p10"/>
              <p:cNvSpPr/>
              <p:nvPr/>
            </p:nvSpPr>
            <p:spPr>
              <a:xfrm>
                <a:off x="6981112" y="3968595"/>
                <a:ext cx="240860" cy="520510"/>
              </a:xfrm>
              <a:prstGeom prst="ellipse">
                <a:avLst/>
              </a:prstGeom>
              <a:solidFill>
                <a:srgbClr val="800000"/>
              </a:solidFill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4" name="Google Shape;184;p10" descr="logo design2"/>
              <p:cNvPicPr preferRelativeResize="0"/>
              <p:nvPr/>
            </p:nvPicPr>
            <p:blipFill rotWithShape="1">
              <a:blip r:embed="rId4">
                <a:alphaModFix/>
              </a:blip>
              <a:srcRect l="20177" t="35901" r="42202" b="11792"/>
              <a:stretch/>
            </p:blipFill>
            <p:spPr>
              <a:xfrm>
                <a:off x="7221972" y="3993628"/>
                <a:ext cx="1207821" cy="9466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5" name="Google Shape;185;p10"/>
            <p:cNvPicPr preferRelativeResize="0"/>
            <p:nvPr/>
          </p:nvPicPr>
          <p:blipFill rotWithShape="1">
            <a:blip r:embed="rId5">
              <a:alphaModFix/>
            </a:blip>
            <a:srcRect l="21782" r="21992" b="50000"/>
            <a:stretch/>
          </p:blipFill>
          <p:spPr>
            <a:xfrm>
              <a:off x="7536657" y="2789550"/>
              <a:ext cx="1499350" cy="803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10"/>
          <p:cNvSpPr txBox="1"/>
          <p:nvPr/>
        </p:nvSpPr>
        <p:spPr>
          <a:xfrm>
            <a:off x="188913" y="854075"/>
            <a:ext cx="8745537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scaling S=S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(t/td)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⇒ 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~ 1.2 year doubling time.  Faster than Moore’s law!!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4142460" y="5422129"/>
            <a:ext cx="3289087" cy="8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Doubling ever 1.1 years!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100,000x in 20 years!</a:t>
            </a: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l="35314" t="93333" r="35571" b="3478"/>
          <a:stretch/>
        </p:blipFill>
        <p:spPr>
          <a:xfrm>
            <a:off x="1886277" y="1501602"/>
            <a:ext cx="2246244" cy="21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 descr="The Human Brain vs. Supercomputers... Which One Wins? » Science ABC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39435" y="1544944"/>
            <a:ext cx="1296240" cy="116710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7749510" y="1498612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Brain</a:t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7229819" y="4823035"/>
            <a:ext cx="255586" cy="311844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490919" y="4809659"/>
            <a:ext cx="1018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laptop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GPUs vs CPUs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47355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CPU = Central Processor Unit.  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This runs the computer and is quite general.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A few cores (~4-12) and runs a few “threads” (threads are separate parallel computations)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GPU = Graphical Processor Unit.  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Traditionally just does graphical computations.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Hundreds of cores and thousands of threads, so good for very parallelizable calculations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Several programming environments, e.g, (Open Computing Environment (OpenCL) and Compute Unified Device Environment (CUDA)) allow general computing and coding to done on GPUs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They are increasingly being used for certain numerical tasks that are very parallel (many similar tasks being performed at the same time), e.g., Fast Fourier Transforms.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More technologies have recently arrived and likely expanding, e.g., Tensor Processing Units (For fast matrix operations), Neuromorphic chips, quantum computers.</a:t>
            </a:r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8" y="1046163"/>
            <a:ext cx="4037012" cy="2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/>
          <p:nvPr/>
        </p:nvSpPr>
        <p:spPr>
          <a:xfrm>
            <a:off x="4560888" y="869950"/>
            <a:ext cx="4622800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http://www.mathworks.com/cmsimages/63256_wl_91967v00gpu_fig1_wl.jpg</a:t>
            </a:r>
            <a:endParaRPr/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3365500"/>
            <a:ext cx="4648200" cy="30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4775200" y="6237288"/>
            <a:ext cx="39497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 vs CPU for solving wave equations which use Fast Fourier Transforms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09" name="Google Shape;20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figures of merit are generally doubling every 24 months (Moore’s law) for about the same cost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Fastest computers all make use of parallel computing (top speeds are now ~10</a:t>
            </a:r>
            <a:r>
              <a:rPr lang="en-US" baseline="30000"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FLOPS, see top500.org) and increasing of GPUs or other more specialized hardware (e.g., TPUs). Typical laptop is 100 GFLOPs.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Memory (RAM) on big machines, ~</a:t>
            </a:r>
            <a:r>
              <a:rPr lang="en-US"/>
              <a:t>96-192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Gb, on your laptop ~32Gb – need to keep below this for practical use.  1Gb = 10</a:t>
            </a:r>
            <a:r>
              <a:rPr lang="en-US" baseline="300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element vector.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Massively parallel computing requires very efficient parallelization, as due GPUs (Amdahl’s law).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Moore’s law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Parallel computing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fastest computers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417489" y="6175375"/>
            <a:ext cx="8229600" cy="68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Fast computers are central to atomistic modeling since it is very computationally intensive.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Posited in 1965, revised 1975.</a:t>
            </a:r>
            <a:endParaRPr/>
          </a:p>
        </p:txBody>
      </p:sp>
      <p:pic>
        <p:nvPicPr>
          <p:cNvPr id="114" name="Google Shape;114;p3" descr="refer to caption"/>
          <p:cNvPicPr preferRelativeResize="0"/>
          <p:nvPr/>
        </p:nvPicPr>
        <p:blipFill rotWithShape="1">
          <a:blip r:embed="rId3">
            <a:alphaModFix/>
          </a:blip>
          <a:srcRect t="9905"/>
          <a:stretch/>
        </p:blipFill>
        <p:spPr>
          <a:xfrm>
            <a:off x="526727" y="1020207"/>
            <a:ext cx="7573572" cy="505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0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Moore’s Law: # Transistors Doubles ~ every 2 Years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99391" y="650875"/>
            <a:ext cx="80009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S=S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(t/td)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=doubling time = 2 years (41 % compound annual growth rate)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4469341" y="6510417"/>
            <a:ext cx="39590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https://en.wikipedia.org/wiki/Moore%27s_law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is Also Associated Exponential Growth in Other Key Metrics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0888" y="1090613"/>
            <a:ext cx="3451225" cy="550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3175" y="1257300"/>
            <a:ext cx="4557713" cy="438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Exponential trends in:  Processor speed, Price / transistor, Price / Floating Point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OPeration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(FLOP), disk storage / cm</a:t>
            </a:r>
            <a:r>
              <a:rPr lang="en-US" baseline="30000" dirty="0"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These are key to the general improvements of computing.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Moore’s law and other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scalings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are frequently expected to slow or end,  But have not yet.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There are fundamental limits of how small a transistor can be and store charge, but could we have new technologies (e.g., quantum computing)?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Parallel computing a powerful tool for speedup</a:t>
            </a:r>
            <a:endParaRPr dirty="0"/>
          </a:p>
          <a:p>
            <a:pPr marL="742950" lvl="1" indent="-19685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742950" lvl="1" indent="-19685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lnSpc>
                <a:spcPct val="12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5162550" y="6202363"/>
            <a:ext cx="39814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http://www.intel.com/museum/archives/history_docs/mooreslaw.htm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4560888" y="930275"/>
            <a:ext cx="41338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Moore’s Law for Price / Transistor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Extended Exponential Growth Curve for Calculation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457200" y="5805488"/>
            <a:ext cx="8229600" cy="78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more musing on Moore’s law 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http://en.wikipedia.org/wiki/Moores_law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general probably good to assume we will have rapidly increasing computational capabilities in the next 10-20 years.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41300" y="698500"/>
            <a:ext cx="9791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Steve Jurvetson -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https://commons.wikimedia.org/w/index.php?curid=55002144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Based on Ray Kurzweil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9263" y="1233161"/>
            <a:ext cx="6245475" cy="438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Parallel Computing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457200" y="1028700"/>
            <a:ext cx="8229600" cy="51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Parallel computing:  Performing multiple calculations at the same time (in parallel) - uses more than one independent processor at a time.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Serial computing:  Performing multiple calculations sequentially in time - uses one processor at a time.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Speedup S = Time(1 proc)/Time(N proc)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Ideal result:  S=N ⇒ N processors makes your calculation take 1/N times as long (linear scaling)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Happens only for perfectly parallelizable algorithms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Lose time communicating between processors (queuing, routing, and sending data)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Some processes have to be serial and cannot be parallelized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Amdahl’s law says S = N/ [(f*N)+(1-f)] where f= fraction of algorithm that is serial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Many challenges are associated with efficient parallelization of molecular simulation problems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Parallel Computing: Amdahl’s Law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7"/>
          <p:cNvGraphicFramePr/>
          <p:nvPr/>
        </p:nvGraphicFramePr>
        <p:xfrm>
          <a:off x="406400" y="844550"/>
          <a:ext cx="79502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50200" imgH="4784725" progId="Excel.Chart.8">
                  <p:embed/>
                </p:oleObj>
              </mc:Choice>
              <mc:Fallback>
                <p:oleObj r:id="rId3" imgW="7950200" imgH="4784725" progId="Excel.Chart.8">
                  <p:embed/>
                  <p:pic>
                    <p:nvPicPr>
                      <p:cNvPr id="154" name="Google Shape;154;p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06400" y="844550"/>
                        <a:ext cx="79502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Google Shape;155;p7"/>
          <p:cNvSpPr/>
          <p:nvPr/>
        </p:nvSpPr>
        <p:spPr>
          <a:xfrm>
            <a:off x="338138" y="5451475"/>
            <a:ext cx="32432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N/ [(f*N)+(1-f)]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F=0.05 (just 5% serial)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4079875" y="5324475"/>
            <a:ext cx="506412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Massively parallel computing (e.g., on 100’s-1000’s of processors) requires almost no serial portion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3681413" y="5678488"/>
            <a:ext cx="349250" cy="4445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Speed of Modern Computers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Speed can be measured in many ways: integer operations, floating point (real number) operations (FLOPS), specific applications (Linpack benchmark),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ASUS Z170MPLUS motherboard (Intel Core i5-6600), 4 cores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max 91x10</a:t>
            </a:r>
            <a:r>
              <a:rPr lang="en-US" baseline="300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FLOPS = 91 GFLOPS (the SPEC benchmarks are at http://www.spec.org)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fastest computers in the world are all parallel (use multiple processors), most (all?) are clusters of relatively standard PC processors connected together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top 500 can be found at www.top500.org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-11113" y="0"/>
            <a:ext cx="9144001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Fastest Computers: June 2021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1300">
                <a:latin typeface="Arial"/>
                <a:ea typeface="Arial"/>
                <a:cs typeface="Arial"/>
                <a:sym typeface="Arial"/>
              </a:rPr>
              <a:t>http://www.top500.org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6271591" y="1347788"/>
            <a:ext cx="2872409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Calcs:  ~5×10</a:t>
            </a:r>
            <a:r>
              <a:rPr lang="en-US" sz="1200" baseline="30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calcs/sec ≈ 10</a:t>
            </a:r>
            <a:r>
              <a:rPr lang="en-US" sz="1200" baseline="30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x Earth’s Population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Power:  ~3×10</a:t>
            </a:r>
            <a:r>
              <a:rPr lang="en-US" sz="1200" baseline="300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100W bulks ~ 120 cars @full power (250kw)</a:t>
            </a:r>
            <a:endParaRPr/>
          </a:p>
        </p:txBody>
      </p:sp>
      <p:pic>
        <p:nvPicPr>
          <p:cNvPr id="173" name="Google Shape;173;p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19" y="757429"/>
            <a:ext cx="5566569" cy="610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Macintosh PowerPoint</Application>
  <PresentationFormat>On-screen Show (4:3)</PresentationFormat>
  <Paragraphs>105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Default Design</vt:lpstr>
      <vt:lpstr>Excel.Chart.8</vt:lpstr>
      <vt:lpstr>The Capacity of Modern Computers</vt:lpstr>
      <vt:lpstr>Outline</vt:lpstr>
      <vt:lpstr>Moore’s Law: # Transistors Doubles ~ every 2 Years</vt:lpstr>
      <vt:lpstr>There is Also Associated Exponential Growth in Other Key Metrics</vt:lpstr>
      <vt:lpstr>Extended Exponential Growth Curve for Calculation</vt:lpstr>
      <vt:lpstr>Parallel Computing</vt:lpstr>
      <vt:lpstr>Parallel Computing: Amdahl’s Law</vt:lpstr>
      <vt:lpstr>The Speed of Modern Computers</vt:lpstr>
      <vt:lpstr>Fastest Computers: June 2021  http://www.top500.org</vt:lpstr>
      <vt:lpstr>The Top 500: Performance</vt:lpstr>
      <vt:lpstr>GPUs vs CPUs</vt:lpstr>
      <vt:lpstr>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Capacity of Modern Computers</dc:title>
  <dc:creator>ddmorgan</dc:creator>
  <cp:lastModifiedBy>yuan ping</cp:lastModifiedBy>
  <cp:revision>1</cp:revision>
  <dcterms:created xsi:type="dcterms:W3CDTF">2009-09-07T18:42:06Z</dcterms:created>
  <dcterms:modified xsi:type="dcterms:W3CDTF">2024-09-12T03:58:18Z</dcterms:modified>
</cp:coreProperties>
</file>