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306" r:id="rId2"/>
    <p:sldId id="307" r:id="rId3"/>
    <p:sldId id="298" r:id="rId4"/>
    <p:sldId id="273" r:id="rId5"/>
    <p:sldId id="269" r:id="rId6"/>
    <p:sldId id="305" r:id="rId7"/>
    <p:sldId id="270" r:id="rId8"/>
    <p:sldId id="272" r:id="rId9"/>
    <p:sldId id="310" r:id="rId10"/>
    <p:sldId id="311" r:id="rId11"/>
    <p:sldId id="276" r:id="rId12"/>
    <p:sldId id="277" r:id="rId13"/>
    <p:sldId id="278" r:id="rId14"/>
    <p:sldId id="309" r:id="rId15"/>
    <p:sldId id="308" r:id="rId1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090">
          <p15:clr>
            <a:srgbClr val="A4A3A4"/>
          </p15:clr>
        </p15:guide>
        <p15:guide id="2" pos="2873">
          <p15:clr>
            <a:srgbClr val="A4A3A4"/>
          </p15:clr>
        </p15:guide>
      </p15:sldGuideLst>
    </p:ext>
    <p:ext uri="{2D200454-40CA-4A62-9FC3-DE9A4176ACB9}">
      <p15:notesGuideLst xmlns:p15="http://schemas.microsoft.com/office/powerpoint/2012/main">
        <p15:guide id="1" orient="horz" pos="3025">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CCFF33"/>
    <a:srgbClr val="CC00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7"/>
    <p:restoredTop sz="94712"/>
  </p:normalViewPr>
  <p:slideViewPr>
    <p:cSldViewPr snapToGrid="0" showGuides="1">
      <p:cViewPr varScale="1">
        <p:scale>
          <a:sx n="120" d="100"/>
          <a:sy n="120" d="100"/>
        </p:scale>
        <p:origin x="440" y="176"/>
      </p:cViewPr>
      <p:guideLst>
        <p:guide orient="horz" pos="2090"/>
        <p:guide pos="287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5" d="100"/>
          <a:sy n="85" d="100"/>
        </p:scale>
        <p:origin x="-1374" y="-96"/>
      </p:cViewPr>
      <p:guideLst>
        <p:guide orient="horz" pos="3025"/>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defTabSz="963613">
              <a:defRPr sz="1300" smtClean="0"/>
            </a:lvl1pPr>
          </a:lstStyle>
          <a:p>
            <a:pPr>
              <a:defRPr/>
            </a:pPr>
            <a:endParaRPr lang="en-US"/>
          </a:p>
        </p:txBody>
      </p:sp>
      <p:sp>
        <p:nvSpPr>
          <p:cNvPr id="34819"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algn="r" defTabSz="963613">
              <a:defRPr sz="1300" smtClean="0"/>
            </a:lvl1pPr>
          </a:lstStyle>
          <a:p>
            <a:pPr>
              <a:defRPr/>
            </a:pPr>
            <a:endParaRPr lang="en-US"/>
          </a:p>
        </p:txBody>
      </p:sp>
      <p:sp>
        <p:nvSpPr>
          <p:cNvPr id="34820"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defTabSz="963613">
              <a:defRPr sz="1300" smtClean="0"/>
            </a:lvl1pPr>
          </a:lstStyle>
          <a:p>
            <a:pPr>
              <a:defRPr/>
            </a:pPr>
            <a:endParaRPr lang="en-US"/>
          </a:p>
        </p:txBody>
      </p:sp>
      <p:sp>
        <p:nvSpPr>
          <p:cNvPr id="34821"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algn="r" defTabSz="963613">
              <a:defRPr sz="1300" smtClean="0"/>
            </a:lvl1pPr>
          </a:lstStyle>
          <a:p>
            <a:pPr>
              <a:defRPr/>
            </a:pPr>
            <a:fld id="{C81C8542-749B-F441-AD9C-032DA419987D}" type="slidenum">
              <a:rPr lang="en-US"/>
              <a:pPr>
                <a:defRPr/>
              </a:pPr>
              <a:t>‹#›</a:t>
            </a:fld>
            <a:endParaRPr lang="en-US"/>
          </a:p>
        </p:txBody>
      </p:sp>
    </p:spTree>
    <p:extLst>
      <p:ext uri="{BB962C8B-B14F-4D97-AF65-F5344CB8AC3E}">
        <p14:creationId xmlns:p14="http://schemas.microsoft.com/office/powerpoint/2010/main" val="15746436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defTabSz="963613">
              <a:defRPr sz="1300" smtClean="0"/>
            </a:lvl1pPr>
          </a:lstStyle>
          <a:p>
            <a:pPr>
              <a:defRPr/>
            </a:pPr>
            <a:endParaRPr lang="en-US"/>
          </a:p>
        </p:txBody>
      </p:sp>
      <p:sp>
        <p:nvSpPr>
          <p:cNvPr id="33795"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lvl1pPr algn="r" defTabSz="963613">
              <a:defRPr sz="1300" smtClean="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323" tIns="48161" rIns="96323" bIns="4816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defTabSz="963613">
              <a:defRPr sz="1300" smtClean="0"/>
            </a:lvl1pPr>
          </a:lstStyle>
          <a:p>
            <a:pPr>
              <a:defRPr/>
            </a:pPr>
            <a:endParaRPr lang="en-US"/>
          </a:p>
        </p:txBody>
      </p:sp>
      <p:sp>
        <p:nvSpPr>
          <p:cNvPr id="33799"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6323" tIns="48161" rIns="96323" bIns="48161" numCol="1" anchor="b" anchorCtr="0" compatLnSpc="1">
            <a:prstTxWarp prst="textNoShape">
              <a:avLst/>
            </a:prstTxWarp>
          </a:bodyPr>
          <a:lstStyle>
            <a:lvl1pPr algn="r" defTabSz="963613">
              <a:defRPr sz="1300" smtClean="0"/>
            </a:lvl1pPr>
          </a:lstStyle>
          <a:p>
            <a:pPr>
              <a:defRPr/>
            </a:pPr>
            <a:fld id="{648792CE-8D26-A147-93AB-595902884F8A}" type="slidenum">
              <a:rPr lang="en-US"/>
              <a:pPr>
                <a:defRPr/>
              </a:pPr>
              <a:t>‹#›</a:t>
            </a:fld>
            <a:endParaRPr lang="en-US"/>
          </a:p>
        </p:txBody>
      </p:sp>
    </p:spTree>
    <p:extLst>
      <p:ext uri="{BB962C8B-B14F-4D97-AF65-F5344CB8AC3E}">
        <p14:creationId xmlns:p14="http://schemas.microsoft.com/office/powerpoint/2010/main" val="24371182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3AC641-4E28-AB40-AF48-9B036A4BFC70}" type="slidenum">
              <a:rPr lang="en-US" sz="1300"/>
              <a:pPr eaLnBrk="1" hangingPunct="1"/>
              <a:t>1</a:t>
            </a:fld>
            <a:endParaRPr lang="en-US" sz="13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27299DA-D4EC-7141-83F0-FE6DC8E626C2}" type="slidenum">
              <a:rPr lang="en-US" sz="1300"/>
              <a:pPr eaLnBrk="1" hangingPunct="1"/>
              <a:t>11</a:t>
            </a:fld>
            <a:endParaRPr lang="en-US" sz="13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9BB264D-6CC1-D941-B08F-A456B9D81102}" type="slidenum">
              <a:rPr lang="en-US" sz="1300"/>
              <a:pPr eaLnBrk="1" hangingPunct="1"/>
              <a:t>12</a:t>
            </a:fld>
            <a:endParaRPr lang="en-US" sz="13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A85F20E-CBA0-524F-AC39-CF7D3D3ADD68}" type="slidenum">
              <a:rPr lang="en-US" sz="1300"/>
              <a:pPr eaLnBrk="1" hangingPunct="1"/>
              <a:t>13</a:t>
            </a:fld>
            <a:endParaRPr lang="en-US" sz="13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85BC3EA-CA39-614E-B1B5-80C7C9CC52BB}" type="slidenum">
              <a:rPr lang="en-US" sz="1300"/>
              <a:pPr eaLnBrk="1" hangingPunct="1"/>
              <a:t>14</a:t>
            </a:fld>
            <a:endParaRPr lang="en-US" sz="130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4B72C0-80AE-F249-A720-BAEA138C0B1F}" type="slidenum">
              <a:rPr lang="en-US" sz="1300"/>
              <a:pPr eaLnBrk="1" hangingPunct="1"/>
              <a:t>2</a:t>
            </a:fld>
            <a:endParaRPr lang="en-US" sz="13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A435890-86ED-F543-87DB-66CFA0E913B3}" type="slidenum">
              <a:rPr lang="en-US" sz="1300"/>
              <a:pPr eaLnBrk="1" hangingPunct="1"/>
              <a:t>3</a:t>
            </a:fld>
            <a:endParaRPr lang="en-US" sz="13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A6A5C8A-1493-574D-9574-D033873E16DD}" type="slidenum">
              <a:rPr lang="en-US" sz="1300"/>
              <a:pPr eaLnBrk="1" hangingPunct="1"/>
              <a:t>4</a:t>
            </a:fld>
            <a:endParaRPr lang="en-US" sz="13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D705BFC-EB66-654D-A74F-EB3B1113D27F}" type="slidenum">
              <a:rPr lang="en-US" sz="1300"/>
              <a:pPr eaLnBrk="1" hangingPunct="1"/>
              <a:t>5</a:t>
            </a:fld>
            <a:endParaRPr lang="en-US" sz="13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415" eaLnBrk="0" hangingPunct="0">
              <a:defRPr sz="2500">
                <a:solidFill>
                  <a:schemeClr val="tx1"/>
                </a:solidFill>
                <a:latin typeface="Arial" charset="0"/>
                <a:ea typeface="ＭＳ Ｐゴシック" charset="0"/>
                <a:cs typeface="ＭＳ Ｐゴシック" charset="0"/>
              </a:defRPr>
            </a:lvl1pPr>
            <a:lvl2pPr marL="774456" indent="-297868" defTabSz="966415" eaLnBrk="0" hangingPunct="0">
              <a:defRPr sz="2500">
                <a:solidFill>
                  <a:schemeClr val="tx1"/>
                </a:solidFill>
                <a:latin typeface="Arial" charset="0"/>
                <a:ea typeface="ＭＳ Ｐゴシック" charset="0"/>
              </a:defRPr>
            </a:lvl2pPr>
            <a:lvl3pPr marL="1191470" indent="-238294" defTabSz="966415" eaLnBrk="0" hangingPunct="0">
              <a:defRPr sz="2500">
                <a:solidFill>
                  <a:schemeClr val="tx1"/>
                </a:solidFill>
                <a:latin typeface="Arial" charset="0"/>
                <a:ea typeface="ＭＳ Ｐゴシック" charset="0"/>
              </a:defRPr>
            </a:lvl3pPr>
            <a:lvl4pPr marL="1668058" indent="-238294" defTabSz="966415" eaLnBrk="0" hangingPunct="0">
              <a:defRPr sz="2500">
                <a:solidFill>
                  <a:schemeClr val="tx1"/>
                </a:solidFill>
                <a:latin typeface="Arial" charset="0"/>
                <a:ea typeface="ＭＳ Ｐゴシック" charset="0"/>
              </a:defRPr>
            </a:lvl4pPr>
            <a:lvl5pPr marL="2144647" indent="-238294" defTabSz="966415" eaLnBrk="0" hangingPunct="0">
              <a:defRPr sz="2500">
                <a:solidFill>
                  <a:schemeClr val="tx1"/>
                </a:solidFill>
                <a:latin typeface="Arial" charset="0"/>
                <a:ea typeface="ＭＳ Ｐゴシック" charset="0"/>
              </a:defRPr>
            </a:lvl5pPr>
            <a:lvl6pPr marL="2621235" indent="-238294" defTabSz="966415" eaLnBrk="0" fontAlgn="base" hangingPunct="0">
              <a:spcBef>
                <a:spcPct val="0"/>
              </a:spcBef>
              <a:spcAft>
                <a:spcPct val="0"/>
              </a:spcAft>
              <a:defRPr sz="2500">
                <a:solidFill>
                  <a:schemeClr val="tx1"/>
                </a:solidFill>
                <a:latin typeface="Arial" charset="0"/>
                <a:ea typeface="ＭＳ Ｐゴシック" charset="0"/>
              </a:defRPr>
            </a:lvl6pPr>
            <a:lvl7pPr marL="3097823" indent="-238294" defTabSz="966415" eaLnBrk="0" fontAlgn="base" hangingPunct="0">
              <a:spcBef>
                <a:spcPct val="0"/>
              </a:spcBef>
              <a:spcAft>
                <a:spcPct val="0"/>
              </a:spcAft>
              <a:defRPr sz="2500">
                <a:solidFill>
                  <a:schemeClr val="tx1"/>
                </a:solidFill>
                <a:latin typeface="Arial" charset="0"/>
                <a:ea typeface="ＭＳ Ｐゴシック" charset="0"/>
              </a:defRPr>
            </a:lvl7pPr>
            <a:lvl8pPr marL="3574411" indent="-238294" defTabSz="966415" eaLnBrk="0" fontAlgn="base" hangingPunct="0">
              <a:spcBef>
                <a:spcPct val="0"/>
              </a:spcBef>
              <a:spcAft>
                <a:spcPct val="0"/>
              </a:spcAft>
              <a:defRPr sz="2500">
                <a:solidFill>
                  <a:schemeClr val="tx1"/>
                </a:solidFill>
                <a:latin typeface="Arial" charset="0"/>
                <a:ea typeface="ＭＳ Ｐゴシック" charset="0"/>
              </a:defRPr>
            </a:lvl8pPr>
            <a:lvl9pPr marL="4051000" indent="-238294" defTabSz="966415" eaLnBrk="0" fontAlgn="base" hangingPunct="0">
              <a:spcBef>
                <a:spcPct val="0"/>
              </a:spcBef>
              <a:spcAft>
                <a:spcPct val="0"/>
              </a:spcAft>
              <a:defRPr sz="2500">
                <a:solidFill>
                  <a:schemeClr val="tx1"/>
                </a:solidFill>
                <a:latin typeface="Arial" charset="0"/>
                <a:ea typeface="ＭＳ Ｐゴシック" charset="0"/>
              </a:defRPr>
            </a:lvl9pPr>
          </a:lstStyle>
          <a:p>
            <a:pPr eaLnBrk="1" hangingPunct="1"/>
            <a:fld id="{64B612F1-1655-EA41-B32D-1213C301D902}" type="slidenum">
              <a:rPr lang="en-US" sz="1300"/>
              <a:pPr eaLnBrk="1" hangingPunct="1"/>
              <a:t>6</a:t>
            </a:fld>
            <a:endParaRPr lang="en-US" sz="1300"/>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99D38C-C5AA-2B48-BE58-FD48B3D20F4F}" type="slidenum">
              <a:rPr lang="en-US" sz="1300"/>
              <a:pPr eaLnBrk="1" hangingPunct="1"/>
              <a:t>7</a:t>
            </a:fld>
            <a:endParaRPr lang="en-US" sz="13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3613" eaLnBrk="0" hangingPunct="0">
              <a:defRPr sz="2400">
                <a:solidFill>
                  <a:schemeClr val="tx1"/>
                </a:solidFill>
                <a:latin typeface="Arial" charset="0"/>
                <a:ea typeface="ＭＳ Ｐゴシック" charset="0"/>
                <a:cs typeface="ＭＳ Ｐゴシック" charset="0"/>
              </a:defRPr>
            </a:lvl1pPr>
            <a:lvl2pPr marL="742950" indent="-285750" defTabSz="963613" eaLnBrk="0" hangingPunct="0">
              <a:defRPr sz="2400">
                <a:solidFill>
                  <a:schemeClr val="tx1"/>
                </a:solidFill>
                <a:latin typeface="Arial" charset="0"/>
                <a:ea typeface="ＭＳ Ｐゴシック" charset="0"/>
              </a:defRPr>
            </a:lvl2pPr>
            <a:lvl3pPr marL="1143000" indent="-228600" defTabSz="963613" eaLnBrk="0" hangingPunct="0">
              <a:defRPr sz="2400">
                <a:solidFill>
                  <a:schemeClr val="tx1"/>
                </a:solidFill>
                <a:latin typeface="Arial" charset="0"/>
                <a:ea typeface="ＭＳ Ｐゴシック" charset="0"/>
              </a:defRPr>
            </a:lvl3pPr>
            <a:lvl4pPr marL="1600200" indent="-228600" defTabSz="963613" eaLnBrk="0" hangingPunct="0">
              <a:defRPr sz="2400">
                <a:solidFill>
                  <a:schemeClr val="tx1"/>
                </a:solidFill>
                <a:latin typeface="Arial" charset="0"/>
                <a:ea typeface="ＭＳ Ｐゴシック" charset="0"/>
              </a:defRPr>
            </a:lvl4pPr>
            <a:lvl5pPr marL="2057400" indent="-228600" defTabSz="963613" eaLnBrk="0" hangingPunct="0">
              <a:defRPr sz="2400">
                <a:solidFill>
                  <a:schemeClr val="tx1"/>
                </a:solidFill>
                <a:latin typeface="Arial" charset="0"/>
                <a:ea typeface="ＭＳ Ｐゴシック" charset="0"/>
              </a:defRPr>
            </a:lvl5pPr>
            <a:lvl6pPr marL="2514600" indent="-228600" defTabSz="9636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36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36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36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C66CF05-C982-2D4B-9825-DB1A750AF8FB}" type="slidenum">
              <a:rPr lang="en-US" sz="1300"/>
              <a:pPr eaLnBrk="1" hangingPunct="1"/>
              <a:t>8</a:t>
            </a:fld>
            <a:endParaRPr lang="en-US" sz="13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8792CE-8D26-A147-93AB-595902884F8A}" type="slidenum">
              <a:rPr lang="en-US" smtClean="0"/>
              <a:pPr>
                <a:defRPr/>
              </a:pPr>
              <a:t>10</a:t>
            </a:fld>
            <a:endParaRPr lang="en-US"/>
          </a:p>
        </p:txBody>
      </p:sp>
    </p:spTree>
    <p:extLst>
      <p:ext uri="{BB962C8B-B14F-4D97-AF65-F5344CB8AC3E}">
        <p14:creationId xmlns:p14="http://schemas.microsoft.com/office/powerpoint/2010/main" val="2736677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C71536FA-7F06-014C-88B5-F1017E1BE278}" type="slidenum">
              <a:rPr lang="en-US"/>
              <a:pPr>
                <a:defRPr/>
              </a:pPr>
              <a:t>‹#›</a:t>
            </a:fld>
            <a:endParaRPr lang="en-US"/>
          </a:p>
        </p:txBody>
      </p:sp>
    </p:spTree>
    <p:extLst>
      <p:ext uri="{BB962C8B-B14F-4D97-AF65-F5344CB8AC3E}">
        <p14:creationId xmlns:p14="http://schemas.microsoft.com/office/powerpoint/2010/main" val="34264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2E3AAB68-67BB-7E4B-BFED-8C87E3889CF6}" type="slidenum">
              <a:rPr lang="en-US"/>
              <a:pPr>
                <a:defRPr/>
              </a:pPr>
              <a:t>‹#›</a:t>
            </a:fld>
            <a:endParaRPr lang="en-US"/>
          </a:p>
        </p:txBody>
      </p:sp>
    </p:spTree>
    <p:extLst>
      <p:ext uri="{BB962C8B-B14F-4D97-AF65-F5344CB8AC3E}">
        <p14:creationId xmlns:p14="http://schemas.microsoft.com/office/powerpoint/2010/main" val="218510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64522BBC-373E-064B-A6D2-0AE69867FDC9}" type="slidenum">
              <a:rPr lang="en-US"/>
              <a:pPr>
                <a:defRPr/>
              </a:pPr>
              <a:t>‹#›</a:t>
            </a:fld>
            <a:endParaRPr lang="en-US"/>
          </a:p>
        </p:txBody>
      </p:sp>
    </p:spTree>
    <p:extLst>
      <p:ext uri="{BB962C8B-B14F-4D97-AF65-F5344CB8AC3E}">
        <p14:creationId xmlns:p14="http://schemas.microsoft.com/office/powerpoint/2010/main" val="38352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F6C89A6D-37D7-2F4D-88C5-8A6CFF5DA478}" type="slidenum">
              <a:rPr lang="en-US"/>
              <a:pPr>
                <a:defRPr/>
              </a:pPr>
              <a:t>‹#›</a:t>
            </a:fld>
            <a:endParaRPr lang="en-US"/>
          </a:p>
        </p:txBody>
      </p:sp>
    </p:spTree>
    <p:extLst>
      <p:ext uri="{BB962C8B-B14F-4D97-AF65-F5344CB8AC3E}">
        <p14:creationId xmlns:p14="http://schemas.microsoft.com/office/powerpoint/2010/main" val="6739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a:p>
            <a:pPr>
              <a:defRPr/>
            </a:pPr>
            <a:fld id="{F021A673-1AE7-9046-BBD1-0D1F6FFF7DB6}" type="slidenum">
              <a:rPr lang="en-US"/>
              <a:pPr>
                <a:defRPr/>
              </a:pPr>
              <a:t>‹#›</a:t>
            </a:fld>
            <a:endParaRPr lang="en-US"/>
          </a:p>
        </p:txBody>
      </p:sp>
    </p:spTree>
    <p:extLst>
      <p:ext uri="{BB962C8B-B14F-4D97-AF65-F5344CB8AC3E}">
        <p14:creationId xmlns:p14="http://schemas.microsoft.com/office/powerpoint/2010/main" val="172734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p>
          <a:p>
            <a:pPr>
              <a:defRPr/>
            </a:pPr>
            <a:fld id="{76575615-9DEB-E441-913C-E2A2CBD33ECD}" type="slidenum">
              <a:rPr lang="en-US"/>
              <a:pPr>
                <a:defRPr/>
              </a:pPr>
              <a:t>‹#›</a:t>
            </a:fld>
            <a:endParaRPr lang="en-US"/>
          </a:p>
        </p:txBody>
      </p:sp>
    </p:spTree>
    <p:extLst>
      <p:ext uri="{BB962C8B-B14F-4D97-AF65-F5344CB8AC3E}">
        <p14:creationId xmlns:p14="http://schemas.microsoft.com/office/powerpoint/2010/main" val="198431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9" name="Rectangle 6"/>
          <p:cNvSpPr>
            <a:spLocks noGrp="1" noChangeArrowheads="1"/>
          </p:cNvSpPr>
          <p:nvPr>
            <p:ph type="sldNum" sz="quarter" idx="12"/>
          </p:nvPr>
        </p:nvSpPr>
        <p:spPr>
          <a:ln/>
        </p:spPr>
        <p:txBody>
          <a:bodyPr/>
          <a:lstStyle>
            <a:lvl1pPr>
              <a:defRPr/>
            </a:lvl1pPr>
          </a:lstStyle>
          <a:p>
            <a:pPr>
              <a:defRPr/>
            </a:pPr>
            <a:endParaRPr lang="en-US"/>
          </a:p>
          <a:p>
            <a:pPr>
              <a:defRPr/>
            </a:pPr>
            <a:fld id="{45062760-AF99-6548-865C-CF579557CB87}" type="slidenum">
              <a:rPr lang="en-US"/>
              <a:pPr>
                <a:defRPr/>
              </a:pPr>
              <a:t>‹#›</a:t>
            </a:fld>
            <a:endParaRPr lang="en-US"/>
          </a:p>
        </p:txBody>
      </p:sp>
    </p:spTree>
    <p:extLst>
      <p:ext uri="{BB962C8B-B14F-4D97-AF65-F5344CB8AC3E}">
        <p14:creationId xmlns:p14="http://schemas.microsoft.com/office/powerpoint/2010/main" val="382214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5" name="Rectangle 6"/>
          <p:cNvSpPr>
            <a:spLocks noGrp="1" noChangeArrowheads="1"/>
          </p:cNvSpPr>
          <p:nvPr>
            <p:ph type="sldNum" sz="quarter" idx="12"/>
          </p:nvPr>
        </p:nvSpPr>
        <p:spPr>
          <a:ln/>
        </p:spPr>
        <p:txBody>
          <a:bodyPr/>
          <a:lstStyle>
            <a:lvl1pPr>
              <a:defRPr/>
            </a:lvl1pPr>
          </a:lstStyle>
          <a:p>
            <a:pPr>
              <a:defRPr/>
            </a:pPr>
            <a:endParaRPr lang="en-US"/>
          </a:p>
          <a:p>
            <a:pPr>
              <a:defRPr/>
            </a:pPr>
            <a:fld id="{22D9D501-C5A1-E44E-8878-2B95C8729EE8}" type="slidenum">
              <a:rPr lang="en-US"/>
              <a:pPr>
                <a:defRPr/>
              </a:pPr>
              <a:t>‹#›</a:t>
            </a:fld>
            <a:endParaRPr lang="en-US"/>
          </a:p>
        </p:txBody>
      </p:sp>
    </p:spTree>
    <p:extLst>
      <p:ext uri="{BB962C8B-B14F-4D97-AF65-F5344CB8AC3E}">
        <p14:creationId xmlns:p14="http://schemas.microsoft.com/office/powerpoint/2010/main" val="354333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4" name="Rectangle 6"/>
          <p:cNvSpPr>
            <a:spLocks noGrp="1" noChangeArrowheads="1"/>
          </p:cNvSpPr>
          <p:nvPr>
            <p:ph type="sldNum" sz="quarter" idx="12"/>
          </p:nvPr>
        </p:nvSpPr>
        <p:spPr>
          <a:ln/>
        </p:spPr>
        <p:txBody>
          <a:bodyPr/>
          <a:lstStyle>
            <a:lvl1pPr>
              <a:defRPr/>
            </a:lvl1pPr>
          </a:lstStyle>
          <a:p>
            <a:pPr>
              <a:defRPr/>
            </a:pPr>
            <a:endParaRPr lang="en-US"/>
          </a:p>
          <a:p>
            <a:pPr>
              <a:defRPr/>
            </a:pPr>
            <a:fld id="{99CC7EDB-8A7B-F24D-9275-8EA262B56C01}" type="slidenum">
              <a:rPr lang="en-US"/>
              <a:pPr>
                <a:defRPr/>
              </a:pPr>
              <a:t>‹#›</a:t>
            </a:fld>
            <a:endParaRPr lang="en-US"/>
          </a:p>
        </p:txBody>
      </p:sp>
    </p:spTree>
    <p:extLst>
      <p:ext uri="{BB962C8B-B14F-4D97-AF65-F5344CB8AC3E}">
        <p14:creationId xmlns:p14="http://schemas.microsoft.com/office/powerpoint/2010/main" val="234936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p>
          <a:p>
            <a:pPr>
              <a:defRPr/>
            </a:pPr>
            <a:fld id="{8AB81101-7279-6D43-93EF-C670A28407B3}" type="slidenum">
              <a:rPr lang="en-US"/>
              <a:pPr>
                <a:defRPr/>
              </a:pPr>
              <a:t>‹#›</a:t>
            </a:fld>
            <a:endParaRPr lang="en-US"/>
          </a:p>
        </p:txBody>
      </p:sp>
    </p:spTree>
    <p:extLst>
      <p:ext uri="{BB962C8B-B14F-4D97-AF65-F5344CB8AC3E}">
        <p14:creationId xmlns:p14="http://schemas.microsoft.com/office/powerpoint/2010/main" val="3000275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 to Atomistic Modeling, F12 (UW – Madison, MS&amp;E 560) </a:t>
            </a:r>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p>
          <a:p>
            <a:pPr>
              <a:defRPr/>
            </a:pPr>
            <a:fld id="{9D1E6D69-AD9F-8743-9F2E-7A88D6A1CA42}" type="slidenum">
              <a:rPr lang="en-US"/>
              <a:pPr>
                <a:defRPr/>
              </a:pPr>
              <a:t>‹#›</a:t>
            </a:fld>
            <a:endParaRPr lang="en-US"/>
          </a:p>
        </p:txBody>
      </p:sp>
    </p:spTree>
    <p:extLst>
      <p:ext uri="{BB962C8B-B14F-4D97-AF65-F5344CB8AC3E}">
        <p14:creationId xmlns:p14="http://schemas.microsoft.com/office/powerpoint/2010/main" val="203177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025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2278063" y="6400800"/>
            <a:ext cx="4581525"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vl1pPr>
          </a:lstStyle>
          <a:p>
            <a:pPr>
              <a:defRPr/>
            </a:pPr>
            <a:r>
              <a:rPr lang="en-US"/>
              <a:t>Intro to Atomistic Modeling, F12 (UW – Madison, MS&amp;E 560) </a:t>
            </a:r>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pPr>
              <a:defRPr/>
            </a:pPr>
            <a:endParaRPr lang="en-US"/>
          </a:p>
          <a:p>
            <a:pPr>
              <a:defRPr/>
            </a:pPr>
            <a:fld id="{429EB060-B397-9F46-A032-70E05BBADBF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b="1">
          <a:solidFill>
            <a:srgbClr val="CC0000"/>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2pPr>
      <a:lvl3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3pPr>
      <a:lvl4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4pPr>
      <a:lvl5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5pPr>
      <a:lvl6pPr marL="457200" algn="ctr" rtl="0" fontAlgn="base">
        <a:spcBef>
          <a:spcPct val="0"/>
        </a:spcBef>
        <a:spcAft>
          <a:spcPct val="0"/>
        </a:spcAft>
        <a:defRPr sz="3200" b="1">
          <a:solidFill>
            <a:srgbClr val="CC0000"/>
          </a:solidFill>
          <a:latin typeface="Arial" pitchFamily="-110" charset="0"/>
        </a:defRPr>
      </a:lvl6pPr>
      <a:lvl7pPr marL="914400" algn="ctr" rtl="0" fontAlgn="base">
        <a:spcBef>
          <a:spcPct val="0"/>
        </a:spcBef>
        <a:spcAft>
          <a:spcPct val="0"/>
        </a:spcAft>
        <a:defRPr sz="3200" b="1">
          <a:solidFill>
            <a:srgbClr val="CC0000"/>
          </a:solidFill>
          <a:latin typeface="Arial" pitchFamily="-110" charset="0"/>
        </a:defRPr>
      </a:lvl7pPr>
      <a:lvl8pPr marL="1371600" algn="ctr" rtl="0" fontAlgn="base">
        <a:spcBef>
          <a:spcPct val="0"/>
        </a:spcBef>
        <a:spcAft>
          <a:spcPct val="0"/>
        </a:spcAft>
        <a:defRPr sz="3200" b="1">
          <a:solidFill>
            <a:srgbClr val="CC0000"/>
          </a:solidFill>
          <a:latin typeface="Arial" pitchFamily="-110" charset="0"/>
        </a:defRPr>
      </a:lvl8pPr>
      <a:lvl9pPr marL="1828800" algn="ctr" rtl="0" fontAlgn="base">
        <a:spcBef>
          <a:spcPct val="0"/>
        </a:spcBef>
        <a:spcAft>
          <a:spcPct val="0"/>
        </a:spcAft>
        <a:defRPr sz="3200" b="1">
          <a:solidFill>
            <a:srgbClr val="CC0000"/>
          </a:solidFill>
          <a:latin typeface="Arial" pitchFamily="-110"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pitchFamily="-110" charset="-128"/>
        </a:defRPr>
      </a:lvl2pPr>
      <a:lvl3pPr marL="1143000" indent="-228600" algn="l" rtl="0" eaLnBrk="0" fontAlgn="base" hangingPunct="0">
        <a:spcBef>
          <a:spcPct val="20000"/>
        </a:spcBef>
        <a:spcAft>
          <a:spcPct val="0"/>
        </a:spcAft>
        <a:buChar char="•"/>
        <a:defRPr>
          <a:solidFill>
            <a:schemeClr val="tx1"/>
          </a:solidFill>
          <a:latin typeface="+mn-lt"/>
          <a:ea typeface="ＭＳ Ｐゴシック" pitchFamily="-110"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pitchFamily="-110" charset="-128"/>
        </a:defRPr>
      </a:lvl4pPr>
      <a:lvl5pPr marL="2057400" indent="-228600" algn="l" rtl="0" eaLnBrk="0" fontAlgn="base" hangingPunct="0">
        <a:spcBef>
          <a:spcPct val="20000"/>
        </a:spcBef>
        <a:spcAft>
          <a:spcPct val="0"/>
        </a:spcAft>
        <a:buChar char="»"/>
        <a:defRPr sz="1400">
          <a:solidFill>
            <a:schemeClr val="tx1"/>
          </a:solidFill>
          <a:latin typeface="+mn-lt"/>
          <a:ea typeface="ＭＳ Ｐゴシック" pitchFamily="-110" charset="-128"/>
        </a:defRPr>
      </a:lvl5pPr>
      <a:lvl6pPr marL="2514600" indent="-228600" algn="l" rtl="0" fontAlgn="base">
        <a:spcBef>
          <a:spcPct val="20000"/>
        </a:spcBef>
        <a:spcAft>
          <a:spcPct val="0"/>
        </a:spcAft>
        <a:buChar char="»"/>
        <a:defRPr sz="1400">
          <a:solidFill>
            <a:schemeClr val="tx1"/>
          </a:solidFill>
          <a:latin typeface="+mn-lt"/>
          <a:ea typeface="ＭＳ Ｐゴシック" pitchFamily="-110" charset="-128"/>
        </a:defRPr>
      </a:lvl6pPr>
      <a:lvl7pPr marL="2971800" indent="-228600" algn="l" rtl="0" fontAlgn="base">
        <a:spcBef>
          <a:spcPct val="20000"/>
        </a:spcBef>
        <a:spcAft>
          <a:spcPct val="0"/>
        </a:spcAft>
        <a:buChar char="»"/>
        <a:defRPr sz="1400">
          <a:solidFill>
            <a:schemeClr val="tx1"/>
          </a:solidFill>
          <a:latin typeface="+mn-lt"/>
          <a:ea typeface="ＭＳ Ｐゴシック" pitchFamily="-110" charset="-128"/>
        </a:defRPr>
      </a:lvl7pPr>
      <a:lvl8pPr marL="3429000" indent="-228600" algn="l" rtl="0" fontAlgn="base">
        <a:spcBef>
          <a:spcPct val="20000"/>
        </a:spcBef>
        <a:spcAft>
          <a:spcPct val="0"/>
        </a:spcAft>
        <a:buChar char="»"/>
        <a:defRPr sz="1400">
          <a:solidFill>
            <a:schemeClr val="tx1"/>
          </a:solidFill>
          <a:latin typeface="+mn-lt"/>
          <a:ea typeface="ＭＳ Ｐゴシック" pitchFamily="-110" charset="-128"/>
        </a:defRPr>
      </a:lvl8pPr>
      <a:lvl9pPr marL="3886200" indent="-228600" algn="l" rtl="0" fontAlgn="base">
        <a:spcBef>
          <a:spcPct val="20000"/>
        </a:spcBef>
        <a:spcAft>
          <a:spcPct val="0"/>
        </a:spcAft>
        <a:buChar char="»"/>
        <a:defRPr sz="14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svg"/><Relationship Id="rId12"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0.png"/><Relationship Id="rId5" Type="http://schemas.openxmlformats.org/officeDocument/2006/relationships/image" Target="../media/image16.png"/><Relationship Id="rId10" Type="http://schemas.openxmlformats.org/officeDocument/2006/relationships/hyperlink" Target="https://www.sciencedirect.com/journal/physica/vol/27/issue/6" TargetMode="External"/><Relationship Id="rId4" Type="http://schemas.openxmlformats.org/officeDocument/2006/relationships/image" Target="../media/image15.png"/><Relationship Id="rId9" Type="http://schemas.openxmlformats.org/officeDocument/2006/relationships/hyperlink" Target="https://www.sciencedirect.com/journal/physica"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3.bin"/><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emf"/><Relationship Id="rId9" Type="http://schemas.openxmlformats.org/officeDocument/2006/relationships/image" Target="../media/image6.wmf"/></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8DEBC423-797A-EC47-9FB9-839DA9A5340D}" type="slidenum">
              <a:rPr lang="en-US" sz="1000"/>
              <a:pPr eaLnBrk="1" hangingPunct="1"/>
              <a:t>1</a:t>
            </a:fld>
            <a:endParaRPr lang="en-US" sz="1000"/>
          </a:p>
        </p:txBody>
      </p:sp>
      <p:sp>
        <p:nvSpPr>
          <p:cNvPr id="15363" name="Rectangle 2"/>
          <p:cNvSpPr>
            <a:spLocks noGrp="1" noChangeArrowheads="1"/>
          </p:cNvSpPr>
          <p:nvPr>
            <p:ph type="ctrTitle"/>
          </p:nvPr>
        </p:nvSpPr>
        <p:spPr>
          <a:xfrm>
            <a:off x="685800" y="1676400"/>
            <a:ext cx="7772400" cy="1470025"/>
          </a:xfrm>
        </p:spPr>
        <p:txBody>
          <a:bodyPr/>
          <a:lstStyle/>
          <a:p>
            <a:pPr eaLnBrk="1" hangingPunct="1"/>
            <a:r>
              <a:rPr lang="en-US" dirty="0">
                <a:latin typeface="Arial" charset="0"/>
                <a:ea typeface="ＭＳ Ｐゴシック" charset="0"/>
                <a:cs typeface="ＭＳ Ｐゴシック" charset="0"/>
              </a:rPr>
              <a:t>Introduction to Atomistic Hamiltonians</a:t>
            </a:r>
          </a:p>
        </p:txBody>
      </p:sp>
      <p:sp>
        <p:nvSpPr>
          <p:cNvPr id="15364" name="Rectangle 3"/>
          <p:cNvSpPr>
            <a:spLocks noGrp="1" noChangeArrowheads="1"/>
          </p:cNvSpPr>
          <p:nvPr>
            <p:ph type="subTitle" idx="1"/>
          </p:nvPr>
        </p:nvSpPr>
        <p:spPr>
          <a:xfrm>
            <a:off x="381000" y="3886200"/>
            <a:ext cx="8458200" cy="1752600"/>
          </a:xfrm>
        </p:spPr>
        <p:txBody>
          <a:bodyPr/>
          <a:lstStyle/>
          <a:p>
            <a:pPr eaLnBrk="1" hangingPunct="1"/>
            <a:r>
              <a:rPr lang="en-US" dirty="0">
                <a:latin typeface="Arial" charset="0"/>
                <a:ea typeface="ＭＳ Ｐゴシック" charset="0"/>
                <a:cs typeface="ＭＳ Ｐゴシック" charset="0"/>
              </a:rPr>
              <a:t>Yuan Ping</a:t>
            </a:r>
          </a:p>
          <a:p>
            <a:pPr eaLnBrk="1" hangingPunct="1"/>
            <a:r>
              <a:rPr lang="en-US" dirty="0">
                <a:latin typeface="Arial" charset="0"/>
                <a:ea typeface="ＭＳ Ｐゴシック" charset="0"/>
                <a:cs typeface="ＭＳ Ｐゴシック" charset="0"/>
              </a:rPr>
              <a:t>Last Update: 9/9/24</a:t>
            </a:r>
          </a:p>
        </p:txBody>
      </p:sp>
    </p:spTree>
    <p:extLst>
      <p:ext uri="{BB962C8B-B14F-4D97-AF65-F5344CB8AC3E}">
        <p14:creationId xmlns:p14="http://schemas.microsoft.com/office/powerpoint/2010/main" val="1757129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259049-5F01-DFE9-4A55-4C0F148ABD49}"/>
              </a:ext>
            </a:extLst>
          </p:cNvPr>
          <p:cNvSpPr>
            <a:spLocks noGrp="1"/>
          </p:cNvSpPr>
          <p:nvPr>
            <p:ph type="sldNum" sz="quarter" idx="12"/>
          </p:nvPr>
        </p:nvSpPr>
        <p:spPr/>
        <p:txBody>
          <a:bodyPr/>
          <a:lstStyle/>
          <a:p>
            <a:pPr>
              <a:defRPr/>
            </a:pPr>
            <a:endParaRPr lang="en-US"/>
          </a:p>
          <a:p>
            <a:pPr>
              <a:defRPr/>
            </a:pPr>
            <a:fld id="{F6C89A6D-37D7-2F4D-88C5-8A6CFF5DA478}" type="slidenum">
              <a:rPr lang="en-US" smtClean="0"/>
              <a:pPr>
                <a:defRPr/>
              </a:pPr>
              <a:t>10</a:t>
            </a:fld>
            <a:endParaRPr lang="en-US"/>
          </a:p>
        </p:txBody>
      </p:sp>
      <p:sp>
        <p:nvSpPr>
          <p:cNvPr id="5" name="Title 1">
            <a:extLst>
              <a:ext uri="{FF2B5EF4-FFF2-40B4-BE49-F238E27FC236}">
                <a16:creationId xmlns:a16="http://schemas.microsoft.com/office/drawing/2014/main" id="{DBB6B8F1-94EE-9E14-8647-601AA323C4AD}"/>
              </a:ext>
            </a:extLst>
          </p:cNvPr>
          <p:cNvSpPr txBox="1">
            <a:spLocks/>
          </p:cNvSpPr>
          <p:nvPr/>
        </p:nvSpPr>
        <p:spPr bwMode="auto">
          <a:xfrm>
            <a:off x="152400" y="152400"/>
            <a:ext cx="9144000" cy="1025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CC0000"/>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2pPr>
            <a:lvl3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3pPr>
            <a:lvl4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4pPr>
            <a:lvl5pPr algn="ctr" rtl="0" eaLnBrk="0" fontAlgn="base" hangingPunct="0">
              <a:spcBef>
                <a:spcPct val="0"/>
              </a:spcBef>
              <a:spcAft>
                <a:spcPct val="0"/>
              </a:spcAft>
              <a:defRPr sz="3200" b="1">
                <a:solidFill>
                  <a:srgbClr val="CC0000"/>
                </a:solidFill>
                <a:latin typeface="Arial" pitchFamily="-110" charset="0"/>
                <a:ea typeface="ＭＳ Ｐゴシック" charset="-128"/>
                <a:cs typeface="ＭＳ Ｐゴシック" charset="-128"/>
              </a:defRPr>
            </a:lvl5pPr>
            <a:lvl6pPr marL="457200" algn="ctr" rtl="0" fontAlgn="base">
              <a:spcBef>
                <a:spcPct val="0"/>
              </a:spcBef>
              <a:spcAft>
                <a:spcPct val="0"/>
              </a:spcAft>
              <a:defRPr sz="3200" b="1">
                <a:solidFill>
                  <a:srgbClr val="CC0000"/>
                </a:solidFill>
                <a:latin typeface="Arial" pitchFamily="-110" charset="0"/>
              </a:defRPr>
            </a:lvl6pPr>
            <a:lvl7pPr marL="914400" algn="ctr" rtl="0" fontAlgn="base">
              <a:spcBef>
                <a:spcPct val="0"/>
              </a:spcBef>
              <a:spcAft>
                <a:spcPct val="0"/>
              </a:spcAft>
              <a:defRPr sz="3200" b="1">
                <a:solidFill>
                  <a:srgbClr val="CC0000"/>
                </a:solidFill>
                <a:latin typeface="Arial" pitchFamily="-110" charset="0"/>
              </a:defRPr>
            </a:lvl7pPr>
            <a:lvl8pPr marL="1371600" algn="ctr" rtl="0" fontAlgn="base">
              <a:spcBef>
                <a:spcPct val="0"/>
              </a:spcBef>
              <a:spcAft>
                <a:spcPct val="0"/>
              </a:spcAft>
              <a:defRPr sz="3200" b="1">
                <a:solidFill>
                  <a:srgbClr val="CC0000"/>
                </a:solidFill>
                <a:latin typeface="Arial" pitchFamily="-110" charset="0"/>
              </a:defRPr>
            </a:lvl8pPr>
            <a:lvl9pPr marL="1828800" algn="ctr" rtl="0" fontAlgn="base">
              <a:spcBef>
                <a:spcPct val="0"/>
              </a:spcBef>
              <a:spcAft>
                <a:spcPct val="0"/>
              </a:spcAft>
              <a:defRPr sz="3200" b="1">
                <a:solidFill>
                  <a:srgbClr val="CC0000"/>
                </a:solidFill>
                <a:latin typeface="Arial" pitchFamily="-110" charset="0"/>
              </a:defRPr>
            </a:lvl9pPr>
          </a:lstStyle>
          <a:p>
            <a:r>
              <a:rPr lang="en-US" kern="0" dirty="0"/>
              <a:t>Potential Energy Surface of H</a:t>
            </a:r>
            <a:r>
              <a:rPr lang="en-US" kern="0" baseline="-25000" dirty="0"/>
              <a:t>2</a:t>
            </a:r>
            <a:r>
              <a:rPr lang="en-US" kern="0" dirty="0"/>
              <a:t> Molecule</a:t>
            </a:r>
          </a:p>
        </p:txBody>
      </p:sp>
      <p:pic>
        <p:nvPicPr>
          <p:cNvPr id="6" name="Picture 2">
            <a:extLst>
              <a:ext uri="{FF2B5EF4-FFF2-40B4-BE49-F238E27FC236}">
                <a16:creationId xmlns:a16="http://schemas.microsoft.com/office/drawing/2014/main" id="{1FB850E9-31E7-8E50-9840-8FC2710B3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19495"/>
            <a:ext cx="4802227" cy="2974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C28C5D5-AE89-AFE6-67A7-5CFE11F2A117}"/>
                  </a:ext>
                </a:extLst>
              </p:cNvPr>
              <p:cNvSpPr txBox="1"/>
              <p:nvPr/>
            </p:nvSpPr>
            <p:spPr>
              <a:xfrm>
                <a:off x="2493335" y="1775199"/>
                <a:ext cx="2200940" cy="69519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ea typeface="Cambria Math"/>
                        </a:rPr>
                        <m:t>E</m:t>
                      </m:r>
                      <m:r>
                        <a:rPr lang="en-US" b="0" i="0" smtClean="0">
                          <a:solidFill>
                            <a:schemeClr val="tx1"/>
                          </a:solidFill>
                          <a:latin typeface="Cambria Math" panose="02040503050406030204" pitchFamily="18" charset="0"/>
                          <a:ea typeface="Cambria Math"/>
                        </a:rPr>
                        <m:t>=</m:t>
                      </m:r>
                      <m:r>
                        <m:rPr>
                          <m:sty m:val="p"/>
                        </m:rPr>
                        <a:rPr lang="en-US" b="0" i="0" smtClean="0">
                          <a:solidFill>
                            <a:schemeClr val="tx1"/>
                          </a:solidFill>
                          <a:latin typeface="Cambria Math" panose="02040503050406030204" pitchFamily="18" charset="0"/>
                          <a:ea typeface="Cambria Math"/>
                        </a:rPr>
                        <m:t>Eel</m:t>
                      </m:r>
                      <m:r>
                        <a:rPr lang="en-US" b="0" i="1" smtClean="0">
                          <a:solidFill>
                            <a:schemeClr val="tx1"/>
                          </a:solidFill>
                          <a:latin typeface="Cambria Math" panose="02040503050406030204" pitchFamily="18" charset="0"/>
                          <a:ea typeface="Cambria Math"/>
                        </a:rPr>
                        <m:t>+</m:t>
                      </m:r>
                      <m:f>
                        <m:fPr>
                          <m:ctrlPr>
                            <a:rPr lang="en-US" i="1">
                              <a:solidFill>
                                <a:srgbClr val="FFC000"/>
                              </a:solidFill>
                              <a:latin typeface="Cambria Math" panose="02040503050406030204" pitchFamily="18" charset="0"/>
                              <a:ea typeface="Cambria Math"/>
                            </a:rPr>
                          </m:ctrlPr>
                        </m:fPr>
                        <m:num>
                          <m:sSup>
                            <m:sSupPr>
                              <m:ctrlPr>
                                <a:rPr lang="en-US" i="1">
                                  <a:solidFill>
                                    <a:srgbClr val="FFC000"/>
                                  </a:solidFill>
                                  <a:latin typeface="Cambria Math" panose="02040503050406030204" pitchFamily="18" charset="0"/>
                                  <a:ea typeface="Cambria Math"/>
                                </a:rPr>
                              </m:ctrlPr>
                            </m:sSupPr>
                            <m:e>
                              <m:r>
                                <a:rPr lang="en-US" i="1">
                                  <a:solidFill>
                                    <a:srgbClr val="FFC000"/>
                                  </a:solidFill>
                                  <a:latin typeface="Cambria Math"/>
                                  <a:ea typeface="Cambria Math"/>
                                </a:rPr>
                                <m:t>𝑒</m:t>
                              </m:r>
                            </m:e>
                            <m:sup>
                              <m:r>
                                <a:rPr lang="en-US" i="1">
                                  <a:solidFill>
                                    <a:srgbClr val="FFC000"/>
                                  </a:solidFill>
                                  <a:latin typeface="Cambria Math"/>
                                  <a:ea typeface="Cambria Math"/>
                                </a:rPr>
                                <m:t>2</m:t>
                              </m:r>
                            </m:sup>
                          </m:sSup>
                        </m:num>
                        <m:den>
                          <m:r>
                            <a:rPr lang="en-US" i="1">
                              <a:solidFill>
                                <a:srgbClr val="FFC000"/>
                              </a:solidFill>
                              <a:latin typeface="Cambria Math"/>
                              <a:ea typeface="Cambria Math"/>
                            </a:rPr>
                            <m:t>4</m:t>
                          </m:r>
                          <m:r>
                            <a:rPr lang="en-US" i="1">
                              <a:solidFill>
                                <a:srgbClr val="FFC000"/>
                              </a:solidFill>
                              <a:latin typeface="Cambria Math"/>
                              <a:ea typeface="Cambria Math"/>
                            </a:rPr>
                            <m:t>𝜋</m:t>
                          </m:r>
                          <m:sSub>
                            <m:sSubPr>
                              <m:ctrlPr>
                                <a:rPr lang="en-US" i="1">
                                  <a:solidFill>
                                    <a:srgbClr val="FFC000"/>
                                  </a:solidFill>
                                  <a:latin typeface="Cambria Math" panose="02040503050406030204" pitchFamily="18" charset="0"/>
                                  <a:ea typeface="Cambria Math"/>
                                </a:rPr>
                              </m:ctrlPr>
                            </m:sSubPr>
                            <m:e>
                              <m:r>
                                <a:rPr lang="en-US" i="1">
                                  <a:solidFill>
                                    <a:srgbClr val="FFC000"/>
                                  </a:solidFill>
                                  <a:latin typeface="Cambria Math"/>
                                  <a:ea typeface="Cambria Math"/>
                                </a:rPr>
                                <m:t>𝜀</m:t>
                              </m:r>
                            </m:e>
                            <m:sub>
                              <m:r>
                                <a:rPr lang="en-US" i="1">
                                  <a:solidFill>
                                    <a:srgbClr val="FFC000"/>
                                  </a:solidFill>
                                  <a:latin typeface="Cambria Math"/>
                                  <a:ea typeface="Cambria Math"/>
                                </a:rPr>
                                <m:t>0</m:t>
                              </m:r>
                            </m:sub>
                          </m:sSub>
                          <m:r>
                            <a:rPr lang="en-US" b="0" i="1" smtClean="0">
                              <a:solidFill>
                                <a:srgbClr val="FFC000"/>
                              </a:solidFill>
                              <a:latin typeface="Cambria Math"/>
                              <a:ea typeface="Cambria Math"/>
                            </a:rPr>
                            <m:t>𝑅</m:t>
                          </m:r>
                        </m:den>
                      </m:f>
                    </m:oMath>
                  </m:oMathPara>
                </a14:m>
                <a:endParaRPr lang="en-US" dirty="0"/>
              </a:p>
            </p:txBody>
          </p:sp>
        </mc:Choice>
        <mc:Fallback>
          <p:sp>
            <p:nvSpPr>
              <p:cNvPr id="7" name="TextBox 6">
                <a:extLst>
                  <a:ext uri="{FF2B5EF4-FFF2-40B4-BE49-F238E27FC236}">
                    <a16:creationId xmlns:a16="http://schemas.microsoft.com/office/drawing/2014/main" id="{4C28C5D5-AE89-AFE6-67A7-5CFE11F2A117}"/>
                  </a:ext>
                </a:extLst>
              </p:cNvPr>
              <p:cNvSpPr txBox="1">
                <a:spLocks noRot="1" noChangeAspect="1" noMove="1" noResize="1" noEditPoints="1" noAdjustHandles="1" noChangeArrowheads="1" noChangeShapeType="1" noTextEdit="1"/>
              </p:cNvSpPr>
              <p:nvPr/>
            </p:nvSpPr>
            <p:spPr>
              <a:xfrm>
                <a:off x="2493335" y="1775199"/>
                <a:ext cx="2200940" cy="695190"/>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0E8FCA6-584B-7F77-F321-60E98353C7C3}"/>
              </a:ext>
            </a:extLst>
          </p:cNvPr>
          <p:cNvSpPr txBox="1"/>
          <p:nvPr/>
        </p:nvSpPr>
        <p:spPr>
          <a:xfrm>
            <a:off x="1169582" y="4508205"/>
            <a:ext cx="2424223" cy="646331"/>
          </a:xfrm>
          <a:prstGeom prst="rect">
            <a:avLst/>
          </a:prstGeom>
          <a:noFill/>
        </p:spPr>
        <p:txBody>
          <a:bodyPr wrap="square" rtlCol="0">
            <a:spAutoFit/>
          </a:bodyPr>
          <a:lstStyle/>
          <a:p>
            <a:r>
              <a:rPr lang="en-US" dirty="0"/>
              <a:t>Potential energy from Quantum mechanics </a:t>
            </a:r>
          </a:p>
        </p:txBody>
      </p:sp>
      <p:cxnSp>
        <p:nvCxnSpPr>
          <p:cNvPr id="9" name="Straight Connector 8">
            <a:extLst>
              <a:ext uri="{FF2B5EF4-FFF2-40B4-BE49-F238E27FC236}">
                <a16:creationId xmlns:a16="http://schemas.microsoft.com/office/drawing/2014/main" id="{FDC036DB-05D6-A8F5-26FD-958F7F6C4117}"/>
              </a:ext>
            </a:extLst>
          </p:cNvPr>
          <p:cNvCxnSpPr/>
          <p:nvPr/>
        </p:nvCxnSpPr>
        <p:spPr>
          <a:xfrm flipV="1">
            <a:off x="1883920" y="2147413"/>
            <a:ext cx="0" cy="20574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388C060-CB22-AB02-EA5D-2084BA7C4FC9}"/>
                  </a:ext>
                </a:extLst>
              </p:cNvPr>
              <p:cNvSpPr txBox="1"/>
              <p:nvPr/>
            </p:nvSpPr>
            <p:spPr>
              <a:xfrm>
                <a:off x="1689586" y="1775199"/>
                <a:ext cx="6013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𝑅</m:t>
                          </m:r>
                        </m:e>
                        <m:sub>
                          <m:r>
                            <a:rPr lang="en-US" b="0" i="1" smtClean="0">
                              <a:latin typeface="Cambria Math"/>
                            </a:rPr>
                            <m:t>𝑒</m:t>
                          </m:r>
                        </m:sub>
                      </m:sSub>
                    </m:oMath>
                  </m:oMathPara>
                </a14:m>
                <a:endParaRPr lang="en-US" dirty="0"/>
              </a:p>
            </p:txBody>
          </p:sp>
        </mc:Choice>
        <mc:Fallback>
          <p:sp>
            <p:nvSpPr>
              <p:cNvPr id="10" name="TextBox 9">
                <a:extLst>
                  <a:ext uri="{FF2B5EF4-FFF2-40B4-BE49-F238E27FC236}">
                    <a16:creationId xmlns:a16="http://schemas.microsoft.com/office/drawing/2014/main" id="{4388C060-CB22-AB02-EA5D-2084BA7C4FC9}"/>
                  </a:ext>
                </a:extLst>
              </p:cNvPr>
              <p:cNvSpPr txBox="1">
                <a:spLocks noRot="1" noChangeAspect="1" noMove="1" noResize="1" noEditPoints="1" noAdjustHandles="1" noChangeArrowheads="1" noChangeShapeType="1" noTextEdit="1"/>
              </p:cNvSpPr>
              <p:nvPr/>
            </p:nvSpPr>
            <p:spPr>
              <a:xfrm>
                <a:off x="1689586" y="1775199"/>
                <a:ext cx="601318" cy="461665"/>
              </a:xfrm>
              <a:prstGeom prst="rect">
                <a:avLst/>
              </a:prstGeom>
              <a:blipFill>
                <a:blip r:embed="rId5"/>
                <a:stretch>
                  <a:fillRect/>
                </a:stretch>
              </a:blipFill>
            </p:spPr>
            <p:txBody>
              <a:bodyPr/>
              <a:lstStyle/>
              <a:p>
                <a:r>
                  <a:rPr lang="en-US">
                    <a:noFill/>
                  </a:rPr>
                  <a:t> </a:t>
                </a:r>
              </a:p>
            </p:txBody>
          </p:sp>
        </mc:Fallback>
      </mc:AlternateContent>
      <p:pic>
        <p:nvPicPr>
          <p:cNvPr id="15" name="Graphic 14">
            <a:extLst>
              <a:ext uri="{FF2B5EF4-FFF2-40B4-BE49-F238E27FC236}">
                <a16:creationId xmlns:a16="http://schemas.microsoft.com/office/drawing/2014/main" id="{6AA67274-8AEA-1C99-529B-E71FAE2468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88205" y="1486861"/>
            <a:ext cx="2132418" cy="411252"/>
          </a:xfrm>
          <a:prstGeom prst="rect">
            <a:avLst/>
          </a:prstGeom>
        </p:spPr>
      </p:pic>
      <p:pic>
        <p:nvPicPr>
          <p:cNvPr id="17" name="Picture 16" descr="A graph of a function&#10;&#10;Description automatically generated">
            <a:extLst>
              <a:ext uri="{FF2B5EF4-FFF2-40B4-BE49-F238E27FC236}">
                <a16:creationId xmlns:a16="http://schemas.microsoft.com/office/drawing/2014/main" id="{1FB69D52-EDF1-C0E3-FE16-04CACB4B7A6A}"/>
              </a:ext>
            </a:extLst>
          </p:cNvPr>
          <p:cNvPicPr>
            <a:picLocks noChangeAspect="1"/>
          </p:cNvPicPr>
          <p:nvPr/>
        </p:nvPicPr>
        <p:blipFill>
          <a:blip r:embed="rId8"/>
          <a:stretch>
            <a:fillRect/>
          </a:stretch>
        </p:blipFill>
        <p:spPr>
          <a:xfrm>
            <a:off x="5303689" y="2027309"/>
            <a:ext cx="3738633" cy="2332558"/>
          </a:xfrm>
          <a:prstGeom prst="rect">
            <a:avLst/>
          </a:prstGeom>
        </p:spPr>
      </p:pic>
      <p:sp>
        <p:nvSpPr>
          <p:cNvPr id="18" name="TextBox 17">
            <a:extLst>
              <a:ext uri="{FF2B5EF4-FFF2-40B4-BE49-F238E27FC236}">
                <a16:creationId xmlns:a16="http://schemas.microsoft.com/office/drawing/2014/main" id="{D06503C7-F1B6-7127-73DD-F9D97A13BF9F}"/>
              </a:ext>
            </a:extLst>
          </p:cNvPr>
          <p:cNvSpPr txBox="1"/>
          <p:nvPr/>
        </p:nvSpPr>
        <p:spPr>
          <a:xfrm>
            <a:off x="5796516" y="4440029"/>
            <a:ext cx="3646967"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Classical potential (</a:t>
            </a:r>
            <a:r>
              <a:rPr lang="en-US" b="0" i="0" dirty="0">
                <a:effectLst/>
                <a:latin typeface="Arial" panose="020B0604020202020204" pitchFamily="34" charset="0"/>
                <a:cs typeface="Arial" panose="020B0604020202020204" pitchFamily="34" charset="0"/>
              </a:rPr>
              <a:t>Lennard-Jones potential 6-12) for </a:t>
            </a:r>
            <a:r>
              <a:rPr lang="en-US" dirty="0">
                <a:latin typeface="Arial" panose="020B0604020202020204" pitchFamily="34" charset="0"/>
                <a:cs typeface="Arial" panose="020B0604020202020204" pitchFamily="34" charset="0"/>
              </a:rPr>
              <a:t>interparticle interactions </a:t>
            </a:r>
            <a:r>
              <a:rPr lang="en-US" b="0" i="0" u="none" strike="noStrike" dirty="0">
                <a:solidFill>
                  <a:srgbClr val="1F1F1F"/>
                </a:solidFill>
                <a:effectLst/>
                <a:latin typeface="ElsevierSans"/>
                <a:hlinkClick r:id="rId9" tooltip="Go to Physica on ScienceDirect"/>
              </a:rPr>
              <a:t>Physica</a:t>
            </a:r>
            <a:r>
              <a:rPr lang="en-US" dirty="0">
                <a:solidFill>
                  <a:srgbClr val="1F1F1F"/>
                </a:solidFill>
                <a:latin typeface="ElsevierSans"/>
              </a:rPr>
              <a:t>,</a:t>
            </a:r>
            <a:r>
              <a:rPr lang="en-US" b="0" i="0" u="none" strike="noStrike" dirty="0">
                <a:solidFill>
                  <a:srgbClr val="1F1F1F"/>
                </a:solidFill>
                <a:effectLst/>
                <a:latin typeface="ElsevierSans"/>
                <a:hlinkClick r:id="rId10" tooltip="Go to table of contents for this volume/issue"/>
              </a:rPr>
              <a:t> 27, 6</a:t>
            </a:r>
            <a:r>
              <a:rPr lang="en-US" b="0" i="0" dirty="0">
                <a:solidFill>
                  <a:srgbClr val="1F1F1F"/>
                </a:solidFill>
                <a:effectLst/>
                <a:latin typeface="ElsevierSans"/>
              </a:rPr>
              <a:t>, June 1961, Pages 523 (H2)</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8D8CC77-8BA6-4F75-2773-D51878D2E737}"/>
                  </a:ext>
                </a:extLst>
              </p:cNvPr>
              <p:cNvSpPr txBox="1"/>
              <p:nvPr/>
            </p:nvSpPr>
            <p:spPr>
              <a:xfrm>
                <a:off x="2705290" y="5675576"/>
                <a:ext cx="1937779" cy="6199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𝐹</m:t>
                      </m:r>
                      <m:r>
                        <a:rPr lang="en-US" b="0" i="1" smtClean="0">
                          <a:latin typeface="Cambria Math" panose="02040503050406030204" pitchFamily="18" charset="0"/>
                        </a:rPr>
                        <m:t>=</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𝑑𝑉</m:t>
                          </m:r>
                          <m:r>
                            <a:rPr lang="en-US" b="0" i="1" smtClean="0">
                              <a:latin typeface="Cambria Math"/>
                            </a:rPr>
                            <m:t>(</m:t>
                          </m:r>
                          <m:r>
                            <a:rPr lang="en-US" b="0" i="1" smtClean="0">
                              <a:latin typeface="Cambria Math"/>
                            </a:rPr>
                            <m:t>𝑥</m:t>
                          </m:r>
                          <m:r>
                            <a:rPr lang="en-US" b="0" i="1" smtClean="0">
                              <a:latin typeface="Cambria Math"/>
                            </a:rPr>
                            <m:t>)</m:t>
                          </m:r>
                        </m:num>
                        <m:den>
                          <m:r>
                            <a:rPr lang="en-US" b="0" i="1" smtClean="0">
                              <a:latin typeface="Cambria Math"/>
                            </a:rPr>
                            <m:t>𝑑𝑥</m:t>
                          </m:r>
                        </m:den>
                      </m:f>
                    </m:oMath>
                  </m:oMathPara>
                </a14:m>
                <a:endParaRPr lang="en-US" dirty="0"/>
              </a:p>
            </p:txBody>
          </p:sp>
        </mc:Choice>
        <mc:Fallback>
          <p:sp>
            <p:nvSpPr>
              <p:cNvPr id="21" name="TextBox 20">
                <a:extLst>
                  <a:ext uri="{FF2B5EF4-FFF2-40B4-BE49-F238E27FC236}">
                    <a16:creationId xmlns:a16="http://schemas.microsoft.com/office/drawing/2014/main" id="{78D8CC77-8BA6-4F75-2773-D51878D2E737}"/>
                  </a:ext>
                </a:extLst>
              </p:cNvPr>
              <p:cNvSpPr txBox="1">
                <a:spLocks noRot="1" noChangeAspect="1" noMove="1" noResize="1" noEditPoints="1" noAdjustHandles="1" noChangeArrowheads="1" noChangeShapeType="1" noTextEdit="1"/>
              </p:cNvSpPr>
              <p:nvPr/>
            </p:nvSpPr>
            <p:spPr>
              <a:xfrm>
                <a:off x="2705290" y="5675576"/>
                <a:ext cx="1937779" cy="619913"/>
              </a:xfrm>
              <a:prstGeom prst="rect">
                <a:avLst/>
              </a:prstGeom>
              <a:blipFill>
                <a:blip r:embed="rId11"/>
                <a:stretch>
                  <a:fillRect b="-6000"/>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88D6953A-F7E6-91D7-C507-CBD7A38556E6}"/>
              </a:ext>
            </a:extLst>
          </p:cNvPr>
          <p:cNvSpPr txBox="1"/>
          <p:nvPr/>
        </p:nvSpPr>
        <p:spPr>
          <a:xfrm>
            <a:off x="1049263" y="5637807"/>
            <a:ext cx="2222205" cy="923330"/>
          </a:xfrm>
          <a:prstGeom prst="rect">
            <a:avLst/>
          </a:prstGeom>
          <a:noFill/>
        </p:spPr>
        <p:txBody>
          <a:bodyPr wrap="square" rtlCol="0">
            <a:spAutoFit/>
          </a:bodyPr>
          <a:lstStyle/>
          <a:p>
            <a:r>
              <a:rPr lang="en-US" dirty="0"/>
              <a:t>Then compute forces F from potentials V(x):</a:t>
            </a:r>
          </a:p>
        </p:txBody>
      </p:sp>
      <p:cxnSp>
        <p:nvCxnSpPr>
          <p:cNvPr id="25" name="Straight Arrow Connector 24">
            <a:extLst>
              <a:ext uri="{FF2B5EF4-FFF2-40B4-BE49-F238E27FC236}">
                <a16:creationId xmlns:a16="http://schemas.microsoft.com/office/drawing/2014/main" id="{0001A00F-C044-41A7-9EF6-3AA8757CF788}"/>
              </a:ext>
            </a:extLst>
          </p:cNvPr>
          <p:cNvCxnSpPr/>
          <p:nvPr/>
        </p:nvCxnSpPr>
        <p:spPr>
          <a:xfrm>
            <a:off x="3094074" y="5154536"/>
            <a:ext cx="0" cy="483271"/>
          </a:xfrm>
          <a:prstGeom prst="straightConnector1">
            <a:avLst/>
          </a:prstGeom>
          <a:ln w="53975">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10199EB-44A8-4F31-DAA1-E2AE8FB61DF4}"/>
              </a:ext>
            </a:extLst>
          </p:cNvPr>
          <p:cNvCxnSpPr>
            <a:cxnSpLocks/>
          </p:cNvCxnSpPr>
          <p:nvPr/>
        </p:nvCxnSpPr>
        <p:spPr>
          <a:xfrm flipH="1">
            <a:off x="4465674" y="5039833"/>
            <a:ext cx="1016112" cy="63574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0C938972-6020-BED6-950C-BC2EA38EF85D}"/>
                  </a:ext>
                </a:extLst>
              </p:cNvPr>
              <p:cNvSpPr txBox="1"/>
              <p:nvPr/>
            </p:nvSpPr>
            <p:spPr>
              <a:xfrm>
                <a:off x="4499418" y="5947408"/>
                <a:ext cx="2594196" cy="6481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a:rPr>
                        <m:t>𝐹</m:t>
                      </m:r>
                      <m:r>
                        <a:rPr lang="en-US" sz="1800" b="0" i="1" smtClean="0">
                          <a:latin typeface="Cambria Math"/>
                        </a:rPr>
                        <m:t>=</m:t>
                      </m:r>
                      <m:r>
                        <a:rPr lang="en-US" sz="1800" b="0" i="1" smtClean="0">
                          <a:latin typeface="Cambria Math" panose="02040503050406030204" pitchFamily="18" charset="0"/>
                        </a:rPr>
                        <m:t>𝑚𝑎</m:t>
                      </m:r>
                      <m:r>
                        <a:rPr lang="en-US" sz="1800" b="0" i="1" smtClean="0">
                          <a:latin typeface="Cambria Math" panose="02040503050406030204" pitchFamily="18" charset="0"/>
                        </a:rPr>
                        <m:t>=</m:t>
                      </m:r>
                      <m:r>
                        <a:rPr lang="en-US" sz="1800" b="0" i="1" smtClean="0">
                          <a:latin typeface="Cambria Math"/>
                        </a:rPr>
                        <m:t>𝑚</m:t>
                      </m:r>
                      <m:f>
                        <m:fPr>
                          <m:ctrlPr>
                            <a:rPr lang="en-US" sz="1800" b="0" i="1" smtClean="0">
                              <a:latin typeface="Cambria Math" panose="02040503050406030204" pitchFamily="18" charset="0"/>
                            </a:rPr>
                          </m:ctrlPr>
                        </m:fPr>
                        <m:num>
                          <m:sSup>
                            <m:sSupPr>
                              <m:ctrlPr>
                                <a:rPr lang="en-US" sz="1800" b="0" i="1" smtClean="0">
                                  <a:latin typeface="Cambria Math" panose="02040503050406030204" pitchFamily="18" charset="0"/>
                                </a:rPr>
                              </m:ctrlPr>
                            </m:sSupPr>
                            <m:e>
                              <m:r>
                                <a:rPr lang="en-US" sz="1800" b="0" i="1" smtClean="0">
                                  <a:latin typeface="Cambria Math"/>
                                </a:rPr>
                                <m:t>𝑑</m:t>
                              </m:r>
                            </m:e>
                            <m:sup>
                              <m:r>
                                <a:rPr lang="en-US" sz="1800" b="0" i="1" smtClean="0">
                                  <a:latin typeface="Cambria Math"/>
                                </a:rPr>
                                <m:t>2</m:t>
                              </m:r>
                            </m:sup>
                          </m:sSup>
                          <m:r>
                            <a:rPr lang="en-US" sz="1800" b="0" i="1" smtClean="0">
                              <a:latin typeface="Cambria Math"/>
                            </a:rPr>
                            <m:t>𝑥</m:t>
                          </m:r>
                        </m:num>
                        <m:den>
                          <m:r>
                            <a:rPr lang="en-US" sz="1800" b="0" i="1" smtClean="0">
                              <a:latin typeface="Cambria Math"/>
                            </a:rPr>
                            <m:t>𝑑</m:t>
                          </m:r>
                          <m:sSup>
                            <m:sSupPr>
                              <m:ctrlPr>
                                <a:rPr lang="en-US" sz="1800" b="0" i="1" smtClean="0">
                                  <a:latin typeface="Cambria Math" panose="02040503050406030204" pitchFamily="18" charset="0"/>
                                </a:rPr>
                              </m:ctrlPr>
                            </m:sSupPr>
                            <m:e>
                              <m:r>
                                <a:rPr lang="en-US" sz="1800" b="0" i="1" smtClean="0">
                                  <a:latin typeface="Cambria Math"/>
                                </a:rPr>
                                <m:t>𝑡</m:t>
                              </m:r>
                            </m:e>
                            <m:sup>
                              <m:r>
                                <a:rPr lang="en-US" sz="1800" b="0" i="1" smtClean="0">
                                  <a:latin typeface="Cambria Math"/>
                                </a:rPr>
                                <m:t>2</m:t>
                              </m:r>
                            </m:sup>
                          </m:sSup>
                        </m:den>
                      </m:f>
                    </m:oMath>
                  </m:oMathPara>
                </a14:m>
                <a:endParaRPr lang="en-US" dirty="0"/>
              </a:p>
            </p:txBody>
          </p:sp>
        </mc:Choice>
        <mc:Fallback>
          <p:sp>
            <p:nvSpPr>
              <p:cNvPr id="32" name="TextBox 31">
                <a:extLst>
                  <a:ext uri="{FF2B5EF4-FFF2-40B4-BE49-F238E27FC236}">
                    <a16:creationId xmlns:a16="http://schemas.microsoft.com/office/drawing/2014/main" id="{0C938972-6020-BED6-950C-BC2EA38EF85D}"/>
                  </a:ext>
                </a:extLst>
              </p:cNvPr>
              <p:cNvSpPr txBox="1">
                <a:spLocks noRot="1" noChangeAspect="1" noMove="1" noResize="1" noEditPoints="1" noAdjustHandles="1" noChangeArrowheads="1" noChangeShapeType="1" noTextEdit="1"/>
              </p:cNvSpPr>
              <p:nvPr/>
            </p:nvSpPr>
            <p:spPr>
              <a:xfrm>
                <a:off x="4499418" y="5947408"/>
                <a:ext cx="2594196" cy="648126"/>
              </a:xfrm>
              <a:prstGeom prst="rect">
                <a:avLst/>
              </a:prstGeom>
              <a:blipFill>
                <a:blip r:embed="rId12"/>
                <a:stretch>
                  <a:fillRect b="-3846"/>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EF13155A-2A22-08D2-FD97-FCF6D4CE72F5}"/>
              </a:ext>
            </a:extLst>
          </p:cNvPr>
          <p:cNvSpPr txBox="1"/>
          <p:nvPr/>
        </p:nvSpPr>
        <p:spPr>
          <a:xfrm>
            <a:off x="6885803" y="5948306"/>
            <a:ext cx="2077996" cy="646331"/>
          </a:xfrm>
          <a:prstGeom prst="rect">
            <a:avLst/>
          </a:prstGeom>
          <a:noFill/>
        </p:spPr>
        <p:txBody>
          <a:bodyPr wrap="square" rtlCol="0">
            <a:spAutoFit/>
          </a:bodyPr>
          <a:lstStyle/>
          <a:p>
            <a:r>
              <a:rPr lang="en-US" b="1" dirty="0"/>
              <a:t>Molecular dynamics</a:t>
            </a:r>
          </a:p>
        </p:txBody>
      </p:sp>
    </p:spTree>
    <p:extLst>
      <p:ext uri="{BB962C8B-B14F-4D97-AF65-F5344CB8AC3E}">
        <p14:creationId xmlns:p14="http://schemas.microsoft.com/office/powerpoint/2010/main" val="235874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A1BD3A17-36DC-034D-A0CC-67B7FDDF077C}" type="slidenum">
              <a:rPr lang="en-US" sz="1000"/>
              <a:pPr eaLnBrk="1" hangingPunct="1"/>
              <a:t>11</a:t>
            </a:fld>
            <a:endParaRPr lang="en-US" sz="1000"/>
          </a:p>
        </p:txBody>
      </p:sp>
      <p:sp>
        <p:nvSpPr>
          <p:cNvPr id="44036" name="Rectangle 3"/>
          <p:cNvSpPr>
            <a:spLocks noGrp="1" noChangeArrowheads="1"/>
          </p:cNvSpPr>
          <p:nvPr>
            <p:ph type="body" idx="1"/>
          </p:nvPr>
        </p:nvSpPr>
        <p:spPr>
          <a:xfrm>
            <a:off x="457200" y="1054100"/>
            <a:ext cx="8229600" cy="5095875"/>
          </a:xfrm>
        </p:spPr>
        <p:txBody>
          <a:bodyPr/>
          <a:lstStyle/>
          <a:p>
            <a:pPr eaLnBrk="1" hangingPunct="1">
              <a:lnSpc>
                <a:spcPct val="90000"/>
              </a:lnSpc>
            </a:pPr>
            <a:r>
              <a:rPr lang="en-US">
                <a:latin typeface="Arial" charset="0"/>
                <a:ea typeface="ＭＳ Ｐゴシック" charset="0"/>
                <a:cs typeface="ＭＳ Ｐゴシック" charset="0"/>
              </a:rPr>
              <a:t>The physical implications of the Hamiltonian require work to extract</a:t>
            </a:r>
          </a:p>
          <a:p>
            <a:pPr eaLnBrk="1" hangingPunct="1">
              <a:lnSpc>
                <a:spcPct val="90000"/>
              </a:lnSpc>
            </a:pPr>
            <a:r>
              <a:rPr lang="en-US">
                <a:latin typeface="Arial" charset="0"/>
                <a:ea typeface="ＭＳ Ｐゴシック" charset="0"/>
                <a:cs typeface="ＭＳ Ｐゴシック" charset="0"/>
              </a:rPr>
              <a:t>Quantum mechanics:  Solve Schrödinger equation for electronic eigenstates</a:t>
            </a:r>
          </a:p>
          <a:p>
            <a:pPr eaLnBrk="1" hangingPunct="1">
              <a:lnSpc>
                <a:spcPct val="90000"/>
              </a:lnSpc>
            </a:pPr>
            <a:r>
              <a:rPr lang="en-US">
                <a:latin typeface="Arial" charset="0"/>
                <a:ea typeface="ＭＳ Ｐゴシック" charset="0"/>
                <a:cs typeface="ＭＳ Ｐゴシック" charset="0"/>
              </a:rPr>
              <a:t>Classical potential: Solve for energy of complex atomic arrangement</a:t>
            </a:r>
          </a:p>
          <a:p>
            <a:pPr eaLnBrk="1" hangingPunct="1">
              <a:lnSpc>
                <a:spcPct val="90000"/>
              </a:lnSpc>
            </a:pPr>
            <a:r>
              <a:rPr lang="en-US">
                <a:latin typeface="Arial" charset="0"/>
                <a:ea typeface="ＭＳ Ｐゴシック" charset="0"/>
                <a:cs typeface="ＭＳ Ｐゴシック" charset="0"/>
              </a:rPr>
              <a:t>Statics: Time independent (t=0), zero temperature (T=0) properties [t,T=0]. Relax system to equilibrium, look at perturbations</a:t>
            </a:r>
          </a:p>
          <a:p>
            <a:pPr eaLnBrk="1" hangingPunct="1">
              <a:lnSpc>
                <a:spcPct val="90000"/>
              </a:lnSpc>
            </a:pPr>
            <a:r>
              <a:rPr lang="en-US">
                <a:latin typeface="Arial" charset="0"/>
                <a:ea typeface="ＭＳ Ｐゴシック" charset="0"/>
                <a:cs typeface="ＭＳ Ｐゴシック" charset="0"/>
              </a:rPr>
              <a:t>Dynamics: Evolve system forward in time (Molecular dynamics, (kinetic) Monte Carlo)</a:t>
            </a:r>
          </a:p>
          <a:p>
            <a:pPr eaLnBrk="1" hangingPunct="1">
              <a:lnSpc>
                <a:spcPct val="90000"/>
              </a:lnSpc>
            </a:pPr>
            <a:r>
              <a:rPr lang="en-US">
                <a:latin typeface="Arial" charset="0"/>
                <a:ea typeface="ＭＳ Ｐゴシック" charset="0"/>
                <a:cs typeface="ＭＳ Ｐゴシック" charset="0"/>
              </a:rPr>
              <a:t>Thermodynamics: Find thermal averages and thermodynamic potentials by exploring many states (Molecular dynamics, Monte Carlo)</a:t>
            </a:r>
          </a:p>
        </p:txBody>
      </p:sp>
      <p:sp>
        <p:nvSpPr>
          <p:cNvPr id="7"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Solving and Simulating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3525845D-51E7-754C-856F-D1C2AE1F8E83}" type="slidenum">
              <a:rPr lang="en-US" sz="1000"/>
              <a:pPr eaLnBrk="1" hangingPunct="1"/>
              <a:t>12</a:t>
            </a:fld>
            <a:endParaRPr lang="en-US" sz="1000"/>
          </a:p>
        </p:txBody>
      </p:sp>
      <p:sp>
        <p:nvSpPr>
          <p:cNvPr id="46083"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Solving and Simulating (2)</a:t>
            </a:r>
          </a:p>
        </p:txBody>
      </p:sp>
      <p:sp>
        <p:nvSpPr>
          <p:cNvPr id="46084" name="Rectangle 3"/>
          <p:cNvSpPr>
            <a:spLocks noGrp="1" noChangeArrowheads="1"/>
          </p:cNvSpPr>
          <p:nvPr>
            <p:ph type="body" idx="1"/>
          </p:nvPr>
        </p:nvSpPr>
        <p:spPr>
          <a:xfrm>
            <a:off x="457200" y="3987800"/>
            <a:ext cx="8229600" cy="1057275"/>
          </a:xfrm>
        </p:spPr>
        <p:txBody>
          <a:bodyPr/>
          <a:lstStyle/>
          <a:p>
            <a:pPr eaLnBrk="1" hangingPunct="1"/>
            <a:r>
              <a:rPr lang="en-US">
                <a:latin typeface="Arial" charset="0"/>
                <a:ea typeface="ＭＳ Ｐゴシック" charset="0"/>
                <a:cs typeface="ＭＳ Ｐゴシック" charset="0"/>
              </a:rPr>
              <a:t>Solving/Simulating is a major challenge!</a:t>
            </a:r>
          </a:p>
          <a:p>
            <a:pPr eaLnBrk="1" hangingPunct="1"/>
            <a:r>
              <a:rPr lang="en-US">
                <a:latin typeface="Arial" charset="0"/>
                <a:ea typeface="ＭＳ Ｐゴシック" charset="0"/>
                <a:cs typeface="ＭＳ Ｐゴシック" charset="0"/>
              </a:rPr>
              <a:t>Tradeoff between </a:t>
            </a:r>
            <a:r>
              <a:rPr lang="en-US" b="1">
                <a:latin typeface="Arial" charset="0"/>
                <a:ea typeface="ＭＳ Ｐゴシック" charset="0"/>
                <a:cs typeface="ＭＳ Ｐゴシック" charset="0"/>
              </a:rPr>
              <a:t>accuracy</a:t>
            </a:r>
            <a:r>
              <a:rPr lang="en-US">
                <a:latin typeface="Arial" charset="0"/>
                <a:ea typeface="ＭＳ Ｐゴシック" charset="0"/>
                <a:cs typeface="ＭＳ Ｐゴシック" charset="0"/>
              </a:rPr>
              <a:t> and </a:t>
            </a:r>
            <a:r>
              <a:rPr lang="en-US" b="1">
                <a:latin typeface="Arial" charset="0"/>
                <a:ea typeface="ＭＳ Ｐゴシック" charset="0"/>
                <a:cs typeface="ＭＳ Ｐゴシック" charset="0"/>
              </a:rPr>
              <a:t>speed</a:t>
            </a:r>
          </a:p>
        </p:txBody>
      </p:sp>
      <p:grpSp>
        <p:nvGrpSpPr>
          <p:cNvPr id="46085" name="Group 13"/>
          <p:cNvGrpSpPr>
            <a:grpSpLocks/>
          </p:cNvGrpSpPr>
          <p:nvPr/>
        </p:nvGrpSpPr>
        <p:grpSpPr bwMode="auto">
          <a:xfrm>
            <a:off x="455613" y="1535113"/>
            <a:ext cx="7488237" cy="1716087"/>
            <a:chOff x="336" y="2091"/>
            <a:chExt cx="4717" cy="1081"/>
          </a:xfrm>
        </p:grpSpPr>
        <p:grpSp>
          <p:nvGrpSpPr>
            <p:cNvPr id="46086" name="Group 8"/>
            <p:cNvGrpSpPr>
              <a:grpSpLocks/>
            </p:cNvGrpSpPr>
            <p:nvPr/>
          </p:nvGrpSpPr>
          <p:grpSpPr bwMode="auto">
            <a:xfrm>
              <a:off x="336" y="2091"/>
              <a:ext cx="4717" cy="1081"/>
              <a:chOff x="240" y="636"/>
              <a:chExt cx="4717" cy="1081"/>
            </a:xfrm>
          </p:grpSpPr>
          <p:sp>
            <p:nvSpPr>
              <p:cNvPr id="46089" name="Rectangle 9"/>
              <p:cNvSpPr>
                <a:spLocks noChangeArrowheads="1"/>
              </p:cNvSpPr>
              <p:nvPr/>
            </p:nvSpPr>
            <p:spPr bwMode="auto">
              <a:xfrm>
                <a:off x="1260" y="1486"/>
                <a:ext cx="3697" cy="231"/>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atin typeface="Times New Roman" charset="0"/>
                  </a:rPr>
                  <a:t>P.A.M. Dirac, 1929 (J.A. Pople, Nobel Lecture, 1998)</a:t>
                </a:r>
              </a:p>
            </p:txBody>
          </p:sp>
          <p:sp>
            <p:nvSpPr>
              <p:cNvPr id="46090" name="Text Box 10"/>
              <p:cNvSpPr txBox="1">
                <a:spLocks noChangeArrowheads="1"/>
              </p:cNvSpPr>
              <p:nvPr/>
            </p:nvSpPr>
            <p:spPr bwMode="auto">
              <a:xfrm>
                <a:off x="240" y="636"/>
                <a:ext cx="3504" cy="923"/>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ja-JP" altLang="en-US" sz="1800">
                    <a:latin typeface="Times New Roman" charset="0"/>
                  </a:rPr>
                  <a:t>“</a:t>
                </a:r>
                <a:r>
                  <a:rPr lang="en-US" altLang="ja-JP" sz="1800">
                    <a:latin typeface="Times New Roman" charset="0"/>
                  </a:rPr>
                  <a:t>The fundamental laws necessary for the mathematical treatment of a large part of physics and the whole of chemistry are thus completely known, and the difficultly lies only in the fact that application of these laws leads to equations that are too complex to be solved</a:t>
                </a:r>
                <a:r>
                  <a:rPr lang="ja-JP" altLang="en-US" sz="1800">
                    <a:latin typeface="Times New Roman" charset="0"/>
                  </a:rPr>
                  <a:t>”</a:t>
                </a:r>
                <a:endParaRPr lang="en-US" sz="1800">
                  <a:latin typeface="Times New Roman" charset="0"/>
                </a:endParaRPr>
              </a:p>
            </p:txBody>
          </p:sp>
        </p:grpSp>
        <p:pic>
          <p:nvPicPr>
            <p:cNvPr id="46087" name="Picture 11" descr="Dir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7" y="2100"/>
              <a:ext cx="600" cy="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88" name="Picture 12" descr="Po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 y="2100"/>
              <a:ext cx="616" cy="8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AC12B2E0-5697-9C48-8C62-D78F0150F605}" type="slidenum">
              <a:rPr lang="en-US" sz="1000"/>
              <a:pPr eaLnBrk="1" hangingPunct="1"/>
              <a:t>13</a:t>
            </a:fld>
            <a:endParaRPr lang="en-US" sz="1000"/>
          </a:p>
        </p:txBody>
      </p:sp>
      <p:sp>
        <p:nvSpPr>
          <p:cNvPr id="48131" name="Rectangle 2"/>
          <p:cNvSpPr>
            <a:spLocks noGrp="1" noChangeArrowheads="1"/>
          </p:cNvSpPr>
          <p:nvPr>
            <p:ph type="title"/>
          </p:nvPr>
        </p:nvSpPr>
        <p:spPr>
          <a:xfrm>
            <a:off x="-11113" y="0"/>
            <a:ext cx="9144001" cy="1025525"/>
          </a:xfrm>
        </p:spPr>
        <p:txBody>
          <a:bodyPr/>
          <a:lstStyle/>
          <a:p>
            <a:pPr eaLnBrk="1" hangingPunct="1"/>
            <a:r>
              <a:rPr lang="en-US">
                <a:latin typeface="Arial" charset="0"/>
                <a:ea typeface="ＭＳ Ｐゴシック" charset="0"/>
                <a:cs typeface="ＭＳ Ｐゴシック" charset="0"/>
              </a:rPr>
              <a:t>Accuracy vs. Speed</a:t>
            </a:r>
          </a:p>
        </p:txBody>
      </p:sp>
      <p:grpSp>
        <p:nvGrpSpPr>
          <p:cNvPr id="48132" name="Group 18"/>
          <p:cNvGrpSpPr>
            <a:grpSpLocks/>
          </p:cNvGrpSpPr>
          <p:nvPr/>
        </p:nvGrpSpPr>
        <p:grpSpPr bwMode="auto">
          <a:xfrm>
            <a:off x="263524" y="822325"/>
            <a:ext cx="8188323" cy="5816600"/>
            <a:chOff x="166" y="518"/>
            <a:chExt cx="5158" cy="3664"/>
          </a:xfrm>
        </p:grpSpPr>
        <p:sp>
          <p:nvSpPr>
            <p:cNvPr id="48133" name="Line 7"/>
            <p:cNvSpPr>
              <a:spLocks noChangeShapeType="1"/>
            </p:cNvSpPr>
            <p:nvPr/>
          </p:nvSpPr>
          <p:spPr bwMode="auto">
            <a:xfrm flipV="1">
              <a:off x="485" y="554"/>
              <a:ext cx="8" cy="3308"/>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8134" name="Line 8"/>
            <p:cNvSpPr>
              <a:spLocks noChangeShapeType="1"/>
            </p:cNvSpPr>
            <p:nvPr/>
          </p:nvSpPr>
          <p:spPr bwMode="auto">
            <a:xfrm rot="5400000" flipV="1">
              <a:off x="2820" y="1531"/>
              <a:ext cx="11" cy="4684"/>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8135" name="Text Box 9"/>
            <p:cNvSpPr txBox="1">
              <a:spLocks noChangeArrowheads="1"/>
            </p:cNvSpPr>
            <p:nvPr/>
          </p:nvSpPr>
          <p:spPr bwMode="auto">
            <a:xfrm>
              <a:off x="2562" y="3891"/>
              <a:ext cx="677"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t>Speed</a:t>
              </a:r>
            </a:p>
          </p:txBody>
        </p:sp>
        <p:sp>
          <p:nvSpPr>
            <p:cNvPr id="48136" name="Text Box 10"/>
            <p:cNvSpPr txBox="1">
              <a:spLocks noChangeArrowheads="1"/>
            </p:cNvSpPr>
            <p:nvPr/>
          </p:nvSpPr>
          <p:spPr bwMode="auto">
            <a:xfrm rot="16200000">
              <a:off x="-149" y="1892"/>
              <a:ext cx="922"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t>Accuracy</a:t>
              </a:r>
            </a:p>
          </p:txBody>
        </p:sp>
        <p:sp>
          <p:nvSpPr>
            <p:cNvPr id="48137" name="Oval 12"/>
            <p:cNvSpPr>
              <a:spLocks noChangeArrowheads="1"/>
            </p:cNvSpPr>
            <p:nvPr/>
          </p:nvSpPr>
          <p:spPr bwMode="auto">
            <a:xfrm>
              <a:off x="2335" y="2100"/>
              <a:ext cx="2989" cy="1748"/>
            </a:xfrm>
            <a:prstGeom prst="ellipse">
              <a:avLst/>
            </a:prstGeom>
            <a:solidFill>
              <a:schemeClr val="accent1"/>
            </a:solidFill>
            <a:ln w="9525">
              <a:solidFill>
                <a:schemeClr val="tx1"/>
              </a:solidFill>
              <a:round/>
              <a:headEnd/>
              <a:tailEnd/>
            </a:ln>
          </p:spPr>
          <p:txBody>
            <a:bodyPr wrap="none" anchor="ctr"/>
            <a:lstStyle/>
            <a:p>
              <a:pPr algn="ctr"/>
              <a:r>
                <a:rPr lang="en-US" b="1" dirty="0"/>
                <a:t>Potential Methods</a:t>
              </a:r>
            </a:p>
            <a:p>
              <a:pPr algn="ctr">
                <a:buFontTx/>
                <a:buChar char="•"/>
              </a:pPr>
              <a:r>
                <a:rPr lang="en-US" i="1" dirty="0"/>
                <a:t> E.g.</a:t>
              </a:r>
              <a:r>
                <a:rPr lang="en-US" dirty="0"/>
                <a:t>, </a:t>
              </a:r>
              <a:r>
                <a:rPr lang="en-US" dirty="0" err="1"/>
                <a:t>Lennard</a:t>
              </a:r>
              <a:r>
                <a:rPr lang="en-US" dirty="0"/>
                <a:t>-Jones, Embedded Atom, </a:t>
              </a:r>
            </a:p>
            <a:p>
              <a:pPr algn="ctr"/>
              <a:r>
                <a:rPr lang="en-US" dirty="0" err="1"/>
                <a:t>Stillinger</a:t>
              </a:r>
              <a:r>
                <a:rPr lang="en-US" dirty="0"/>
                <a:t>-Weber, CHARM</a:t>
              </a:r>
            </a:p>
            <a:p>
              <a:pPr algn="ctr">
                <a:buFontTx/>
                <a:buChar char="•"/>
              </a:pPr>
              <a:r>
                <a:rPr lang="en-US" dirty="0"/>
                <a:t> No explicit quantum mechanics/electrons</a:t>
              </a:r>
            </a:p>
            <a:p>
              <a:pPr algn="ctr">
                <a:buFontTx/>
                <a:buChar char="•"/>
              </a:pPr>
              <a:r>
                <a:rPr lang="en-US" dirty="0"/>
                <a:t> ~10</a:t>
              </a:r>
              <a:r>
                <a:rPr lang="en-US" baseline="30000" dirty="0"/>
                <a:t>8</a:t>
              </a:r>
              <a:r>
                <a:rPr lang="en-US" dirty="0"/>
                <a:t> atoms, ~10</a:t>
              </a:r>
              <a:r>
                <a:rPr lang="en-US" baseline="30000" dirty="0"/>
                <a:t>-7</a:t>
              </a:r>
              <a:r>
                <a:rPr lang="en-US" dirty="0"/>
                <a:t> sec</a:t>
              </a:r>
            </a:p>
          </p:txBody>
        </p:sp>
        <p:sp>
          <p:nvSpPr>
            <p:cNvPr id="48138" name="Oval 15"/>
            <p:cNvSpPr>
              <a:spLocks noChangeArrowheads="1"/>
            </p:cNvSpPr>
            <p:nvPr/>
          </p:nvSpPr>
          <p:spPr bwMode="auto">
            <a:xfrm>
              <a:off x="535" y="585"/>
              <a:ext cx="2989" cy="1748"/>
            </a:xfrm>
            <a:prstGeom prst="ellipse">
              <a:avLst/>
            </a:prstGeom>
            <a:solidFill>
              <a:srgbClr val="CCFF33"/>
            </a:solidFill>
            <a:ln w="9525">
              <a:solidFill>
                <a:schemeClr val="tx1"/>
              </a:solidFill>
              <a:round/>
              <a:headEnd/>
              <a:tailEnd/>
            </a:ln>
          </p:spPr>
          <p:txBody>
            <a:bodyPr wrap="none" anchor="ctr"/>
            <a:lstStyle/>
            <a:p>
              <a:pPr algn="ctr"/>
              <a:r>
                <a:rPr lang="en-US" b="1" dirty="0"/>
                <a:t>Quantum Methods</a:t>
              </a:r>
            </a:p>
            <a:p>
              <a:pPr algn="ctr">
                <a:buFontTx/>
                <a:buChar char="•"/>
              </a:pPr>
              <a:r>
                <a:rPr lang="en-US" i="1" dirty="0"/>
                <a:t> E.g.</a:t>
              </a:r>
              <a:r>
                <a:rPr lang="en-US" dirty="0"/>
                <a:t>, Quantum Monte Carlo, </a:t>
              </a:r>
              <a:r>
                <a:rPr lang="en-US" dirty="0" err="1"/>
                <a:t>Hartree-Fock</a:t>
              </a:r>
              <a:r>
                <a:rPr lang="en-US" dirty="0"/>
                <a:t>, </a:t>
              </a:r>
            </a:p>
            <a:p>
              <a:pPr algn="ctr"/>
              <a:r>
                <a:rPr lang="en-US" dirty="0"/>
                <a:t>Density functional theory, Tight-binding</a:t>
              </a:r>
            </a:p>
            <a:p>
              <a:pPr algn="ctr">
                <a:buFontTx/>
                <a:buChar char="•"/>
              </a:pPr>
              <a:r>
                <a:rPr lang="en-US" dirty="0"/>
                <a:t> Explicit quantum mechanics/electrons</a:t>
              </a:r>
            </a:p>
            <a:p>
              <a:pPr algn="ctr">
                <a:buFontTx/>
                <a:buChar char="•"/>
              </a:pPr>
              <a:r>
                <a:rPr lang="en-US" dirty="0"/>
                <a:t> ~10</a:t>
              </a:r>
              <a:r>
                <a:rPr lang="en-US" baseline="30000" dirty="0"/>
                <a:t>2</a:t>
              </a:r>
              <a:r>
                <a:rPr lang="en-US" dirty="0"/>
                <a:t> atoms, ~10</a:t>
              </a:r>
              <a:r>
                <a:rPr lang="en-US" baseline="30000" dirty="0"/>
                <a:t>-11</a:t>
              </a:r>
              <a:r>
                <a:rPr lang="en-US" dirty="0"/>
                <a:t> sec</a:t>
              </a:r>
            </a:p>
          </p:txBody>
        </p:sp>
        <p:sp>
          <p:nvSpPr>
            <p:cNvPr id="48139" name="Oval 16"/>
            <p:cNvSpPr>
              <a:spLocks noChangeArrowheads="1"/>
            </p:cNvSpPr>
            <p:nvPr/>
          </p:nvSpPr>
          <p:spPr bwMode="auto">
            <a:xfrm>
              <a:off x="4375" y="518"/>
              <a:ext cx="850" cy="618"/>
            </a:xfrm>
            <a:prstGeom prst="ellipse">
              <a:avLst/>
            </a:prstGeom>
            <a:solidFill>
              <a:srgbClr val="CC0000"/>
            </a:solidFill>
            <a:ln w="9525">
              <a:solidFill>
                <a:schemeClr val="tx1"/>
              </a:solidFill>
              <a:round/>
              <a:headEnd/>
              <a:tailEnd/>
            </a:ln>
          </p:spPr>
          <p:txBody>
            <a:bodyPr wrap="none" anchor="ctr"/>
            <a:lstStyle/>
            <a:p>
              <a:pPr algn="ctr"/>
              <a:r>
                <a:rPr lang="en-US" sz="2400">
                  <a:solidFill>
                    <a:schemeClr val="bg1"/>
                  </a:solidFill>
                </a:rPr>
                <a:t>BEST</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FA7DEEA0-4452-A942-806B-F965A73593F1}" type="slidenum">
              <a:rPr lang="en-US" sz="1000"/>
              <a:pPr eaLnBrk="1" hangingPunct="1"/>
              <a:t>14</a:t>
            </a:fld>
            <a:endParaRPr lang="en-US" sz="1000"/>
          </a:p>
        </p:txBody>
      </p:sp>
      <p:sp>
        <p:nvSpPr>
          <p:cNvPr id="66563"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Summary</a:t>
            </a:r>
          </a:p>
        </p:txBody>
      </p:sp>
      <p:sp>
        <p:nvSpPr>
          <p:cNvPr id="66564" name="Rectangle 3"/>
          <p:cNvSpPr>
            <a:spLocks noGrp="1" noChangeArrowheads="1"/>
          </p:cNvSpPr>
          <p:nvPr>
            <p:ph type="body" idx="1"/>
          </p:nvPr>
        </p:nvSpPr>
        <p:spPr>
          <a:xfrm>
            <a:off x="457200" y="1000125"/>
            <a:ext cx="8229600" cy="5473700"/>
          </a:xfrm>
        </p:spPr>
        <p:txBody>
          <a:bodyPr/>
          <a:lstStyle/>
          <a:p>
            <a:pPr eaLnBrk="1" hangingPunct="1"/>
            <a:r>
              <a:rPr lang="en-US" sz="2000" dirty="0">
                <a:solidFill>
                  <a:srgbClr val="000000"/>
                </a:solidFill>
                <a:latin typeface="Arial" charset="0"/>
                <a:ea typeface="ＭＳ Ｐゴシック" charset="0"/>
                <a:cs typeface="ＭＳ Ｐゴシック" charset="0"/>
              </a:rPr>
              <a:t>Hamiltonians control the energetics of the system and can be classical or quantum</a:t>
            </a:r>
          </a:p>
          <a:p>
            <a:pPr eaLnBrk="1" hangingPunct="1"/>
            <a:r>
              <a:rPr lang="en-US" sz="2000" dirty="0">
                <a:solidFill>
                  <a:srgbClr val="000000"/>
                </a:solidFill>
                <a:latin typeface="Arial" charset="0"/>
                <a:ea typeface="ＭＳ Ｐゴシック" charset="0"/>
                <a:cs typeface="ＭＳ Ｐゴシック" charset="0"/>
              </a:rPr>
              <a:t>Atomistic modeling generally has 3 steps: identify the Hamiltonian, solve/simulate it, analyze the results.</a:t>
            </a:r>
          </a:p>
          <a:p>
            <a:pPr eaLnBrk="1" hangingPunct="1"/>
            <a:r>
              <a:rPr lang="en-US" sz="2000" dirty="0">
                <a:solidFill>
                  <a:srgbClr val="000000"/>
                </a:solidFill>
                <a:latin typeface="Arial" charset="0"/>
                <a:ea typeface="ＭＳ Ｐゴシック" charset="0"/>
                <a:cs typeface="ＭＳ Ｐゴシック" charset="0"/>
              </a:rPr>
              <a:t>The limitations on atomistic modeling are the speed (length/time scales) and accuracy with which problems can be solved.  State of the art methods can regularly treat </a:t>
            </a:r>
            <a:r>
              <a:rPr lang="en-US" sz="2000" dirty="0">
                <a:latin typeface="Arial" charset="0"/>
                <a:ea typeface="ＭＳ Ｐゴシック" charset="0"/>
              </a:rPr>
              <a:t>(typical/max 10</a:t>
            </a:r>
            <a:r>
              <a:rPr lang="en-US" sz="2000" baseline="30000" dirty="0">
                <a:latin typeface="Arial" charset="0"/>
                <a:ea typeface="ＭＳ Ｐゴシック" charset="0"/>
              </a:rPr>
              <a:t>2</a:t>
            </a:r>
            <a:r>
              <a:rPr lang="en-US" sz="2000" dirty="0">
                <a:latin typeface="Arial" charset="0"/>
                <a:ea typeface="ＭＳ Ｐゴシック" charset="0"/>
              </a:rPr>
              <a:t>/10</a:t>
            </a:r>
            <a:r>
              <a:rPr lang="en-US" sz="2000" baseline="30000" dirty="0">
                <a:latin typeface="Arial" charset="0"/>
                <a:ea typeface="ＭＳ Ｐゴシック" charset="0"/>
              </a:rPr>
              <a:t>3</a:t>
            </a:r>
            <a:r>
              <a:rPr lang="en-US" sz="2000" dirty="0">
                <a:latin typeface="Arial" charset="0"/>
                <a:ea typeface="ＭＳ Ｐゴシック" charset="0"/>
              </a:rPr>
              <a:t> atoms, time ~ 10</a:t>
            </a:r>
            <a:r>
              <a:rPr lang="en-US" sz="2000" baseline="30000" dirty="0">
                <a:latin typeface="Arial" charset="0"/>
                <a:ea typeface="ＭＳ Ｐゴシック" charset="0"/>
              </a:rPr>
              <a:t>1</a:t>
            </a:r>
            <a:r>
              <a:rPr lang="en-US" sz="2000" dirty="0">
                <a:latin typeface="Arial" charset="0"/>
                <a:ea typeface="ＭＳ Ｐゴシック" charset="0"/>
              </a:rPr>
              <a:t>-10</a:t>
            </a:r>
            <a:r>
              <a:rPr lang="en-US" sz="2000" baseline="30000" dirty="0">
                <a:latin typeface="Arial" charset="0"/>
                <a:ea typeface="ＭＳ Ｐゴシック" charset="0"/>
              </a:rPr>
              <a:t>3</a:t>
            </a:r>
            <a:r>
              <a:rPr lang="en-US" sz="2000" dirty="0">
                <a:latin typeface="Arial" charset="0"/>
                <a:ea typeface="ＭＳ Ｐゴシック" charset="0"/>
              </a:rPr>
              <a:t> </a:t>
            </a:r>
            <a:r>
              <a:rPr lang="en-US" sz="2000" dirty="0" err="1">
                <a:latin typeface="Arial" charset="0"/>
                <a:ea typeface="ＭＳ Ｐゴシック" charset="0"/>
              </a:rPr>
              <a:t>ps</a:t>
            </a:r>
            <a:r>
              <a:rPr lang="en-US" sz="2000" dirty="0">
                <a:latin typeface="Arial" charset="0"/>
                <a:ea typeface="ＭＳ Ｐゴシック" charset="0"/>
              </a:rPr>
              <a:t>) </a:t>
            </a:r>
            <a:r>
              <a:rPr lang="en-US" sz="2000" dirty="0">
                <a:solidFill>
                  <a:srgbClr val="000000"/>
                </a:solidFill>
                <a:latin typeface="Arial" charset="0"/>
                <a:ea typeface="ＭＳ Ｐゴシック" charset="0"/>
                <a:cs typeface="ＭＳ Ｐゴシック" charset="0"/>
              </a:rPr>
              <a:t>(quantum) or </a:t>
            </a:r>
            <a:r>
              <a:rPr lang="en-US" sz="2000" dirty="0">
                <a:latin typeface="Arial" charset="0"/>
                <a:ea typeface="ＭＳ Ｐゴシック" charset="0"/>
              </a:rPr>
              <a:t>(typical/max 10</a:t>
            </a:r>
            <a:r>
              <a:rPr lang="en-US" sz="2000" baseline="30000" dirty="0">
                <a:latin typeface="Arial" charset="0"/>
                <a:ea typeface="ＭＳ Ｐゴシック" charset="0"/>
              </a:rPr>
              <a:t>4</a:t>
            </a:r>
            <a:r>
              <a:rPr lang="en-US" sz="2000" dirty="0">
                <a:latin typeface="Arial" charset="0"/>
                <a:ea typeface="ＭＳ Ｐゴシック" charset="0"/>
              </a:rPr>
              <a:t>/10</a:t>
            </a:r>
            <a:r>
              <a:rPr lang="en-US" sz="2000" baseline="30000" dirty="0">
                <a:latin typeface="Arial" charset="0"/>
                <a:ea typeface="ＭＳ Ｐゴシック" charset="0"/>
              </a:rPr>
              <a:t>9</a:t>
            </a:r>
            <a:r>
              <a:rPr lang="en-US" sz="2000" dirty="0">
                <a:latin typeface="Arial" charset="0"/>
                <a:ea typeface="ＭＳ Ｐゴシック" charset="0"/>
              </a:rPr>
              <a:t> atoms, time~ 10</a:t>
            </a:r>
            <a:r>
              <a:rPr lang="en-US" sz="2000" baseline="30000" dirty="0">
                <a:latin typeface="Arial" charset="0"/>
                <a:ea typeface="ＭＳ Ｐゴシック" charset="0"/>
              </a:rPr>
              <a:t>3</a:t>
            </a:r>
            <a:r>
              <a:rPr lang="en-US" sz="2000" dirty="0">
                <a:latin typeface="Arial" charset="0"/>
                <a:ea typeface="ＭＳ Ｐゴシック" charset="0"/>
              </a:rPr>
              <a:t>-10</a:t>
            </a:r>
            <a:r>
              <a:rPr lang="en-US" sz="2000" baseline="30000" dirty="0">
                <a:latin typeface="Arial" charset="0"/>
                <a:ea typeface="ＭＳ Ｐゴシック" charset="0"/>
              </a:rPr>
              <a:t>5</a:t>
            </a:r>
            <a:r>
              <a:rPr lang="en-US" sz="2000" dirty="0">
                <a:latin typeface="Arial" charset="0"/>
                <a:ea typeface="ＭＳ Ｐゴシック" charset="0"/>
              </a:rPr>
              <a:t> </a:t>
            </a:r>
            <a:r>
              <a:rPr lang="en-US" sz="2000" dirty="0" err="1">
                <a:latin typeface="Arial" charset="0"/>
                <a:ea typeface="ＭＳ Ｐゴシック" charset="0"/>
              </a:rPr>
              <a:t>ps</a:t>
            </a:r>
            <a:r>
              <a:rPr lang="en-US" sz="2000" dirty="0">
                <a:latin typeface="Arial" charset="0"/>
                <a:ea typeface="ＭＳ Ｐゴシック" charset="0"/>
              </a:rPr>
              <a:t>) </a:t>
            </a:r>
            <a:r>
              <a:rPr lang="en-US" sz="2000" dirty="0">
                <a:solidFill>
                  <a:srgbClr val="000000"/>
                </a:solidFill>
                <a:latin typeface="Arial" charset="0"/>
                <a:ea typeface="ＭＳ Ｐゴシック" charset="0"/>
                <a:cs typeface="ＭＳ Ｐゴシック" charset="0"/>
              </a:rPr>
              <a:t>(</a:t>
            </a:r>
            <a:r>
              <a:rPr lang="en-US" sz="2000">
                <a:solidFill>
                  <a:srgbClr val="000000"/>
                </a:solidFill>
                <a:latin typeface="Arial" charset="0"/>
                <a:ea typeface="ＭＳ Ｐゴシック" charset="0"/>
                <a:cs typeface="ＭＳ Ｐゴシック" charset="0"/>
              </a:rPr>
              <a:t>potentials).</a:t>
            </a:r>
            <a:endParaRPr lang="en-US" sz="2000" dirty="0">
              <a:solidFill>
                <a:srgbClr val="000000"/>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2762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END</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endParaRPr lang="en-US"/>
          </a:p>
          <a:p>
            <a:pPr>
              <a:defRPr/>
            </a:pPr>
            <a:fld id="{F6C89A6D-37D7-2F4D-88C5-8A6CFF5DA478}" type="slidenum">
              <a:rPr lang="en-US" smtClean="0"/>
              <a:pPr>
                <a:defRPr/>
              </a:pPr>
              <a:t>15</a:t>
            </a:fld>
            <a:endParaRPr lang="en-US"/>
          </a:p>
        </p:txBody>
      </p:sp>
    </p:spTree>
    <p:extLst>
      <p:ext uri="{BB962C8B-B14F-4D97-AF65-F5344CB8AC3E}">
        <p14:creationId xmlns:p14="http://schemas.microsoft.com/office/powerpoint/2010/main" val="303220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CDF34F17-CA03-0F4E-B684-A71C38F91EE3}" type="slidenum">
              <a:rPr lang="en-US" sz="1000"/>
              <a:pPr eaLnBrk="1" hangingPunct="1"/>
              <a:t>2</a:t>
            </a:fld>
            <a:endParaRPr lang="en-US" sz="1000"/>
          </a:p>
        </p:txBody>
      </p:sp>
      <p:sp>
        <p:nvSpPr>
          <p:cNvPr id="17411"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Introduction to Atomistic Hamiltonians</a:t>
            </a:r>
          </a:p>
        </p:txBody>
      </p:sp>
      <p:sp>
        <p:nvSpPr>
          <p:cNvPr id="17412" name="Rectangle 3"/>
          <p:cNvSpPr>
            <a:spLocks noGrp="1" noChangeArrowheads="1"/>
          </p:cNvSpPr>
          <p:nvPr>
            <p:ph type="body" idx="1"/>
          </p:nvPr>
        </p:nvSpPr>
        <p:spPr>
          <a:xfrm>
            <a:off x="446088" y="1589088"/>
            <a:ext cx="8229600" cy="1710187"/>
          </a:xfrm>
        </p:spPr>
        <p:txBody>
          <a:bodyPr/>
          <a:lstStyle/>
          <a:p>
            <a:pPr eaLnBrk="1" hangingPunct="1"/>
            <a:r>
              <a:rPr lang="en-US" dirty="0">
                <a:latin typeface="Arial" charset="0"/>
                <a:ea typeface="ＭＳ Ｐゴシック" charset="0"/>
                <a:cs typeface="ＭＳ Ｐゴシック" charset="0"/>
              </a:rPr>
              <a:t>Classical vs. Quantum Modeling and Hamiltonians</a:t>
            </a:r>
          </a:p>
          <a:p>
            <a:pPr eaLnBrk="1" hangingPunct="1"/>
            <a:r>
              <a:rPr lang="en-US" dirty="0">
                <a:latin typeface="Arial" charset="0"/>
                <a:ea typeface="ＭＳ Ｐゴシック" charset="0"/>
                <a:cs typeface="ＭＳ Ｐゴシック" charset="0"/>
              </a:rPr>
              <a:t>Solving vs. Simulating</a:t>
            </a:r>
          </a:p>
          <a:p>
            <a:pPr eaLnBrk="1" hangingPunct="1"/>
            <a:r>
              <a:rPr lang="en-US" dirty="0">
                <a:latin typeface="Arial" charset="0"/>
                <a:ea typeface="ＭＳ Ｐゴシック" charset="0"/>
                <a:cs typeface="ＭＳ Ｐゴシック" charset="0"/>
              </a:rPr>
              <a:t>Accuracy vs. speed</a:t>
            </a:r>
          </a:p>
        </p:txBody>
      </p:sp>
    </p:spTree>
    <p:extLst>
      <p:ext uri="{BB962C8B-B14F-4D97-AF65-F5344CB8AC3E}">
        <p14:creationId xmlns:p14="http://schemas.microsoft.com/office/powerpoint/2010/main" val="241212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832E744C-BDB5-A54E-9B23-8ECA1FBF5CB4}" type="slidenum">
              <a:rPr lang="en-US" sz="1000"/>
              <a:pPr eaLnBrk="1" hangingPunct="1"/>
              <a:t>3</a:t>
            </a:fld>
            <a:endParaRPr lang="en-US" sz="1000"/>
          </a:p>
        </p:txBody>
      </p:sp>
      <p:sp>
        <p:nvSpPr>
          <p:cNvPr id="33795"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Two Classes of Atomic Scale Methods</a:t>
            </a:r>
          </a:p>
        </p:txBody>
      </p:sp>
      <p:sp>
        <p:nvSpPr>
          <p:cNvPr id="33796" name="Rectangle 3"/>
          <p:cNvSpPr>
            <a:spLocks noGrp="1" noChangeArrowheads="1"/>
          </p:cNvSpPr>
          <p:nvPr>
            <p:ph type="body" idx="1"/>
          </p:nvPr>
        </p:nvSpPr>
        <p:spPr>
          <a:xfrm>
            <a:off x="444500" y="1468438"/>
            <a:ext cx="8229600" cy="4716462"/>
          </a:xfrm>
        </p:spPr>
        <p:txBody>
          <a:bodyPr/>
          <a:lstStyle/>
          <a:p>
            <a:pPr eaLnBrk="1" hangingPunct="1"/>
            <a:r>
              <a:rPr lang="en-US" b="1" dirty="0">
                <a:solidFill>
                  <a:schemeClr val="accent2"/>
                </a:solidFill>
                <a:latin typeface="Arial" charset="0"/>
                <a:ea typeface="ＭＳ Ｐゴシック" charset="0"/>
                <a:cs typeface="ＭＳ Ｐゴシック" charset="0"/>
              </a:rPr>
              <a:t>Quantum mechanical modeling</a:t>
            </a:r>
          </a:p>
          <a:p>
            <a:pPr lvl="1" eaLnBrk="1" hangingPunct="1"/>
            <a:r>
              <a:rPr lang="en-US" dirty="0">
                <a:latin typeface="Arial" charset="0"/>
                <a:ea typeface="ＭＳ Ｐゴシック" charset="0"/>
              </a:rPr>
              <a:t>Solves the Schrodinger equation for the electrons to get </a:t>
            </a:r>
            <a:r>
              <a:rPr lang="en-US" b="1" dirty="0">
                <a:latin typeface="Arial" charset="0"/>
                <a:ea typeface="ＭＳ Ｐゴシック" charset="0"/>
              </a:rPr>
              <a:t>electronic structure </a:t>
            </a:r>
          </a:p>
          <a:p>
            <a:pPr lvl="1" eaLnBrk="1" hangingPunct="1"/>
            <a:r>
              <a:rPr lang="en-US" dirty="0">
                <a:latin typeface="Arial" charset="0"/>
                <a:ea typeface="ＭＳ Ｐゴシック" charset="0"/>
              </a:rPr>
              <a:t>Also gives </a:t>
            </a:r>
            <a:r>
              <a:rPr lang="en-US" b="1" dirty="0">
                <a:latin typeface="Arial" charset="0"/>
                <a:ea typeface="ＭＳ Ｐゴシック" charset="0"/>
              </a:rPr>
              <a:t>total energies</a:t>
            </a:r>
          </a:p>
          <a:p>
            <a:pPr lvl="1" eaLnBrk="1" hangingPunct="1"/>
            <a:r>
              <a:rPr lang="en-US" b="1" dirty="0">
                <a:latin typeface="Arial" charset="0"/>
                <a:ea typeface="ＭＳ Ｐゴシック" charset="0"/>
              </a:rPr>
              <a:t>Slow </a:t>
            </a:r>
            <a:r>
              <a:rPr lang="en-US" dirty="0">
                <a:latin typeface="Arial" charset="0"/>
                <a:ea typeface="ＭＳ Ｐゴシック" charset="0"/>
              </a:rPr>
              <a:t>because solving quantum equations for all the electrons is hard</a:t>
            </a:r>
          </a:p>
          <a:p>
            <a:pPr eaLnBrk="1" hangingPunct="1"/>
            <a:r>
              <a:rPr lang="en-US" b="1" dirty="0">
                <a:solidFill>
                  <a:schemeClr val="accent2"/>
                </a:solidFill>
                <a:latin typeface="Arial" charset="0"/>
                <a:ea typeface="ＭＳ Ｐゴシック" charset="0"/>
                <a:cs typeface="ＭＳ Ｐゴシック" charset="0"/>
              </a:rPr>
              <a:t>Potential modeling (</a:t>
            </a:r>
            <a:r>
              <a:rPr lang="ja-JP" altLang="en-US" b="1">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Classical</a:t>
            </a:r>
            <a:r>
              <a:rPr lang="ja-JP" altLang="en-US" b="1">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 </a:t>
            </a:r>
            <a:r>
              <a:rPr lang="ja-JP" altLang="en-US" b="1">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Molecular Modeling</a:t>
            </a:r>
            <a:r>
              <a:rPr lang="ja-JP" altLang="en-US" b="1">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 </a:t>
            </a:r>
            <a:r>
              <a:rPr lang="ja-JP" altLang="en-US" b="1">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Semi-empirical potentials</a:t>
            </a:r>
            <a:r>
              <a:rPr lang="ja-JP" altLang="en-US" b="1">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a:t>
            </a:r>
          </a:p>
          <a:p>
            <a:pPr lvl="1" eaLnBrk="1" hangingPunct="1"/>
            <a:r>
              <a:rPr lang="en-US" b="1" dirty="0">
                <a:latin typeface="Arial" charset="0"/>
                <a:ea typeface="ＭＳ Ｐゴシック" charset="0"/>
              </a:rPr>
              <a:t>No electrons </a:t>
            </a:r>
            <a:r>
              <a:rPr lang="en-US" dirty="0">
                <a:latin typeface="Arial" charset="0"/>
                <a:ea typeface="ＭＳ Ｐゴシック" charset="0"/>
              </a:rPr>
              <a:t>so no electronic structure</a:t>
            </a:r>
          </a:p>
          <a:p>
            <a:pPr lvl="1" eaLnBrk="1" hangingPunct="1"/>
            <a:r>
              <a:rPr lang="en-US" dirty="0">
                <a:latin typeface="Arial" charset="0"/>
                <a:ea typeface="ＭＳ Ｐゴシック" charset="0"/>
              </a:rPr>
              <a:t>Gives </a:t>
            </a:r>
            <a:r>
              <a:rPr lang="en-US" b="1" dirty="0">
                <a:latin typeface="Arial" charset="0"/>
                <a:ea typeface="ＭＳ Ｐゴシック" charset="0"/>
              </a:rPr>
              <a:t>energies</a:t>
            </a:r>
            <a:endParaRPr lang="en-US" dirty="0">
              <a:latin typeface="Arial" charset="0"/>
              <a:ea typeface="ＭＳ Ｐゴシック" charset="0"/>
            </a:endParaRPr>
          </a:p>
          <a:p>
            <a:pPr lvl="1" eaLnBrk="1" hangingPunct="1"/>
            <a:r>
              <a:rPr lang="en-US" b="1" dirty="0">
                <a:latin typeface="Arial" charset="0"/>
                <a:ea typeface="ＭＳ Ｐゴシック" charset="0"/>
              </a:rPr>
              <a:t>Faster </a:t>
            </a:r>
            <a:r>
              <a:rPr lang="en-US" dirty="0">
                <a:latin typeface="Arial" charset="0"/>
                <a:ea typeface="ＭＳ Ｐゴシック" charset="0"/>
              </a:rPr>
              <a:t>(compared to QM) because electrons are not treated explicitly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1573A68F-6AC2-184D-AE3A-FC7861C0FFC8}" type="slidenum">
              <a:rPr lang="en-US" sz="1000"/>
              <a:pPr eaLnBrk="1" hangingPunct="1"/>
              <a:t>4</a:t>
            </a:fld>
            <a:endParaRPr lang="en-US" sz="1000"/>
          </a:p>
        </p:txBody>
      </p:sp>
      <p:sp>
        <p:nvSpPr>
          <p:cNvPr id="35843"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Atomistic Modeling Framework</a:t>
            </a:r>
          </a:p>
        </p:txBody>
      </p:sp>
      <p:sp>
        <p:nvSpPr>
          <p:cNvPr id="35844" name="Text Box 4"/>
          <p:cNvSpPr txBox="1">
            <a:spLocks noChangeArrowheads="1"/>
          </p:cNvSpPr>
          <p:nvPr/>
        </p:nvSpPr>
        <p:spPr bwMode="auto">
          <a:xfrm>
            <a:off x="541338" y="1150938"/>
            <a:ext cx="27622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chemeClr val="accent2"/>
                </a:solidFill>
              </a:rPr>
              <a:t>Hamiltonian H</a:t>
            </a:r>
          </a:p>
          <a:p>
            <a:pPr algn="ctr" eaLnBrk="1" hangingPunct="1"/>
            <a:r>
              <a:rPr lang="en-US" sz="1800"/>
              <a:t>(Basic physics of system)</a:t>
            </a:r>
          </a:p>
        </p:txBody>
      </p:sp>
      <p:sp>
        <p:nvSpPr>
          <p:cNvPr id="35845" name="Text Box 5"/>
          <p:cNvSpPr txBox="1">
            <a:spLocks noChangeArrowheads="1"/>
          </p:cNvSpPr>
          <p:nvPr/>
        </p:nvSpPr>
        <p:spPr bwMode="auto">
          <a:xfrm>
            <a:off x="1527175" y="3241675"/>
            <a:ext cx="60896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chemeClr val="accent2"/>
                </a:solidFill>
              </a:rPr>
              <a:t>Solve + Simulate</a:t>
            </a:r>
          </a:p>
          <a:p>
            <a:pPr algn="ctr" eaLnBrk="1" hangingPunct="1"/>
            <a:r>
              <a:rPr lang="en-US" sz="1800"/>
              <a:t>(Derive static, dynamic, thermodynamic properties from H)</a:t>
            </a:r>
          </a:p>
        </p:txBody>
      </p:sp>
      <p:sp>
        <p:nvSpPr>
          <p:cNvPr id="35846" name="Text Box 6"/>
          <p:cNvSpPr txBox="1">
            <a:spLocks noChangeArrowheads="1"/>
          </p:cNvSpPr>
          <p:nvPr/>
        </p:nvSpPr>
        <p:spPr bwMode="auto">
          <a:xfrm>
            <a:off x="4354513" y="5210175"/>
            <a:ext cx="45529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chemeClr val="accent2"/>
                </a:solidFill>
              </a:rPr>
              <a:t>Analyze</a:t>
            </a:r>
          </a:p>
          <a:p>
            <a:pPr algn="ctr" eaLnBrk="1" hangingPunct="1"/>
            <a:r>
              <a:rPr lang="en-US" sz="1800"/>
              <a:t>(Derive macro properties from calculations)</a:t>
            </a:r>
          </a:p>
        </p:txBody>
      </p:sp>
      <p:sp>
        <p:nvSpPr>
          <p:cNvPr id="35847" name="AutoShape 7"/>
          <p:cNvSpPr>
            <a:spLocks noChangeArrowheads="1"/>
          </p:cNvSpPr>
          <p:nvPr/>
        </p:nvSpPr>
        <p:spPr bwMode="auto">
          <a:xfrm rot="2466359">
            <a:off x="3076575" y="2419350"/>
            <a:ext cx="515938" cy="280988"/>
          </a:xfrm>
          <a:prstGeom prst="rightArrow">
            <a:avLst>
              <a:gd name="adj1" fmla="val 50000"/>
              <a:gd name="adj2" fmla="val 45904"/>
            </a:avLst>
          </a:prstGeom>
          <a:solidFill>
            <a:schemeClr val="accent1"/>
          </a:solidFill>
          <a:ln w="9525">
            <a:solidFill>
              <a:schemeClr val="tx1"/>
            </a:solidFill>
            <a:miter lim="800000"/>
            <a:headEnd/>
            <a:tailEnd/>
          </a:ln>
        </p:spPr>
        <p:txBody>
          <a:bodyPr wrap="none" anchor="ctr"/>
          <a:lstStyle/>
          <a:p>
            <a:endParaRPr lang="en-US"/>
          </a:p>
        </p:txBody>
      </p:sp>
      <p:sp>
        <p:nvSpPr>
          <p:cNvPr id="35848" name="AutoShape 8"/>
          <p:cNvSpPr>
            <a:spLocks noChangeArrowheads="1"/>
          </p:cNvSpPr>
          <p:nvPr/>
        </p:nvSpPr>
        <p:spPr bwMode="auto">
          <a:xfrm rot="2466359">
            <a:off x="5573713" y="4454525"/>
            <a:ext cx="515937" cy="280988"/>
          </a:xfrm>
          <a:prstGeom prst="rightArrow">
            <a:avLst>
              <a:gd name="adj1" fmla="val 50000"/>
              <a:gd name="adj2" fmla="val 45904"/>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ea typeface="ＭＳ Ｐゴシック" charset="0"/>
                <a:cs typeface="ＭＳ Ｐゴシック" charset="0"/>
              </a:rPr>
              <a:t>Hamiltonians</a:t>
            </a:r>
            <a:endParaRPr lang="en-US" dirty="0"/>
          </a:p>
        </p:txBody>
      </p:sp>
      <p:sp>
        <p:nvSpPr>
          <p:cNvPr id="37892" name="Rectangle 3"/>
          <p:cNvSpPr>
            <a:spLocks noGrp="1" noChangeArrowheads="1"/>
          </p:cNvSpPr>
          <p:nvPr>
            <p:ph idx="1"/>
          </p:nvPr>
        </p:nvSpPr>
        <p:spPr/>
        <p:txBody>
          <a:bodyPr/>
          <a:lstStyle/>
          <a:p>
            <a:pPr eaLnBrk="1" hangingPunct="1"/>
            <a:r>
              <a:rPr lang="en-US" dirty="0">
                <a:latin typeface="Arial" charset="0"/>
                <a:ea typeface="ＭＳ Ｐゴシック" charset="0"/>
                <a:cs typeface="ＭＳ Ｐゴシック" charset="0"/>
              </a:rPr>
              <a:t>Atomistic modeling efforts generally start with a Hamiltonian (H) that is a function of the relevant degrees of freedom, usually atom positions/momenta ({</a:t>
            </a:r>
            <a:r>
              <a:rPr lang="en-US" b="1" dirty="0">
                <a:latin typeface="Arial" charset="0"/>
                <a:ea typeface="ＭＳ Ｐゴシック" charset="0"/>
                <a:cs typeface="ＭＳ Ｐゴシック" charset="0"/>
              </a:rPr>
              <a:t>r</a:t>
            </a:r>
            <a:r>
              <a:rPr lang="en-US"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p</a:t>
            </a:r>
            <a:r>
              <a:rPr lang="en-US" dirty="0">
                <a:latin typeface="Arial" charset="0"/>
                <a:ea typeface="ＭＳ Ｐゴシック" charset="0"/>
                <a:cs typeface="ＭＳ Ｐゴシック" charset="0"/>
              </a:rPr>
              <a:t>}) and sometimes electron positions/momenta ({</a:t>
            </a:r>
            <a:r>
              <a:rPr lang="en-US" b="1" dirty="0">
                <a:latin typeface="Arial" charset="0"/>
                <a:ea typeface="ＭＳ Ｐゴシック" charset="0"/>
                <a:cs typeface="ＭＳ Ｐゴシック" charset="0"/>
              </a:rPr>
              <a:t>R</a:t>
            </a:r>
            <a:r>
              <a:rPr lang="en-US"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P</a:t>
            </a:r>
            <a:r>
              <a:rPr lang="en-US" dirty="0">
                <a:latin typeface="Arial" charset="0"/>
                <a:ea typeface="ＭＳ Ｐゴシック" charset="0"/>
                <a:cs typeface="ＭＳ Ｐゴシック" charset="0"/>
              </a:rPr>
              <a:t>}).</a:t>
            </a:r>
          </a:p>
          <a:p>
            <a:pPr eaLnBrk="1" hangingPunct="1"/>
            <a:r>
              <a:rPr lang="en-US" dirty="0">
                <a:latin typeface="Arial" charset="0"/>
                <a:ea typeface="ＭＳ Ｐゴシック" charset="0"/>
                <a:cs typeface="ＭＳ Ｐゴシック" charset="0"/>
              </a:rPr>
              <a:t>H determines the basic physics of the system (static equilibrium, time dynamics, thermodynamics), and essentially all phenomena of interest can be derived from H.</a:t>
            </a:r>
          </a:p>
          <a:p>
            <a:pPr eaLnBrk="1" hangingPunct="1"/>
            <a:r>
              <a:rPr lang="en-US" dirty="0">
                <a:latin typeface="Arial" charset="0"/>
                <a:ea typeface="ＭＳ Ｐゴシック" charset="0"/>
                <a:cs typeface="ＭＳ Ｐゴシック" charset="0"/>
              </a:rPr>
              <a:t>The challenge of atomistic modeling is to </a:t>
            </a:r>
            <a:r>
              <a:rPr lang="en-US" b="1" dirty="0">
                <a:solidFill>
                  <a:schemeClr val="accent2"/>
                </a:solidFill>
                <a:latin typeface="Arial" charset="0"/>
                <a:ea typeface="ＭＳ Ｐゴシック" charset="0"/>
                <a:cs typeface="ＭＳ Ｐゴシック" charset="0"/>
              </a:rPr>
              <a:t>make H accurate and fast.</a:t>
            </a:r>
          </a:p>
        </p:txBody>
      </p:sp>
      <p:sp>
        <p:nvSpPr>
          <p:cNvPr id="3789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659DF8AC-73C9-2F49-8F4F-30026918C32B}" type="slidenum">
              <a:rPr lang="en-US" sz="1000"/>
              <a:pPr eaLnBrk="1" hangingPunct="1"/>
              <a:t>5</a:t>
            </a:fld>
            <a:endParaRPr lang="en-US"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E0868372-5CA7-2440-911D-A7925A9D69D7}" type="slidenum">
              <a:rPr lang="en-US" sz="1000"/>
              <a:pPr eaLnBrk="1" hangingPunct="1"/>
              <a:t>6</a:t>
            </a:fld>
            <a:endParaRPr lang="en-US" sz="1000"/>
          </a:p>
        </p:txBody>
      </p:sp>
      <p:sp>
        <p:nvSpPr>
          <p:cNvPr id="30723" name="Rectangle 2"/>
          <p:cNvSpPr>
            <a:spLocks noGrp="1" noChangeArrowheads="1"/>
          </p:cNvSpPr>
          <p:nvPr>
            <p:ph type="title"/>
          </p:nvPr>
        </p:nvSpPr>
        <p:spPr/>
        <p:txBody>
          <a:bodyPr>
            <a:normAutofit/>
          </a:bodyPr>
          <a:lstStyle/>
          <a:p>
            <a:pPr eaLnBrk="1" hangingPunct="1"/>
            <a:r>
              <a:rPr lang="en-US" dirty="0">
                <a:latin typeface="Arial" charset="0"/>
                <a:ea typeface="ＭＳ Ｐゴシック" charset="0"/>
                <a:cs typeface="ＭＳ Ｐゴシック" charset="0"/>
              </a:rPr>
              <a:t>Two Classes of Atomic Scale Hamiltonians</a:t>
            </a:r>
          </a:p>
        </p:txBody>
      </p:sp>
      <p:sp>
        <p:nvSpPr>
          <p:cNvPr id="30724" name="Rectangle 3"/>
          <p:cNvSpPr>
            <a:spLocks noGrp="1" noChangeArrowheads="1"/>
          </p:cNvSpPr>
          <p:nvPr>
            <p:ph type="body" idx="1"/>
          </p:nvPr>
        </p:nvSpPr>
        <p:spPr>
          <a:xfrm>
            <a:off x="444500" y="1468438"/>
            <a:ext cx="8229600" cy="4716462"/>
          </a:xfrm>
        </p:spPr>
        <p:txBody>
          <a:bodyPr>
            <a:normAutofit fontScale="92500" lnSpcReduction="10000"/>
          </a:bodyPr>
          <a:lstStyle/>
          <a:p>
            <a:pPr eaLnBrk="1" hangingPunct="1"/>
            <a:r>
              <a:rPr lang="en-US" b="1" dirty="0">
                <a:solidFill>
                  <a:schemeClr val="accent2"/>
                </a:solidFill>
                <a:latin typeface="Arial" charset="0"/>
                <a:ea typeface="ＭＳ Ｐゴシック" charset="0"/>
                <a:cs typeface="ＭＳ Ｐゴシック" charset="0"/>
              </a:rPr>
              <a:t>Quantum mechanical modeling</a:t>
            </a:r>
          </a:p>
          <a:p>
            <a:pPr lvl="1" eaLnBrk="1" hangingPunct="1"/>
            <a:r>
              <a:rPr lang="en-US" dirty="0">
                <a:latin typeface="Arial" charset="0"/>
                <a:ea typeface="ＭＳ Ｐゴシック" charset="0"/>
              </a:rPr>
              <a:t>Solves the Schrodinger equation for the electrons to get </a:t>
            </a:r>
            <a:r>
              <a:rPr lang="en-US" b="1" dirty="0">
                <a:latin typeface="Arial" charset="0"/>
                <a:ea typeface="ＭＳ Ｐゴシック" charset="0"/>
              </a:rPr>
              <a:t>electronic structure</a:t>
            </a:r>
          </a:p>
          <a:p>
            <a:pPr lvl="1" eaLnBrk="1" hangingPunct="1"/>
            <a:r>
              <a:rPr lang="en-US" dirty="0">
                <a:latin typeface="Arial" charset="0"/>
                <a:ea typeface="ＭＳ Ｐゴシック" charset="0"/>
              </a:rPr>
              <a:t>Also gives </a:t>
            </a:r>
            <a:r>
              <a:rPr lang="en-US" b="1" dirty="0">
                <a:latin typeface="Arial" charset="0"/>
                <a:ea typeface="ＭＳ Ｐゴシック" charset="0"/>
              </a:rPr>
              <a:t>total energies</a:t>
            </a:r>
          </a:p>
          <a:p>
            <a:pPr lvl="1" eaLnBrk="1" hangingPunct="1"/>
            <a:r>
              <a:rPr lang="en-US" b="1" dirty="0">
                <a:latin typeface="Arial" charset="0"/>
                <a:ea typeface="ＭＳ Ｐゴシック" charset="0"/>
              </a:rPr>
              <a:t>Slow </a:t>
            </a:r>
            <a:r>
              <a:rPr lang="en-US" dirty="0">
                <a:latin typeface="Arial" charset="0"/>
                <a:ea typeface="ＭＳ Ｐゴシック" charset="0"/>
              </a:rPr>
              <a:t>because solving quantum equations for all the electrons is hard (typical/max 10</a:t>
            </a:r>
            <a:r>
              <a:rPr lang="en-US" baseline="30000" dirty="0">
                <a:latin typeface="Arial" charset="0"/>
                <a:ea typeface="ＭＳ Ｐゴシック" charset="0"/>
              </a:rPr>
              <a:t>2</a:t>
            </a:r>
            <a:r>
              <a:rPr lang="en-US" dirty="0">
                <a:latin typeface="Arial" charset="0"/>
                <a:ea typeface="ＭＳ Ｐゴシック" charset="0"/>
              </a:rPr>
              <a:t>/10</a:t>
            </a:r>
            <a:r>
              <a:rPr lang="en-US" baseline="30000" dirty="0">
                <a:latin typeface="Arial" charset="0"/>
                <a:ea typeface="ＭＳ Ｐゴシック" charset="0"/>
              </a:rPr>
              <a:t>3</a:t>
            </a:r>
            <a:r>
              <a:rPr lang="en-US" dirty="0">
                <a:latin typeface="Arial" charset="0"/>
                <a:ea typeface="ＭＳ Ｐゴシック" charset="0"/>
              </a:rPr>
              <a:t> atoms, time ~ 10</a:t>
            </a:r>
            <a:r>
              <a:rPr lang="en-US" baseline="30000" dirty="0">
                <a:latin typeface="Arial" charset="0"/>
                <a:ea typeface="ＭＳ Ｐゴシック" charset="0"/>
              </a:rPr>
              <a:t>1</a:t>
            </a:r>
            <a:r>
              <a:rPr lang="en-US" dirty="0">
                <a:latin typeface="Arial" charset="0"/>
                <a:ea typeface="ＭＳ Ｐゴシック" charset="0"/>
              </a:rPr>
              <a:t>-10</a:t>
            </a:r>
            <a:r>
              <a:rPr lang="en-US" baseline="30000" dirty="0">
                <a:latin typeface="Arial" charset="0"/>
                <a:ea typeface="ＭＳ Ｐゴシック" charset="0"/>
              </a:rPr>
              <a:t>3</a:t>
            </a:r>
            <a:r>
              <a:rPr lang="en-US" dirty="0">
                <a:latin typeface="Arial" charset="0"/>
                <a:ea typeface="ＭＳ Ｐゴシック" charset="0"/>
              </a:rPr>
              <a:t> </a:t>
            </a:r>
            <a:r>
              <a:rPr lang="en-US" dirty="0" err="1">
                <a:latin typeface="Arial" charset="0"/>
                <a:ea typeface="ＭＳ Ｐゴシック" charset="0"/>
              </a:rPr>
              <a:t>ps</a:t>
            </a:r>
            <a:r>
              <a:rPr lang="en-US" dirty="0">
                <a:latin typeface="Arial" charset="0"/>
                <a:ea typeface="ＭＳ Ｐゴシック" charset="0"/>
              </a:rPr>
              <a:t>)</a:t>
            </a:r>
          </a:p>
          <a:p>
            <a:pPr lvl="1" eaLnBrk="1" hangingPunct="1"/>
            <a:r>
              <a:rPr lang="en-US" b="1" dirty="0">
                <a:latin typeface="Arial" charset="0"/>
                <a:ea typeface="ＭＳ Ｐゴシック" charset="0"/>
              </a:rPr>
              <a:t>Density functional theory </a:t>
            </a:r>
            <a:r>
              <a:rPr lang="en-US" dirty="0">
                <a:latin typeface="Arial" charset="0"/>
                <a:ea typeface="ＭＳ Ｐゴシック" charset="0"/>
              </a:rPr>
              <a:t>is a quantum mechanical method</a:t>
            </a:r>
          </a:p>
          <a:p>
            <a:pPr eaLnBrk="1" hangingPunct="1"/>
            <a:endParaRPr lang="en-US" b="1" dirty="0">
              <a:solidFill>
                <a:schemeClr val="accent2"/>
              </a:solidFill>
              <a:latin typeface="Arial" charset="0"/>
              <a:ea typeface="ＭＳ Ｐゴシック" charset="0"/>
              <a:cs typeface="ＭＳ Ｐゴシック" charset="0"/>
            </a:endParaRPr>
          </a:p>
          <a:p>
            <a:pPr eaLnBrk="1" hangingPunct="1"/>
            <a:r>
              <a:rPr lang="en-US" b="1" dirty="0">
                <a:solidFill>
                  <a:schemeClr val="accent2"/>
                </a:solidFill>
                <a:latin typeface="Arial" charset="0"/>
                <a:ea typeface="ＭＳ Ｐゴシック" charset="0"/>
                <a:cs typeface="ＭＳ Ｐゴシック" charset="0"/>
              </a:rPr>
              <a:t>Potential modeling (</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Classical</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 </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Molecular Modeling</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 </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Semi-empirical potentials</a:t>
            </a:r>
            <a:r>
              <a:rPr lang="ja-JP" altLang="en-US" b="1" dirty="0">
                <a:solidFill>
                  <a:schemeClr val="accent2"/>
                </a:solidFill>
                <a:latin typeface="Arial" charset="0"/>
                <a:ea typeface="ＭＳ Ｐゴシック" charset="0"/>
                <a:cs typeface="ＭＳ Ｐゴシック" charset="0"/>
              </a:rPr>
              <a:t>”</a:t>
            </a:r>
            <a:r>
              <a:rPr lang="en-US" altLang="ja-JP" b="1" dirty="0">
                <a:solidFill>
                  <a:schemeClr val="accent2"/>
                </a:solidFill>
                <a:latin typeface="Arial" charset="0"/>
                <a:ea typeface="ＭＳ Ｐゴシック" charset="0"/>
                <a:cs typeface="ＭＳ Ｐゴシック" charset="0"/>
              </a:rPr>
              <a:t>)</a:t>
            </a:r>
          </a:p>
          <a:p>
            <a:pPr lvl="1" eaLnBrk="1" hangingPunct="1"/>
            <a:r>
              <a:rPr lang="en-US" b="1" dirty="0">
                <a:latin typeface="Arial" charset="0"/>
                <a:ea typeface="ＭＳ Ｐゴシック" charset="0"/>
              </a:rPr>
              <a:t>No electrons </a:t>
            </a:r>
            <a:r>
              <a:rPr lang="en-US" dirty="0">
                <a:latin typeface="Arial" charset="0"/>
                <a:ea typeface="ＭＳ Ｐゴシック" charset="0"/>
              </a:rPr>
              <a:t>so no electronic structure</a:t>
            </a:r>
          </a:p>
          <a:p>
            <a:pPr lvl="1" eaLnBrk="1" hangingPunct="1"/>
            <a:r>
              <a:rPr lang="en-US" dirty="0">
                <a:latin typeface="Arial" charset="0"/>
                <a:ea typeface="ＭＳ Ｐゴシック" charset="0"/>
              </a:rPr>
              <a:t>Gives </a:t>
            </a:r>
            <a:r>
              <a:rPr lang="en-US" b="1" dirty="0">
                <a:latin typeface="Arial" charset="0"/>
                <a:ea typeface="ＭＳ Ｐゴシック" charset="0"/>
              </a:rPr>
              <a:t>energies</a:t>
            </a:r>
            <a:endParaRPr lang="en-US" dirty="0">
              <a:latin typeface="Arial" charset="0"/>
              <a:ea typeface="ＭＳ Ｐゴシック" charset="0"/>
            </a:endParaRPr>
          </a:p>
          <a:p>
            <a:pPr lvl="1"/>
            <a:r>
              <a:rPr lang="en-US" b="1" dirty="0">
                <a:latin typeface="Arial" charset="0"/>
                <a:ea typeface="ＭＳ Ｐゴシック" charset="0"/>
              </a:rPr>
              <a:t>Faster </a:t>
            </a:r>
            <a:r>
              <a:rPr lang="en-US" dirty="0">
                <a:latin typeface="Arial" charset="0"/>
                <a:ea typeface="ＭＳ Ｐゴシック" charset="0"/>
              </a:rPr>
              <a:t>because electrons are not treated explicitly (typical/max 10</a:t>
            </a:r>
            <a:r>
              <a:rPr lang="en-US" baseline="30000" dirty="0">
                <a:latin typeface="Arial" charset="0"/>
                <a:ea typeface="ＭＳ Ｐゴシック" charset="0"/>
              </a:rPr>
              <a:t>4</a:t>
            </a:r>
            <a:r>
              <a:rPr lang="en-US" dirty="0">
                <a:latin typeface="Arial" charset="0"/>
                <a:ea typeface="ＭＳ Ｐゴシック" charset="0"/>
              </a:rPr>
              <a:t>/10</a:t>
            </a:r>
            <a:r>
              <a:rPr lang="en-US" baseline="30000" dirty="0">
                <a:latin typeface="Arial" charset="0"/>
                <a:ea typeface="ＭＳ Ｐゴシック" charset="0"/>
              </a:rPr>
              <a:t>9</a:t>
            </a:r>
            <a:r>
              <a:rPr lang="en-US" dirty="0">
                <a:latin typeface="Arial" charset="0"/>
                <a:ea typeface="ＭＳ Ｐゴシック" charset="0"/>
              </a:rPr>
              <a:t> atoms, time~ 10</a:t>
            </a:r>
            <a:r>
              <a:rPr lang="en-US" baseline="30000" dirty="0">
                <a:latin typeface="Arial" charset="0"/>
                <a:ea typeface="ＭＳ Ｐゴシック" charset="0"/>
              </a:rPr>
              <a:t>3</a:t>
            </a:r>
            <a:r>
              <a:rPr lang="en-US" dirty="0">
                <a:latin typeface="Arial" charset="0"/>
                <a:ea typeface="ＭＳ Ｐゴシック" charset="0"/>
              </a:rPr>
              <a:t>-10</a:t>
            </a:r>
            <a:r>
              <a:rPr lang="en-US" baseline="30000" dirty="0">
                <a:latin typeface="Arial" charset="0"/>
                <a:ea typeface="ＭＳ Ｐゴシック" charset="0"/>
              </a:rPr>
              <a:t>5</a:t>
            </a:r>
            <a:r>
              <a:rPr lang="en-US" dirty="0">
                <a:latin typeface="Arial" charset="0"/>
                <a:ea typeface="ＭＳ Ｐゴシック" charset="0"/>
              </a:rPr>
              <a:t> </a:t>
            </a:r>
            <a:r>
              <a:rPr lang="en-US" dirty="0" err="1">
                <a:latin typeface="Arial" charset="0"/>
                <a:ea typeface="ＭＳ Ｐゴシック" charset="0"/>
              </a:rPr>
              <a:t>ps</a:t>
            </a:r>
            <a:r>
              <a:rPr lang="en-US" dirty="0">
                <a:latin typeface="Arial" charset="0"/>
                <a:ea typeface="ＭＳ Ｐゴシック" charset="0"/>
              </a:rPr>
              <a:t>)</a:t>
            </a:r>
          </a:p>
          <a:p>
            <a:pPr lvl="1" eaLnBrk="1" hangingPunct="1"/>
            <a:endParaRPr lang="en-US" dirty="0">
              <a:latin typeface="Arial" charset="0"/>
              <a:ea typeface="ＭＳ Ｐゴシック" charset="0"/>
            </a:endParaRPr>
          </a:p>
        </p:txBody>
      </p:sp>
    </p:spTree>
    <p:extLst>
      <p:ext uri="{BB962C8B-B14F-4D97-AF65-F5344CB8AC3E}">
        <p14:creationId xmlns:p14="http://schemas.microsoft.com/office/powerpoint/2010/main" val="185979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B4048A08-DD7D-D34C-ACCE-8C61619BA5FE}" type="slidenum">
              <a:rPr lang="en-US" sz="1000"/>
              <a:pPr eaLnBrk="1" hangingPunct="1"/>
              <a:t>7</a:t>
            </a:fld>
            <a:endParaRPr lang="en-US" sz="1000"/>
          </a:p>
        </p:txBody>
      </p:sp>
      <p:sp>
        <p:nvSpPr>
          <p:cNvPr id="39939"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Hamiltonian Examples: Ideal Gas</a:t>
            </a:r>
          </a:p>
        </p:txBody>
      </p:sp>
      <p:sp>
        <p:nvSpPr>
          <p:cNvPr id="39940" name="Text Box 6"/>
          <p:cNvSpPr txBox="1">
            <a:spLocks noChangeArrowheads="1"/>
          </p:cNvSpPr>
          <p:nvPr/>
        </p:nvSpPr>
        <p:spPr bwMode="auto">
          <a:xfrm>
            <a:off x="133350" y="990600"/>
            <a:ext cx="3841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For identical noninteracting particles</a:t>
            </a:r>
          </a:p>
        </p:txBody>
      </p:sp>
      <p:graphicFrame>
        <p:nvGraphicFramePr>
          <p:cNvPr id="39941" name="Object 2"/>
          <p:cNvGraphicFramePr>
            <a:graphicFrameLocks noGrp="1" noChangeAspect="1"/>
          </p:cNvGraphicFramePr>
          <p:nvPr>
            <p:ph idx="1"/>
          </p:nvPr>
        </p:nvGraphicFramePr>
        <p:xfrm>
          <a:off x="2239963" y="1808163"/>
          <a:ext cx="4664075" cy="719137"/>
        </p:xfrm>
        <a:graphic>
          <a:graphicData uri="http://schemas.openxmlformats.org/presentationml/2006/ole">
            <mc:AlternateContent xmlns:mc="http://schemas.openxmlformats.org/markup-compatibility/2006">
              <mc:Choice xmlns:v="urn:schemas-microsoft-com:vml" Requires="v">
                <p:oleObj name="Equation" r:id="rId3" imgW="2882900" imgH="444500" progId="Equation.DSMT4">
                  <p:embed/>
                </p:oleObj>
              </mc:Choice>
              <mc:Fallback>
                <p:oleObj name="Equation" r:id="rId3" imgW="2882900" imgH="4445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963" y="1808163"/>
                        <a:ext cx="4664075" cy="7191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39942" name="AutoShape 9"/>
          <p:cNvSpPr>
            <a:spLocks noChangeArrowheads="1"/>
          </p:cNvSpPr>
          <p:nvPr/>
        </p:nvSpPr>
        <p:spPr bwMode="auto">
          <a:xfrm>
            <a:off x="4356100" y="3022600"/>
            <a:ext cx="430213" cy="625475"/>
          </a:xfrm>
          <a:prstGeom prst="downArrow">
            <a:avLst>
              <a:gd name="adj1" fmla="val 50000"/>
              <a:gd name="adj2" fmla="val 36347"/>
            </a:avLst>
          </a:prstGeom>
          <a:solidFill>
            <a:schemeClr val="accent1"/>
          </a:solidFill>
          <a:ln w="9525">
            <a:solidFill>
              <a:schemeClr val="tx1"/>
            </a:solidFill>
            <a:miter lim="800000"/>
            <a:headEnd/>
            <a:tailEnd/>
          </a:ln>
        </p:spPr>
        <p:txBody>
          <a:bodyPr vert="eaVert" wrap="none" anchor="ctr"/>
          <a:lstStyle/>
          <a:p>
            <a:endParaRPr lang="en-US"/>
          </a:p>
        </p:txBody>
      </p:sp>
      <p:sp>
        <p:nvSpPr>
          <p:cNvPr id="39943" name="Text Box 11"/>
          <p:cNvSpPr txBox="1">
            <a:spLocks noChangeArrowheads="1"/>
          </p:cNvSpPr>
          <p:nvPr/>
        </p:nvSpPr>
        <p:spPr bwMode="auto">
          <a:xfrm>
            <a:off x="4932363" y="3032125"/>
            <a:ext cx="23177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Statistical Mechanics</a:t>
            </a:r>
          </a:p>
          <a:p>
            <a:pPr eaLnBrk="1" hangingPunct="1"/>
            <a:r>
              <a:rPr lang="en-US" sz="1800"/>
              <a:t>Thermodynamics</a:t>
            </a:r>
          </a:p>
        </p:txBody>
      </p:sp>
      <p:graphicFrame>
        <p:nvGraphicFramePr>
          <p:cNvPr id="39944" name="Object 3"/>
          <p:cNvGraphicFramePr>
            <a:graphicFrameLocks noChangeAspect="1"/>
          </p:cNvGraphicFramePr>
          <p:nvPr/>
        </p:nvGraphicFramePr>
        <p:xfrm>
          <a:off x="3644900" y="4251325"/>
          <a:ext cx="1854200" cy="525463"/>
        </p:xfrm>
        <a:graphic>
          <a:graphicData uri="http://schemas.openxmlformats.org/presentationml/2006/ole">
            <mc:AlternateContent xmlns:mc="http://schemas.openxmlformats.org/markup-compatibility/2006">
              <mc:Choice xmlns:v="urn:schemas-microsoft-com:vml" Requires="v">
                <p:oleObj name="Equation" r:id="rId5" imgW="761669" imgH="215806" progId="Equation.3">
                  <p:embed/>
                </p:oleObj>
              </mc:Choice>
              <mc:Fallback>
                <p:oleObj name="Equation" r:id="rId5" imgW="761669" imgH="21580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4900" y="4251325"/>
                        <a:ext cx="1854200" cy="525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5" name="Text Box 15"/>
          <p:cNvSpPr txBox="1">
            <a:spLocks noChangeArrowheads="1"/>
          </p:cNvSpPr>
          <p:nvPr/>
        </p:nvSpPr>
        <p:spPr bwMode="auto">
          <a:xfrm>
            <a:off x="2314575" y="4767263"/>
            <a:ext cx="45148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Allows analysis of behavior of ideal gasses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000"/>
          </a:p>
          <a:p>
            <a:pPr eaLnBrk="1" hangingPunct="1"/>
            <a:fld id="{0AE6F630-A7DB-CE48-B4A6-77BDACE26EBD}" type="slidenum">
              <a:rPr lang="en-US" sz="1000"/>
              <a:pPr eaLnBrk="1" hangingPunct="1"/>
              <a:t>8</a:t>
            </a:fld>
            <a:endParaRPr lang="en-US" sz="1000"/>
          </a:p>
        </p:txBody>
      </p:sp>
      <p:sp>
        <p:nvSpPr>
          <p:cNvPr id="41987"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Hamiltonian Examples: Hydrogen Atom</a:t>
            </a:r>
          </a:p>
        </p:txBody>
      </p:sp>
      <p:graphicFrame>
        <p:nvGraphicFramePr>
          <p:cNvPr id="41988" name="Object 2"/>
          <p:cNvGraphicFramePr>
            <a:graphicFrameLocks noGrp="1" noChangeAspect="1"/>
          </p:cNvGraphicFramePr>
          <p:nvPr>
            <p:ph idx="1"/>
            <p:extLst>
              <p:ext uri="{D42A27DB-BD31-4B8C-83A1-F6EECF244321}">
                <p14:modId xmlns:p14="http://schemas.microsoft.com/office/powerpoint/2010/main" val="2490235186"/>
              </p:ext>
            </p:extLst>
          </p:nvPr>
        </p:nvGraphicFramePr>
        <p:xfrm>
          <a:off x="452438" y="1597025"/>
          <a:ext cx="8239125" cy="989013"/>
        </p:xfrm>
        <a:graphic>
          <a:graphicData uri="http://schemas.openxmlformats.org/presentationml/2006/ole">
            <mc:AlternateContent xmlns:mc="http://schemas.openxmlformats.org/markup-compatibility/2006">
              <mc:Choice xmlns:v="urn:schemas-microsoft-com:vml" Requires="v">
                <p:oleObj name="Equation" r:id="rId3" imgW="5181600" imgH="622300" progId="Equation.3">
                  <p:embed/>
                </p:oleObj>
              </mc:Choice>
              <mc:Fallback>
                <p:oleObj name="Equation" r:id="rId3" imgW="5181600" imgH="622300" progId="Equation.3">
                  <p:embed/>
                  <p:pic>
                    <p:nvPicPr>
                      <p:cNvPr id="0" name="Object 2"/>
                      <p:cNvPicPr>
                        <a:picLocks noChangeAspect="1" noChangeArrowheads="1"/>
                      </p:cNvPicPr>
                      <p:nvPr/>
                    </p:nvPicPr>
                    <p:blipFill>
                      <a:blip r:embed="rId4">
                        <a:lum contrast="32000"/>
                      </a:blip>
                      <a:srcRect/>
                      <a:stretch>
                        <a:fillRect/>
                      </a:stretch>
                    </p:blipFill>
                    <p:spPr bwMode="auto">
                      <a:xfrm>
                        <a:off x="452438" y="1597025"/>
                        <a:ext cx="8239125" cy="9890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41989" name="Text Box 6"/>
          <p:cNvSpPr txBox="1">
            <a:spLocks noChangeArrowheads="1"/>
          </p:cNvSpPr>
          <p:nvPr/>
        </p:nvSpPr>
        <p:spPr bwMode="auto">
          <a:xfrm>
            <a:off x="133350" y="990600"/>
            <a:ext cx="3803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For the electron in a hydrogen atom</a:t>
            </a:r>
          </a:p>
        </p:txBody>
      </p:sp>
      <p:sp>
        <p:nvSpPr>
          <p:cNvPr id="41990" name="AutoShape 7"/>
          <p:cNvSpPr>
            <a:spLocks noChangeArrowheads="1"/>
          </p:cNvSpPr>
          <p:nvPr/>
        </p:nvSpPr>
        <p:spPr bwMode="auto">
          <a:xfrm>
            <a:off x="4356100" y="3032125"/>
            <a:ext cx="430213" cy="625475"/>
          </a:xfrm>
          <a:prstGeom prst="downArrow">
            <a:avLst>
              <a:gd name="adj1" fmla="val 50000"/>
              <a:gd name="adj2" fmla="val 36347"/>
            </a:avLst>
          </a:prstGeom>
          <a:solidFill>
            <a:schemeClr val="accent1"/>
          </a:solidFill>
          <a:ln w="9525">
            <a:solidFill>
              <a:schemeClr val="tx1"/>
            </a:solidFill>
            <a:miter lim="800000"/>
            <a:headEnd/>
            <a:tailEnd/>
          </a:ln>
        </p:spPr>
        <p:txBody>
          <a:bodyPr vert="eaVert" wrap="none" anchor="ctr"/>
          <a:lstStyle/>
          <a:p>
            <a:endParaRPr lang="en-US"/>
          </a:p>
        </p:txBody>
      </p:sp>
      <p:sp>
        <p:nvSpPr>
          <p:cNvPr id="41991" name="Text Box 8"/>
          <p:cNvSpPr txBox="1">
            <a:spLocks noChangeArrowheads="1"/>
          </p:cNvSpPr>
          <p:nvPr/>
        </p:nvSpPr>
        <p:spPr bwMode="auto">
          <a:xfrm>
            <a:off x="4954588" y="2757488"/>
            <a:ext cx="2863850" cy="146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Solve eigenvalue equation</a:t>
            </a:r>
          </a:p>
          <a:p>
            <a:pPr eaLnBrk="1" hangingPunct="1"/>
            <a:endParaRPr lang="en-US" sz="1800"/>
          </a:p>
          <a:p>
            <a:pPr eaLnBrk="1" hangingPunct="1"/>
            <a:endParaRPr lang="en-US" sz="1800"/>
          </a:p>
          <a:p>
            <a:pPr eaLnBrk="1" hangingPunct="1"/>
            <a:r>
              <a:rPr lang="en-US" sz="1800"/>
              <a:t>For electron energy levels</a:t>
            </a:r>
          </a:p>
          <a:p>
            <a:pPr eaLnBrk="1" hangingPunct="1"/>
            <a:endParaRPr lang="en-US" sz="1800"/>
          </a:p>
        </p:txBody>
      </p:sp>
      <p:graphicFrame>
        <p:nvGraphicFramePr>
          <p:cNvPr id="41992" name="Object 3"/>
          <p:cNvGraphicFramePr>
            <a:graphicFrameLocks noChangeAspect="1"/>
          </p:cNvGraphicFramePr>
          <p:nvPr/>
        </p:nvGraphicFramePr>
        <p:xfrm>
          <a:off x="5676900" y="3190875"/>
          <a:ext cx="1312863" cy="361950"/>
        </p:xfrm>
        <a:graphic>
          <a:graphicData uri="http://schemas.openxmlformats.org/presentationml/2006/ole">
            <mc:AlternateContent xmlns:mc="http://schemas.openxmlformats.org/markup-compatibility/2006">
              <mc:Choice xmlns:v="urn:schemas-microsoft-com:vml" Requires="v">
                <p:oleObj name="Equation" r:id="rId5" imgW="647419" imgH="177723" progId="Equation.DSMT4">
                  <p:embed/>
                </p:oleObj>
              </mc:Choice>
              <mc:Fallback>
                <p:oleObj name="Equation" r:id="rId5" imgW="647419" imgH="177723" progId="Equation.DSMT4">
                  <p:embed/>
                  <p:pic>
                    <p:nvPicPr>
                      <p:cNvPr id="0" name="Object 3"/>
                      <p:cNvPicPr>
                        <a:picLocks noChangeAspect="1" noChangeArrowheads="1"/>
                      </p:cNvPicPr>
                      <p:nvPr/>
                    </p:nvPicPr>
                    <p:blipFill>
                      <a:blip r:embed="rId6">
                        <a:lum contrast="32000"/>
                        <a:extLst>
                          <a:ext uri="{28A0092B-C50C-407E-A947-70E740481C1C}">
                            <a14:useLocalDpi xmlns:a14="http://schemas.microsoft.com/office/drawing/2010/main" val="0"/>
                          </a:ext>
                        </a:extLst>
                      </a:blip>
                      <a:srcRect/>
                      <a:stretch>
                        <a:fillRect/>
                      </a:stretch>
                    </p:blipFill>
                    <p:spPr bwMode="auto">
                      <a:xfrm>
                        <a:off x="5676900" y="3190875"/>
                        <a:ext cx="1312863" cy="3619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41993" name="Picture 15" descr="img32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027488"/>
            <a:ext cx="3276600" cy="2466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994" name="Rectangle 16"/>
          <p:cNvSpPr>
            <a:spLocks noChangeArrowheads="1"/>
          </p:cNvSpPr>
          <p:nvPr/>
        </p:nvSpPr>
        <p:spPr bwMode="auto">
          <a:xfrm>
            <a:off x="1125538" y="6370638"/>
            <a:ext cx="3722687"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800"/>
              <a:t>http://www.pinkmonkey.com/studyguides/subjects/physics/chap32/img3217.gif</a:t>
            </a:r>
          </a:p>
        </p:txBody>
      </p:sp>
      <p:graphicFrame>
        <p:nvGraphicFramePr>
          <p:cNvPr id="41995" name="Object 4"/>
          <p:cNvGraphicFramePr>
            <a:graphicFrameLocks noChangeAspect="1"/>
          </p:cNvGraphicFramePr>
          <p:nvPr>
            <p:extLst>
              <p:ext uri="{D42A27DB-BD31-4B8C-83A1-F6EECF244321}">
                <p14:modId xmlns:p14="http://schemas.microsoft.com/office/powerpoint/2010/main" val="3612983909"/>
              </p:ext>
            </p:extLst>
          </p:nvPr>
        </p:nvGraphicFramePr>
        <p:xfrm>
          <a:off x="4813537" y="4997053"/>
          <a:ext cx="1969757" cy="951706"/>
        </p:xfrm>
        <a:graphic>
          <a:graphicData uri="http://schemas.openxmlformats.org/presentationml/2006/ole">
            <mc:AlternateContent xmlns:mc="http://schemas.openxmlformats.org/markup-compatibility/2006">
              <mc:Choice xmlns:v="urn:schemas-microsoft-com:vml" Requires="v">
                <p:oleObj name="Equation" r:id="rId8" imgW="1054100" imgH="482600" progId="Equation.DSMT4">
                  <p:embed/>
                </p:oleObj>
              </mc:Choice>
              <mc:Fallback>
                <p:oleObj name="Equation" r:id="rId8" imgW="1054100" imgH="4826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13537" y="4997053"/>
                        <a:ext cx="1969757" cy="951706"/>
                      </a:xfrm>
                      <a:prstGeom prst="rect">
                        <a:avLst/>
                      </a:prstGeom>
                      <a:noFill/>
                      <a:ln>
                        <a:noFill/>
                      </a:ln>
                      <a:effectLst/>
                    </p:spPr>
                  </p:pic>
                </p:oleObj>
              </mc:Fallback>
            </mc:AlternateContent>
          </a:graphicData>
        </a:graphic>
      </p:graphicFrame>
      <p:sp>
        <p:nvSpPr>
          <p:cNvPr id="41996" name="Text Box 19"/>
          <p:cNvSpPr txBox="1">
            <a:spLocks noChangeArrowheads="1"/>
          </p:cNvSpPr>
          <p:nvPr/>
        </p:nvSpPr>
        <p:spPr bwMode="auto">
          <a:xfrm>
            <a:off x="4830763" y="4410075"/>
            <a:ext cx="3206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Optical spectrum of Hydrogen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D016574-B95E-1F36-8707-E8931995A180}"/>
              </a:ext>
            </a:extLst>
          </p:cNvPr>
          <p:cNvSpPr/>
          <p:nvPr/>
        </p:nvSpPr>
        <p:spPr>
          <a:xfrm>
            <a:off x="1040033" y="5320206"/>
            <a:ext cx="4490186" cy="4894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EC3CA2-14C8-70C3-28E9-0380CBF268CF}"/>
              </a:ext>
            </a:extLst>
          </p:cNvPr>
          <p:cNvSpPr>
            <a:spLocks noGrp="1"/>
          </p:cNvSpPr>
          <p:nvPr>
            <p:ph type="title"/>
          </p:nvPr>
        </p:nvSpPr>
        <p:spPr/>
        <p:txBody>
          <a:bodyPr/>
          <a:lstStyle/>
          <a:p>
            <a:r>
              <a:rPr lang="en-US" dirty="0"/>
              <a:t>Example of H</a:t>
            </a:r>
            <a:r>
              <a:rPr lang="en-US" baseline="-25000" dirty="0"/>
              <a:t>2</a:t>
            </a:r>
            <a:r>
              <a:rPr lang="en-US" dirty="0"/>
              <a:t> Molecule</a:t>
            </a:r>
          </a:p>
        </p:txBody>
      </p:sp>
      <p:sp>
        <p:nvSpPr>
          <p:cNvPr id="4" name="Slide Number Placeholder 3">
            <a:extLst>
              <a:ext uri="{FF2B5EF4-FFF2-40B4-BE49-F238E27FC236}">
                <a16:creationId xmlns:a16="http://schemas.microsoft.com/office/drawing/2014/main" id="{B1590F8C-A551-A8FD-F240-1250071ADE57}"/>
              </a:ext>
            </a:extLst>
          </p:cNvPr>
          <p:cNvSpPr>
            <a:spLocks noGrp="1"/>
          </p:cNvSpPr>
          <p:nvPr>
            <p:ph type="sldNum" sz="quarter" idx="12"/>
          </p:nvPr>
        </p:nvSpPr>
        <p:spPr/>
        <p:txBody>
          <a:bodyPr/>
          <a:lstStyle/>
          <a:p>
            <a:pPr>
              <a:defRPr/>
            </a:pPr>
            <a:endParaRPr lang="en-US"/>
          </a:p>
          <a:p>
            <a:pPr>
              <a:defRPr/>
            </a:pPr>
            <a:fld id="{F6C89A6D-37D7-2F4D-88C5-8A6CFF5DA478}" type="slidenum">
              <a:rPr lang="en-US" smtClean="0"/>
              <a:pPr>
                <a:defRPr/>
              </a:pPr>
              <a:t>9</a:t>
            </a:fld>
            <a:endParaRPr lang="en-US"/>
          </a:p>
        </p:txBody>
      </p:sp>
      <p:pic>
        <p:nvPicPr>
          <p:cNvPr id="5" name="Picture 2">
            <a:extLst>
              <a:ext uri="{FF2B5EF4-FFF2-40B4-BE49-F238E27FC236}">
                <a16:creationId xmlns:a16="http://schemas.microsoft.com/office/drawing/2014/main" id="{12F4710F-9144-FAB6-7424-5F471BC9D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836" y="1318072"/>
            <a:ext cx="3169663" cy="182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CDAADAAA-1CEE-FF15-75E1-51A991D70F9F}"/>
              </a:ext>
            </a:extLst>
          </p:cNvPr>
          <p:cNvSpPr txBox="1"/>
          <p:nvPr/>
        </p:nvSpPr>
        <p:spPr>
          <a:xfrm>
            <a:off x="425302" y="1605516"/>
            <a:ext cx="3870848" cy="369332"/>
          </a:xfrm>
          <a:prstGeom prst="rect">
            <a:avLst/>
          </a:prstGeom>
          <a:noFill/>
        </p:spPr>
        <p:txBody>
          <a:bodyPr wrap="square" rtlCol="0">
            <a:spAutoFit/>
          </a:bodyPr>
          <a:lstStyle/>
          <a:p>
            <a:r>
              <a:rPr lang="en-US" dirty="0"/>
              <a:t>H = </a:t>
            </a:r>
            <a:r>
              <a:rPr lang="en-US" dirty="0">
                <a:solidFill>
                  <a:srgbClr val="FF0000"/>
                </a:solidFill>
              </a:rPr>
              <a:t>T  (kinetic)+ </a:t>
            </a:r>
            <a:r>
              <a:rPr lang="en-US" dirty="0"/>
              <a:t>V (potential)</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EEA852A-9553-766C-9ED6-A8126254E158}"/>
                  </a:ext>
                </a:extLst>
              </p:cNvPr>
              <p:cNvSpPr txBox="1"/>
              <p:nvPr/>
            </p:nvSpPr>
            <p:spPr>
              <a:xfrm>
                <a:off x="333750" y="2231175"/>
                <a:ext cx="6035152" cy="15824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a:rPr>
                            <m:t>𝐻</m:t>
                          </m:r>
                        </m:e>
                      </m:acc>
                      <m:r>
                        <a:rPr lang="en-US" b="0" i="1" smtClean="0">
                          <a:latin typeface="Cambria Math" panose="02040503050406030204" pitchFamily="18" charset="0"/>
                        </a:rPr>
                        <m:t>𝑚𝑜𝑙</m:t>
                      </m:r>
                      <m:r>
                        <a:rPr lang="en-US" i="1">
                          <a:latin typeface="Cambria Math" panose="02040503050406030204" pitchFamily="18" charset="0"/>
                        </a:rPr>
                        <m:t> </m:t>
                      </m:r>
                      <m:r>
                        <a:rPr lang="en-US" b="0" i="1" smtClean="0">
                          <a:solidFill>
                            <a:schemeClr val="tx1"/>
                          </a:solidFill>
                          <a:latin typeface="Cambria Math"/>
                        </a:rPr>
                        <m:t>=</m:t>
                      </m:r>
                      <m:f>
                        <m:fPr>
                          <m:ctrlPr>
                            <a:rPr lang="en-US" i="1" smtClean="0">
                              <a:solidFill>
                                <a:srgbClr val="FF0000"/>
                              </a:solidFill>
                              <a:latin typeface="Cambria Math" panose="02040503050406030204" pitchFamily="18" charset="0"/>
                            </a:rPr>
                          </m:ctrlPr>
                        </m:fPr>
                        <m:num>
                          <m:r>
                            <a:rPr lang="en-US" i="1">
                              <a:solidFill>
                                <a:srgbClr val="FF0000"/>
                              </a:solidFill>
                              <a:latin typeface="Cambria Math"/>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a:ea typeface="Cambria Math"/>
                                </a:rPr>
                                <m:t>ℏ</m:t>
                              </m:r>
                            </m:e>
                            <m:sup>
                              <m:r>
                                <a:rPr lang="en-US" i="1">
                                  <a:solidFill>
                                    <a:srgbClr val="FF0000"/>
                                  </a:solidFill>
                                  <a:latin typeface="Cambria Math"/>
                                </a:rPr>
                                <m:t>2</m:t>
                              </m:r>
                            </m:sup>
                          </m:sSup>
                        </m:num>
                        <m:den>
                          <m:r>
                            <a:rPr lang="en-US" i="1">
                              <a:solidFill>
                                <a:srgbClr val="FF0000"/>
                              </a:solidFill>
                              <a:latin typeface="Cambria Math"/>
                            </a:rPr>
                            <m:t>2</m:t>
                          </m:r>
                          <m:r>
                            <a:rPr lang="en-US" i="1">
                              <a:solidFill>
                                <a:srgbClr val="FF0000"/>
                              </a:solidFill>
                              <a:latin typeface="Cambria Math"/>
                            </a:rPr>
                            <m:t>𝑀</m:t>
                          </m:r>
                        </m:den>
                      </m:f>
                      <m:d>
                        <m:dPr>
                          <m:ctrlPr>
                            <a:rPr lang="en-US" b="0" i="1" smtClean="0">
                              <a:solidFill>
                                <a:srgbClr val="FF0000"/>
                              </a:solidFill>
                              <a:latin typeface="Cambria Math" panose="02040503050406030204" pitchFamily="18" charset="0"/>
                            </a:rPr>
                          </m:ctrlPr>
                        </m:dPr>
                        <m:e>
                          <m:sSup>
                            <m:sSupPr>
                              <m:ctrlPr>
                                <a:rPr lang="en-US" b="0" i="1" smtClean="0">
                                  <a:solidFill>
                                    <a:srgbClr val="FF0000"/>
                                  </a:solidFill>
                                  <a:latin typeface="Cambria Math" panose="02040503050406030204" pitchFamily="18" charset="0"/>
                                </a:rPr>
                              </m:ctrlPr>
                            </m:sSup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ea typeface="Cambria Math"/>
                                    </a:rPr>
                                    <m:t>𝛻</m:t>
                                  </m:r>
                                </m:e>
                                <m:sub>
                                  <m:r>
                                    <a:rPr lang="en-US" b="0" i="1" smtClean="0">
                                      <a:solidFill>
                                        <a:srgbClr val="FF0000"/>
                                      </a:solidFill>
                                      <a:latin typeface="Cambria Math"/>
                                    </a:rPr>
                                    <m:t>𝐴</m:t>
                                  </m:r>
                                </m:sub>
                              </m:sSub>
                            </m:e>
                            <m:sup>
                              <m:r>
                                <a:rPr lang="en-US" b="0" i="1" smtClean="0">
                                  <a:solidFill>
                                    <a:srgbClr val="FF0000"/>
                                  </a:solidFill>
                                  <a:latin typeface="Cambria Math"/>
                                </a:rPr>
                                <m:t>2</m:t>
                              </m:r>
                            </m:sup>
                          </m:sSup>
                          <m:r>
                            <a:rPr lang="en-US" b="0" i="1" smtClean="0">
                              <a:solidFill>
                                <a:srgbClr val="FF0000"/>
                              </a:solidFill>
                              <a:latin typeface="Cambria Math"/>
                            </a:rPr>
                            <m:t>+</m:t>
                          </m:r>
                          <m:sSup>
                            <m:sSupPr>
                              <m:ctrlPr>
                                <a:rPr lang="en-US" i="1">
                                  <a:solidFill>
                                    <a:srgbClr val="FF0000"/>
                                  </a:solidFill>
                                  <a:latin typeface="Cambria Math" panose="02040503050406030204" pitchFamily="18" charset="0"/>
                                </a:rPr>
                              </m:ctrlPr>
                            </m:sSupPr>
                            <m:e>
                              <m:sSub>
                                <m:sSubPr>
                                  <m:ctrlPr>
                                    <a:rPr lang="en-US" i="1">
                                      <a:solidFill>
                                        <a:srgbClr val="FF0000"/>
                                      </a:solidFill>
                                      <a:latin typeface="Cambria Math" panose="02040503050406030204" pitchFamily="18" charset="0"/>
                                    </a:rPr>
                                  </m:ctrlPr>
                                </m:sSubPr>
                                <m:e>
                                  <m:r>
                                    <a:rPr lang="en-US" i="1">
                                      <a:solidFill>
                                        <a:srgbClr val="FF0000"/>
                                      </a:solidFill>
                                      <a:latin typeface="Cambria Math"/>
                                      <a:ea typeface="Cambria Math"/>
                                    </a:rPr>
                                    <m:t>𝛻</m:t>
                                  </m:r>
                                </m:e>
                                <m:sub>
                                  <m:r>
                                    <a:rPr lang="en-US" b="0" i="1" smtClean="0">
                                      <a:solidFill>
                                        <a:srgbClr val="FF0000"/>
                                      </a:solidFill>
                                      <a:latin typeface="Cambria Math"/>
                                    </a:rPr>
                                    <m:t>𝐵</m:t>
                                  </m:r>
                                </m:sub>
                              </m:sSub>
                            </m:e>
                            <m:sup>
                              <m:r>
                                <a:rPr lang="en-US" i="1">
                                  <a:solidFill>
                                    <a:srgbClr val="FF0000"/>
                                  </a:solidFill>
                                  <a:latin typeface="Cambria Math"/>
                                </a:rPr>
                                <m:t>2</m:t>
                              </m:r>
                            </m:sup>
                          </m:sSup>
                        </m:e>
                      </m:d>
                      <m:r>
                        <a:rPr lang="en-US" b="0" i="1" smtClean="0">
                          <a:solidFill>
                            <a:srgbClr val="FF0000"/>
                          </a:solidFill>
                          <a:latin typeface="Cambria Math"/>
                        </a:rPr>
                        <m:t>−</m:t>
                      </m:r>
                      <m:f>
                        <m:fPr>
                          <m:ctrlPr>
                            <a:rPr lang="en-US" i="1" smtClean="0">
                              <a:solidFill>
                                <a:srgbClr val="FF0000"/>
                              </a:solidFill>
                              <a:latin typeface="Cambria Math" panose="02040503050406030204" pitchFamily="18" charset="0"/>
                            </a:rPr>
                          </m:ctrlPr>
                        </m:fPr>
                        <m:num>
                          <m:sSup>
                            <m:sSupPr>
                              <m:ctrlPr>
                                <a:rPr lang="en-US" i="1">
                                  <a:solidFill>
                                    <a:srgbClr val="FF0000"/>
                                  </a:solidFill>
                                  <a:latin typeface="Cambria Math" panose="02040503050406030204" pitchFamily="18" charset="0"/>
                                </a:rPr>
                              </m:ctrlPr>
                            </m:sSupPr>
                            <m:e>
                              <m:r>
                                <a:rPr lang="en-US" i="1">
                                  <a:solidFill>
                                    <a:srgbClr val="FF0000"/>
                                  </a:solidFill>
                                  <a:latin typeface="Cambria Math"/>
                                  <a:ea typeface="Cambria Math"/>
                                </a:rPr>
                                <m:t>ℏ</m:t>
                              </m:r>
                            </m:e>
                            <m:sup>
                              <m:r>
                                <a:rPr lang="en-US" i="1">
                                  <a:solidFill>
                                    <a:srgbClr val="FF0000"/>
                                  </a:solidFill>
                                  <a:latin typeface="Cambria Math"/>
                                </a:rPr>
                                <m:t>2</m:t>
                              </m:r>
                            </m:sup>
                          </m:sSup>
                        </m:num>
                        <m:den>
                          <m:r>
                            <a:rPr lang="en-US" i="1">
                              <a:solidFill>
                                <a:srgbClr val="FF0000"/>
                              </a:solidFill>
                              <a:latin typeface="Cambria Math"/>
                            </a:rPr>
                            <m:t>2</m:t>
                          </m:r>
                          <m:sSub>
                            <m:sSubPr>
                              <m:ctrlPr>
                                <a:rPr lang="en-US" i="1">
                                  <a:solidFill>
                                    <a:srgbClr val="FF0000"/>
                                  </a:solidFill>
                                  <a:latin typeface="Cambria Math" panose="02040503050406030204" pitchFamily="18" charset="0"/>
                                </a:rPr>
                              </m:ctrlPr>
                            </m:sSubPr>
                            <m:e>
                              <m:r>
                                <a:rPr lang="en-US" i="1">
                                  <a:solidFill>
                                    <a:srgbClr val="FF0000"/>
                                  </a:solidFill>
                                  <a:latin typeface="Cambria Math"/>
                                </a:rPr>
                                <m:t>𝑚</m:t>
                              </m:r>
                            </m:e>
                            <m:sub>
                              <m:r>
                                <a:rPr lang="en-US" i="1">
                                  <a:solidFill>
                                    <a:srgbClr val="FF0000"/>
                                  </a:solidFill>
                                  <a:latin typeface="Cambria Math"/>
                                </a:rPr>
                                <m:t>𝑒</m:t>
                              </m:r>
                            </m:sub>
                          </m:sSub>
                        </m:den>
                      </m:f>
                      <m:d>
                        <m:dPr>
                          <m:ctrlPr>
                            <a:rPr lang="en-US" b="0" i="1" smtClean="0">
                              <a:solidFill>
                                <a:srgbClr val="FF0000"/>
                              </a:solidFill>
                              <a:latin typeface="Cambria Math" panose="02040503050406030204" pitchFamily="18" charset="0"/>
                            </a:rPr>
                          </m:ctrlPr>
                        </m:dPr>
                        <m:e>
                          <m:sSup>
                            <m:sSupPr>
                              <m:ctrlPr>
                                <a:rPr lang="en-US" i="1">
                                  <a:solidFill>
                                    <a:srgbClr val="FF0000"/>
                                  </a:solidFill>
                                  <a:latin typeface="Cambria Math" panose="02040503050406030204" pitchFamily="18" charset="0"/>
                                </a:rPr>
                              </m:ctrlPr>
                            </m:sSupPr>
                            <m:e>
                              <m:sSub>
                                <m:sSubPr>
                                  <m:ctrlPr>
                                    <a:rPr lang="en-US" i="1">
                                      <a:solidFill>
                                        <a:srgbClr val="FF0000"/>
                                      </a:solidFill>
                                      <a:latin typeface="Cambria Math" panose="02040503050406030204" pitchFamily="18" charset="0"/>
                                    </a:rPr>
                                  </m:ctrlPr>
                                </m:sSubPr>
                                <m:e>
                                  <m:r>
                                    <a:rPr lang="en-US" i="1">
                                      <a:solidFill>
                                        <a:srgbClr val="FF0000"/>
                                      </a:solidFill>
                                      <a:latin typeface="Cambria Math"/>
                                      <a:ea typeface="Cambria Math"/>
                                    </a:rPr>
                                    <m:t>𝛻</m:t>
                                  </m:r>
                                </m:e>
                                <m:sub>
                                  <m:r>
                                    <a:rPr lang="en-US" b="0" i="1" smtClean="0">
                                      <a:solidFill>
                                        <a:srgbClr val="FF0000"/>
                                      </a:solidFill>
                                      <a:latin typeface="Cambria Math"/>
                                    </a:rPr>
                                    <m:t>1</m:t>
                                  </m:r>
                                </m:sub>
                              </m:sSub>
                            </m:e>
                            <m:sup>
                              <m:r>
                                <a:rPr lang="en-US" i="1">
                                  <a:solidFill>
                                    <a:srgbClr val="FF0000"/>
                                  </a:solidFill>
                                  <a:latin typeface="Cambria Math"/>
                                </a:rPr>
                                <m:t>2</m:t>
                              </m:r>
                            </m:sup>
                          </m:sSup>
                          <m:r>
                            <a:rPr lang="en-US" i="1">
                              <a:solidFill>
                                <a:srgbClr val="FF0000"/>
                              </a:solidFill>
                              <a:latin typeface="Cambria Math"/>
                            </a:rPr>
                            <m:t>+</m:t>
                          </m:r>
                          <m:sSup>
                            <m:sSupPr>
                              <m:ctrlPr>
                                <a:rPr lang="en-US" i="1">
                                  <a:solidFill>
                                    <a:srgbClr val="FF0000"/>
                                  </a:solidFill>
                                  <a:latin typeface="Cambria Math" panose="02040503050406030204" pitchFamily="18" charset="0"/>
                                </a:rPr>
                              </m:ctrlPr>
                            </m:sSupPr>
                            <m:e>
                              <m:sSub>
                                <m:sSubPr>
                                  <m:ctrlPr>
                                    <a:rPr lang="en-US" i="1">
                                      <a:solidFill>
                                        <a:srgbClr val="FF0000"/>
                                      </a:solidFill>
                                      <a:latin typeface="Cambria Math" panose="02040503050406030204" pitchFamily="18" charset="0"/>
                                    </a:rPr>
                                  </m:ctrlPr>
                                </m:sSubPr>
                                <m:e>
                                  <m:r>
                                    <a:rPr lang="en-US" i="1">
                                      <a:solidFill>
                                        <a:srgbClr val="FF0000"/>
                                      </a:solidFill>
                                      <a:latin typeface="Cambria Math"/>
                                      <a:ea typeface="Cambria Math"/>
                                    </a:rPr>
                                    <m:t>𝛻</m:t>
                                  </m:r>
                                </m:e>
                                <m:sub>
                                  <m:r>
                                    <a:rPr lang="en-US" b="0" i="1" smtClean="0">
                                      <a:solidFill>
                                        <a:srgbClr val="FF0000"/>
                                      </a:solidFill>
                                      <a:latin typeface="Cambria Math"/>
                                    </a:rPr>
                                    <m:t>2</m:t>
                                  </m:r>
                                </m:sub>
                              </m:sSub>
                            </m:e>
                            <m:sup>
                              <m:r>
                                <a:rPr lang="en-US" i="1">
                                  <a:solidFill>
                                    <a:srgbClr val="FF0000"/>
                                  </a:solidFill>
                                  <a:latin typeface="Cambria Math"/>
                                </a:rPr>
                                <m:t>2</m:t>
                              </m:r>
                            </m:sup>
                          </m:sSup>
                        </m:e>
                      </m:d>
                      <m:r>
                        <a:rPr lang="en-US" b="0" i="1" smtClean="0">
                          <a:solidFill>
                            <a:srgbClr val="0000FF"/>
                          </a:solidFill>
                          <a:latin typeface="Cambria Math"/>
                        </a:rPr>
                        <m:t>−</m:t>
                      </m:r>
                      <m:f>
                        <m:fPr>
                          <m:ctrlPr>
                            <a:rPr lang="en-US" i="1">
                              <a:solidFill>
                                <a:srgbClr val="0000FF"/>
                              </a:solidFill>
                              <a:latin typeface="Cambria Math" panose="02040503050406030204" pitchFamily="18" charset="0"/>
                              <a:ea typeface="Cambria Math"/>
                            </a:rPr>
                          </m:ctrlPr>
                        </m:fPr>
                        <m:num>
                          <m:sSup>
                            <m:sSupPr>
                              <m:ctrlPr>
                                <a:rPr lang="en-US" i="1">
                                  <a:solidFill>
                                    <a:srgbClr val="0000FF"/>
                                  </a:solidFill>
                                  <a:latin typeface="Cambria Math" panose="02040503050406030204" pitchFamily="18" charset="0"/>
                                  <a:ea typeface="Cambria Math"/>
                                </a:rPr>
                              </m:ctrlPr>
                            </m:sSupPr>
                            <m:e>
                              <m:r>
                                <a:rPr lang="en-US" i="1">
                                  <a:solidFill>
                                    <a:srgbClr val="0000FF"/>
                                  </a:solidFill>
                                  <a:latin typeface="Cambria Math"/>
                                  <a:ea typeface="Cambria Math"/>
                                </a:rPr>
                                <m:t>𝑒</m:t>
                              </m:r>
                            </m:e>
                            <m:sup>
                              <m:r>
                                <a:rPr lang="en-US" i="1">
                                  <a:solidFill>
                                    <a:srgbClr val="0000FF"/>
                                  </a:solidFill>
                                  <a:latin typeface="Cambria Math"/>
                                  <a:ea typeface="Cambria Math"/>
                                </a:rPr>
                                <m:t>2</m:t>
                              </m:r>
                            </m:sup>
                          </m:sSup>
                        </m:num>
                        <m:den>
                          <m:r>
                            <a:rPr lang="en-US" i="1">
                              <a:solidFill>
                                <a:srgbClr val="0000FF"/>
                              </a:solidFill>
                              <a:latin typeface="Cambria Math"/>
                              <a:ea typeface="Cambria Math"/>
                            </a:rPr>
                            <m:t>4</m:t>
                          </m:r>
                          <m:r>
                            <a:rPr lang="en-US" i="1">
                              <a:solidFill>
                                <a:srgbClr val="0000FF"/>
                              </a:solidFill>
                              <a:latin typeface="Cambria Math"/>
                              <a:ea typeface="Cambria Math"/>
                            </a:rPr>
                            <m:t>𝜋</m:t>
                          </m:r>
                          <m:sSub>
                            <m:sSubPr>
                              <m:ctrlPr>
                                <a:rPr lang="en-US" i="1">
                                  <a:solidFill>
                                    <a:srgbClr val="0000FF"/>
                                  </a:solidFill>
                                  <a:latin typeface="Cambria Math" panose="02040503050406030204" pitchFamily="18" charset="0"/>
                                  <a:ea typeface="Cambria Math"/>
                                </a:rPr>
                              </m:ctrlPr>
                            </m:sSubPr>
                            <m:e>
                              <m:r>
                                <a:rPr lang="en-US" i="1">
                                  <a:solidFill>
                                    <a:srgbClr val="0000FF"/>
                                  </a:solidFill>
                                  <a:latin typeface="Cambria Math"/>
                                  <a:ea typeface="Cambria Math"/>
                                </a:rPr>
                                <m:t>𝜀</m:t>
                              </m:r>
                            </m:e>
                            <m:sub>
                              <m:r>
                                <a:rPr lang="en-US" i="1">
                                  <a:solidFill>
                                    <a:srgbClr val="0000FF"/>
                                  </a:solidFill>
                                  <a:latin typeface="Cambria Math"/>
                                  <a:ea typeface="Cambria Math"/>
                                </a:rPr>
                                <m:t>0</m:t>
                              </m:r>
                            </m:sub>
                          </m:sSub>
                          <m:sSub>
                            <m:sSubPr>
                              <m:ctrlPr>
                                <a:rPr lang="en-US" i="1" smtClean="0">
                                  <a:solidFill>
                                    <a:srgbClr val="0000FF"/>
                                  </a:solidFill>
                                  <a:latin typeface="Cambria Math" panose="02040503050406030204" pitchFamily="18" charset="0"/>
                                  <a:ea typeface="Cambria Math"/>
                                </a:rPr>
                              </m:ctrlPr>
                            </m:sSubPr>
                            <m:e>
                              <m:r>
                                <a:rPr lang="en-US" b="0" i="1" smtClean="0">
                                  <a:solidFill>
                                    <a:srgbClr val="0000FF"/>
                                  </a:solidFill>
                                  <a:latin typeface="Cambria Math"/>
                                  <a:ea typeface="Cambria Math"/>
                                </a:rPr>
                                <m:t>𝑟</m:t>
                              </m:r>
                            </m:e>
                            <m:sub>
                              <m:r>
                                <a:rPr lang="en-US" b="0" i="1" smtClean="0">
                                  <a:solidFill>
                                    <a:srgbClr val="0000FF"/>
                                  </a:solidFill>
                                  <a:latin typeface="Cambria Math"/>
                                  <a:ea typeface="Cambria Math"/>
                                </a:rPr>
                                <m:t>1</m:t>
                              </m:r>
                              <m:r>
                                <a:rPr lang="en-US" b="0" i="1" smtClean="0">
                                  <a:solidFill>
                                    <a:srgbClr val="0000FF"/>
                                  </a:solidFill>
                                  <a:latin typeface="Cambria Math"/>
                                  <a:ea typeface="Cambria Math"/>
                                </a:rPr>
                                <m:t>𝐴</m:t>
                              </m:r>
                            </m:sub>
                          </m:sSub>
                        </m:den>
                      </m:f>
                      <m:r>
                        <a:rPr lang="en-US" i="1">
                          <a:solidFill>
                            <a:srgbClr val="0000FF"/>
                          </a:solidFill>
                          <a:latin typeface="Cambria Math"/>
                          <a:ea typeface="Cambria Math"/>
                        </a:rPr>
                        <m:t>−</m:t>
                      </m:r>
                      <m:f>
                        <m:fPr>
                          <m:ctrlPr>
                            <a:rPr lang="en-US" i="1">
                              <a:solidFill>
                                <a:srgbClr val="0000FF"/>
                              </a:solidFill>
                              <a:latin typeface="Cambria Math" panose="02040503050406030204" pitchFamily="18" charset="0"/>
                              <a:ea typeface="Cambria Math"/>
                            </a:rPr>
                          </m:ctrlPr>
                        </m:fPr>
                        <m:num>
                          <m:sSup>
                            <m:sSupPr>
                              <m:ctrlPr>
                                <a:rPr lang="en-US" i="1">
                                  <a:solidFill>
                                    <a:srgbClr val="0000FF"/>
                                  </a:solidFill>
                                  <a:latin typeface="Cambria Math" panose="02040503050406030204" pitchFamily="18" charset="0"/>
                                  <a:ea typeface="Cambria Math"/>
                                </a:rPr>
                              </m:ctrlPr>
                            </m:sSupPr>
                            <m:e>
                              <m:r>
                                <a:rPr lang="en-US" i="1">
                                  <a:solidFill>
                                    <a:srgbClr val="0000FF"/>
                                  </a:solidFill>
                                  <a:latin typeface="Cambria Math"/>
                                  <a:ea typeface="Cambria Math"/>
                                </a:rPr>
                                <m:t>𝑒</m:t>
                              </m:r>
                            </m:e>
                            <m:sup>
                              <m:r>
                                <a:rPr lang="en-US" i="1">
                                  <a:solidFill>
                                    <a:srgbClr val="0000FF"/>
                                  </a:solidFill>
                                  <a:latin typeface="Cambria Math"/>
                                  <a:ea typeface="Cambria Math"/>
                                </a:rPr>
                                <m:t>2</m:t>
                              </m:r>
                            </m:sup>
                          </m:sSup>
                        </m:num>
                        <m:den>
                          <m:r>
                            <a:rPr lang="en-US" i="1">
                              <a:solidFill>
                                <a:srgbClr val="0000FF"/>
                              </a:solidFill>
                              <a:latin typeface="Cambria Math"/>
                              <a:ea typeface="Cambria Math"/>
                            </a:rPr>
                            <m:t>4</m:t>
                          </m:r>
                          <m:r>
                            <a:rPr lang="en-US" i="1">
                              <a:solidFill>
                                <a:srgbClr val="0000FF"/>
                              </a:solidFill>
                              <a:latin typeface="Cambria Math"/>
                              <a:ea typeface="Cambria Math"/>
                            </a:rPr>
                            <m:t>𝜋</m:t>
                          </m:r>
                          <m:sSub>
                            <m:sSubPr>
                              <m:ctrlPr>
                                <a:rPr lang="en-US" i="1">
                                  <a:solidFill>
                                    <a:srgbClr val="0000FF"/>
                                  </a:solidFill>
                                  <a:latin typeface="Cambria Math" panose="02040503050406030204" pitchFamily="18" charset="0"/>
                                  <a:ea typeface="Cambria Math"/>
                                </a:rPr>
                              </m:ctrlPr>
                            </m:sSubPr>
                            <m:e>
                              <m:r>
                                <a:rPr lang="en-US" i="1">
                                  <a:solidFill>
                                    <a:srgbClr val="0000FF"/>
                                  </a:solidFill>
                                  <a:latin typeface="Cambria Math"/>
                                  <a:ea typeface="Cambria Math"/>
                                </a:rPr>
                                <m:t>𝜀</m:t>
                              </m:r>
                            </m:e>
                            <m:sub>
                              <m:r>
                                <a:rPr lang="en-US" i="1">
                                  <a:solidFill>
                                    <a:srgbClr val="0000FF"/>
                                  </a:solidFill>
                                  <a:latin typeface="Cambria Math"/>
                                  <a:ea typeface="Cambria Math"/>
                                </a:rPr>
                                <m:t>0</m:t>
                              </m:r>
                            </m:sub>
                          </m:sSub>
                          <m:sSub>
                            <m:sSubPr>
                              <m:ctrlPr>
                                <a:rPr lang="en-US" i="1">
                                  <a:solidFill>
                                    <a:srgbClr val="0000FF"/>
                                  </a:solidFill>
                                  <a:latin typeface="Cambria Math" panose="02040503050406030204" pitchFamily="18" charset="0"/>
                                  <a:ea typeface="Cambria Math"/>
                                </a:rPr>
                              </m:ctrlPr>
                            </m:sSubPr>
                            <m:e>
                              <m:r>
                                <a:rPr lang="en-US" i="1">
                                  <a:solidFill>
                                    <a:srgbClr val="0000FF"/>
                                  </a:solidFill>
                                  <a:latin typeface="Cambria Math"/>
                                  <a:ea typeface="Cambria Math"/>
                                </a:rPr>
                                <m:t>𝑟</m:t>
                              </m:r>
                            </m:e>
                            <m:sub>
                              <m:r>
                                <a:rPr lang="en-US" i="1">
                                  <a:solidFill>
                                    <a:srgbClr val="0000FF"/>
                                  </a:solidFill>
                                  <a:latin typeface="Cambria Math"/>
                                  <a:ea typeface="Cambria Math"/>
                                </a:rPr>
                                <m:t>1</m:t>
                              </m:r>
                              <m:r>
                                <a:rPr lang="en-US" b="0" i="1" smtClean="0">
                                  <a:solidFill>
                                    <a:srgbClr val="0000FF"/>
                                  </a:solidFill>
                                  <a:latin typeface="Cambria Math"/>
                                  <a:ea typeface="Cambria Math"/>
                                </a:rPr>
                                <m:t>𝐵</m:t>
                              </m:r>
                            </m:sub>
                          </m:sSub>
                        </m:den>
                      </m:f>
                      <m:r>
                        <a:rPr lang="en-US" b="0" i="1" smtClean="0">
                          <a:solidFill>
                            <a:srgbClr val="0000FF"/>
                          </a:solidFill>
                          <a:latin typeface="Cambria Math"/>
                          <a:ea typeface="Cambria Math"/>
                        </a:rPr>
                        <m:t>−</m:t>
                      </m:r>
                      <m:f>
                        <m:fPr>
                          <m:ctrlPr>
                            <a:rPr lang="en-US" i="1">
                              <a:solidFill>
                                <a:srgbClr val="0000FF"/>
                              </a:solidFill>
                              <a:latin typeface="Cambria Math" panose="02040503050406030204" pitchFamily="18" charset="0"/>
                              <a:ea typeface="Cambria Math"/>
                            </a:rPr>
                          </m:ctrlPr>
                        </m:fPr>
                        <m:num>
                          <m:sSup>
                            <m:sSupPr>
                              <m:ctrlPr>
                                <a:rPr lang="en-US" i="1">
                                  <a:solidFill>
                                    <a:srgbClr val="0000FF"/>
                                  </a:solidFill>
                                  <a:latin typeface="Cambria Math" panose="02040503050406030204" pitchFamily="18" charset="0"/>
                                  <a:ea typeface="Cambria Math"/>
                                </a:rPr>
                              </m:ctrlPr>
                            </m:sSupPr>
                            <m:e>
                              <m:r>
                                <a:rPr lang="en-US" i="1">
                                  <a:solidFill>
                                    <a:srgbClr val="0000FF"/>
                                  </a:solidFill>
                                  <a:latin typeface="Cambria Math"/>
                                  <a:ea typeface="Cambria Math"/>
                                </a:rPr>
                                <m:t>𝑒</m:t>
                              </m:r>
                            </m:e>
                            <m:sup>
                              <m:r>
                                <a:rPr lang="en-US" i="1">
                                  <a:solidFill>
                                    <a:srgbClr val="0000FF"/>
                                  </a:solidFill>
                                  <a:latin typeface="Cambria Math"/>
                                  <a:ea typeface="Cambria Math"/>
                                </a:rPr>
                                <m:t>2</m:t>
                              </m:r>
                            </m:sup>
                          </m:sSup>
                        </m:num>
                        <m:den>
                          <m:r>
                            <a:rPr lang="en-US" i="1">
                              <a:solidFill>
                                <a:srgbClr val="0000FF"/>
                              </a:solidFill>
                              <a:latin typeface="Cambria Math"/>
                              <a:ea typeface="Cambria Math"/>
                            </a:rPr>
                            <m:t>4</m:t>
                          </m:r>
                          <m:r>
                            <a:rPr lang="en-US" i="1">
                              <a:solidFill>
                                <a:srgbClr val="0000FF"/>
                              </a:solidFill>
                              <a:latin typeface="Cambria Math"/>
                              <a:ea typeface="Cambria Math"/>
                            </a:rPr>
                            <m:t>𝜋</m:t>
                          </m:r>
                          <m:sSub>
                            <m:sSubPr>
                              <m:ctrlPr>
                                <a:rPr lang="en-US" i="1">
                                  <a:solidFill>
                                    <a:srgbClr val="0000FF"/>
                                  </a:solidFill>
                                  <a:latin typeface="Cambria Math" panose="02040503050406030204" pitchFamily="18" charset="0"/>
                                  <a:ea typeface="Cambria Math"/>
                                </a:rPr>
                              </m:ctrlPr>
                            </m:sSubPr>
                            <m:e>
                              <m:r>
                                <a:rPr lang="en-US" i="1">
                                  <a:solidFill>
                                    <a:srgbClr val="0000FF"/>
                                  </a:solidFill>
                                  <a:latin typeface="Cambria Math"/>
                                  <a:ea typeface="Cambria Math"/>
                                </a:rPr>
                                <m:t>𝜀</m:t>
                              </m:r>
                            </m:e>
                            <m:sub>
                              <m:r>
                                <a:rPr lang="en-US" i="1">
                                  <a:solidFill>
                                    <a:srgbClr val="0000FF"/>
                                  </a:solidFill>
                                  <a:latin typeface="Cambria Math"/>
                                  <a:ea typeface="Cambria Math"/>
                                </a:rPr>
                                <m:t>0</m:t>
                              </m:r>
                            </m:sub>
                          </m:sSub>
                          <m:sSub>
                            <m:sSubPr>
                              <m:ctrlPr>
                                <a:rPr lang="en-US" i="1">
                                  <a:solidFill>
                                    <a:srgbClr val="0000FF"/>
                                  </a:solidFill>
                                  <a:latin typeface="Cambria Math" panose="02040503050406030204" pitchFamily="18" charset="0"/>
                                  <a:ea typeface="Cambria Math"/>
                                </a:rPr>
                              </m:ctrlPr>
                            </m:sSubPr>
                            <m:e>
                              <m:r>
                                <a:rPr lang="en-US" i="1">
                                  <a:solidFill>
                                    <a:srgbClr val="0000FF"/>
                                  </a:solidFill>
                                  <a:latin typeface="Cambria Math"/>
                                  <a:ea typeface="Cambria Math"/>
                                </a:rPr>
                                <m:t>𝑟</m:t>
                              </m:r>
                            </m:e>
                            <m:sub>
                              <m:r>
                                <a:rPr lang="en-US" b="0" i="1" smtClean="0">
                                  <a:solidFill>
                                    <a:srgbClr val="0000FF"/>
                                  </a:solidFill>
                                  <a:latin typeface="Cambria Math"/>
                                  <a:ea typeface="Cambria Math"/>
                                </a:rPr>
                                <m:t>2</m:t>
                              </m:r>
                              <m:r>
                                <a:rPr lang="en-US" i="1">
                                  <a:solidFill>
                                    <a:srgbClr val="0000FF"/>
                                  </a:solidFill>
                                  <a:latin typeface="Cambria Math"/>
                                  <a:ea typeface="Cambria Math"/>
                                </a:rPr>
                                <m:t>𝐴</m:t>
                              </m:r>
                            </m:sub>
                          </m:sSub>
                        </m:den>
                      </m:f>
                      <m:r>
                        <a:rPr lang="en-US" b="0" i="1" smtClean="0">
                          <a:solidFill>
                            <a:srgbClr val="0000FF"/>
                          </a:solidFill>
                          <a:latin typeface="Cambria Math"/>
                          <a:ea typeface="Cambria Math"/>
                        </a:rPr>
                        <m:t>−</m:t>
                      </m:r>
                      <m:f>
                        <m:fPr>
                          <m:ctrlPr>
                            <a:rPr lang="en-US" i="1">
                              <a:solidFill>
                                <a:srgbClr val="0000FF"/>
                              </a:solidFill>
                              <a:latin typeface="Cambria Math" panose="02040503050406030204" pitchFamily="18" charset="0"/>
                              <a:ea typeface="Cambria Math"/>
                            </a:rPr>
                          </m:ctrlPr>
                        </m:fPr>
                        <m:num>
                          <m:sSup>
                            <m:sSupPr>
                              <m:ctrlPr>
                                <a:rPr lang="en-US" i="1">
                                  <a:solidFill>
                                    <a:srgbClr val="0000FF"/>
                                  </a:solidFill>
                                  <a:latin typeface="Cambria Math" panose="02040503050406030204" pitchFamily="18" charset="0"/>
                                  <a:ea typeface="Cambria Math"/>
                                </a:rPr>
                              </m:ctrlPr>
                            </m:sSupPr>
                            <m:e>
                              <m:r>
                                <a:rPr lang="en-US" i="1">
                                  <a:solidFill>
                                    <a:srgbClr val="0000FF"/>
                                  </a:solidFill>
                                  <a:latin typeface="Cambria Math"/>
                                  <a:ea typeface="Cambria Math"/>
                                </a:rPr>
                                <m:t>𝑒</m:t>
                              </m:r>
                            </m:e>
                            <m:sup>
                              <m:r>
                                <a:rPr lang="en-US" i="1">
                                  <a:solidFill>
                                    <a:srgbClr val="0000FF"/>
                                  </a:solidFill>
                                  <a:latin typeface="Cambria Math"/>
                                  <a:ea typeface="Cambria Math"/>
                                </a:rPr>
                                <m:t>2</m:t>
                              </m:r>
                            </m:sup>
                          </m:sSup>
                        </m:num>
                        <m:den>
                          <m:r>
                            <a:rPr lang="en-US" i="1">
                              <a:solidFill>
                                <a:srgbClr val="0000FF"/>
                              </a:solidFill>
                              <a:latin typeface="Cambria Math"/>
                              <a:ea typeface="Cambria Math"/>
                            </a:rPr>
                            <m:t>4</m:t>
                          </m:r>
                          <m:r>
                            <a:rPr lang="en-US" i="1">
                              <a:solidFill>
                                <a:srgbClr val="0000FF"/>
                              </a:solidFill>
                              <a:latin typeface="Cambria Math"/>
                              <a:ea typeface="Cambria Math"/>
                            </a:rPr>
                            <m:t>𝜋</m:t>
                          </m:r>
                          <m:sSub>
                            <m:sSubPr>
                              <m:ctrlPr>
                                <a:rPr lang="en-US" i="1">
                                  <a:solidFill>
                                    <a:srgbClr val="0000FF"/>
                                  </a:solidFill>
                                  <a:latin typeface="Cambria Math" panose="02040503050406030204" pitchFamily="18" charset="0"/>
                                  <a:ea typeface="Cambria Math"/>
                                </a:rPr>
                              </m:ctrlPr>
                            </m:sSubPr>
                            <m:e>
                              <m:r>
                                <a:rPr lang="en-US" i="1">
                                  <a:solidFill>
                                    <a:srgbClr val="0000FF"/>
                                  </a:solidFill>
                                  <a:latin typeface="Cambria Math"/>
                                  <a:ea typeface="Cambria Math"/>
                                </a:rPr>
                                <m:t>𝜀</m:t>
                              </m:r>
                            </m:e>
                            <m:sub>
                              <m:r>
                                <a:rPr lang="en-US" i="1">
                                  <a:solidFill>
                                    <a:srgbClr val="0000FF"/>
                                  </a:solidFill>
                                  <a:latin typeface="Cambria Math"/>
                                  <a:ea typeface="Cambria Math"/>
                                </a:rPr>
                                <m:t>0</m:t>
                              </m:r>
                            </m:sub>
                          </m:sSub>
                          <m:sSub>
                            <m:sSubPr>
                              <m:ctrlPr>
                                <a:rPr lang="en-US" i="1">
                                  <a:solidFill>
                                    <a:srgbClr val="0000FF"/>
                                  </a:solidFill>
                                  <a:latin typeface="Cambria Math" panose="02040503050406030204" pitchFamily="18" charset="0"/>
                                  <a:ea typeface="Cambria Math"/>
                                </a:rPr>
                              </m:ctrlPr>
                            </m:sSubPr>
                            <m:e>
                              <m:r>
                                <a:rPr lang="en-US" i="1">
                                  <a:solidFill>
                                    <a:srgbClr val="0000FF"/>
                                  </a:solidFill>
                                  <a:latin typeface="Cambria Math"/>
                                  <a:ea typeface="Cambria Math"/>
                                </a:rPr>
                                <m:t>𝑟</m:t>
                              </m:r>
                            </m:e>
                            <m:sub>
                              <m:r>
                                <a:rPr lang="en-US" b="0" i="1" smtClean="0">
                                  <a:solidFill>
                                    <a:srgbClr val="0000FF"/>
                                  </a:solidFill>
                                  <a:latin typeface="Cambria Math"/>
                                  <a:ea typeface="Cambria Math"/>
                                </a:rPr>
                                <m:t>2</m:t>
                              </m:r>
                              <m:r>
                                <a:rPr lang="en-US" b="0" i="1" smtClean="0">
                                  <a:solidFill>
                                    <a:srgbClr val="0000FF"/>
                                  </a:solidFill>
                                  <a:latin typeface="Cambria Math"/>
                                  <a:ea typeface="Cambria Math"/>
                                </a:rPr>
                                <m:t>𝐵</m:t>
                              </m:r>
                            </m:sub>
                          </m:sSub>
                        </m:den>
                      </m:f>
                      <m:r>
                        <a:rPr lang="en-US" b="0" i="1" smtClean="0">
                          <a:solidFill>
                            <a:srgbClr val="00B050"/>
                          </a:solidFill>
                          <a:latin typeface="Cambria Math"/>
                          <a:ea typeface="Cambria Math"/>
                        </a:rPr>
                        <m:t>+</m:t>
                      </m:r>
                      <m:f>
                        <m:fPr>
                          <m:ctrlPr>
                            <a:rPr lang="en-US" i="1">
                              <a:solidFill>
                                <a:srgbClr val="00B050"/>
                              </a:solidFill>
                              <a:latin typeface="Cambria Math" panose="02040503050406030204" pitchFamily="18" charset="0"/>
                              <a:ea typeface="Cambria Math"/>
                            </a:rPr>
                          </m:ctrlPr>
                        </m:fPr>
                        <m:num>
                          <m:sSup>
                            <m:sSupPr>
                              <m:ctrlPr>
                                <a:rPr lang="en-US" i="1">
                                  <a:solidFill>
                                    <a:srgbClr val="00B050"/>
                                  </a:solidFill>
                                  <a:latin typeface="Cambria Math" panose="02040503050406030204" pitchFamily="18" charset="0"/>
                                  <a:ea typeface="Cambria Math"/>
                                </a:rPr>
                              </m:ctrlPr>
                            </m:sSupPr>
                            <m:e>
                              <m:r>
                                <a:rPr lang="en-US" i="1">
                                  <a:solidFill>
                                    <a:srgbClr val="00B050"/>
                                  </a:solidFill>
                                  <a:latin typeface="Cambria Math"/>
                                  <a:ea typeface="Cambria Math"/>
                                </a:rPr>
                                <m:t>𝑒</m:t>
                              </m:r>
                            </m:e>
                            <m:sup>
                              <m:r>
                                <a:rPr lang="en-US" i="1">
                                  <a:solidFill>
                                    <a:srgbClr val="00B050"/>
                                  </a:solidFill>
                                  <a:latin typeface="Cambria Math"/>
                                  <a:ea typeface="Cambria Math"/>
                                </a:rPr>
                                <m:t>2</m:t>
                              </m:r>
                            </m:sup>
                          </m:sSup>
                        </m:num>
                        <m:den>
                          <m:r>
                            <a:rPr lang="en-US" i="1">
                              <a:solidFill>
                                <a:srgbClr val="00B050"/>
                              </a:solidFill>
                              <a:latin typeface="Cambria Math"/>
                              <a:ea typeface="Cambria Math"/>
                            </a:rPr>
                            <m:t>4</m:t>
                          </m:r>
                          <m:r>
                            <a:rPr lang="en-US" i="1">
                              <a:solidFill>
                                <a:srgbClr val="00B050"/>
                              </a:solidFill>
                              <a:latin typeface="Cambria Math"/>
                              <a:ea typeface="Cambria Math"/>
                            </a:rPr>
                            <m:t>𝜋</m:t>
                          </m:r>
                          <m:sSub>
                            <m:sSubPr>
                              <m:ctrlPr>
                                <a:rPr lang="en-US" i="1">
                                  <a:solidFill>
                                    <a:srgbClr val="00B050"/>
                                  </a:solidFill>
                                  <a:latin typeface="Cambria Math" panose="02040503050406030204" pitchFamily="18" charset="0"/>
                                  <a:ea typeface="Cambria Math"/>
                                </a:rPr>
                              </m:ctrlPr>
                            </m:sSubPr>
                            <m:e>
                              <m:r>
                                <a:rPr lang="en-US" i="1">
                                  <a:solidFill>
                                    <a:srgbClr val="00B050"/>
                                  </a:solidFill>
                                  <a:latin typeface="Cambria Math"/>
                                  <a:ea typeface="Cambria Math"/>
                                </a:rPr>
                                <m:t>𝜀</m:t>
                              </m:r>
                            </m:e>
                            <m:sub>
                              <m:r>
                                <a:rPr lang="en-US" i="1">
                                  <a:solidFill>
                                    <a:srgbClr val="00B050"/>
                                  </a:solidFill>
                                  <a:latin typeface="Cambria Math"/>
                                  <a:ea typeface="Cambria Math"/>
                                </a:rPr>
                                <m:t>0</m:t>
                              </m:r>
                            </m:sub>
                          </m:sSub>
                          <m:sSub>
                            <m:sSubPr>
                              <m:ctrlPr>
                                <a:rPr lang="en-US" i="1">
                                  <a:solidFill>
                                    <a:srgbClr val="00B050"/>
                                  </a:solidFill>
                                  <a:latin typeface="Cambria Math" panose="02040503050406030204" pitchFamily="18" charset="0"/>
                                  <a:ea typeface="Cambria Math"/>
                                </a:rPr>
                              </m:ctrlPr>
                            </m:sSubPr>
                            <m:e>
                              <m:r>
                                <a:rPr lang="en-US" i="1">
                                  <a:solidFill>
                                    <a:srgbClr val="00B050"/>
                                  </a:solidFill>
                                  <a:latin typeface="Cambria Math"/>
                                  <a:ea typeface="Cambria Math"/>
                                </a:rPr>
                                <m:t>𝑟</m:t>
                              </m:r>
                            </m:e>
                            <m:sub>
                              <m:r>
                                <a:rPr lang="en-US" i="1">
                                  <a:solidFill>
                                    <a:srgbClr val="00B050"/>
                                  </a:solidFill>
                                  <a:latin typeface="Cambria Math"/>
                                  <a:ea typeface="Cambria Math"/>
                                </a:rPr>
                                <m:t>1</m:t>
                              </m:r>
                              <m:r>
                                <a:rPr lang="en-US" b="0" i="1" smtClean="0">
                                  <a:solidFill>
                                    <a:srgbClr val="00B050"/>
                                  </a:solidFill>
                                  <a:latin typeface="Cambria Math"/>
                                  <a:ea typeface="Cambria Math"/>
                                </a:rPr>
                                <m:t>2</m:t>
                              </m:r>
                            </m:sub>
                          </m:sSub>
                        </m:den>
                      </m:f>
                      <m:r>
                        <a:rPr lang="en-US" b="0" i="1" smtClean="0">
                          <a:solidFill>
                            <a:srgbClr val="FFC000"/>
                          </a:solidFill>
                          <a:latin typeface="Cambria Math"/>
                          <a:ea typeface="Cambria Math"/>
                        </a:rPr>
                        <m:t>+</m:t>
                      </m:r>
                      <m:f>
                        <m:fPr>
                          <m:ctrlPr>
                            <a:rPr lang="en-US" i="1">
                              <a:solidFill>
                                <a:srgbClr val="FFC000"/>
                              </a:solidFill>
                              <a:latin typeface="Cambria Math" panose="02040503050406030204" pitchFamily="18" charset="0"/>
                              <a:ea typeface="Cambria Math"/>
                            </a:rPr>
                          </m:ctrlPr>
                        </m:fPr>
                        <m:num>
                          <m:sSup>
                            <m:sSupPr>
                              <m:ctrlPr>
                                <a:rPr lang="en-US" i="1">
                                  <a:solidFill>
                                    <a:srgbClr val="FFC000"/>
                                  </a:solidFill>
                                  <a:latin typeface="Cambria Math" panose="02040503050406030204" pitchFamily="18" charset="0"/>
                                  <a:ea typeface="Cambria Math"/>
                                </a:rPr>
                              </m:ctrlPr>
                            </m:sSupPr>
                            <m:e>
                              <m:r>
                                <a:rPr lang="en-US" i="1">
                                  <a:solidFill>
                                    <a:srgbClr val="FFC000"/>
                                  </a:solidFill>
                                  <a:latin typeface="Cambria Math"/>
                                  <a:ea typeface="Cambria Math"/>
                                </a:rPr>
                                <m:t>𝑒</m:t>
                              </m:r>
                            </m:e>
                            <m:sup>
                              <m:r>
                                <a:rPr lang="en-US" i="1">
                                  <a:solidFill>
                                    <a:srgbClr val="FFC000"/>
                                  </a:solidFill>
                                  <a:latin typeface="Cambria Math"/>
                                  <a:ea typeface="Cambria Math"/>
                                </a:rPr>
                                <m:t>2</m:t>
                              </m:r>
                            </m:sup>
                          </m:sSup>
                        </m:num>
                        <m:den>
                          <m:r>
                            <a:rPr lang="en-US" i="1">
                              <a:solidFill>
                                <a:srgbClr val="FFC000"/>
                              </a:solidFill>
                              <a:latin typeface="Cambria Math"/>
                              <a:ea typeface="Cambria Math"/>
                            </a:rPr>
                            <m:t>4</m:t>
                          </m:r>
                          <m:r>
                            <a:rPr lang="en-US" i="1">
                              <a:solidFill>
                                <a:srgbClr val="FFC000"/>
                              </a:solidFill>
                              <a:latin typeface="Cambria Math"/>
                              <a:ea typeface="Cambria Math"/>
                            </a:rPr>
                            <m:t>𝜋</m:t>
                          </m:r>
                          <m:sSub>
                            <m:sSubPr>
                              <m:ctrlPr>
                                <a:rPr lang="en-US" i="1">
                                  <a:solidFill>
                                    <a:srgbClr val="FFC000"/>
                                  </a:solidFill>
                                  <a:latin typeface="Cambria Math" panose="02040503050406030204" pitchFamily="18" charset="0"/>
                                  <a:ea typeface="Cambria Math"/>
                                </a:rPr>
                              </m:ctrlPr>
                            </m:sSubPr>
                            <m:e>
                              <m:r>
                                <a:rPr lang="en-US" i="1">
                                  <a:solidFill>
                                    <a:srgbClr val="FFC000"/>
                                  </a:solidFill>
                                  <a:latin typeface="Cambria Math"/>
                                  <a:ea typeface="Cambria Math"/>
                                </a:rPr>
                                <m:t>𝜀</m:t>
                              </m:r>
                            </m:e>
                            <m:sub>
                              <m:r>
                                <a:rPr lang="en-US" i="1">
                                  <a:solidFill>
                                    <a:srgbClr val="FFC000"/>
                                  </a:solidFill>
                                  <a:latin typeface="Cambria Math"/>
                                  <a:ea typeface="Cambria Math"/>
                                </a:rPr>
                                <m:t>0</m:t>
                              </m:r>
                            </m:sub>
                          </m:sSub>
                          <m:r>
                            <a:rPr lang="en-US" b="0" i="1" smtClean="0">
                              <a:solidFill>
                                <a:srgbClr val="FFC000"/>
                              </a:solidFill>
                              <a:latin typeface="Cambria Math"/>
                              <a:ea typeface="Cambria Math"/>
                            </a:rPr>
                            <m:t>𝑅</m:t>
                          </m:r>
                        </m:den>
                      </m:f>
                    </m:oMath>
                  </m:oMathPara>
                </a14:m>
                <a:endParaRPr lang="en-US" dirty="0">
                  <a:solidFill>
                    <a:schemeClr val="tx1"/>
                  </a:solidFill>
                </a:endParaRPr>
              </a:p>
            </p:txBody>
          </p:sp>
        </mc:Choice>
        <mc:Fallback>
          <p:sp>
            <p:nvSpPr>
              <p:cNvPr id="7" name="TextBox 6">
                <a:extLst>
                  <a:ext uri="{FF2B5EF4-FFF2-40B4-BE49-F238E27FC236}">
                    <a16:creationId xmlns:a16="http://schemas.microsoft.com/office/drawing/2014/main" id="{1EEA852A-9553-766C-9ED6-A8126254E158}"/>
                  </a:ext>
                </a:extLst>
              </p:cNvPr>
              <p:cNvSpPr txBox="1">
                <a:spLocks noRot="1" noChangeAspect="1" noMove="1" noResize="1" noEditPoints="1" noAdjustHandles="1" noChangeArrowheads="1" noChangeShapeType="1" noTextEdit="1"/>
              </p:cNvSpPr>
              <p:nvPr/>
            </p:nvSpPr>
            <p:spPr>
              <a:xfrm>
                <a:off x="333750" y="2231175"/>
                <a:ext cx="6035152" cy="1582484"/>
              </a:xfrm>
              <a:prstGeom prst="rect">
                <a:avLst/>
              </a:prstGeom>
              <a:blipFill>
                <a:blip r:embed="rId3"/>
                <a:stretch>
                  <a:fillRect t="-79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5DE2125-BD59-8ABB-33DA-EF5DFF6EA065}"/>
              </a:ext>
            </a:extLst>
          </p:cNvPr>
          <p:cNvSpPr txBox="1"/>
          <p:nvPr/>
        </p:nvSpPr>
        <p:spPr>
          <a:xfrm>
            <a:off x="6932428" y="3349256"/>
            <a:ext cx="1637414" cy="369332"/>
          </a:xfrm>
          <a:prstGeom prst="rect">
            <a:avLst/>
          </a:prstGeom>
          <a:noFill/>
        </p:spPr>
        <p:txBody>
          <a:bodyPr wrap="square" rtlCol="0">
            <a:spAutoFit/>
          </a:bodyPr>
          <a:lstStyle/>
          <a:p>
            <a:r>
              <a:rPr lang="en-US" dirty="0"/>
              <a:t>H</a:t>
            </a:r>
            <a:r>
              <a:rPr lang="en-US" baseline="-25000" dirty="0"/>
              <a:t>2</a:t>
            </a:r>
            <a:r>
              <a:rPr lang="en-US" dirty="0"/>
              <a:t> molecule</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B9C0FC4-8DC9-8E3F-BEA9-60044D3CC850}"/>
                  </a:ext>
                </a:extLst>
              </p:cNvPr>
              <p:cNvSpPr txBox="1"/>
              <p:nvPr/>
            </p:nvSpPr>
            <p:spPr>
              <a:xfrm>
                <a:off x="1060010" y="4160331"/>
                <a:ext cx="4582632" cy="376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acc>
                            <m:accPr>
                              <m:chr m:val="̂"/>
                              <m:ctrlPr>
                                <a:rPr lang="en-US" sz="1800" i="1" smtClean="0">
                                  <a:latin typeface="Cambria Math" panose="02040503050406030204" pitchFamily="18" charset="0"/>
                                </a:rPr>
                              </m:ctrlPr>
                            </m:accPr>
                            <m:e>
                              <m:r>
                                <a:rPr lang="en-US" sz="1800" b="0" i="1" smtClean="0">
                                  <a:latin typeface="Cambria Math"/>
                                </a:rPr>
                                <m:t>𝐻</m:t>
                              </m:r>
                            </m:e>
                          </m:acc>
                        </m:e>
                        <m:sub>
                          <m:r>
                            <a:rPr lang="en-US" sz="1800" b="0" i="1" smtClean="0">
                              <a:latin typeface="Cambria Math"/>
                            </a:rPr>
                            <m:t>𝑚𝑜𝑙</m:t>
                          </m:r>
                        </m:sub>
                      </m:sSub>
                      <m:sSub>
                        <m:sSubPr>
                          <m:ctrlPr>
                            <a:rPr lang="en-US" sz="1800" i="1" smtClean="0">
                              <a:latin typeface="Cambria Math" panose="02040503050406030204" pitchFamily="18" charset="0"/>
                            </a:rPr>
                          </m:ctrlPr>
                        </m:sSubPr>
                        <m:e>
                          <m:r>
                            <a:rPr lang="en-US" sz="1800" i="1" smtClean="0">
                              <a:latin typeface="Cambria Math"/>
                              <a:ea typeface="Cambria Math"/>
                            </a:rPr>
                            <m:t>𝜓</m:t>
                          </m:r>
                        </m:e>
                        <m:sub>
                          <m:r>
                            <a:rPr lang="en-US" sz="1800" b="0" i="1" smtClean="0">
                              <a:latin typeface="Cambria Math"/>
                            </a:rPr>
                            <m:t>𝑚𝑜𝑙</m:t>
                          </m:r>
                        </m:sub>
                      </m:sSub>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a:rPr>
                                <m:t>𝑟</m:t>
                              </m:r>
                            </m:e>
                            <m:sub>
                              <m:r>
                                <a:rPr lang="en-US" sz="1800" b="0" i="1" smtClean="0">
                                  <a:latin typeface="Cambria Math"/>
                                </a:rPr>
                                <m:t>1</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𝑟</m:t>
                              </m:r>
                            </m:e>
                            <m:sub>
                              <m:r>
                                <a:rPr lang="en-US" sz="1800" b="0" i="1" smtClean="0">
                                  <a:latin typeface="Cambria Math"/>
                                </a:rPr>
                                <m:t>2</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𝑅</m:t>
                              </m:r>
                            </m:e>
                            <m:sub>
                              <m:r>
                                <a:rPr lang="en-US" sz="1800" b="0" i="1" smtClean="0">
                                  <a:latin typeface="Cambria Math"/>
                                </a:rPr>
                                <m:t>𝐴</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𝑅</m:t>
                              </m:r>
                            </m:e>
                            <m:sub>
                              <m:r>
                                <a:rPr lang="en-US" sz="1800" b="0" i="1" smtClean="0">
                                  <a:latin typeface="Cambria Math"/>
                                </a:rPr>
                                <m:t>𝐵</m:t>
                              </m:r>
                            </m:sub>
                          </m:sSub>
                        </m:e>
                      </m:d>
                      <m:r>
                        <a:rPr lang="en-US" sz="1800" b="0" i="1" smtClean="0">
                          <a:latin typeface="Cambria Math"/>
                        </a:rPr>
                        <m:t>=</m:t>
                      </m:r>
                      <m:sSub>
                        <m:sSubPr>
                          <m:ctrlPr>
                            <a:rPr lang="en-US" sz="1800" b="1" i="1" smtClean="0">
                              <a:solidFill>
                                <a:schemeClr val="tx1"/>
                              </a:solidFill>
                              <a:latin typeface="Cambria Math" panose="02040503050406030204" pitchFamily="18" charset="0"/>
                            </a:rPr>
                          </m:ctrlPr>
                        </m:sSubPr>
                        <m:e>
                          <m:r>
                            <a:rPr lang="en-US" sz="1800" b="1" i="1" smtClean="0">
                              <a:solidFill>
                                <a:schemeClr val="tx1"/>
                              </a:solidFill>
                              <a:latin typeface="Cambria Math"/>
                            </a:rPr>
                            <m:t>𝑬</m:t>
                          </m:r>
                        </m:e>
                        <m:sub>
                          <m:r>
                            <a:rPr lang="en-US" sz="1800" b="1" i="1" smtClean="0">
                              <a:solidFill>
                                <a:schemeClr val="tx1"/>
                              </a:solidFill>
                              <a:latin typeface="Cambria Math"/>
                            </a:rPr>
                            <m:t>𝒎𝒐𝒍</m:t>
                          </m:r>
                        </m:sub>
                      </m:sSub>
                      <m:sSub>
                        <m:sSubPr>
                          <m:ctrlPr>
                            <a:rPr lang="en-US" sz="1800" b="0" i="1" smtClean="0">
                              <a:latin typeface="Cambria Math" panose="02040503050406030204" pitchFamily="18" charset="0"/>
                            </a:rPr>
                          </m:ctrlPr>
                        </m:sSubPr>
                        <m:e>
                          <m:r>
                            <a:rPr lang="en-US" sz="1800" b="0" i="1" smtClean="0">
                              <a:latin typeface="Cambria Math"/>
                              <a:ea typeface="Cambria Math"/>
                            </a:rPr>
                            <m:t>𝜓</m:t>
                          </m:r>
                        </m:e>
                        <m:sub>
                          <m:r>
                            <a:rPr lang="en-US" sz="1800" b="0" i="1" smtClean="0">
                              <a:latin typeface="Cambria Math"/>
                            </a:rPr>
                            <m:t>𝑚𝑜𝑙</m:t>
                          </m:r>
                        </m:sub>
                      </m:sSub>
                    </m:oMath>
                  </m:oMathPara>
                </a14:m>
                <a:endParaRPr lang="en-US" dirty="0"/>
              </a:p>
            </p:txBody>
          </p:sp>
        </mc:Choice>
        <mc:Fallback>
          <p:sp>
            <p:nvSpPr>
              <p:cNvPr id="12" name="TextBox 11">
                <a:extLst>
                  <a:ext uri="{FF2B5EF4-FFF2-40B4-BE49-F238E27FC236}">
                    <a16:creationId xmlns:a16="http://schemas.microsoft.com/office/drawing/2014/main" id="{2B9C0FC4-8DC9-8E3F-BEA9-60044D3CC850}"/>
                  </a:ext>
                </a:extLst>
              </p:cNvPr>
              <p:cNvSpPr txBox="1">
                <a:spLocks noRot="1" noChangeAspect="1" noMove="1" noResize="1" noEditPoints="1" noAdjustHandles="1" noChangeArrowheads="1" noChangeShapeType="1" noTextEdit="1"/>
              </p:cNvSpPr>
              <p:nvPr/>
            </p:nvSpPr>
            <p:spPr>
              <a:xfrm>
                <a:off x="1060010" y="4160331"/>
                <a:ext cx="4582632" cy="376770"/>
              </a:xfrm>
              <a:prstGeom prst="rect">
                <a:avLst/>
              </a:prstGeom>
              <a:blipFill>
                <a:blip r:embed="rId4"/>
                <a:stretch>
                  <a:fillRect t="-3226" b="-129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8443C47-A286-C29F-0059-4BD6FCB00B51}"/>
                  </a:ext>
                </a:extLst>
              </p:cNvPr>
              <p:cNvSpPr txBox="1"/>
              <p:nvPr/>
            </p:nvSpPr>
            <p:spPr>
              <a:xfrm>
                <a:off x="-689941" y="4785433"/>
                <a:ext cx="763949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a:ea typeface="Cambria Math"/>
                            </a:rPr>
                            <m:t>𝜓</m:t>
                          </m:r>
                        </m:e>
                        <m:sub>
                          <m:r>
                            <a:rPr lang="en-US" sz="1800" b="0" i="1" smtClean="0">
                              <a:latin typeface="Cambria Math"/>
                            </a:rPr>
                            <m:t>𝑚𝑜𝑙</m:t>
                          </m:r>
                        </m:sub>
                      </m:sSub>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a:rPr>
                                <m:t>𝑟</m:t>
                              </m:r>
                            </m:e>
                            <m:sub>
                              <m:r>
                                <a:rPr lang="en-US" sz="1800" b="0" i="1" smtClean="0">
                                  <a:latin typeface="Cambria Math"/>
                                </a:rPr>
                                <m:t>1</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𝑟</m:t>
                              </m:r>
                            </m:e>
                            <m:sub>
                              <m:r>
                                <a:rPr lang="en-US" sz="1800" b="0" i="1" smtClean="0">
                                  <a:latin typeface="Cambria Math"/>
                                </a:rPr>
                                <m:t>2</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𝑅</m:t>
                              </m:r>
                            </m:e>
                            <m:sub>
                              <m:r>
                                <a:rPr lang="en-US" sz="1800" b="0" i="1" smtClean="0">
                                  <a:latin typeface="Cambria Math"/>
                                </a:rPr>
                                <m:t>𝐴</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𝑅</m:t>
                              </m:r>
                            </m:e>
                            <m:sub>
                              <m:r>
                                <a:rPr lang="en-US" sz="1800" b="0" i="1" smtClean="0">
                                  <a:latin typeface="Cambria Math"/>
                                </a:rPr>
                                <m:t>𝐵</m:t>
                              </m:r>
                            </m:sub>
                          </m:sSub>
                        </m:e>
                      </m:d>
                      <m:r>
                        <a:rPr lang="en-US" sz="1800" b="0" i="1" smtClean="0">
                          <a:latin typeface="Cambria Math"/>
                        </a:rPr>
                        <m:t>=</m:t>
                      </m:r>
                      <m:sSub>
                        <m:sSubPr>
                          <m:ctrlPr>
                            <a:rPr lang="en-US" sz="1800" i="1" smtClean="0">
                              <a:solidFill>
                                <a:srgbClr val="0000FF"/>
                              </a:solidFill>
                              <a:latin typeface="Cambria Math" panose="02040503050406030204" pitchFamily="18" charset="0"/>
                            </a:rPr>
                          </m:ctrlPr>
                        </m:sSubPr>
                        <m:e>
                          <m:r>
                            <a:rPr lang="en-US" sz="1800" i="1">
                              <a:solidFill>
                                <a:srgbClr val="0000FF"/>
                              </a:solidFill>
                              <a:latin typeface="Cambria Math"/>
                              <a:ea typeface="Cambria Math"/>
                            </a:rPr>
                            <m:t>𝜓</m:t>
                          </m:r>
                        </m:e>
                        <m:sub>
                          <m:r>
                            <a:rPr lang="en-US" sz="1800" b="0" i="1" smtClean="0">
                              <a:solidFill>
                                <a:srgbClr val="0000FF"/>
                              </a:solidFill>
                              <a:latin typeface="Cambria Math"/>
                              <a:ea typeface="Cambria Math"/>
                            </a:rPr>
                            <m:t>𝑒</m:t>
                          </m:r>
                          <m:r>
                            <a:rPr lang="en-US" sz="1800" i="1">
                              <a:solidFill>
                                <a:srgbClr val="0000FF"/>
                              </a:solidFill>
                              <a:latin typeface="Cambria Math"/>
                            </a:rPr>
                            <m:t>𝑙</m:t>
                          </m:r>
                        </m:sub>
                      </m:sSub>
                      <m:d>
                        <m:dPr>
                          <m:ctrlPr>
                            <a:rPr lang="en-US" sz="1800" i="1">
                              <a:solidFill>
                                <a:srgbClr val="0000FF"/>
                              </a:solidFill>
                              <a:latin typeface="Cambria Math" panose="02040503050406030204" pitchFamily="18" charset="0"/>
                            </a:rPr>
                          </m:ctrlPr>
                        </m:dPr>
                        <m:e>
                          <m:sSub>
                            <m:sSubPr>
                              <m:ctrlPr>
                                <a:rPr lang="en-US" sz="1800" i="1">
                                  <a:solidFill>
                                    <a:srgbClr val="0000FF"/>
                                  </a:solidFill>
                                  <a:latin typeface="Cambria Math" panose="02040503050406030204" pitchFamily="18" charset="0"/>
                                </a:rPr>
                              </m:ctrlPr>
                            </m:sSubPr>
                            <m:e>
                              <m:r>
                                <a:rPr lang="en-US" sz="1800" i="1">
                                  <a:solidFill>
                                    <a:srgbClr val="0000FF"/>
                                  </a:solidFill>
                                  <a:latin typeface="Cambria Math"/>
                                </a:rPr>
                                <m:t>𝑟</m:t>
                              </m:r>
                            </m:e>
                            <m:sub>
                              <m:r>
                                <a:rPr lang="en-US" sz="1800" i="1">
                                  <a:solidFill>
                                    <a:srgbClr val="0000FF"/>
                                  </a:solidFill>
                                  <a:latin typeface="Cambria Math"/>
                                </a:rPr>
                                <m:t>1</m:t>
                              </m:r>
                            </m:sub>
                          </m:sSub>
                          <m:r>
                            <a:rPr lang="en-US" sz="1800" i="1">
                              <a:solidFill>
                                <a:srgbClr val="0000FF"/>
                              </a:solidFill>
                              <a:latin typeface="Cambria Math"/>
                            </a:rPr>
                            <m:t>,</m:t>
                          </m:r>
                          <m:sSub>
                            <m:sSubPr>
                              <m:ctrlPr>
                                <a:rPr lang="en-US" sz="1800" i="1">
                                  <a:solidFill>
                                    <a:srgbClr val="0000FF"/>
                                  </a:solidFill>
                                  <a:latin typeface="Cambria Math" panose="02040503050406030204" pitchFamily="18" charset="0"/>
                                </a:rPr>
                              </m:ctrlPr>
                            </m:sSubPr>
                            <m:e>
                              <m:r>
                                <a:rPr lang="en-US" sz="1800" i="1">
                                  <a:solidFill>
                                    <a:srgbClr val="0000FF"/>
                                  </a:solidFill>
                                  <a:latin typeface="Cambria Math"/>
                                </a:rPr>
                                <m:t>𝑟</m:t>
                              </m:r>
                            </m:e>
                            <m:sub>
                              <m:r>
                                <a:rPr lang="en-US" sz="1800" i="1">
                                  <a:solidFill>
                                    <a:srgbClr val="0000FF"/>
                                  </a:solidFill>
                                  <a:latin typeface="Cambria Math"/>
                                </a:rPr>
                                <m:t>2</m:t>
                              </m:r>
                            </m:sub>
                          </m:sSub>
                          <m:r>
                            <a:rPr lang="en-US" sz="1800" i="1">
                              <a:solidFill>
                                <a:srgbClr val="0000FF"/>
                              </a:solidFill>
                              <a:latin typeface="Cambria Math"/>
                            </a:rPr>
                            <m:t>,</m:t>
                          </m:r>
                          <m:r>
                            <a:rPr lang="en-US" sz="1800" b="0" i="1" smtClean="0">
                              <a:solidFill>
                                <a:srgbClr val="0000FF"/>
                              </a:solidFill>
                              <a:latin typeface="Cambria Math"/>
                            </a:rPr>
                            <m:t>𝑅</m:t>
                          </m:r>
                        </m:e>
                      </m:d>
                      <m:r>
                        <a:rPr lang="en-US" sz="1800" b="0" i="1" smtClean="0">
                          <a:solidFill>
                            <a:srgbClr val="0000FF"/>
                          </a:solidFill>
                          <a:latin typeface="Cambria Math"/>
                        </a:rPr>
                        <m:t> </m:t>
                      </m:r>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a:ea typeface="Cambria Math"/>
                            </a:rPr>
                            <m:t>𝜓</m:t>
                          </m:r>
                        </m:e>
                        <m:sub>
                          <m:r>
                            <a:rPr lang="en-US" sz="1800" b="0" i="1" smtClean="0">
                              <a:solidFill>
                                <a:srgbClr val="FF0000"/>
                              </a:solidFill>
                              <a:latin typeface="Cambria Math"/>
                            </a:rPr>
                            <m:t>𝑛𝑢𝑐𝑙</m:t>
                          </m:r>
                          <m:r>
                            <a:rPr lang="en-US" sz="1800" b="0" i="1" smtClean="0">
                              <a:solidFill>
                                <a:srgbClr val="FF0000"/>
                              </a:solidFill>
                              <a:latin typeface="Cambria Math"/>
                            </a:rPr>
                            <m:t>.</m:t>
                          </m:r>
                        </m:sub>
                      </m:sSub>
                      <m:r>
                        <a:rPr lang="en-US" sz="1800" b="0" i="1" smtClean="0">
                          <a:solidFill>
                            <a:srgbClr val="FF0000"/>
                          </a:solidFill>
                          <a:latin typeface="Cambria Math"/>
                        </a:rPr>
                        <m:t>(</m:t>
                      </m:r>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a:rPr>
                            <m:t>𝑅</m:t>
                          </m:r>
                        </m:e>
                        <m:sub>
                          <m:r>
                            <a:rPr lang="en-US" sz="1800" i="1">
                              <a:solidFill>
                                <a:srgbClr val="FF0000"/>
                              </a:solidFill>
                              <a:latin typeface="Cambria Math"/>
                            </a:rPr>
                            <m:t>𝐴</m:t>
                          </m:r>
                        </m:sub>
                      </m:sSub>
                      <m:r>
                        <a:rPr lang="en-US" sz="1800" i="1">
                          <a:solidFill>
                            <a:srgbClr val="FF0000"/>
                          </a:solidFill>
                          <a:latin typeface="Cambria Math"/>
                        </a:rPr>
                        <m:t>,</m:t>
                      </m:r>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a:rPr>
                            <m:t>𝑅</m:t>
                          </m:r>
                        </m:e>
                        <m:sub>
                          <m:r>
                            <a:rPr lang="en-US" sz="1800" i="1">
                              <a:solidFill>
                                <a:srgbClr val="FF0000"/>
                              </a:solidFill>
                              <a:latin typeface="Cambria Math"/>
                            </a:rPr>
                            <m:t>𝐵</m:t>
                          </m:r>
                        </m:sub>
                      </m:sSub>
                      <m:r>
                        <a:rPr lang="en-US" sz="1800" b="0" i="1" smtClean="0">
                          <a:solidFill>
                            <a:srgbClr val="FF0000"/>
                          </a:solidFill>
                          <a:latin typeface="Cambria Math"/>
                        </a:rPr>
                        <m:t>)</m:t>
                      </m:r>
                    </m:oMath>
                  </m:oMathPara>
                </a14:m>
                <a:endParaRPr lang="en-US" dirty="0"/>
              </a:p>
            </p:txBody>
          </p:sp>
        </mc:Choice>
        <mc:Fallback>
          <p:sp>
            <p:nvSpPr>
              <p:cNvPr id="14" name="TextBox 13">
                <a:extLst>
                  <a:ext uri="{FF2B5EF4-FFF2-40B4-BE49-F238E27FC236}">
                    <a16:creationId xmlns:a16="http://schemas.microsoft.com/office/drawing/2014/main" id="{B8443C47-A286-C29F-0059-4BD6FCB00B51}"/>
                  </a:ext>
                </a:extLst>
              </p:cNvPr>
              <p:cNvSpPr txBox="1">
                <a:spLocks noRot="1" noChangeAspect="1" noMove="1" noResize="1" noEditPoints="1" noAdjustHandles="1" noChangeArrowheads="1" noChangeShapeType="1" noTextEdit="1"/>
              </p:cNvSpPr>
              <p:nvPr/>
            </p:nvSpPr>
            <p:spPr>
              <a:xfrm>
                <a:off x="-689941" y="4785433"/>
                <a:ext cx="7639493" cy="369332"/>
              </a:xfrm>
              <a:prstGeom prst="rect">
                <a:avLst/>
              </a:prstGeom>
              <a:blipFill>
                <a:blip r:embed="rId5"/>
                <a:stretch>
                  <a:fillRect b="-1612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672EA0F-9098-F51D-014E-DCCA72920B64}"/>
              </a:ext>
            </a:extLst>
          </p:cNvPr>
          <p:cNvSpPr txBox="1"/>
          <p:nvPr/>
        </p:nvSpPr>
        <p:spPr>
          <a:xfrm>
            <a:off x="5746563" y="3942792"/>
            <a:ext cx="3328936" cy="1400383"/>
          </a:xfrm>
          <a:prstGeom prst="rect">
            <a:avLst/>
          </a:prstGeom>
          <a:noFill/>
        </p:spPr>
        <p:txBody>
          <a:bodyPr wrap="square">
            <a:spAutoFit/>
          </a:bodyPr>
          <a:lstStyle/>
          <a:p>
            <a:pPr>
              <a:spcAft>
                <a:spcPts val="600"/>
              </a:spcAft>
            </a:pPr>
            <a:r>
              <a:rPr lang="en-US" sz="1600" dirty="0">
                <a:latin typeface="Arial" panose="020B0604020202020204" pitchFamily="34" charset="0"/>
                <a:cs typeface="Arial" panose="020B0604020202020204" pitchFamily="34" charset="0"/>
              </a:rPr>
              <a:t>Nucleus are so much more massive than the electrons </a:t>
            </a:r>
            <a:r>
              <a:rPr lang="zh-CN" altLang="en-US"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view the nuclei as fixed in position relative to the motion of electrons</a:t>
            </a:r>
          </a:p>
          <a:p>
            <a:pPr>
              <a:spcAft>
                <a:spcPts val="600"/>
              </a:spcAft>
            </a:pPr>
            <a:r>
              <a:rPr lang="en-US" sz="1600" dirty="0">
                <a:solidFill>
                  <a:srgbClr val="C00000"/>
                </a:solidFill>
                <a:latin typeface="Arial" panose="020B0604020202020204" pitchFamily="34" charset="0"/>
                <a:cs typeface="Arial" panose="020B0604020202020204" pitchFamily="34" charset="0"/>
              </a:rPr>
              <a:t>”Born-Oppenheimer” approx.</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3C15E063-D8EE-58DE-44B1-9F8F9417291F}"/>
                  </a:ext>
                </a:extLst>
              </p:cNvPr>
              <p:cNvSpPr txBox="1"/>
              <p:nvPr/>
            </p:nvSpPr>
            <p:spPr>
              <a:xfrm>
                <a:off x="823689" y="5343175"/>
                <a:ext cx="4922874" cy="376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solidFill>
                                <a:srgbClr val="0000FF"/>
                              </a:solidFill>
                              <a:latin typeface="Cambria Math" panose="02040503050406030204" pitchFamily="18" charset="0"/>
                            </a:rPr>
                          </m:ctrlPr>
                        </m:sSubPr>
                        <m:e>
                          <m:acc>
                            <m:accPr>
                              <m:chr m:val="̂"/>
                              <m:ctrlPr>
                                <a:rPr lang="en-US" sz="1800" b="1" i="1" smtClean="0">
                                  <a:solidFill>
                                    <a:srgbClr val="0000FF"/>
                                  </a:solidFill>
                                  <a:latin typeface="Cambria Math" panose="02040503050406030204" pitchFamily="18" charset="0"/>
                                </a:rPr>
                              </m:ctrlPr>
                            </m:accPr>
                            <m:e>
                              <m:r>
                                <a:rPr lang="en-US" sz="1800" b="1" i="1" smtClean="0">
                                  <a:solidFill>
                                    <a:srgbClr val="0000FF"/>
                                  </a:solidFill>
                                  <a:latin typeface="Cambria Math"/>
                                </a:rPr>
                                <m:t>𝑯</m:t>
                              </m:r>
                            </m:e>
                          </m:acc>
                        </m:e>
                        <m:sub>
                          <m:r>
                            <a:rPr lang="en-US" sz="1800" b="1" i="1" smtClean="0">
                              <a:solidFill>
                                <a:srgbClr val="0000FF"/>
                              </a:solidFill>
                              <a:latin typeface="Cambria Math"/>
                            </a:rPr>
                            <m:t>𝒆𝒍</m:t>
                          </m:r>
                        </m:sub>
                      </m:sSub>
                      <m:sSub>
                        <m:sSubPr>
                          <m:ctrlPr>
                            <a:rPr lang="en-US" sz="1800" b="1" i="1" smtClean="0">
                              <a:solidFill>
                                <a:srgbClr val="0000FF"/>
                              </a:solidFill>
                              <a:latin typeface="Cambria Math" panose="02040503050406030204" pitchFamily="18" charset="0"/>
                            </a:rPr>
                          </m:ctrlPr>
                        </m:sSubPr>
                        <m:e>
                          <m:r>
                            <a:rPr lang="en-US" sz="1800" b="1" i="1" smtClean="0">
                              <a:solidFill>
                                <a:srgbClr val="0000FF"/>
                              </a:solidFill>
                              <a:latin typeface="Cambria Math"/>
                              <a:ea typeface="Cambria Math"/>
                            </a:rPr>
                            <m:t>𝝍</m:t>
                          </m:r>
                        </m:e>
                        <m:sub>
                          <m:r>
                            <a:rPr lang="en-US" sz="1800" b="1" i="1" smtClean="0">
                              <a:solidFill>
                                <a:srgbClr val="0000FF"/>
                              </a:solidFill>
                              <a:latin typeface="Cambria Math"/>
                            </a:rPr>
                            <m:t>𝒆𝒍</m:t>
                          </m:r>
                        </m:sub>
                      </m:sSub>
                      <m:d>
                        <m:dPr>
                          <m:ctrlPr>
                            <a:rPr lang="en-US" sz="1800" b="1" i="1" smtClean="0">
                              <a:solidFill>
                                <a:srgbClr val="0000FF"/>
                              </a:solidFill>
                              <a:latin typeface="Cambria Math" panose="02040503050406030204" pitchFamily="18" charset="0"/>
                            </a:rPr>
                          </m:ctrlPr>
                        </m:dPr>
                        <m:e>
                          <m:sSub>
                            <m:sSubPr>
                              <m:ctrlPr>
                                <a:rPr lang="en-US" sz="1800" b="1" i="1" smtClean="0">
                                  <a:solidFill>
                                    <a:srgbClr val="0000FF"/>
                                  </a:solidFill>
                                  <a:latin typeface="Cambria Math" panose="02040503050406030204" pitchFamily="18" charset="0"/>
                                </a:rPr>
                              </m:ctrlPr>
                            </m:sSubPr>
                            <m:e>
                              <m:r>
                                <a:rPr lang="en-US" sz="1800" b="1" i="1" smtClean="0">
                                  <a:solidFill>
                                    <a:srgbClr val="0000FF"/>
                                  </a:solidFill>
                                  <a:latin typeface="Cambria Math"/>
                                </a:rPr>
                                <m:t>𝒓</m:t>
                              </m:r>
                            </m:e>
                            <m:sub>
                              <m:r>
                                <a:rPr lang="en-US" sz="1800" b="1" i="1" smtClean="0">
                                  <a:solidFill>
                                    <a:srgbClr val="0000FF"/>
                                  </a:solidFill>
                                  <a:latin typeface="Cambria Math"/>
                                </a:rPr>
                                <m:t>𝟏</m:t>
                              </m:r>
                            </m:sub>
                          </m:sSub>
                          <m:r>
                            <a:rPr lang="en-US" sz="1800" b="1" i="1" smtClean="0">
                              <a:solidFill>
                                <a:srgbClr val="0000FF"/>
                              </a:solidFill>
                              <a:latin typeface="Cambria Math"/>
                            </a:rPr>
                            <m:t>,</m:t>
                          </m:r>
                          <m:sSub>
                            <m:sSubPr>
                              <m:ctrlPr>
                                <a:rPr lang="en-US" sz="1800" b="1" i="1" smtClean="0">
                                  <a:solidFill>
                                    <a:srgbClr val="0000FF"/>
                                  </a:solidFill>
                                  <a:latin typeface="Cambria Math" panose="02040503050406030204" pitchFamily="18" charset="0"/>
                                </a:rPr>
                              </m:ctrlPr>
                            </m:sSubPr>
                            <m:e>
                              <m:r>
                                <a:rPr lang="en-US" sz="1800" b="1" i="1" smtClean="0">
                                  <a:solidFill>
                                    <a:srgbClr val="0000FF"/>
                                  </a:solidFill>
                                  <a:latin typeface="Cambria Math"/>
                                </a:rPr>
                                <m:t>𝒓</m:t>
                              </m:r>
                            </m:e>
                            <m:sub>
                              <m:r>
                                <a:rPr lang="en-US" sz="1800" b="1" i="1" smtClean="0">
                                  <a:solidFill>
                                    <a:srgbClr val="0000FF"/>
                                  </a:solidFill>
                                  <a:latin typeface="Cambria Math"/>
                                </a:rPr>
                                <m:t>𝟐</m:t>
                              </m:r>
                            </m:sub>
                          </m:sSub>
                          <m:r>
                            <a:rPr lang="en-US" sz="1800" b="1" i="1" smtClean="0">
                              <a:solidFill>
                                <a:srgbClr val="0000FF"/>
                              </a:solidFill>
                              <a:latin typeface="Cambria Math"/>
                            </a:rPr>
                            <m:t>,</m:t>
                          </m:r>
                          <m:r>
                            <a:rPr lang="en-US" sz="1800" b="1" i="1" smtClean="0">
                              <a:solidFill>
                                <a:srgbClr val="0000FF"/>
                              </a:solidFill>
                              <a:latin typeface="Cambria Math"/>
                            </a:rPr>
                            <m:t>𝑹</m:t>
                          </m:r>
                        </m:e>
                      </m:d>
                      <m:r>
                        <a:rPr lang="en-US" sz="1800" b="1" i="1" smtClean="0">
                          <a:solidFill>
                            <a:srgbClr val="0000FF"/>
                          </a:solidFill>
                          <a:latin typeface="Cambria Math"/>
                        </a:rPr>
                        <m:t>=</m:t>
                      </m:r>
                      <m:sSub>
                        <m:sSubPr>
                          <m:ctrlPr>
                            <a:rPr lang="en-US" sz="1800" b="1" i="1" smtClean="0">
                              <a:solidFill>
                                <a:srgbClr val="0000FF"/>
                              </a:solidFill>
                              <a:latin typeface="Cambria Math" panose="02040503050406030204" pitchFamily="18" charset="0"/>
                            </a:rPr>
                          </m:ctrlPr>
                        </m:sSubPr>
                        <m:e>
                          <m:r>
                            <a:rPr lang="en-US" sz="1800" b="1" i="1" smtClean="0">
                              <a:solidFill>
                                <a:srgbClr val="0000FF"/>
                              </a:solidFill>
                              <a:latin typeface="Cambria Math"/>
                            </a:rPr>
                            <m:t>𝑬</m:t>
                          </m:r>
                        </m:e>
                        <m:sub>
                          <m:r>
                            <a:rPr lang="en-US" sz="1800" b="1" i="1" smtClean="0">
                              <a:solidFill>
                                <a:srgbClr val="0000FF"/>
                              </a:solidFill>
                              <a:latin typeface="Cambria Math"/>
                            </a:rPr>
                            <m:t>𝒆𝒍</m:t>
                          </m:r>
                        </m:sub>
                      </m:sSub>
                      <m:r>
                        <a:rPr lang="en-US" sz="1800" b="1" i="1" smtClean="0">
                          <a:solidFill>
                            <a:srgbClr val="0000FF"/>
                          </a:solidFill>
                          <a:latin typeface="Cambria Math"/>
                        </a:rPr>
                        <m:t>(</m:t>
                      </m:r>
                      <m:r>
                        <a:rPr lang="en-US" sz="1800" b="1" i="1" smtClean="0">
                          <a:solidFill>
                            <a:srgbClr val="0000FF"/>
                          </a:solidFill>
                          <a:latin typeface="Cambria Math"/>
                        </a:rPr>
                        <m:t>𝑹</m:t>
                      </m:r>
                      <m:r>
                        <a:rPr lang="en-US" sz="1800" b="1" i="1" smtClean="0">
                          <a:solidFill>
                            <a:srgbClr val="0000FF"/>
                          </a:solidFill>
                          <a:latin typeface="Cambria Math"/>
                        </a:rPr>
                        <m:t>)</m:t>
                      </m:r>
                      <m:sSub>
                        <m:sSubPr>
                          <m:ctrlPr>
                            <a:rPr lang="en-US" sz="1800" b="1" i="1" smtClean="0">
                              <a:solidFill>
                                <a:srgbClr val="0000FF"/>
                              </a:solidFill>
                              <a:latin typeface="Cambria Math" panose="02040503050406030204" pitchFamily="18" charset="0"/>
                            </a:rPr>
                          </m:ctrlPr>
                        </m:sSubPr>
                        <m:e>
                          <m:r>
                            <a:rPr lang="en-US" sz="1800" b="1" i="1" smtClean="0">
                              <a:solidFill>
                                <a:srgbClr val="0000FF"/>
                              </a:solidFill>
                              <a:latin typeface="Cambria Math"/>
                              <a:ea typeface="Cambria Math"/>
                            </a:rPr>
                            <m:t>𝝍</m:t>
                          </m:r>
                        </m:e>
                        <m:sub>
                          <m:r>
                            <a:rPr lang="en-US" sz="1800" b="1" i="1" smtClean="0">
                              <a:solidFill>
                                <a:srgbClr val="0000FF"/>
                              </a:solidFill>
                              <a:latin typeface="Cambria Math"/>
                            </a:rPr>
                            <m:t>𝒆𝒍</m:t>
                          </m:r>
                        </m:sub>
                      </m:sSub>
                      <m:r>
                        <a:rPr lang="en-US" sz="1800" b="1" i="1" smtClean="0">
                          <a:solidFill>
                            <a:srgbClr val="0000FF"/>
                          </a:solidFill>
                          <a:latin typeface="Cambria Math"/>
                        </a:rPr>
                        <m:t>(</m:t>
                      </m:r>
                      <m:sSub>
                        <m:sSubPr>
                          <m:ctrlPr>
                            <a:rPr lang="en-US" sz="1800" b="1" i="1">
                              <a:solidFill>
                                <a:srgbClr val="0000FF"/>
                              </a:solidFill>
                              <a:latin typeface="Cambria Math" panose="02040503050406030204" pitchFamily="18" charset="0"/>
                            </a:rPr>
                          </m:ctrlPr>
                        </m:sSubPr>
                        <m:e>
                          <m:r>
                            <a:rPr lang="en-US" sz="1800" b="1" i="1">
                              <a:solidFill>
                                <a:srgbClr val="0000FF"/>
                              </a:solidFill>
                              <a:latin typeface="Cambria Math"/>
                            </a:rPr>
                            <m:t>𝒓</m:t>
                          </m:r>
                        </m:e>
                        <m:sub>
                          <m:r>
                            <a:rPr lang="en-US" sz="1800" b="1" i="1">
                              <a:solidFill>
                                <a:srgbClr val="0000FF"/>
                              </a:solidFill>
                              <a:latin typeface="Cambria Math"/>
                            </a:rPr>
                            <m:t>𝟏</m:t>
                          </m:r>
                        </m:sub>
                      </m:sSub>
                      <m:r>
                        <a:rPr lang="en-US" sz="1800" b="1" i="1">
                          <a:solidFill>
                            <a:srgbClr val="0000FF"/>
                          </a:solidFill>
                          <a:latin typeface="Cambria Math"/>
                        </a:rPr>
                        <m:t>,</m:t>
                      </m:r>
                      <m:sSub>
                        <m:sSubPr>
                          <m:ctrlPr>
                            <a:rPr lang="en-US" sz="1800" b="1" i="1">
                              <a:solidFill>
                                <a:srgbClr val="0000FF"/>
                              </a:solidFill>
                              <a:latin typeface="Cambria Math" panose="02040503050406030204" pitchFamily="18" charset="0"/>
                            </a:rPr>
                          </m:ctrlPr>
                        </m:sSubPr>
                        <m:e>
                          <m:r>
                            <a:rPr lang="en-US" sz="1800" b="1" i="1">
                              <a:solidFill>
                                <a:srgbClr val="0000FF"/>
                              </a:solidFill>
                              <a:latin typeface="Cambria Math"/>
                            </a:rPr>
                            <m:t>𝒓</m:t>
                          </m:r>
                        </m:e>
                        <m:sub>
                          <m:r>
                            <a:rPr lang="en-US" sz="1800" b="1" i="1">
                              <a:solidFill>
                                <a:srgbClr val="0000FF"/>
                              </a:solidFill>
                              <a:latin typeface="Cambria Math"/>
                            </a:rPr>
                            <m:t>𝟐</m:t>
                          </m:r>
                        </m:sub>
                      </m:sSub>
                      <m:r>
                        <a:rPr lang="en-US" sz="1800" b="1" i="1">
                          <a:solidFill>
                            <a:srgbClr val="0000FF"/>
                          </a:solidFill>
                          <a:latin typeface="Cambria Math"/>
                        </a:rPr>
                        <m:t>,</m:t>
                      </m:r>
                      <m:r>
                        <a:rPr lang="en-US" sz="1800" b="1" i="1">
                          <a:solidFill>
                            <a:srgbClr val="0000FF"/>
                          </a:solidFill>
                          <a:latin typeface="Cambria Math"/>
                        </a:rPr>
                        <m:t>𝑹</m:t>
                      </m:r>
                      <m:r>
                        <a:rPr lang="en-US" sz="1800" b="1" i="1" smtClean="0">
                          <a:solidFill>
                            <a:srgbClr val="0000FF"/>
                          </a:solidFill>
                          <a:latin typeface="Cambria Math"/>
                        </a:rPr>
                        <m:t>)</m:t>
                      </m:r>
                    </m:oMath>
                  </m:oMathPara>
                </a14:m>
                <a:endParaRPr lang="en-US" b="1" dirty="0"/>
              </a:p>
            </p:txBody>
          </p:sp>
        </mc:Choice>
        <mc:Fallback>
          <p:sp>
            <p:nvSpPr>
              <p:cNvPr id="18" name="TextBox 17">
                <a:extLst>
                  <a:ext uri="{FF2B5EF4-FFF2-40B4-BE49-F238E27FC236}">
                    <a16:creationId xmlns:a16="http://schemas.microsoft.com/office/drawing/2014/main" id="{3C15E063-D8EE-58DE-44B1-9F8F9417291F}"/>
                  </a:ext>
                </a:extLst>
              </p:cNvPr>
              <p:cNvSpPr txBox="1">
                <a:spLocks noRot="1" noChangeAspect="1" noMove="1" noResize="1" noEditPoints="1" noAdjustHandles="1" noChangeArrowheads="1" noChangeShapeType="1" noTextEdit="1"/>
              </p:cNvSpPr>
              <p:nvPr/>
            </p:nvSpPr>
            <p:spPr>
              <a:xfrm>
                <a:off x="823689" y="5343175"/>
                <a:ext cx="4922874" cy="376770"/>
              </a:xfrm>
              <a:prstGeom prst="rect">
                <a:avLst/>
              </a:prstGeom>
              <a:blipFill>
                <a:blip r:embed="rId6"/>
                <a:stretch>
                  <a:fillRect t="-3226" b="-1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6705956-6F5D-3A68-634D-E684D8C3627F}"/>
                  </a:ext>
                </a:extLst>
              </p:cNvPr>
              <p:cNvSpPr txBox="1"/>
              <p:nvPr/>
            </p:nvSpPr>
            <p:spPr>
              <a:xfrm>
                <a:off x="5746563" y="5520035"/>
                <a:ext cx="3328937" cy="338554"/>
              </a:xfrm>
              <a:prstGeom prst="rect">
                <a:avLst/>
              </a:prstGeom>
              <a:noFill/>
            </p:spPr>
            <p:txBody>
              <a:bodyPr wrap="square">
                <a:spAutoFit/>
              </a:bodyPr>
              <a:lstStyle/>
              <a:p>
                <a:pPr/>
                <a14:m>
                  <m:oMath xmlns:m="http://schemas.openxmlformats.org/officeDocument/2006/math">
                    <m:sSub>
                      <m:sSubPr>
                        <m:ctrlPr>
                          <a:rPr lang="en-US" sz="1600" b="0" i="1" smtClean="0">
                            <a:solidFill>
                              <a:srgbClr val="0000FF"/>
                            </a:solidFill>
                            <a:latin typeface="Cambria Math" panose="02040503050406030204" pitchFamily="18" charset="0"/>
                          </a:rPr>
                        </m:ctrlPr>
                      </m:sSubPr>
                      <m:e>
                        <m:r>
                          <a:rPr lang="en-US" sz="1600" b="0" i="1" smtClean="0">
                            <a:solidFill>
                              <a:srgbClr val="0000FF"/>
                            </a:solidFill>
                            <a:latin typeface="Cambria Math"/>
                          </a:rPr>
                          <m:t>𝐸</m:t>
                        </m:r>
                      </m:e>
                      <m:sub>
                        <m:r>
                          <a:rPr lang="en-US" sz="1600" b="0" i="1" smtClean="0">
                            <a:solidFill>
                              <a:srgbClr val="0000FF"/>
                            </a:solidFill>
                            <a:latin typeface="Cambria Math"/>
                          </a:rPr>
                          <m:t>𝑒𝑙</m:t>
                        </m:r>
                      </m:sub>
                    </m:sSub>
                    <m:r>
                      <a:rPr lang="en-US" sz="1600" b="0" i="1" smtClean="0">
                        <a:solidFill>
                          <a:srgbClr val="0000FF"/>
                        </a:solidFill>
                        <a:latin typeface="Cambria Math"/>
                      </a:rPr>
                      <m:t>(</m:t>
                    </m:r>
                    <m:r>
                      <a:rPr lang="en-US" sz="1600" b="0" i="1" smtClean="0">
                        <a:solidFill>
                          <a:srgbClr val="0000FF"/>
                        </a:solidFill>
                        <a:latin typeface="Cambria Math"/>
                      </a:rPr>
                      <m:t>𝑅</m:t>
                    </m:r>
                    <m:r>
                      <a:rPr lang="en-US" sz="1600" b="0" i="1" smtClean="0">
                        <a:solidFill>
                          <a:srgbClr val="0000FF"/>
                        </a:solidFill>
                        <a:latin typeface="Cambria Math"/>
                      </a:rPr>
                      <m:t>)</m:t>
                    </m:r>
                  </m:oMath>
                </a14:m>
                <a:r>
                  <a:rPr lang="en-US" sz="1600" dirty="0">
                    <a:solidFill>
                      <a:srgbClr val="0000FF"/>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electronic energy at R</a:t>
                </a:r>
              </a:p>
            </p:txBody>
          </p:sp>
        </mc:Choice>
        <mc:Fallback>
          <p:sp>
            <p:nvSpPr>
              <p:cNvPr id="20" name="TextBox 19">
                <a:extLst>
                  <a:ext uri="{FF2B5EF4-FFF2-40B4-BE49-F238E27FC236}">
                    <a16:creationId xmlns:a16="http://schemas.microsoft.com/office/drawing/2014/main" id="{C6705956-6F5D-3A68-634D-E684D8C3627F}"/>
                  </a:ext>
                </a:extLst>
              </p:cNvPr>
              <p:cNvSpPr txBox="1">
                <a:spLocks noRot="1" noChangeAspect="1" noMove="1" noResize="1" noEditPoints="1" noAdjustHandles="1" noChangeArrowheads="1" noChangeShapeType="1" noTextEdit="1"/>
              </p:cNvSpPr>
              <p:nvPr/>
            </p:nvSpPr>
            <p:spPr>
              <a:xfrm>
                <a:off x="5746563" y="5520035"/>
                <a:ext cx="3328937" cy="338554"/>
              </a:xfrm>
              <a:prstGeom prst="rect">
                <a:avLst/>
              </a:prstGeom>
              <a:blipFill>
                <a:blip r:embed="rId7"/>
                <a:stretch>
                  <a:fillRect t="-3571"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E27FB95D-F83B-C5FC-E98A-87803BF2A5E1}"/>
                  </a:ext>
                </a:extLst>
              </p:cNvPr>
              <p:cNvSpPr txBox="1"/>
              <p:nvPr/>
            </p:nvSpPr>
            <p:spPr>
              <a:xfrm>
                <a:off x="2039090" y="6040665"/>
                <a:ext cx="643271" cy="376770"/>
              </a:xfrm>
              <a:prstGeom prst="rect">
                <a:avLst/>
              </a:prstGeom>
              <a:noFill/>
            </p:spPr>
            <p:txBody>
              <a:bodyPr wrap="square">
                <a:spAutoFit/>
              </a:bodyPr>
              <a:lstStyle/>
              <a:p>
                <a:pPr/>
                <a14:m>
                  <m:oMath xmlns:m="http://schemas.openxmlformats.org/officeDocument/2006/math">
                    <m:sSub>
                      <m:sSubPr>
                        <m:ctrlPr>
                          <a:rPr lang="en-US" sz="1800" i="1" smtClean="0">
                            <a:latin typeface="Cambria Math" panose="02040503050406030204" pitchFamily="18" charset="0"/>
                          </a:rPr>
                        </m:ctrlPr>
                      </m:sSubPr>
                      <m:e>
                        <m:acc>
                          <m:accPr>
                            <m:chr m:val="̂"/>
                            <m:ctrlPr>
                              <a:rPr lang="en-US" sz="1800" i="1" smtClean="0">
                                <a:latin typeface="Cambria Math" panose="02040503050406030204" pitchFamily="18" charset="0"/>
                              </a:rPr>
                            </m:ctrlPr>
                          </m:accPr>
                          <m:e>
                            <m:r>
                              <a:rPr lang="en-US" sz="1800" b="0" i="1" smtClean="0">
                                <a:latin typeface="Cambria Math"/>
                              </a:rPr>
                              <m:t>𝐻</m:t>
                            </m:r>
                          </m:e>
                        </m:acc>
                      </m:e>
                      <m:sub>
                        <m:r>
                          <a:rPr lang="en-US" sz="1800" b="0" i="1" smtClean="0">
                            <a:latin typeface="Cambria Math"/>
                          </a:rPr>
                          <m:t>𝑒𝑙</m:t>
                        </m:r>
                      </m:sub>
                    </m:sSub>
                  </m:oMath>
                </a14:m>
                <a:r>
                  <a:rPr lang="en-US" dirty="0"/>
                  <a:t>:</a:t>
                </a:r>
              </a:p>
            </p:txBody>
          </p:sp>
        </mc:Choice>
        <mc:Fallback>
          <p:sp>
            <p:nvSpPr>
              <p:cNvPr id="22" name="TextBox 21">
                <a:extLst>
                  <a:ext uri="{FF2B5EF4-FFF2-40B4-BE49-F238E27FC236}">
                    <a16:creationId xmlns:a16="http://schemas.microsoft.com/office/drawing/2014/main" id="{E27FB95D-F83B-C5FC-E98A-87803BF2A5E1}"/>
                  </a:ext>
                </a:extLst>
              </p:cNvPr>
              <p:cNvSpPr txBox="1">
                <a:spLocks noRot="1" noChangeAspect="1" noMove="1" noResize="1" noEditPoints="1" noAdjustHandles="1" noChangeArrowheads="1" noChangeShapeType="1" noTextEdit="1"/>
              </p:cNvSpPr>
              <p:nvPr/>
            </p:nvSpPr>
            <p:spPr>
              <a:xfrm>
                <a:off x="2039090" y="6040665"/>
                <a:ext cx="643271" cy="376770"/>
              </a:xfrm>
              <a:prstGeom prst="rect">
                <a:avLst/>
              </a:prstGeom>
              <a:blipFill>
                <a:blip r:embed="rId8"/>
                <a:stretch>
                  <a:fillRect t="-6452" b="-22581"/>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8EB2E540-21E8-57A4-D830-40811822E344}"/>
              </a:ext>
            </a:extLst>
          </p:cNvPr>
          <p:cNvSpPr txBox="1"/>
          <p:nvPr/>
        </p:nvSpPr>
        <p:spPr>
          <a:xfrm>
            <a:off x="2636874" y="6024030"/>
            <a:ext cx="3268962" cy="584775"/>
          </a:xfrm>
          <a:prstGeom prst="rect">
            <a:avLst/>
          </a:prstGeom>
          <a:noFill/>
        </p:spPr>
        <p:txBody>
          <a:bodyPr wrap="square" rtlCol="0">
            <a:spAutoFit/>
          </a:bodyPr>
          <a:lstStyle/>
          <a:p>
            <a:r>
              <a:rPr lang="en-US" sz="1600" dirty="0"/>
              <a:t>doesn’t contain nuclei kinetic and potential energy terms </a:t>
            </a:r>
          </a:p>
        </p:txBody>
      </p:sp>
      <p:sp>
        <p:nvSpPr>
          <p:cNvPr id="24" name="TextBox 23">
            <a:extLst>
              <a:ext uri="{FF2B5EF4-FFF2-40B4-BE49-F238E27FC236}">
                <a16:creationId xmlns:a16="http://schemas.microsoft.com/office/drawing/2014/main" id="{0ECE415F-085C-FB16-DFA5-57E3D4BD6892}"/>
              </a:ext>
            </a:extLst>
          </p:cNvPr>
          <p:cNvSpPr txBox="1"/>
          <p:nvPr/>
        </p:nvSpPr>
        <p:spPr>
          <a:xfrm>
            <a:off x="8569842" y="2615605"/>
            <a:ext cx="297161" cy="369332"/>
          </a:xfrm>
          <a:prstGeom prst="rect">
            <a:avLst/>
          </a:prstGeom>
          <a:noFill/>
        </p:spPr>
        <p:txBody>
          <a:bodyPr wrap="square" rtlCol="0">
            <a:spAutoFit/>
          </a:bodyPr>
          <a:lstStyle/>
          <a:p>
            <a:r>
              <a:rPr lang="en-US" dirty="0"/>
              <a:t>M</a:t>
            </a:r>
          </a:p>
        </p:txBody>
      </p:sp>
      <p:sp>
        <p:nvSpPr>
          <p:cNvPr id="25" name="TextBox 24">
            <a:extLst>
              <a:ext uri="{FF2B5EF4-FFF2-40B4-BE49-F238E27FC236}">
                <a16:creationId xmlns:a16="http://schemas.microsoft.com/office/drawing/2014/main" id="{C3710E6F-9D0A-E4DD-9830-C2F5DEFE3665}"/>
              </a:ext>
            </a:extLst>
          </p:cNvPr>
          <p:cNvSpPr txBox="1"/>
          <p:nvPr/>
        </p:nvSpPr>
        <p:spPr>
          <a:xfrm>
            <a:off x="2343235" y="2077463"/>
            <a:ext cx="1361661" cy="369332"/>
          </a:xfrm>
          <a:prstGeom prst="rect">
            <a:avLst/>
          </a:prstGeom>
          <a:noFill/>
        </p:spPr>
        <p:txBody>
          <a:bodyPr wrap="square" rtlCol="0">
            <a:spAutoFit/>
          </a:bodyPr>
          <a:lstStyle/>
          <a:p>
            <a:r>
              <a:rPr lang="en-US" dirty="0">
                <a:solidFill>
                  <a:srgbClr val="FF0000"/>
                </a:solidFill>
              </a:rPr>
              <a:t>T</a:t>
            </a:r>
          </a:p>
        </p:txBody>
      </p:sp>
      <p:sp>
        <p:nvSpPr>
          <p:cNvPr id="26" name="Left Brace 25">
            <a:extLst>
              <a:ext uri="{FF2B5EF4-FFF2-40B4-BE49-F238E27FC236}">
                <a16:creationId xmlns:a16="http://schemas.microsoft.com/office/drawing/2014/main" id="{190FF28B-3B47-7FF0-3C7B-33AEB3071243}"/>
              </a:ext>
            </a:extLst>
          </p:cNvPr>
          <p:cNvSpPr/>
          <p:nvPr/>
        </p:nvSpPr>
        <p:spPr>
          <a:xfrm rot="5400000">
            <a:off x="2356672" y="1063518"/>
            <a:ext cx="252056" cy="2845381"/>
          </a:xfrm>
          <a:prstGeom prst="lef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9638649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4683</TotalTime>
  <Words>946</Words>
  <Application>Microsoft Macintosh PowerPoint</Application>
  <PresentationFormat>On-screen Show (4:3)</PresentationFormat>
  <Paragraphs>148</Paragraphs>
  <Slides>15</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ElsevierSans</vt:lpstr>
      <vt:lpstr>Arial</vt:lpstr>
      <vt:lpstr>Cambria Math</vt:lpstr>
      <vt:lpstr>Times New Roman</vt:lpstr>
      <vt:lpstr>Default Design</vt:lpstr>
      <vt:lpstr>Equation</vt:lpstr>
      <vt:lpstr>Introduction to Atomistic Hamiltonians</vt:lpstr>
      <vt:lpstr>Introduction to Atomistic Hamiltonians</vt:lpstr>
      <vt:lpstr>Two Classes of Atomic Scale Methods</vt:lpstr>
      <vt:lpstr>Atomistic Modeling Framework</vt:lpstr>
      <vt:lpstr>Hamiltonians</vt:lpstr>
      <vt:lpstr>Two Classes of Atomic Scale Hamiltonians</vt:lpstr>
      <vt:lpstr>Hamiltonian Examples: Ideal Gas</vt:lpstr>
      <vt:lpstr>Hamiltonian Examples: Hydrogen Atom</vt:lpstr>
      <vt:lpstr>Example of H2 Molecule</vt:lpstr>
      <vt:lpstr>PowerPoint Presentation</vt:lpstr>
      <vt:lpstr>Solving and Simulating (1)</vt:lpstr>
      <vt:lpstr>Solving and Simulating (2)</vt:lpstr>
      <vt:lpstr>Accuracy vs. Speed</vt:lpstr>
      <vt:lpstr>Summary</vt:lpstr>
      <vt:lpstr>END</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ddmorgan</dc:creator>
  <cp:lastModifiedBy>yuan ping</cp:lastModifiedBy>
  <cp:revision>310</cp:revision>
  <dcterms:created xsi:type="dcterms:W3CDTF">2004-09-26T19:54:28Z</dcterms:created>
  <dcterms:modified xsi:type="dcterms:W3CDTF">2024-09-09T23:20:41Z</dcterms:modified>
</cp:coreProperties>
</file>