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9" r:id="rId2"/>
    <p:sldId id="331" r:id="rId3"/>
    <p:sldId id="313" r:id="rId4"/>
    <p:sldId id="314" r:id="rId5"/>
    <p:sldId id="315" r:id="rId6"/>
    <p:sldId id="316" r:id="rId7"/>
    <p:sldId id="318" r:id="rId8"/>
    <p:sldId id="320" r:id="rId9"/>
    <p:sldId id="322" r:id="rId10"/>
    <p:sldId id="319" r:id="rId11"/>
    <p:sldId id="321" r:id="rId12"/>
    <p:sldId id="330" r:id="rId13"/>
    <p:sldId id="323" r:id="rId14"/>
    <p:sldId id="324" r:id="rId15"/>
    <p:sldId id="335" r:id="rId16"/>
    <p:sldId id="311" r:id="rId17"/>
    <p:sldId id="338" r:id="rId18"/>
    <p:sldId id="336" r:id="rId19"/>
    <p:sldId id="327" r:id="rId20"/>
    <p:sldId id="337" r:id="rId21"/>
    <p:sldId id="332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FF00"/>
    <a:srgbClr val="CCFF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3964"/>
  </p:normalViewPr>
  <p:slideViewPr>
    <p:cSldViewPr snapToGrid="0" showGuides="1">
      <p:cViewPr varScale="1">
        <p:scale>
          <a:sx n="119" d="100"/>
          <a:sy n="119" d="100"/>
        </p:scale>
        <p:origin x="1688" y="184"/>
      </p:cViewPr>
      <p:guideLst>
        <p:guide orient="horz" pos="75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-1374" y="-96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Chart%20in%20Microsoft%20Office%20PowerPoint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5517219606990301"/>
          <c:y val="0.10659898477157401"/>
          <c:w val="0.79597589465487095"/>
          <c:h val="0.64467005076142103"/>
        </c:manualLayout>
      </c:layout>
      <c:scatterChart>
        <c:scatterStyle val="smoothMarker"/>
        <c:varyColors val="0"/>
        <c:ser>
          <c:idx val="0"/>
          <c:order val="0"/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xVal>
            <c:numRef>
              <c:f>'[Chart in Microsoft Office PowerPoint]EvsZ'!$B$4:$B$15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'[Chart in Microsoft Office PowerPoint]EvsZ'!$E$4:$E$15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45-2D43-BC49-18B9834AC911}"/>
            </c:ext>
          </c:extLst>
        </c:ser>
        <c:ser>
          <c:idx val="1"/>
          <c:order val="1"/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xVal>
            <c:numRef>
              <c:f>'[Chart in Microsoft Office PowerPoint]EvsZ'!$B$4:$B$15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'[Chart in Microsoft Office PowerPoint]EvsZ'!$F$4:$F$15</c:f>
              <c:numCache>
                <c:formatCode>General</c:formatCode>
                <c:ptCount val="12"/>
                <c:pt idx="0">
                  <c:v>1</c:v>
                </c:pt>
                <c:pt idx="1">
                  <c:v>0.70710678118654802</c:v>
                </c:pt>
                <c:pt idx="2">
                  <c:v>0.57735026918962595</c:v>
                </c:pt>
                <c:pt idx="3">
                  <c:v>0.5</c:v>
                </c:pt>
                <c:pt idx="4">
                  <c:v>0.44721359549995798</c:v>
                </c:pt>
                <c:pt idx="5">
                  <c:v>0.40824829046386302</c:v>
                </c:pt>
                <c:pt idx="6">
                  <c:v>0.37796447300922698</c:v>
                </c:pt>
                <c:pt idx="7">
                  <c:v>0.35355339059327401</c:v>
                </c:pt>
                <c:pt idx="8">
                  <c:v>0.33333333333333298</c:v>
                </c:pt>
                <c:pt idx="9">
                  <c:v>0.316227766016838</c:v>
                </c:pt>
                <c:pt idx="10">
                  <c:v>0.30151134457776402</c:v>
                </c:pt>
                <c:pt idx="11">
                  <c:v>0.28867513459481298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045-2D43-BC49-18B9834AC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4305208"/>
        <c:axId val="2082360232"/>
      </c:scatterChart>
      <c:valAx>
        <c:axId val="-2134305208"/>
        <c:scaling>
          <c:orientation val="minMax"/>
          <c:max val="12"/>
          <c:min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Coordination Number (Z)</a:t>
                </a:r>
              </a:p>
            </c:rich>
          </c:tx>
          <c:layout>
            <c:manualLayout>
              <c:xMode val="edge"/>
              <c:yMode val="edge"/>
              <c:x val="0.37930981261531799"/>
              <c:y val="0.857868020304567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2082360232"/>
        <c:crosses val="autoZero"/>
        <c:crossBetween val="midCat"/>
        <c:majorUnit val="1"/>
      </c:valAx>
      <c:valAx>
        <c:axId val="20823602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Effective Bond Strength</a:t>
                </a:r>
              </a:p>
            </c:rich>
          </c:tx>
          <c:layout>
            <c:manualLayout>
              <c:xMode val="edge"/>
              <c:yMode val="edge"/>
              <c:x val="3.7356269424235797E-2"/>
              <c:y val="0.137055837563451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13430520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071A10B7-F750-2A4F-AA29-5A2D510FA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6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F78C3EB6-AE0D-C543-A550-5F43461BD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53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4425FE-25BB-8443-B59F-3BB9B36C929F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12F71D-8832-BD45-BDCC-A8CDA6B54789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431B78-B3B1-DB4F-BBEF-A2469453C1E5}" type="slidenum">
              <a:rPr lang="en-US" sz="1300"/>
              <a:pPr eaLnBrk="1" hangingPunct="1"/>
              <a:t>13</a:t>
            </a:fld>
            <a:endParaRPr lang="en-US" sz="13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895B00-380C-3F48-BF9F-4BAC03A29179}" type="slidenum">
              <a:rPr lang="en-US" sz="1300"/>
              <a:pPr eaLnBrk="1" hangingPunct="1"/>
              <a:t>14</a:t>
            </a:fld>
            <a:endParaRPr lang="en-US" sz="13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45613D-96B1-594A-848A-AACEC0B0020A}" type="slidenum">
              <a:rPr lang="en-US" sz="1300"/>
              <a:pPr eaLnBrk="1" hangingPunct="1"/>
              <a:t>16</a:t>
            </a:fld>
            <a:endParaRPr lang="en-US" sz="13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E2A37-8A55-6045-BE05-4D0D727F6634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00BA64-5317-664C-8382-2107502026BE}" type="slidenum">
              <a:rPr lang="en-US" sz="1300"/>
              <a:pPr eaLnBrk="1" hangingPunct="1"/>
              <a:t>21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0F5156-B31A-8748-9DEE-296B0C918D51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C6F0B5-D183-E14C-91A6-3A62D5987405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3C9E4E-1F54-A44F-803A-DDCA05E13094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93FA99-3C44-B748-AE75-3707AA60F5AD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5416C8-115D-AF44-B6A2-37E39B95B25A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69C922-01AA-2C4F-9235-965715E38DD7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F1CC01-15F1-D142-99E7-146E6EFD7FE5}" type="slidenum">
              <a:rPr lang="en-US" sz="1300"/>
              <a:pPr eaLnBrk="1" hangingPunct="1"/>
              <a:t>9</a:t>
            </a:fld>
            <a:endParaRPr lang="en-US" sz="13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E22AA6-76CA-4847-A72E-77943052C71D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6ECC8F7-D2CE-334D-8904-F581E85CA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A0DFBD4-2C92-1746-8E94-8DCCC3DB33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EE0A529-BA16-924C-9D61-77AD93DB4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9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9A88042-408E-8141-816C-CDB4DA221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04879C7-5735-A04D-B199-096159A62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9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2A31FD0-AFF3-544F-9199-E6306FD8E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1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CA0AC6F-636D-2843-8C37-4038D7EE1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D5D69DC-C97E-A14E-96C8-77D379BA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F5BCF1A-B317-3949-B051-56B6F6FC2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2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635907B-6539-4340-86CC-15423BBB3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2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CB82683-E8EB-6948-A33E-6FE2C1930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2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EE56ABF-9C62-4245-A88E-D9EAEBC20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400800"/>
            <a:ext cx="4735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C010DD0-C9B1-EA47-94B4-88575E3F9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hyperlink" Target="file:////Users/danemorgan/Documents/DDMFiles/Writeups/Classes/F2013%20MSE560%20/Class%20Notes/Movies/Sinnott%20Si%20in%20SiO2%20COMB%20Charge%20Equilibration.wmv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.uiuc.edu/Training/Tutorials/science/forcefield-tutorial/forcefield-html/node5.html" TargetMode="External"/><Relationship Id="rId2" Type="http://schemas.openxmlformats.org/officeDocument/2006/relationships/hyperlink" Target="https://www.charmmtutorial.org/index.php/The_Energy_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E2528C48-2B21-9A4C-984C-D279A1412994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Introduction to Many-Body Potentials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Yuan 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CEACF-0996-DC81-4F3A-5846A1A9C6E1}"/>
              </a:ext>
            </a:extLst>
          </p:cNvPr>
          <p:cNvSpPr txBox="1"/>
          <p:nvPr/>
        </p:nvSpPr>
        <p:spPr>
          <a:xfrm>
            <a:off x="4975412" y="644330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Credits: Dane Morgan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B0573434-2953-ED45-A77A-54DCD7276CDA}" type="slidenum">
              <a:rPr lang="en-US" sz="1000"/>
              <a:pPr eaLnBrk="1" hangingPunct="1"/>
              <a:t>10</a:t>
            </a:fld>
            <a:endParaRPr lang="en-US" sz="10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 Multibody Potential For Metals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Embedded Atom Method (EAM) 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114800"/>
            <a:ext cx="8128000" cy="2011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Key new idea: Embedding!</a:t>
            </a:r>
          </a:p>
          <a:p>
            <a:pPr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Embedding contribution:  each atom is embedded in a host electron gas created by neighboring atoms (Metallic picture)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Have to fit p,G(p), and U(R) to match experimental (or more accurate calculated) data: fit to cohesive energy, vacancy energies, elastic properties, phonon frequencies,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Not equivalent to a pair potential (except when G is a linear function) – can be mapped onto bond-order form (I think?)</a:t>
            </a:r>
          </a:p>
        </p:txBody>
      </p:sp>
      <p:graphicFrame>
        <p:nvGraphicFramePr>
          <p:cNvPr id="2355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969963" y="1236663"/>
          <a:ext cx="6840537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13200" imgH="1485900" progId="Equation.DSMT4">
                  <p:embed/>
                </p:oleObj>
              </mc:Choice>
              <mc:Fallback>
                <p:oleObj name="Equation" r:id="rId3" imgW="4013200" imgH="1485900" progId="Equation.DSMT4">
                  <p:embed/>
                  <p:pic>
                    <p:nvPicPr>
                      <p:cNvPr id="2355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236663"/>
                        <a:ext cx="6840537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6880225" y="960438"/>
            <a:ext cx="16811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solidFill>
                  <a:schemeClr val="accent2"/>
                </a:solidFill>
              </a:rPr>
              <a:t>(Daw, </a:t>
            </a:r>
            <a:r>
              <a:rPr lang="en-US" sz="800" i="1">
                <a:solidFill>
                  <a:schemeClr val="accent2"/>
                </a:solidFill>
              </a:rPr>
              <a:t>et al</a:t>
            </a:r>
            <a:r>
              <a:rPr lang="en-US" sz="800">
                <a:solidFill>
                  <a:schemeClr val="accent2"/>
                </a:solidFill>
              </a:rPr>
              <a:t>., Mat Sci Reports </a:t>
            </a:r>
            <a:r>
              <a:rPr lang="ja-JP" altLang="en-US" sz="800">
                <a:solidFill>
                  <a:schemeClr val="accent2"/>
                </a:solidFill>
              </a:rPr>
              <a:t>’</a:t>
            </a:r>
            <a:r>
              <a:rPr lang="en-US" altLang="ja-JP" sz="800">
                <a:solidFill>
                  <a:schemeClr val="accent2"/>
                </a:solidFill>
              </a:rPr>
              <a:t>93)</a:t>
            </a:r>
            <a:endParaRPr lang="en-US" sz="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E73E188A-DF69-2242-84D6-76C3FFCB0F91}" type="slidenum">
              <a:rPr lang="en-US" sz="1000"/>
              <a:pPr eaLnBrk="1" hangingPunct="1"/>
              <a:t>11</a:t>
            </a:fld>
            <a:endParaRPr lang="en-US" sz="10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Adding in Multibody Effects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Embedded Atom Method (EAM) (2)</a:t>
            </a:r>
          </a:p>
        </p:txBody>
      </p:sp>
      <p:sp>
        <p:nvSpPr>
          <p:cNvPr id="25603" name="Text Box 11"/>
          <p:cNvSpPr txBox="1">
            <a:spLocks noChangeArrowheads="1"/>
          </p:cNvSpPr>
          <p:nvPr/>
        </p:nvSpPr>
        <p:spPr bwMode="auto">
          <a:xfrm>
            <a:off x="2695575" y="2509838"/>
            <a:ext cx="558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</a:t>
            </a:r>
            <a:r>
              <a:rPr lang="en-US" baseline="-25000"/>
              <a:t>coh</a:t>
            </a:r>
            <a:r>
              <a:rPr lang="en-US"/>
              <a:t> = U(r) + 2G(</a:t>
            </a:r>
            <a:r>
              <a:rPr lang="en-US">
                <a:latin typeface="Symbol" charset="0"/>
              </a:rPr>
              <a:t>r</a:t>
            </a:r>
            <a:r>
              <a:rPr lang="en-US"/>
              <a:t>(r)), E</a:t>
            </a:r>
            <a:r>
              <a:rPr lang="en-US" baseline="-25000"/>
              <a:t>coh</a:t>
            </a:r>
            <a:r>
              <a:rPr lang="en-US"/>
              <a:t>/bond = </a:t>
            </a:r>
            <a:r>
              <a:rPr lang="en-US" sz="1800"/>
              <a:t>U(r) + </a:t>
            </a:r>
            <a:r>
              <a:rPr lang="en-US"/>
              <a:t>2G(</a:t>
            </a:r>
            <a:r>
              <a:rPr lang="en-US">
                <a:latin typeface="Symbol" charset="0"/>
              </a:rPr>
              <a:t>r</a:t>
            </a:r>
            <a:r>
              <a:rPr lang="en-US"/>
              <a:t>(r))</a:t>
            </a:r>
          </a:p>
        </p:txBody>
      </p:sp>
      <p:grpSp>
        <p:nvGrpSpPr>
          <p:cNvPr id="25604" name="Group 24"/>
          <p:cNvGrpSpPr>
            <a:grpSpLocks/>
          </p:cNvGrpSpPr>
          <p:nvPr/>
        </p:nvGrpSpPr>
        <p:grpSpPr bwMode="auto">
          <a:xfrm>
            <a:off x="368300" y="2271713"/>
            <a:ext cx="1930400" cy="750887"/>
            <a:chOff x="232" y="1431"/>
            <a:chExt cx="1216" cy="473"/>
          </a:xfrm>
        </p:grpSpPr>
        <p:sp>
          <p:nvSpPr>
            <p:cNvPr id="25616" name="Oval 4"/>
            <p:cNvSpPr>
              <a:spLocks noChangeArrowheads="1"/>
            </p:cNvSpPr>
            <p:nvPr/>
          </p:nvSpPr>
          <p:spPr bwMode="auto">
            <a:xfrm>
              <a:off x="232" y="151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Oval 7"/>
            <p:cNvSpPr>
              <a:spLocks noChangeArrowheads="1"/>
            </p:cNvSpPr>
            <p:nvPr/>
          </p:nvSpPr>
          <p:spPr bwMode="auto">
            <a:xfrm>
              <a:off x="1064" y="152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8"/>
            <p:cNvSpPr>
              <a:spLocks noChangeShapeType="1"/>
            </p:cNvSpPr>
            <p:nvPr/>
          </p:nvSpPr>
          <p:spPr bwMode="auto">
            <a:xfrm>
              <a:off x="416" y="1704"/>
              <a:ext cx="8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12"/>
            <p:cNvSpPr txBox="1">
              <a:spLocks noChangeArrowheads="1"/>
            </p:cNvSpPr>
            <p:nvPr/>
          </p:nvSpPr>
          <p:spPr bwMode="auto">
            <a:xfrm>
              <a:off x="734" y="1431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</p:grpSp>
      <p:grpSp>
        <p:nvGrpSpPr>
          <p:cNvPr id="25605" name="Group 25"/>
          <p:cNvGrpSpPr>
            <a:grpSpLocks/>
          </p:cNvGrpSpPr>
          <p:nvPr/>
        </p:nvGrpSpPr>
        <p:grpSpPr bwMode="auto">
          <a:xfrm>
            <a:off x="368300" y="3833813"/>
            <a:ext cx="1930400" cy="1843087"/>
            <a:chOff x="232" y="2415"/>
            <a:chExt cx="1216" cy="1161"/>
          </a:xfrm>
        </p:grpSpPr>
        <p:sp>
          <p:nvSpPr>
            <p:cNvPr id="25609" name="Oval 13"/>
            <p:cNvSpPr>
              <a:spLocks noChangeArrowheads="1"/>
            </p:cNvSpPr>
            <p:nvPr/>
          </p:nvSpPr>
          <p:spPr bwMode="auto">
            <a:xfrm>
              <a:off x="656" y="31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Oval 14"/>
            <p:cNvSpPr>
              <a:spLocks noChangeArrowheads="1"/>
            </p:cNvSpPr>
            <p:nvPr/>
          </p:nvSpPr>
          <p:spPr bwMode="auto">
            <a:xfrm>
              <a:off x="232" y="24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Oval 15"/>
            <p:cNvSpPr>
              <a:spLocks noChangeArrowheads="1"/>
            </p:cNvSpPr>
            <p:nvPr/>
          </p:nvSpPr>
          <p:spPr bwMode="auto">
            <a:xfrm>
              <a:off x="1064" y="250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Text Box 17"/>
            <p:cNvSpPr txBox="1">
              <a:spLocks noChangeArrowheads="1"/>
            </p:cNvSpPr>
            <p:nvPr/>
          </p:nvSpPr>
          <p:spPr bwMode="auto">
            <a:xfrm>
              <a:off x="734" y="2415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  <p:sp>
          <p:nvSpPr>
            <p:cNvPr id="25613" name="AutoShape 20"/>
            <p:cNvSpPr>
              <a:spLocks noChangeArrowheads="1"/>
            </p:cNvSpPr>
            <p:nvPr/>
          </p:nvSpPr>
          <p:spPr bwMode="auto">
            <a:xfrm rot="10800000">
              <a:off x="392" y="2672"/>
              <a:ext cx="860" cy="7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21"/>
            <p:cNvSpPr txBox="1">
              <a:spLocks noChangeArrowheads="1"/>
            </p:cNvSpPr>
            <p:nvPr/>
          </p:nvSpPr>
          <p:spPr bwMode="auto">
            <a:xfrm>
              <a:off x="382" y="2983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  <p:sp>
          <p:nvSpPr>
            <p:cNvPr id="25615" name="Text Box 22"/>
            <p:cNvSpPr txBox="1">
              <a:spLocks noChangeArrowheads="1"/>
            </p:cNvSpPr>
            <p:nvPr/>
          </p:nvSpPr>
          <p:spPr bwMode="auto">
            <a:xfrm>
              <a:off x="1118" y="2983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</p:grpSp>
      <p:sp>
        <p:nvSpPr>
          <p:cNvPr id="25606" name="Text Box 23"/>
          <p:cNvSpPr txBox="1">
            <a:spLocks noChangeArrowheads="1"/>
          </p:cNvSpPr>
          <p:nvPr/>
        </p:nvSpPr>
        <p:spPr bwMode="auto">
          <a:xfrm>
            <a:off x="2695575" y="4503738"/>
            <a:ext cx="644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Z=2, E</a:t>
            </a:r>
            <a:r>
              <a:rPr lang="en-US" baseline="-25000"/>
              <a:t>coh</a:t>
            </a:r>
            <a:r>
              <a:rPr lang="en-US"/>
              <a:t> = 3U(r) + 3G(2</a:t>
            </a:r>
            <a:r>
              <a:rPr lang="en-US">
                <a:latin typeface="Symbol" charset="0"/>
              </a:rPr>
              <a:t>r</a:t>
            </a:r>
            <a:r>
              <a:rPr lang="en-US"/>
              <a:t>(r)), E</a:t>
            </a:r>
            <a:r>
              <a:rPr lang="en-US" baseline="-25000"/>
              <a:t>coh</a:t>
            </a:r>
            <a:r>
              <a:rPr lang="en-US"/>
              <a:t>/bond = </a:t>
            </a:r>
            <a:r>
              <a:rPr lang="en-US" sz="1800"/>
              <a:t>U(r) + </a:t>
            </a:r>
            <a:r>
              <a:rPr lang="en-US"/>
              <a:t>G(2</a:t>
            </a:r>
            <a:r>
              <a:rPr lang="en-US">
                <a:latin typeface="Symbol" charset="0"/>
              </a:rPr>
              <a:t>r</a:t>
            </a:r>
            <a:r>
              <a:rPr lang="en-US"/>
              <a:t>(r))</a:t>
            </a:r>
          </a:p>
        </p:txBody>
      </p:sp>
      <p:graphicFrame>
        <p:nvGraphicFramePr>
          <p:cNvPr id="2560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336800" y="1016000"/>
          <a:ext cx="42672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900" imgH="482600" progId="Equation.DSMT4">
                  <p:embed/>
                </p:oleObj>
              </mc:Choice>
              <mc:Fallback>
                <p:oleObj name="Equation" r:id="rId3" imgW="2628900" imgH="482600" progId="Equation.DSMT4">
                  <p:embed/>
                  <p:pic>
                    <p:nvPicPr>
                      <p:cNvPr id="2560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016000"/>
                        <a:ext cx="42672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28"/>
          <p:cNvSpPr txBox="1">
            <a:spLocks noChangeArrowheads="1"/>
          </p:cNvSpPr>
          <p:nvPr/>
        </p:nvSpPr>
        <p:spPr bwMode="auto">
          <a:xfrm>
            <a:off x="2752725" y="5405438"/>
            <a:ext cx="5770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accent2"/>
                </a:solidFill>
              </a:rPr>
              <a:t>If </a:t>
            </a:r>
            <a:r>
              <a:rPr lang="en-US" b="1">
                <a:solidFill>
                  <a:schemeClr val="accent2"/>
                </a:solidFill>
              </a:rPr>
              <a:t>G(2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b="1">
                <a:solidFill>
                  <a:schemeClr val="accent2"/>
                </a:solidFill>
              </a:rPr>
              <a:t>(r)) </a:t>
            </a:r>
            <a:r>
              <a:rPr lang="en-US" b="1">
                <a:solidFill>
                  <a:schemeClr val="accent2"/>
                </a:solidFill>
                <a:cs typeface="Arial" charset="0"/>
              </a:rPr>
              <a:t>≠ 2G(</a:t>
            </a:r>
            <a:r>
              <a:rPr lang="en-US" b="1">
                <a:solidFill>
                  <a:schemeClr val="accent2"/>
                </a:solidFill>
                <a:latin typeface="Symbol" charset="0"/>
                <a:cs typeface="Arial" charset="0"/>
              </a:rPr>
              <a:t>r</a:t>
            </a:r>
            <a:r>
              <a:rPr lang="en-US" b="1">
                <a:solidFill>
                  <a:schemeClr val="accent2"/>
                </a:solidFill>
                <a:cs typeface="Arial" charset="0"/>
              </a:rPr>
              <a:t>(r)) (G is nonlinear) then the bond energy changes with coordination!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Pt Binding – Many-Body Effects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Modified EAM (MEAM) and DFT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401F93C3-0702-0D41-9F11-F74DBF0C4B2C}" type="slidenum">
              <a:rPr lang="en-US" sz="1000"/>
              <a:pPr eaLnBrk="1" hangingPunct="1"/>
              <a:t>12</a:t>
            </a:fld>
            <a:endParaRPr lang="en-US" sz="1000"/>
          </a:p>
        </p:txBody>
      </p:sp>
      <p:pic>
        <p:nvPicPr>
          <p:cNvPr id="27651" name="Picture 5" descr="Pt_binding_compariso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1"/>
          <a:stretch>
            <a:fillRect/>
          </a:stretch>
        </p:blipFill>
        <p:spPr bwMode="auto">
          <a:xfrm>
            <a:off x="560715" y="1317625"/>
            <a:ext cx="7511724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7"/>
          <p:cNvSpPr txBox="1">
            <a:spLocks noChangeArrowheads="1"/>
          </p:cNvSpPr>
          <p:nvPr/>
        </p:nvSpPr>
        <p:spPr bwMode="auto">
          <a:xfrm>
            <a:off x="814388" y="4906963"/>
            <a:ext cx="7521575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DFT shows strong scaling of bond strength with number of neighbors (more neighbors, weaker bonds)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EAM (</a:t>
            </a:r>
            <a:r>
              <a:rPr lang="en-US" dirty="0" err="1"/>
              <a:t>technicallly</a:t>
            </a:r>
            <a:r>
              <a:rPr lang="en-US" dirty="0"/>
              <a:t> the Modified EAM (MEAM), which is EAM with some extra terms) can reproduce this effect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64375" y="1889125"/>
            <a:ext cx="1325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atom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6775" y="3708400"/>
            <a:ext cx="171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atom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82DC598-0BA3-8C46-BC26-96FD40212D14}" type="slidenum">
              <a:rPr lang="en-US" sz="1000"/>
              <a:pPr eaLnBrk="1" hangingPunct="1"/>
              <a:t>13</a:t>
            </a:fld>
            <a:endParaRPr lang="en-US" sz="10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Adding in Charge Transfer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Environment Dependent Electrostatics (1)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3835400"/>
            <a:ext cx="8229600" cy="2798763"/>
          </a:xfrm>
        </p:spPr>
        <p:txBody>
          <a:bodyPr/>
          <a:lstStyle/>
          <a:p>
            <a:pPr eaLnBrk="1" hangingPunct="1"/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E(q) either want to take or give electrons compared to other atoms (e.g., with NaCl, Cl will want to take and Na will want to give)</a:t>
            </a:r>
          </a:p>
          <a:p>
            <a:pPr eaLnBrk="1" hangingPunct="1"/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Optimize whole system to give minimum electrostatic energy while maintaining charge neutrality – this will transfer some charge, but differing amounts depending on positions.</a:t>
            </a:r>
          </a:p>
          <a:p>
            <a:pPr eaLnBrk="1" hangingPunct="1"/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Captures effects of charge transfer on the electrostatics (and can combine with bond-order methods to get many body effects as well).</a:t>
            </a:r>
          </a:p>
        </p:txBody>
      </p:sp>
      <p:graphicFrame>
        <p:nvGraphicFramePr>
          <p:cNvPr id="2867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193800" y="1001713"/>
          <a:ext cx="6716713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89300" imgH="939800" progId="Equation.DSMT4">
                  <p:embed/>
                </p:oleObj>
              </mc:Choice>
              <mc:Fallback>
                <p:oleObj name="Equation" r:id="rId3" imgW="3289300" imgH="939800" progId="Equation.DSMT4">
                  <p:embed/>
                  <p:pic>
                    <p:nvPicPr>
                      <p:cNvPr id="286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001713"/>
                        <a:ext cx="6716713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295E4659-6B00-554E-855D-7CB41E278E84}" type="slidenum">
              <a:rPr lang="en-US" sz="1000"/>
              <a:pPr eaLnBrk="1" hangingPunct="1"/>
              <a:t>14</a:t>
            </a:fld>
            <a:endParaRPr lang="en-US" sz="10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Adding in Charge Transfer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Environment Dependent Electrostatics (2)</a:t>
            </a:r>
          </a:p>
        </p:txBody>
      </p:sp>
      <p:grpSp>
        <p:nvGrpSpPr>
          <p:cNvPr id="30723" name="Group 11"/>
          <p:cNvGrpSpPr>
            <a:grpSpLocks/>
          </p:cNvGrpSpPr>
          <p:nvPr/>
        </p:nvGrpSpPr>
        <p:grpSpPr bwMode="auto">
          <a:xfrm>
            <a:off x="749300" y="2784475"/>
            <a:ext cx="987425" cy="990600"/>
            <a:chOff x="4376" y="802"/>
            <a:chExt cx="916" cy="920"/>
          </a:xfrm>
        </p:grpSpPr>
        <p:grpSp>
          <p:nvGrpSpPr>
            <p:cNvPr id="30798" name="Group 12"/>
            <p:cNvGrpSpPr>
              <a:grpSpLocks/>
            </p:cNvGrpSpPr>
            <p:nvPr/>
          </p:nvGrpSpPr>
          <p:grpSpPr bwMode="auto">
            <a:xfrm>
              <a:off x="4436" y="872"/>
              <a:ext cx="796" cy="797"/>
              <a:chOff x="4436" y="872"/>
              <a:chExt cx="796" cy="797"/>
            </a:xfrm>
          </p:grpSpPr>
          <p:sp>
            <p:nvSpPr>
              <p:cNvPr id="30820" name="Rectangle 13"/>
              <p:cNvSpPr>
                <a:spLocks noChangeArrowheads="1"/>
              </p:cNvSpPr>
              <p:nvPr/>
            </p:nvSpPr>
            <p:spPr bwMode="auto">
              <a:xfrm>
                <a:off x="4436" y="872"/>
                <a:ext cx="792" cy="7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21" name="Line 14"/>
              <p:cNvSpPr>
                <a:spLocks noChangeShapeType="1"/>
              </p:cNvSpPr>
              <p:nvPr/>
            </p:nvSpPr>
            <p:spPr bwMode="auto">
              <a:xfrm>
                <a:off x="4700" y="872"/>
                <a:ext cx="0" cy="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2" name="Line 15"/>
              <p:cNvSpPr>
                <a:spLocks noChangeShapeType="1"/>
              </p:cNvSpPr>
              <p:nvPr/>
            </p:nvSpPr>
            <p:spPr bwMode="auto">
              <a:xfrm>
                <a:off x="4964" y="877"/>
                <a:ext cx="0" cy="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3" name="Line 16"/>
              <p:cNvSpPr>
                <a:spLocks noChangeShapeType="1"/>
              </p:cNvSpPr>
              <p:nvPr/>
            </p:nvSpPr>
            <p:spPr bwMode="auto">
              <a:xfrm rot="5400000">
                <a:off x="4832" y="737"/>
                <a:ext cx="0" cy="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4" name="Line 17"/>
              <p:cNvSpPr>
                <a:spLocks noChangeShapeType="1"/>
              </p:cNvSpPr>
              <p:nvPr/>
            </p:nvSpPr>
            <p:spPr bwMode="auto">
              <a:xfrm rot="5400000">
                <a:off x="4836" y="997"/>
                <a:ext cx="0" cy="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99" name="Group 18"/>
            <p:cNvGrpSpPr>
              <a:grpSpLocks/>
            </p:cNvGrpSpPr>
            <p:nvPr/>
          </p:nvGrpSpPr>
          <p:grpSpPr bwMode="auto">
            <a:xfrm>
              <a:off x="4376" y="802"/>
              <a:ext cx="916" cy="920"/>
              <a:chOff x="4376" y="802"/>
              <a:chExt cx="916" cy="920"/>
            </a:xfrm>
          </p:grpSpPr>
          <p:grpSp>
            <p:nvGrpSpPr>
              <p:cNvPr id="30800" name="Group 19"/>
              <p:cNvGrpSpPr>
                <a:grpSpLocks/>
              </p:cNvGrpSpPr>
              <p:nvPr/>
            </p:nvGrpSpPr>
            <p:grpSpPr bwMode="auto">
              <a:xfrm>
                <a:off x="4376" y="802"/>
                <a:ext cx="912" cy="128"/>
                <a:chOff x="4376" y="802"/>
                <a:chExt cx="912" cy="128"/>
              </a:xfrm>
            </p:grpSpPr>
            <p:sp>
              <p:nvSpPr>
                <p:cNvPr id="30816" name="Oval 20"/>
                <p:cNvSpPr>
                  <a:spLocks noChangeArrowheads="1"/>
                </p:cNvSpPr>
                <p:nvPr/>
              </p:nvSpPr>
              <p:spPr bwMode="auto">
                <a:xfrm>
                  <a:off x="4376" y="802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7" name="Oval 21"/>
                <p:cNvSpPr>
                  <a:spLocks noChangeArrowheads="1"/>
                </p:cNvSpPr>
                <p:nvPr/>
              </p:nvSpPr>
              <p:spPr bwMode="auto">
                <a:xfrm>
                  <a:off x="4638" y="806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8" name="Oval 22"/>
                <p:cNvSpPr>
                  <a:spLocks noChangeArrowheads="1"/>
                </p:cNvSpPr>
                <p:nvPr/>
              </p:nvSpPr>
              <p:spPr bwMode="auto">
                <a:xfrm>
                  <a:off x="4901" y="806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9" name="Oval 23"/>
                <p:cNvSpPr>
                  <a:spLocks noChangeArrowheads="1"/>
                </p:cNvSpPr>
                <p:nvPr/>
              </p:nvSpPr>
              <p:spPr bwMode="auto">
                <a:xfrm>
                  <a:off x="5164" y="802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01" name="Group 24"/>
              <p:cNvGrpSpPr>
                <a:grpSpLocks/>
              </p:cNvGrpSpPr>
              <p:nvPr/>
            </p:nvGrpSpPr>
            <p:grpSpPr bwMode="auto">
              <a:xfrm>
                <a:off x="4376" y="1066"/>
                <a:ext cx="912" cy="128"/>
                <a:chOff x="4376" y="1066"/>
                <a:chExt cx="912" cy="128"/>
              </a:xfrm>
            </p:grpSpPr>
            <p:sp>
              <p:nvSpPr>
                <p:cNvPr id="30812" name="Oval 25"/>
                <p:cNvSpPr>
                  <a:spLocks noChangeArrowheads="1"/>
                </p:cNvSpPr>
                <p:nvPr/>
              </p:nvSpPr>
              <p:spPr bwMode="auto">
                <a:xfrm>
                  <a:off x="4376" y="1066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3" name="Oval 26"/>
                <p:cNvSpPr>
                  <a:spLocks noChangeArrowheads="1"/>
                </p:cNvSpPr>
                <p:nvPr/>
              </p:nvSpPr>
              <p:spPr bwMode="auto">
                <a:xfrm>
                  <a:off x="4638" y="1070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4" name="Oval 27"/>
                <p:cNvSpPr>
                  <a:spLocks noChangeArrowheads="1"/>
                </p:cNvSpPr>
                <p:nvPr/>
              </p:nvSpPr>
              <p:spPr bwMode="auto">
                <a:xfrm>
                  <a:off x="4901" y="1070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5" name="Oval 28"/>
                <p:cNvSpPr>
                  <a:spLocks noChangeArrowheads="1"/>
                </p:cNvSpPr>
                <p:nvPr/>
              </p:nvSpPr>
              <p:spPr bwMode="auto">
                <a:xfrm>
                  <a:off x="5164" y="1066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02" name="Group 29"/>
              <p:cNvGrpSpPr>
                <a:grpSpLocks/>
              </p:cNvGrpSpPr>
              <p:nvPr/>
            </p:nvGrpSpPr>
            <p:grpSpPr bwMode="auto">
              <a:xfrm>
                <a:off x="4376" y="1330"/>
                <a:ext cx="912" cy="128"/>
                <a:chOff x="4376" y="1330"/>
                <a:chExt cx="912" cy="128"/>
              </a:xfrm>
            </p:grpSpPr>
            <p:sp>
              <p:nvSpPr>
                <p:cNvPr id="30808" name="Oval 30"/>
                <p:cNvSpPr>
                  <a:spLocks noChangeArrowheads="1"/>
                </p:cNvSpPr>
                <p:nvPr/>
              </p:nvSpPr>
              <p:spPr bwMode="auto">
                <a:xfrm>
                  <a:off x="4376" y="1330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9" name="Oval 31"/>
                <p:cNvSpPr>
                  <a:spLocks noChangeArrowheads="1"/>
                </p:cNvSpPr>
                <p:nvPr/>
              </p:nvSpPr>
              <p:spPr bwMode="auto">
                <a:xfrm>
                  <a:off x="4638" y="1334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0" name="Oval 32"/>
                <p:cNvSpPr>
                  <a:spLocks noChangeArrowheads="1"/>
                </p:cNvSpPr>
                <p:nvPr/>
              </p:nvSpPr>
              <p:spPr bwMode="auto">
                <a:xfrm>
                  <a:off x="4901" y="1334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1" name="Oval 33"/>
                <p:cNvSpPr>
                  <a:spLocks noChangeArrowheads="1"/>
                </p:cNvSpPr>
                <p:nvPr/>
              </p:nvSpPr>
              <p:spPr bwMode="auto">
                <a:xfrm>
                  <a:off x="5164" y="1330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03" name="Group 34"/>
              <p:cNvGrpSpPr>
                <a:grpSpLocks/>
              </p:cNvGrpSpPr>
              <p:nvPr/>
            </p:nvGrpSpPr>
            <p:grpSpPr bwMode="auto">
              <a:xfrm>
                <a:off x="4380" y="1594"/>
                <a:ext cx="912" cy="128"/>
                <a:chOff x="4364" y="1594"/>
                <a:chExt cx="912" cy="128"/>
              </a:xfrm>
            </p:grpSpPr>
            <p:sp>
              <p:nvSpPr>
                <p:cNvPr id="30804" name="Oval 35"/>
                <p:cNvSpPr>
                  <a:spLocks noChangeArrowheads="1"/>
                </p:cNvSpPr>
                <p:nvPr/>
              </p:nvSpPr>
              <p:spPr bwMode="auto">
                <a:xfrm>
                  <a:off x="4364" y="1594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5" name="Oval 36"/>
                <p:cNvSpPr>
                  <a:spLocks noChangeArrowheads="1"/>
                </p:cNvSpPr>
                <p:nvPr/>
              </p:nvSpPr>
              <p:spPr bwMode="auto">
                <a:xfrm>
                  <a:off x="4626" y="1598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6" name="Oval 37"/>
                <p:cNvSpPr>
                  <a:spLocks noChangeArrowheads="1"/>
                </p:cNvSpPr>
                <p:nvPr/>
              </p:nvSpPr>
              <p:spPr bwMode="auto">
                <a:xfrm>
                  <a:off x="4889" y="1598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7" name="Oval 38"/>
                <p:cNvSpPr>
                  <a:spLocks noChangeArrowheads="1"/>
                </p:cNvSpPr>
                <p:nvPr/>
              </p:nvSpPr>
              <p:spPr bwMode="auto">
                <a:xfrm>
                  <a:off x="5152" y="1594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0724" name="Text Box 43"/>
          <p:cNvSpPr txBox="1">
            <a:spLocks noChangeArrowheads="1"/>
          </p:cNvSpPr>
          <p:nvPr/>
        </p:nvSpPr>
        <p:spPr bwMode="auto">
          <a:xfrm>
            <a:off x="346075" y="2106613"/>
            <a:ext cx="2076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Na solid</a:t>
            </a:r>
          </a:p>
          <a:p>
            <a:pPr algn="ctr" eaLnBrk="1" hangingPunct="1"/>
            <a:r>
              <a:rPr lang="en-US" sz="1800"/>
              <a:t>No charge transfer</a:t>
            </a:r>
          </a:p>
        </p:txBody>
      </p:sp>
      <p:sp>
        <p:nvSpPr>
          <p:cNvPr id="30725" name="Oval 53"/>
          <p:cNvSpPr>
            <a:spLocks noChangeArrowheads="1"/>
          </p:cNvSpPr>
          <p:nvPr/>
        </p:nvSpPr>
        <p:spPr bwMode="auto">
          <a:xfrm>
            <a:off x="3098800" y="2797175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54"/>
          <p:cNvSpPr>
            <a:spLocks noChangeArrowheads="1"/>
          </p:cNvSpPr>
          <p:nvPr/>
        </p:nvSpPr>
        <p:spPr bwMode="auto">
          <a:xfrm>
            <a:off x="3381375" y="2801938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Oval 55"/>
          <p:cNvSpPr>
            <a:spLocks noChangeArrowheads="1"/>
          </p:cNvSpPr>
          <p:nvPr/>
        </p:nvSpPr>
        <p:spPr bwMode="auto">
          <a:xfrm>
            <a:off x="3663950" y="3360738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56"/>
          <p:cNvSpPr>
            <a:spLocks noChangeArrowheads="1"/>
          </p:cNvSpPr>
          <p:nvPr/>
        </p:nvSpPr>
        <p:spPr bwMode="auto">
          <a:xfrm>
            <a:off x="3948113" y="3355975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72"/>
          <p:cNvSpPr txBox="1">
            <a:spLocks noChangeArrowheads="1"/>
          </p:cNvSpPr>
          <p:nvPr/>
        </p:nvSpPr>
        <p:spPr bwMode="auto">
          <a:xfrm>
            <a:off x="2771775" y="2119313"/>
            <a:ext cx="2076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Cl gas</a:t>
            </a:r>
          </a:p>
          <a:p>
            <a:pPr algn="ctr" eaLnBrk="1" hangingPunct="1"/>
            <a:r>
              <a:rPr lang="en-US" sz="1800"/>
              <a:t>No charge transfer</a:t>
            </a:r>
          </a:p>
        </p:txBody>
      </p:sp>
      <p:sp>
        <p:nvSpPr>
          <p:cNvPr id="30730" name="Oval 73"/>
          <p:cNvSpPr>
            <a:spLocks noChangeArrowheads="1"/>
          </p:cNvSpPr>
          <p:nvPr/>
        </p:nvSpPr>
        <p:spPr bwMode="auto">
          <a:xfrm>
            <a:off x="3829050" y="2903538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Oval 74"/>
          <p:cNvSpPr>
            <a:spLocks noChangeArrowheads="1"/>
          </p:cNvSpPr>
          <p:nvPr/>
        </p:nvSpPr>
        <p:spPr bwMode="auto">
          <a:xfrm>
            <a:off x="4113213" y="2898775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Oval 75"/>
          <p:cNvSpPr>
            <a:spLocks noChangeArrowheads="1"/>
          </p:cNvSpPr>
          <p:nvPr/>
        </p:nvSpPr>
        <p:spPr bwMode="auto">
          <a:xfrm>
            <a:off x="3143250" y="3652838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Oval 76"/>
          <p:cNvSpPr>
            <a:spLocks noChangeArrowheads="1"/>
          </p:cNvSpPr>
          <p:nvPr/>
        </p:nvSpPr>
        <p:spPr bwMode="auto">
          <a:xfrm>
            <a:off x="3427413" y="3648075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Oval 77"/>
          <p:cNvSpPr>
            <a:spLocks noChangeArrowheads="1"/>
          </p:cNvSpPr>
          <p:nvPr/>
        </p:nvSpPr>
        <p:spPr bwMode="auto">
          <a:xfrm>
            <a:off x="3257550" y="3144838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Oval 78"/>
          <p:cNvSpPr>
            <a:spLocks noChangeArrowheads="1"/>
          </p:cNvSpPr>
          <p:nvPr/>
        </p:nvSpPr>
        <p:spPr bwMode="auto">
          <a:xfrm>
            <a:off x="3541713" y="3140075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AutoShape 79"/>
          <p:cNvSpPr>
            <a:spLocks noChangeArrowheads="1"/>
          </p:cNvSpPr>
          <p:nvPr/>
        </p:nvSpPr>
        <p:spPr bwMode="auto">
          <a:xfrm>
            <a:off x="4813300" y="3086100"/>
            <a:ext cx="685800" cy="355600"/>
          </a:xfrm>
          <a:prstGeom prst="rightArrow">
            <a:avLst>
              <a:gd name="adj1" fmla="val 50000"/>
              <a:gd name="adj2" fmla="val 482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3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844800" y="966788"/>
          <a:ext cx="3048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4000" imgH="469900" progId="Equation.DSMT4">
                  <p:embed/>
                </p:oleObj>
              </mc:Choice>
              <mc:Fallback>
                <p:oleObj name="Equation" r:id="rId3" imgW="1524000" imgH="469900" progId="Equation.DSMT4">
                  <p:embed/>
                  <p:pic>
                    <p:nvPicPr>
                      <p:cNvPr id="3073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966788"/>
                        <a:ext cx="3048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Text Box 83"/>
          <p:cNvSpPr txBox="1">
            <a:spLocks noChangeArrowheads="1"/>
          </p:cNvSpPr>
          <p:nvPr/>
        </p:nvSpPr>
        <p:spPr bwMode="auto">
          <a:xfrm>
            <a:off x="2244725" y="3071813"/>
            <a:ext cx="31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</a:t>
            </a:r>
          </a:p>
        </p:txBody>
      </p:sp>
      <p:sp>
        <p:nvSpPr>
          <p:cNvPr id="30739" name="Text Box 84"/>
          <p:cNvSpPr txBox="1">
            <a:spLocks noChangeArrowheads="1"/>
          </p:cNvSpPr>
          <p:nvPr/>
        </p:nvSpPr>
        <p:spPr bwMode="auto">
          <a:xfrm>
            <a:off x="2555875" y="4392613"/>
            <a:ext cx="3933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Can lower energy by moving charge from Na to Cl and forming Na</a:t>
            </a:r>
            <a:r>
              <a:rPr lang="en-US" sz="1800" baseline="30000"/>
              <a:t>+</a:t>
            </a:r>
            <a:r>
              <a:rPr lang="en-US" sz="1800"/>
              <a:t>Cl</a:t>
            </a:r>
            <a:r>
              <a:rPr lang="en-US" sz="1800" baseline="30000"/>
              <a:t>-</a:t>
            </a:r>
          </a:p>
        </p:txBody>
      </p:sp>
      <p:grpSp>
        <p:nvGrpSpPr>
          <p:cNvPr id="30740" name="Group 95"/>
          <p:cNvGrpSpPr>
            <a:grpSpLocks/>
          </p:cNvGrpSpPr>
          <p:nvPr/>
        </p:nvGrpSpPr>
        <p:grpSpPr bwMode="auto">
          <a:xfrm>
            <a:off x="3835400" y="5159375"/>
            <a:ext cx="987425" cy="990600"/>
            <a:chOff x="4376" y="802"/>
            <a:chExt cx="916" cy="920"/>
          </a:xfrm>
        </p:grpSpPr>
        <p:grpSp>
          <p:nvGrpSpPr>
            <p:cNvPr id="30771" name="Group 96"/>
            <p:cNvGrpSpPr>
              <a:grpSpLocks/>
            </p:cNvGrpSpPr>
            <p:nvPr/>
          </p:nvGrpSpPr>
          <p:grpSpPr bwMode="auto">
            <a:xfrm>
              <a:off x="4436" y="872"/>
              <a:ext cx="796" cy="797"/>
              <a:chOff x="4436" y="872"/>
              <a:chExt cx="796" cy="797"/>
            </a:xfrm>
          </p:grpSpPr>
          <p:sp>
            <p:nvSpPr>
              <p:cNvPr id="30793" name="Rectangle 97"/>
              <p:cNvSpPr>
                <a:spLocks noChangeArrowheads="1"/>
              </p:cNvSpPr>
              <p:nvPr/>
            </p:nvSpPr>
            <p:spPr bwMode="auto">
              <a:xfrm>
                <a:off x="4436" y="872"/>
                <a:ext cx="792" cy="7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4" name="Line 98"/>
              <p:cNvSpPr>
                <a:spLocks noChangeShapeType="1"/>
              </p:cNvSpPr>
              <p:nvPr/>
            </p:nvSpPr>
            <p:spPr bwMode="auto">
              <a:xfrm>
                <a:off x="4700" y="872"/>
                <a:ext cx="0" cy="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5" name="Line 99"/>
              <p:cNvSpPr>
                <a:spLocks noChangeShapeType="1"/>
              </p:cNvSpPr>
              <p:nvPr/>
            </p:nvSpPr>
            <p:spPr bwMode="auto">
              <a:xfrm>
                <a:off x="4964" y="877"/>
                <a:ext cx="0" cy="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6" name="Line 100"/>
              <p:cNvSpPr>
                <a:spLocks noChangeShapeType="1"/>
              </p:cNvSpPr>
              <p:nvPr/>
            </p:nvSpPr>
            <p:spPr bwMode="auto">
              <a:xfrm rot="5400000">
                <a:off x="4832" y="737"/>
                <a:ext cx="0" cy="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7" name="Line 101"/>
              <p:cNvSpPr>
                <a:spLocks noChangeShapeType="1"/>
              </p:cNvSpPr>
              <p:nvPr/>
            </p:nvSpPr>
            <p:spPr bwMode="auto">
              <a:xfrm rot="5400000">
                <a:off x="4836" y="997"/>
                <a:ext cx="0" cy="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72" name="Group 102"/>
            <p:cNvGrpSpPr>
              <a:grpSpLocks/>
            </p:cNvGrpSpPr>
            <p:nvPr/>
          </p:nvGrpSpPr>
          <p:grpSpPr bwMode="auto">
            <a:xfrm>
              <a:off x="4376" y="802"/>
              <a:ext cx="916" cy="920"/>
              <a:chOff x="4376" y="802"/>
              <a:chExt cx="916" cy="920"/>
            </a:xfrm>
          </p:grpSpPr>
          <p:grpSp>
            <p:nvGrpSpPr>
              <p:cNvPr id="30773" name="Group 103"/>
              <p:cNvGrpSpPr>
                <a:grpSpLocks/>
              </p:cNvGrpSpPr>
              <p:nvPr/>
            </p:nvGrpSpPr>
            <p:grpSpPr bwMode="auto">
              <a:xfrm>
                <a:off x="4376" y="802"/>
                <a:ext cx="912" cy="128"/>
                <a:chOff x="4376" y="802"/>
                <a:chExt cx="912" cy="128"/>
              </a:xfrm>
            </p:grpSpPr>
            <p:sp>
              <p:nvSpPr>
                <p:cNvPr id="30789" name="Oval 104"/>
                <p:cNvSpPr>
                  <a:spLocks noChangeArrowheads="1"/>
                </p:cNvSpPr>
                <p:nvPr/>
              </p:nvSpPr>
              <p:spPr bwMode="auto">
                <a:xfrm>
                  <a:off x="4376" y="802"/>
                  <a:ext cx="124" cy="12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0" name="Oval 105"/>
                <p:cNvSpPr>
                  <a:spLocks noChangeArrowheads="1"/>
                </p:cNvSpPr>
                <p:nvPr/>
              </p:nvSpPr>
              <p:spPr bwMode="auto">
                <a:xfrm>
                  <a:off x="4638" y="806"/>
                  <a:ext cx="124" cy="12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1" name="Oval 106"/>
                <p:cNvSpPr>
                  <a:spLocks noChangeArrowheads="1"/>
                </p:cNvSpPr>
                <p:nvPr/>
              </p:nvSpPr>
              <p:spPr bwMode="auto">
                <a:xfrm>
                  <a:off x="4901" y="806"/>
                  <a:ext cx="124" cy="12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2" name="Oval 107"/>
                <p:cNvSpPr>
                  <a:spLocks noChangeArrowheads="1"/>
                </p:cNvSpPr>
                <p:nvPr/>
              </p:nvSpPr>
              <p:spPr bwMode="auto">
                <a:xfrm>
                  <a:off x="5164" y="802"/>
                  <a:ext cx="124" cy="12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74" name="Group 108"/>
              <p:cNvGrpSpPr>
                <a:grpSpLocks/>
              </p:cNvGrpSpPr>
              <p:nvPr/>
            </p:nvGrpSpPr>
            <p:grpSpPr bwMode="auto">
              <a:xfrm>
                <a:off x="4376" y="1066"/>
                <a:ext cx="912" cy="128"/>
                <a:chOff x="4376" y="1066"/>
                <a:chExt cx="912" cy="128"/>
              </a:xfrm>
            </p:grpSpPr>
            <p:sp>
              <p:nvSpPr>
                <p:cNvPr id="30785" name="Oval 109"/>
                <p:cNvSpPr>
                  <a:spLocks noChangeArrowheads="1"/>
                </p:cNvSpPr>
                <p:nvPr/>
              </p:nvSpPr>
              <p:spPr bwMode="auto">
                <a:xfrm>
                  <a:off x="4376" y="1066"/>
                  <a:ext cx="124" cy="12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6" name="Oval 110"/>
                <p:cNvSpPr>
                  <a:spLocks noChangeArrowheads="1"/>
                </p:cNvSpPr>
                <p:nvPr/>
              </p:nvSpPr>
              <p:spPr bwMode="auto">
                <a:xfrm>
                  <a:off x="4638" y="1070"/>
                  <a:ext cx="124" cy="12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7" name="Oval 111"/>
                <p:cNvSpPr>
                  <a:spLocks noChangeArrowheads="1"/>
                </p:cNvSpPr>
                <p:nvPr/>
              </p:nvSpPr>
              <p:spPr bwMode="auto">
                <a:xfrm>
                  <a:off x="4901" y="1070"/>
                  <a:ext cx="124" cy="12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8" name="Oval 112"/>
                <p:cNvSpPr>
                  <a:spLocks noChangeArrowheads="1"/>
                </p:cNvSpPr>
                <p:nvPr/>
              </p:nvSpPr>
              <p:spPr bwMode="auto">
                <a:xfrm>
                  <a:off x="5164" y="1066"/>
                  <a:ext cx="124" cy="12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75" name="Group 113"/>
              <p:cNvGrpSpPr>
                <a:grpSpLocks/>
              </p:cNvGrpSpPr>
              <p:nvPr/>
            </p:nvGrpSpPr>
            <p:grpSpPr bwMode="auto">
              <a:xfrm>
                <a:off x="4376" y="1330"/>
                <a:ext cx="912" cy="128"/>
                <a:chOff x="4376" y="1330"/>
                <a:chExt cx="912" cy="128"/>
              </a:xfrm>
            </p:grpSpPr>
            <p:sp>
              <p:nvSpPr>
                <p:cNvPr id="30781" name="Oval 114"/>
                <p:cNvSpPr>
                  <a:spLocks noChangeArrowheads="1"/>
                </p:cNvSpPr>
                <p:nvPr/>
              </p:nvSpPr>
              <p:spPr bwMode="auto">
                <a:xfrm>
                  <a:off x="4376" y="1330"/>
                  <a:ext cx="124" cy="12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2" name="Oval 115"/>
                <p:cNvSpPr>
                  <a:spLocks noChangeArrowheads="1"/>
                </p:cNvSpPr>
                <p:nvPr/>
              </p:nvSpPr>
              <p:spPr bwMode="auto">
                <a:xfrm>
                  <a:off x="4638" y="1334"/>
                  <a:ext cx="124" cy="12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3" name="Oval 116"/>
                <p:cNvSpPr>
                  <a:spLocks noChangeArrowheads="1"/>
                </p:cNvSpPr>
                <p:nvPr/>
              </p:nvSpPr>
              <p:spPr bwMode="auto">
                <a:xfrm>
                  <a:off x="4901" y="1334"/>
                  <a:ext cx="124" cy="12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4" name="Oval 117"/>
                <p:cNvSpPr>
                  <a:spLocks noChangeArrowheads="1"/>
                </p:cNvSpPr>
                <p:nvPr/>
              </p:nvSpPr>
              <p:spPr bwMode="auto">
                <a:xfrm>
                  <a:off x="5164" y="1330"/>
                  <a:ext cx="124" cy="12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76" name="Group 118"/>
              <p:cNvGrpSpPr>
                <a:grpSpLocks/>
              </p:cNvGrpSpPr>
              <p:nvPr/>
            </p:nvGrpSpPr>
            <p:grpSpPr bwMode="auto">
              <a:xfrm>
                <a:off x="4380" y="1594"/>
                <a:ext cx="912" cy="128"/>
                <a:chOff x="4364" y="1594"/>
                <a:chExt cx="912" cy="128"/>
              </a:xfrm>
            </p:grpSpPr>
            <p:sp>
              <p:nvSpPr>
                <p:cNvPr id="30777" name="Oval 119"/>
                <p:cNvSpPr>
                  <a:spLocks noChangeArrowheads="1"/>
                </p:cNvSpPr>
                <p:nvPr/>
              </p:nvSpPr>
              <p:spPr bwMode="auto">
                <a:xfrm>
                  <a:off x="4364" y="1594"/>
                  <a:ext cx="124" cy="12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78" name="Oval 120"/>
                <p:cNvSpPr>
                  <a:spLocks noChangeArrowheads="1"/>
                </p:cNvSpPr>
                <p:nvPr/>
              </p:nvSpPr>
              <p:spPr bwMode="auto">
                <a:xfrm>
                  <a:off x="4626" y="1598"/>
                  <a:ext cx="124" cy="12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79" name="Oval 121"/>
                <p:cNvSpPr>
                  <a:spLocks noChangeArrowheads="1"/>
                </p:cNvSpPr>
                <p:nvPr/>
              </p:nvSpPr>
              <p:spPr bwMode="auto">
                <a:xfrm>
                  <a:off x="4889" y="1598"/>
                  <a:ext cx="124" cy="12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0" name="Oval 122"/>
                <p:cNvSpPr>
                  <a:spLocks noChangeArrowheads="1"/>
                </p:cNvSpPr>
                <p:nvPr/>
              </p:nvSpPr>
              <p:spPr bwMode="auto">
                <a:xfrm>
                  <a:off x="5152" y="1594"/>
                  <a:ext cx="124" cy="12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0741" name="Text Box 123"/>
          <p:cNvSpPr txBox="1">
            <a:spLocks noChangeArrowheads="1"/>
          </p:cNvSpPr>
          <p:nvPr/>
        </p:nvSpPr>
        <p:spPr bwMode="auto">
          <a:xfrm>
            <a:off x="5781675" y="2208213"/>
            <a:ext cx="2841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Neutral NaCl lattice with no charge transfer</a:t>
            </a:r>
          </a:p>
        </p:txBody>
      </p:sp>
      <p:grpSp>
        <p:nvGrpSpPr>
          <p:cNvPr id="30742" name="Group 124"/>
          <p:cNvGrpSpPr>
            <a:grpSpLocks/>
          </p:cNvGrpSpPr>
          <p:nvPr/>
        </p:nvGrpSpPr>
        <p:grpSpPr bwMode="auto">
          <a:xfrm>
            <a:off x="6654800" y="2924175"/>
            <a:ext cx="987425" cy="990600"/>
            <a:chOff x="4376" y="802"/>
            <a:chExt cx="916" cy="920"/>
          </a:xfrm>
        </p:grpSpPr>
        <p:grpSp>
          <p:nvGrpSpPr>
            <p:cNvPr id="30744" name="Group 125"/>
            <p:cNvGrpSpPr>
              <a:grpSpLocks/>
            </p:cNvGrpSpPr>
            <p:nvPr/>
          </p:nvGrpSpPr>
          <p:grpSpPr bwMode="auto">
            <a:xfrm>
              <a:off x="4436" y="872"/>
              <a:ext cx="796" cy="797"/>
              <a:chOff x="4436" y="872"/>
              <a:chExt cx="796" cy="797"/>
            </a:xfrm>
          </p:grpSpPr>
          <p:sp>
            <p:nvSpPr>
              <p:cNvPr id="30766" name="Rectangle 126"/>
              <p:cNvSpPr>
                <a:spLocks noChangeArrowheads="1"/>
              </p:cNvSpPr>
              <p:nvPr/>
            </p:nvSpPr>
            <p:spPr bwMode="auto">
              <a:xfrm>
                <a:off x="4436" y="872"/>
                <a:ext cx="792" cy="7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7" name="Line 127"/>
              <p:cNvSpPr>
                <a:spLocks noChangeShapeType="1"/>
              </p:cNvSpPr>
              <p:nvPr/>
            </p:nvSpPr>
            <p:spPr bwMode="auto">
              <a:xfrm>
                <a:off x="4700" y="872"/>
                <a:ext cx="0" cy="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8" name="Line 128"/>
              <p:cNvSpPr>
                <a:spLocks noChangeShapeType="1"/>
              </p:cNvSpPr>
              <p:nvPr/>
            </p:nvSpPr>
            <p:spPr bwMode="auto">
              <a:xfrm>
                <a:off x="4964" y="877"/>
                <a:ext cx="0" cy="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9" name="Line 129"/>
              <p:cNvSpPr>
                <a:spLocks noChangeShapeType="1"/>
              </p:cNvSpPr>
              <p:nvPr/>
            </p:nvSpPr>
            <p:spPr bwMode="auto">
              <a:xfrm rot="5400000">
                <a:off x="4832" y="737"/>
                <a:ext cx="0" cy="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0" name="Line 130"/>
              <p:cNvSpPr>
                <a:spLocks noChangeShapeType="1"/>
              </p:cNvSpPr>
              <p:nvPr/>
            </p:nvSpPr>
            <p:spPr bwMode="auto">
              <a:xfrm rot="5400000">
                <a:off x="4836" y="997"/>
                <a:ext cx="0" cy="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45" name="Group 131"/>
            <p:cNvGrpSpPr>
              <a:grpSpLocks/>
            </p:cNvGrpSpPr>
            <p:nvPr/>
          </p:nvGrpSpPr>
          <p:grpSpPr bwMode="auto">
            <a:xfrm>
              <a:off x="4376" y="802"/>
              <a:ext cx="916" cy="920"/>
              <a:chOff x="4376" y="802"/>
              <a:chExt cx="916" cy="920"/>
            </a:xfrm>
          </p:grpSpPr>
          <p:grpSp>
            <p:nvGrpSpPr>
              <p:cNvPr id="30746" name="Group 132"/>
              <p:cNvGrpSpPr>
                <a:grpSpLocks/>
              </p:cNvGrpSpPr>
              <p:nvPr/>
            </p:nvGrpSpPr>
            <p:grpSpPr bwMode="auto">
              <a:xfrm>
                <a:off x="4376" y="802"/>
                <a:ext cx="912" cy="128"/>
                <a:chOff x="4376" y="802"/>
                <a:chExt cx="912" cy="128"/>
              </a:xfrm>
            </p:grpSpPr>
            <p:sp>
              <p:nvSpPr>
                <p:cNvPr id="30762" name="Oval 133"/>
                <p:cNvSpPr>
                  <a:spLocks noChangeArrowheads="1"/>
                </p:cNvSpPr>
                <p:nvPr/>
              </p:nvSpPr>
              <p:spPr bwMode="auto">
                <a:xfrm>
                  <a:off x="4376" y="802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3" name="Oval 134"/>
                <p:cNvSpPr>
                  <a:spLocks noChangeArrowheads="1"/>
                </p:cNvSpPr>
                <p:nvPr/>
              </p:nvSpPr>
              <p:spPr bwMode="auto">
                <a:xfrm>
                  <a:off x="4638" y="806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4" name="Oval 135"/>
                <p:cNvSpPr>
                  <a:spLocks noChangeArrowheads="1"/>
                </p:cNvSpPr>
                <p:nvPr/>
              </p:nvSpPr>
              <p:spPr bwMode="auto">
                <a:xfrm>
                  <a:off x="4901" y="806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5" name="Oval 136"/>
                <p:cNvSpPr>
                  <a:spLocks noChangeArrowheads="1"/>
                </p:cNvSpPr>
                <p:nvPr/>
              </p:nvSpPr>
              <p:spPr bwMode="auto">
                <a:xfrm>
                  <a:off x="5164" y="802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47" name="Group 137"/>
              <p:cNvGrpSpPr>
                <a:grpSpLocks/>
              </p:cNvGrpSpPr>
              <p:nvPr/>
            </p:nvGrpSpPr>
            <p:grpSpPr bwMode="auto">
              <a:xfrm>
                <a:off x="4376" y="1066"/>
                <a:ext cx="912" cy="128"/>
                <a:chOff x="4376" y="1066"/>
                <a:chExt cx="912" cy="128"/>
              </a:xfrm>
            </p:grpSpPr>
            <p:sp>
              <p:nvSpPr>
                <p:cNvPr id="30758" name="Oval 138"/>
                <p:cNvSpPr>
                  <a:spLocks noChangeArrowheads="1"/>
                </p:cNvSpPr>
                <p:nvPr/>
              </p:nvSpPr>
              <p:spPr bwMode="auto">
                <a:xfrm>
                  <a:off x="4376" y="1066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9" name="Oval 139"/>
                <p:cNvSpPr>
                  <a:spLocks noChangeArrowheads="1"/>
                </p:cNvSpPr>
                <p:nvPr/>
              </p:nvSpPr>
              <p:spPr bwMode="auto">
                <a:xfrm>
                  <a:off x="4638" y="1070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0" name="Oval 140"/>
                <p:cNvSpPr>
                  <a:spLocks noChangeArrowheads="1"/>
                </p:cNvSpPr>
                <p:nvPr/>
              </p:nvSpPr>
              <p:spPr bwMode="auto">
                <a:xfrm>
                  <a:off x="4901" y="1070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1" name="Oval 141"/>
                <p:cNvSpPr>
                  <a:spLocks noChangeArrowheads="1"/>
                </p:cNvSpPr>
                <p:nvPr/>
              </p:nvSpPr>
              <p:spPr bwMode="auto">
                <a:xfrm>
                  <a:off x="5164" y="1066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48" name="Group 142"/>
              <p:cNvGrpSpPr>
                <a:grpSpLocks/>
              </p:cNvGrpSpPr>
              <p:nvPr/>
            </p:nvGrpSpPr>
            <p:grpSpPr bwMode="auto">
              <a:xfrm>
                <a:off x="4376" y="1330"/>
                <a:ext cx="912" cy="128"/>
                <a:chOff x="4376" y="1330"/>
                <a:chExt cx="912" cy="128"/>
              </a:xfrm>
            </p:grpSpPr>
            <p:sp>
              <p:nvSpPr>
                <p:cNvPr id="30754" name="Oval 143"/>
                <p:cNvSpPr>
                  <a:spLocks noChangeArrowheads="1"/>
                </p:cNvSpPr>
                <p:nvPr/>
              </p:nvSpPr>
              <p:spPr bwMode="auto">
                <a:xfrm>
                  <a:off x="4376" y="1330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5" name="Oval 144"/>
                <p:cNvSpPr>
                  <a:spLocks noChangeArrowheads="1"/>
                </p:cNvSpPr>
                <p:nvPr/>
              </p:nvSpPr>
              <p:spPr bwMode="auto">
                <a:xfrm>
                  <a:off x="4638" y="1334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6" name="Oval 145"/>
                <p:cNvSpPr>
                  <a:spLocks noChangeArrowheads="1"/>
                </p:cNvSpPr>
                <p:nvPr/>
              </p:nvSpPr>
              <p:spPr bwMode="auto">
                <a:xfrm>
                  <a:off x="4901" y="1334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7" name="Oval 146"/>
                <p:cNvSpPr>
                  <a:spLocks noChangeArrowheads="1"/>
                </p:cNvSpPr>
                <p:nvPr/>
              </p:nvSpPr>
              <p:spPr bwMode="auto">
                <a:xfrm>
                  <a:off x="5164" y="1330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49" name="Group 147"/>
              <p:cNvGrpSpPr>
                <a:grpSpLocks/>
              </p:cNvGrpSpPr>
              <p:nvPr/>
            </p:nvGrpSpPr>
            <p:grpSpPr bwMode="auto">
              <a:xfrm>
                <a:off x="4380" y="1594"/>
                <a:ext cx="912" cy="128"/>
                <a:chOff x="4364" y="1594"/>
                <a:chExt cx="912" cy="128"/>
              </a:xfrm>
            </p:grpSpPr>
            <p:sp>
              <p:nvSpPr>
                <p:cNvPr id="30750" name="Oval 148"/>
                <p:cNvSpPr>
                  <a:spLocks noChangeArrowheads="1"/>
                </p:cNvSpPr>
                <p:nvPr/>
              </p:nvSpPr>
              <p:spPr bwMode="auto">
                <a:xfrm>
                  <a:off x="4364" y="1594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1" name="Oval 149"/>
                <p:cNvSpPr>
                  <a:spLocks noChangeArrowheads="1"/>
                </p:cNvSpPr>
                <p:nvPr/>
              </p:nvSpPr>
              <p:spPr bwMode="auto">
                <a:xfrm>
                  <a:off x="4626" y="1598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2" name="Oval 150"/>
                <p:cNvSpPr>
                  <a:spLocks noChangeArrowheads="1"/>
                </p:cNvSpPr>
                <p:nvPr/>
              </p:nvSpPr>
              <p:spPr bwMode="auto">
                <a:xfrm>
                  <a:off x="4889" y="1598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3" name="Oval 151"/>
                <p:cNvSpPr>
                  <a:spLocks noChangeArrowheads="1"/>
                </p:cNvSpPr>
                <p:nvPr/>
              </p:nvSpPr>
              <p:spPr bwMode="auto">
                <a:xfrm>
                  <a:off x="5152" y="1594"/>
                  <a:ext cx="124" cy="12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0743" name="AutoShape 152"/>
          <p:cNvSpPr>
            <a:spLocks noChangeArrowheads="1"/>
          </p:cNvSpPr>
          <p:nvPr/>
        </p:nvSpPr>
        <p:spPr bwMode="auto">
          <a:xfrm>
            <a:off x="2146300" y="5346700"/>
            <a:ext cx="685800" cy="355600"/>
          </a:xfrm>
          <a:prstGeom prst="rightArrow">
            <a:avLst>
              <a:gd name="adj1" fmla="val 50000"/>
              <a:gd name="adj2" fmla="val 482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4050"/>
          </a:xfr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Charge Optimized Many-Body (COMB) Potentials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11ABEE52-3272-5F40-B9DF-2F247391DB3C}" type="slidenum">
              <a:rPr lang="en-US" sz="1000"/>
              <a:pPr eaLnBrk="1" hangingPunct="1"/>
              <a:t>15</a:t>
            </a:fld>
            <a:endParaRPr lang="en-US" sz="1000"/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0" y="6581775"/>
            <a:ext cx="3124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Courtesy of Susan Sinnott, Univ. of Florida.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525971" y="611188"/>
            <a:ext cx="80984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Si </a:t>
            </a:r>
            <a:r>
              <a:rPr lang="en-US" dirty="0" err="1"/>
              <a:t>nanocluster</a:t>
            </a:r>
            <a:r>
              <a:rPr lang="en-US" dirty="0"/>
              <a:t> embedded in an amorphous SiO</a:t>
            </a:r>
            <a:r>
              <a:rPr lang="en-US" baseline="-25000" dirty="0"/>
              <a:t>2</a:t>
            </a:r>
            <a:r>
              <a:rPr lang="en-US" dirty="0"/>
              <a:t> matrix</a:t>
            </a:r>
          </a:p>
          <a:p>
            <a:pPr algn="ctr"/>
            <a:r>
              <a:rPr lang="en-US" dirty="0"/>
              <a:t>Si blue (neutral), Si red (charged +), O purple (charged -)</a:t>
            </a:r>
          </a:p>
        </p:txBody>
      </p:sp>
      <p:pic>
        <p:nvPicPr>
          <p:cNvPr id="2" name="Sinnott Si in SiO2 COMB Charge Equilibration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16050" y="1439068"/>
            <a:ext cx="6251575" cy="46886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5100" y="6281807"/>
            <a:ext cx="858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linkClick r:id="rId5" action="ppaction://hlinkfile"/>
              </a:rPr>
              <a:t>Sinnott</a:t>
            </a:r>
            <a:r>
              <a:rPr lang="en-US" dirty="0">
                <a:hlinkClick r:id="rId5" action="ppaction://hlinkfile"/>
              </a:rPr>
              <a:t> Si in SiO2 COMB Charge Equilibration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6631BD1E-1749-F84E-9C2D-59F779814246}" type="slidenum">
              <a:rPr lang="en-US" sz="1000"/>
              <a:pPr eaLnBrk="1" hangingPunct="1"/>
              <a:t>16</a:t>
            </a:fld>
            <a:endParaRPr lang="en-US" sz="10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 State of the Art Potential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ReaxFF (H-C, Si-O, Al-O)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6019800"/>
            <a:ext cx="8229600" cy="7969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58</a:t>
            </a:r>
            <a:r>
              <a:rPr lang="en-US" sz="18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 Unknown parameters!!  Fit to heats of formations, bond lengths, bond angles from quantum calculations and experiment.  Quite accurate.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Update – B-C </a:t>
            </a:r>
            <a:r>
              <a:rPr lang="en-US" sz="1800" dirty="0" err="1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Reaxff</a:t>
            </a:r>
            <a:r>
              <a:rPr lang="en-US" sz="18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 has 234 parameters!!  Worst I know about. TMS talk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, 2017.</a:t>
            </a:r>
            <a:endParaRPr lang="en-US" sz="1800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5749925" y="1036638"/>
            <a:ext cx="31464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solidFill>
                  <a:schemeClr val="accent2"/>
                </a:solidFill>
              </a:rPr>
              <a:t>W.A. Goddard III, </a:t>
            </a:r>
            <a:r>
              <a:rPr lang="en-US" sz="800" i="1">
                <a:solidFill>
                  <a:schemeClr val="accent2"/>
                </a:solidFill>
              </a:rPr>
              <a:t>et al</a:t>
            </a:r>
            <a:r>
              <a:rPr lang="en-US" sz="800">
                <a:solidFill>
                  <a:schemeClr val="accent2"/>
                </a:solidFill>
              </a:rPr>
              <a:t>., </a:t>
            </a:r>
            <a:r>
              <a:rPr lang="en-US" sz="800" i="1">
                <a:solidFill>
                  <a:schemeClr val="accent2"/>
                </a:solidFill>
              </a:rPr>
              <a:t>J. Phys. Chem.</a:t>
            </a:r>
            <a:r>
              <a:rPr lang="en-US" sz="800">
                <a:solidFill>
                  <a:schemeClr val="accent2"/>
                </a:solidFill>
              </a:rPr>
              <a:t>, </a:t>
            </a:r>
            <a:r>
              <a:rPr lang="ja-JP" altLang="en-US" sz="800">
                <a:solidFill>
                  <a:schemeClr val="accent2"/>
                </a:solidFill>
              </a:rPr>
              <a:t>’</a:t>
            </a:r>
            <a:r>
              <a:rPr lang="en-US" altLang="ja-JP" sz="800">
                <a:solidFill>
                  <a:schemeClr val="accent2"/>
                </a:solidFill>
              </a:rPr>
              <a:t>01,</a:t>
            </a:r>
            <a:r>
              <a:rPr lang="ja-JP" altLang="en-US" sz="800">
                <a:solidFill>
                  <a:schemeClr val="accent2"/>
                </a:solidFill>
              </a:rPr>
              <a:t>’</a:t>
            </a:r>
            <a:r>
              <a:rPr lang="en-US" altLang="ja-JP" sz="800">
                <a:solidFill>
                  <a:schemeClr val="accent2"/>
                </a:solidFill>
              </a:rPr>
              <a:t>03; </a:t>
            </a:r>
            <a:r>
              <a:rPr lang="en-US" altLang="ja-JP" sz="800" i="1">
                <a:solidFill>
                  <a:schemeClr val="accent2"/>
                </a:solidFill>
              </a:rPr>
              <a:t>Phys. Rev. B</a:t>
            </a:r>
            <a:r>
              <a:rPr lang="en-US" altLang="ja-JP" sz="800">
                <a:solidFill>
                  <a:schemeClr val="accent2"/>
                </a:solidFill>
              </a:rPr>
              <a:t> </a:t>
            </a:r>
            <a:r>
              <a:rPr lang="ja-JP" altLang="en-US" sz="800">
                <a:solidFill>
                  <a:schemeClr val="accent2"/>
                </a:solidFill>
              </a:rPr>
              <a:t>‘</a:t>
            </a:r>
            <a:r>
              <a:rPr lang="en-US" altLang="ja-JP" sz="800">
                <a:solidFill>
                  <a:schemeClr val="accent2"/>
                </a:solidFill>
              </a:rPr>
              <a:t>04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415925" y="1052513"/>
            <a:ext cx="2247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</a:t>
            </a:r>
            <a:r>
              <a:rPr lang="en-US" sz="1800" baseline="-25000"/>
              <a:t>system</a:t>
            </a:r>
            <a:r>
              <a:rPr lang="en-US" sz="1800"/>
              <a:t> = (C-H case) 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415925" y="1563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E</a:t>
            </a:r>
            <a:r>
              <a:rPr lang="en-US" sz="1800" baseline="-25000"/>
              <a:t>bond</a:t>
            </a:r>
            <a:endParaRPr lang="en-US" sz="1800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415925" y="2292350"/>
            <a:ext cx="828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E</a:t>
            </a:r>
            <a:r>
              <a:rPr lang="en-US" sz="1800" baseline="-25000"/>
              <a:t>over</a:t>
            </a:r>
            <a:endParaRPr lang="en-US" sz="1800"/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415925" y="258921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E</a:t>
            </a:r>
            <a:r>
              <a:rPr lang="en-US" sz="1800" baseline="-25000"/>
              <a:t>under</a:t>
            </a:r>
            <a:endParaRPr lang="en-US" sz="1800"/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415925" y="3524250"/>
            <a:ext cx="72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E</a:t>
            </a:r>
            <a:r>
              <a:rPr lang="en-US" sz="1800" baseline="-25000"/>
              <a:t>val</a:t>
            </a:r>
            <a:endParaRPr lang="en-US" sz="1800"/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415925" y="2909888"/>
            <a:ext cx="785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E</a:t>
            </a:r>
            <a:r>
              <a:rPr lang="en-US" sz="1800" baseline="-25000"/>
              <a:t>pen</a:t>
            </a:r>
            <a:endParaRPr lang="en-US" sz="1800"/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415925" y="3846513"/>
            <a:ext cx="78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E</a:t>
            </a:r>
            <a:r>
              <a:rPr lang="en-US" sz="1800" baseline="-25000"/>
              <a:t>tors</a:t>
            </a:r>
            <a:endParaRPr lang="en-US" sz="1800"/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415925" y="4522788"/>
            <a:ext cx="811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E</a:t>
            </a:r>
            <a:r>
              <a:rPr lang="en-US" sz="1800" baseline="-25000"/>
              <a:t>conj</a:t>
            </a:r>
            <a:endParaRPr lang="en-US" sz="1800"/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415925" y="5149850"/>
            <a:ext cx="1116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E</a:t>
            </a:r>
            <a:r>
              <a:rPr lang="en-US" sz="1800" baseline="-25000"/>
              <a:t>vdWaals</a:t>
            </a:r>
            <a:endParaRPr lang="en-US" sz="1800"/>
          </a:p>
        </p:txBody>
      </p:sp>
      <p:sp>
        <p:nvSpPr>
          <p:cNvPr id="35854" name="Text Box 15"/>
          <p:cNvSpPr txBox="1">
            <a:spLocks noChangeArrowheads="1"/>
          </p:cNvSpPr>
          <p:nvPr/>
        </p:nvSpPr>
        <p:spPr bwMode="auto">
          <a:xfrm>
            <a:off x="415925" y="566261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E</a:t>
            </a:r>
            <a:r>
              <a:rPr lang="en-US" sz="1800" baseline="-25000"/>
              <a:t>Coulomb</a:t>
            </a:r>
            <a:endParaRPr lang="en-US" sz="1800"/>
          </a:p>
        </p:txBody>
      </p:sp>
      <p:sp>
        <p:nvSpPr>
          <p:cNvPr id="35855" name="Text Box 16"/>
          <p:cNvSpPr txBox="1">
            <a:spLocks noChangeArrowheads="1"/>
          </p:cNvSpPr>
          <p:nvPr/>
        </p:nvSpPr>
        <p:spPr bwMode="auto">
          <a:xfrm>
            <a:off x="1571625" y="1458913"/>
            <a:ext cx="696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Contains bond-order information – tells the interacting atoms to only see a bond when within a certain range</a:t>
            </a:r>
          </a:p>
        </p:txBody>
      </p:sp>
      <p:sp>
        <p:nvSpPr>
          <p:cNvPr id="35856" name="Text Box 17"/>
          <p:cNvSpPr txBox="1">
            <a:spLocks noChangeArrowheads="1"/>
          </p:cNvSpPr>
          <p:nvPr/>
        </p:nvSpPr>
        <p:spPr bwMode="auto">
          <a:xfrm>
            <a:off x="1571625" y="2500313"/>
            <a:ext cx="696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Correct the bond-order when it over or under estimates the number of bonds expected from valence electrons (e.g., 4 for C, 3 for Al)</a:t>
            </a:r>
          </a:p>
        </p:txBody>
      </p:sp>
      <p:sp>
        <p:nvSpPr>
          <p:cNvPr id="35857" name="Text Box 18"/>
          <p:cNvSpPr txBox="1">
            <a:spLocks noChangeArrowheads="1"/>
          </p:cNvSpPr>
          <p:nvPr/>
        </p:nvSpPr>
        <p:spPr bwMode="auto">
          <a:xfrm>
            <a:off x="1571625" y="3579813"/>
            <a:ext cx="696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Energy associated with deviations of bonds from their ideal bending and twisting angles (e.g., 120</a:t>
            </a:r>
            <a:r>
              <a:rPr lang="en-US" sz="1800">
                <a:cs typeface="Arial" charset="0"/>
              </a:rPr>
              <a:t>º sp2 bonding)</a:t>
            </a:r>
          </a:p>
        </p:txBody>
      </p:sp>
      <p:sp>
        <p:nvSpPr>
          <p:cNvPr id="35858" name="Text Box 19"/>
          <p:cNvSpPr txBox="1">
            <a:spLocks noChangeArrowheads="1"/>
          </p:cNvSpPr>
          <p:nvPr/>
        </p:nvSpPr>
        <p:spPr bwMode="auto">
          <a:xfrm>
            <a:off x="1571625" y="4392613"/>
            <a:ext cx="696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Extra energy associated with pi bond conjugation (from extended networks of pi bonds)</a:t>
            </a:r>
          </a:p>
        </p:txBody>
      </p:sp>
      <p:sp>
        <p:nvSpPr>
          <p:cNvPr id="35859" name="Text Box 20"/>
          <p:cNvSpPr txBox="1">
            <a:spLocks noChangeArrowheads="1"/>
          </p:cNvSpPr>
          <p:nvPr/>
        </p:nvSpPr>
        <p:spPr bwMode="auto">
          <a:xfrm>
            <a:off x="1571625" y="5141913"/>
            <a:ext cx="696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Long-range dispersion forces, short range electron overlap forces</a:t>
            </a:r>
          </a:p>
        </p:txBody>
      </p:sp>
      <p:sp>
        <p:nvSpPr>
          <p:cNvPr id="35860" name="Text Box 21"/>
          <p:cNvSpPr txBox="1">
            <a:spLocks noChangeArrowheads="1"/>
          </p:cNvSpPr>
          <p:nvPr/>
        </p:nvSpPr>
        <p:spPr bwMode="auto">
          <a:xfrm>
            <a:off x="1571625" y="5561013"/>
            <a:ext cx="696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Electrostatic interactions with charges transfer allowed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00A2-6FB5-AF4D-9B42-5B6EDA37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8BD4-819B-1742-BD37-6444B38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8761"/>
            <a:ext cx="8229600" cy="4525963"/>
          </a:xfrm>
        </p:spPr>
        <p:txBody>
          <a:bodyPr/>
          <a:lstStyle/>
          <a:p>
            <a:r>
              <a:rPr lang="en-US" dirty="0"/>
              <a:t>Widely used potential for (bio-)molecular system.  Part of what led to the 2013 chemistry Nobel Prize for Martin Karplus.</a:t>
            </a:r>
          </a:p>
          <a:p>
            <a:r>
              <a:rPr lang="en-US" dirty="0"/>
              <a:t>Equations are strongly driven by chemical insight with bonding and non-bonding terms, where bonding cover the energies of distorting molecular units.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CB507-4147-7746-A2DD-20859E16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04879C7-5735-A04D-B199-096159A62A1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11F04-CEB7-994F-8909-43A5F8CB7F04}"/>
              </a:ext>
            </a:extLst>
          </p:cNvPr>
          <p:cNvSpPr/>
          <p:nvPr/>
        </p:nvSpPr>
        <p:spPr>
          <a:xfrm>
            <a:off x="36786" y="6237971"/>
            <a:ext cx="8339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https://en.wikipedia.org/wiki/CHARMM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https://www.charmmtutorial.org/index.php/The_Energy_Function</a:t>
            </a:r>
            <a:r>
              <a:rPr lang="en-US" sz="1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https://www.ks.uiuc.edu/Training/Tutorials/science/forcefield-tutorial/forcefield-html/node5.html</a:t>
            </a:r>
            <a:r>
              <a:rPr lang="en-US" sz="1200" dirty="0"/>
              <a:t> </a:t>
            </a:r>
          </a:p>
        </p:txBody>
      </p:sp>
      <p:pic>
        <p:nvPicPr>
          <p:cNvPr id="7" name="Picture 6" descr="Diagram, text, letter&#10;&#10;Description automatically generated">
            <a:extLst>
              <a:ext uri="{FF2B5EF4-FFF2-40B4-BE49-F238E27FC236}">
                <a16:creationId xmlns:a16="http://schemas.microsoft.com/office/drawing/2014/main" id="{E358BCEF-FCAA-6A43-B009-3AD60ECD2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44" y="3601586"/>
            <a:ext cx="8648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Potentials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85" y="963742"/>
            <a:ext cx="8518636" cy="54988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Recently researchers have been using Machine Learning algorithms to create a potential. </a:t>
            </a:r>
          </a:p>
          <a:p>
            <a:pPr>
              <a:lnSpc>
                <a:spcPct val="120000"/>
              </a:lnSpc>
            </a:pPr>
            <a:r>
              <a:rPr lang="en-US" dirty="0"/>
              <a:t>Idea is to consider a large database of energies </a:t>
            </a:r>
            <a:r>
              <a:rPr lang="en-US" dirty="0" err="1"/>
              <a:t>andforces</a:t>
            </a:r>
            <a:r>
              <a:rPr lang="en-US" dirty="0"/>
              <a:t>, call this data Y, and properties of the atomic positions, call this X, and then fit Y(X) not with a physically motivated function but with a machine learned form (e.g., linear regression, Gaussian Process regression, neural networks).</a:t>
            </a:r>
          </a:p>
          <a:p>
            <a:pPr>
              <a:lnSpc>
                <a:spcPct val="120000"/>
              </a:lnSpc>
            </a:pPr>
            <a:r>
              <a:rPr lang="en-US" dirty="0"/>
              <a:t>A key complexity is that X should be translationally, rotationally and permutation invariant, which atomic coordinates are not.  This can be treated by assuming Yi is the energy of atom </a:t>
            </a:r>
            <a:r>
              <a:rPr lang="en-US" dirty="0" err="1"/>
              <a:t>i</a:t>
            </a:r>
            <a:r>
              <a:rPr lang="en-US" dirty="0"/>
              <a:t> and Xi are a vector of rotationally symmetric functions of the local (&lt;1nm) environment around atom </a:t>
            </a:r>
            <a:r>
              <a:rPr lang="en-US" dirty="0" err="1"/>
              <a:t>i</a:t>
            </a:r>
            <a:r>
              <a:rPr lang="en-US" dirty="0"/>
              <a:t> and fitting Yi(Xi).  Then the total energy is E=</a:t>
            </a:r>
            <a:r>
              <a:rPr lang="en-US" dirty="0" err="1"/>
              <a:t>sum_i</a:t>
            </a:r>
            <a:r>
              <a:rPr lang="en-US" dirty="0"/>
              <a:t> Yi. Sometimes one needs to add long-range physics (e.g., electrostatics) in separately.</a:t>
            </a:r>
          </a:p>
          <a:p>
            <a:pPr>
              <a:lnSpc>
                <a:spcPct val="120000"/>
              </a:lnSpc>
            </a:pPr>
            <a:r>
              <a:rPr lang="en-US" dirty="0"/>
              <a:t>Generally need more fitting data than traditional potentials (but one can get this from quantum simulations)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FCA64427-C77D-2945-9CAC-A4B15F3081D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37265"/>
            <a:ext cx="2603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See, e.g., </a:t>
            </a:r>
            <a:r>
              <a:rPr lang="en-US" sz="1400" dirty="0" err="1"/>
              <a:t>Mishin</a:t>
            </a:r>
            <a:r>
              <a:rPr lang="en-US" sz="1400" dirty="0"/>
              <a:t>, Acta Mat ‘21</a:t>
            </a:r>
          </a:p>
        </p:txBody>
      </p:sp>
    </p:spTree>
    <p:extLst>
      <p:ext uri="{BB962C8B-B14F-4D97-AF65-F5344CB8AC3E}">
        <p14:creationId xmlns:p14="http://schemas.microsoft.com/office/powerpoint/2010/main" val="191167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A1835605-1B53-3B4D-B39A-203AF8FB4254}" type="slidenum">
              <a:rPr lang="en-US" sz="1000"/>
              <a:pPr eaLnBrk="1" hangingPunct="1"/>
              <a:t>19</a:t>
            </a:fld>
            <a:endParaRPr lang="en-US" sz="10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Coarse Grained Potentials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8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Remove unnecessary degrees of freedom by grouping together atoms and parameterizing interactions between atom groups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Speed up calculations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E.g., CH</a:t>
            </a:r>
            <a:r>
              <a:rPr lang="en-US" baseline="-25000" dirty="0">
                <a:latin typeface="Arial" charset="0"/>
                <a:ea typeface="ＭＳ Ｐゴシック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</a:rPr>
              <a:t> or CH</a:t>
            </a:r>
            <a:r>
              <a:rPr lang="en-US" baseline="-25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 might be treated as one object in a protein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Remove unnecessary degrees of freedom by taking out distance dependence on a fixed lattice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Speed up calculations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E.g., in the Cluster Expansion potential we use E = E(Cu-Cu)+E(Cu-Au)+E(Au-Au) to describe nearest-neighbor interactions in a Cu-Au alloy on a fixed </a:t>
            </a:r>
            <a:r>
              <a:rPr lang="en-US" dirty="0" err="1">
                <a:latin typeface="Arial" charset="0"/>
                <a:ea typeface="ＭＳ Ｐゴシック" charset="0"/>
              </a:rPr>
              <a:t>fcc</a:t>
            </a:r>
            <a:r>
              <a:rPr lang="en-US" dirty="0">
                <a:latin typeface="Arial" charset="0"/>
                <a:ea typeface="ＭＳ Ｐゴシック" charset="0"/>
              </a:rPr>
              <a:t> lattice – no distance dependence makes this simpler!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Pair vs. many-body potentials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Limitations of pair potentials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Many-Body Potentials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Bond Order potentials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Embedded atom potentials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Charge Transfer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ReaxFF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CHARM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Machine Learning Potentials – IN PROGRESS???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Coarse-Grained Potentials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Speed and scaling of potentials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766BBE4F-0566-6D45-980D-38F88FF83D55}" type="slidenum">
              <a:rPr lang="en-US" sz="1000"/>
              <a:pPr eaLnBrk="1" hangingPunct="1"/>
              <a:t>2</a:t>
            </a:fld>
            <a:endParaRPr lang="en-US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Speed and Scaling </a:t>
            </a:r>
            <a:r>
              <a:rPr lang="en-US" dirty="0"/>
              <a:t>with Potentials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1088"/>
            <a:ext cx="8293101" cy="549116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Each atom interacts with others within a cutoff, typically 5-6 A (a local interaction).  This means there is a fixed amount of calculation per atom to get an energy or force if you track the neighbors efficiently.  Thus the amount of calculation in a potential scales as O(N) (N=# of atoms).  This is called linear scaling. So doubling your system size will typically double the time of the calculation, all other things being equal.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Quantum calculations generally scale as O(N</a:t>
            </a:r>
            <a:r>
              <a:rPr lang="en-US" baseline="30000" dirty="0"/>
              <a:t>2</a:t>
            </a:r>
            <a:r>
              <a:rPr lang="en-US" dirty="0"/>
              <a:t>lnN) or worse.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You can also parallelize calculations on many atoms with potentials very well, often up to 100-1000 processors with almost linear scaling. So scaling of time per calculation is more like O(N atoms / N proc)</a:t>
            </a:r>
          </a:p>
          <a:p>
            <a:pPr>
              <a:spcAft>
                <a:spcPts val="600"/>
              </a:spcAft>
            </a:pPr>
            <a:r>
              <a:rPr lang="en-US" dirty="0"/>
              <a:t>The amount of work done to get the energies/forces is quite different between potentials, e.g., there is about 1000x as many calculations in </a:t>
            </a:r>
            <a:r>
              <a:rPr lang="en-US" dirty="0" err="1"/>
              <a:t>ReaxFF</a:t>
            </a:r>
            <a:r>
              <a:rPr lang="en-US" dirty="0"/>
              <a:t> than Lennard-Jones, so it is ~1000x slower. Machine learning potentials are similar in speed (~10-100x faster than </a:t>
            </a:r>
            <a:r>
              <a:rPr lang="en-US" dirty="0" err="1"/>
              <a:t>ReaxFF</a:t>
            </a:r>
            <a:r>
              <a:rPr lang="en-US" dirty="0"/>
              <a:t>, 10-100x slower than Lennard-Jones).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FCA64427-C77D-2945-9CAC-A4B15F3081D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4388B8B-2C79-6948-91C6-3717296440E1}" type="slidenum">
              <a:rPr lang="en-US" sz="1000"/>
              <a:pPr eaLnBrk="1" hangingPunct="1"/>
              <a:t>21</a:t>
            </a:fld>
            <a:endParaRPr lang="en-US" sz="10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70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Many-body potentials include interactions beyond just sums of pairwise interactions. Pair potentials (e.g., Lennard-Jones) cannot explain all the physics in materials.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many kinds of many-body potentials which are appropriate for different kinds of physics and vary in speed and difficulty of fitting. Machine learning potentials can model almost any physics but may require a lot of training data.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Potentials are generally about 10</a:t>
            </a:r>
            <a:r>
              <a:rPr lang="en-US" baseline="30000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-10</a:t>
            </a:r>
            <a:r>
              <a:rPr lang="en-US" baseline="30000" dirty="0"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times faster than ab initio methods to find energies/forces for a few atoms (millisecond per single energy/force calculation of the system) and scale linearly with number of atoms N (vs. O(N</a:t>
            </a:r>
            <a:r>
              <a:rPr lang="en-US" baseline="30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ln(N) or worse for ab initio methods).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59A9F3A4-7DD1-4D49-8AC9-4514DC751018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Pair and Many-Body Potentials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71875"/>
            <a:ext cx="8229600" cy="3036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  <a:ea typeface="ＭＳ Ｐゴシック" charset="0"/>
                <a:cs typeface="ＭＳ Ｐゴシック" charset="0"/>
              </a:rPr>
              <a:t>Pair Potential: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  A Hamiltonian for a system of particles that includes only terms of the form </a:t>
            </a:r>
            <a:r>
              <a:rPr lang="en-US" sz="1800" i="1">
                <a:latin typeface="Symbo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800" b="1" i="1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18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1800" b="1" i="1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1800" i="1" baseline="-25000">
                <a:latin typeface="Arial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), which include interactions between only two atoms at a time.  Generally </a:t>
            </a:r>
            <a:r>
              <a:rPr lang="en-US" sz="1800" i="1">
                <a:latin typeface="Symbo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800" b="1" i="1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18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1800" b="1" i="1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1800" i="1" baseline="-25000">
                <a:latin typeface="Arial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) is a central-force, 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i.e.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>
                <a:latin typeface="Symbo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800" b="1" i="1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18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1800" b="1" i="1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1800" i="1" baseline="-25000">
                <a:latin typeface="Arial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1800" i="1">
                <a:latin typeface="Symbo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(r</a:t>
            </a:r>
            <a:r>
              <a:rPr lang="en-US" sz="1800" baseline="-25000">
                <a:latin typeface="Arial" charset="0"/>
                <a:ea typeface="ＭＳ Ｐゴシック" charset="0"/>
                <a:cs typeface="ＭＳ Ｐゴシック" charset="0"/>
              </a:rPr>
              <a:t>ij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=|</a:t>
            </a:r>
            <a:r>
              <a:rPr lang="en-US" sz="1800" b="1" i="1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1800" i="1" baseline="-25000">
                <a:latin typeface="Arial" charset="0"/>
                <a:ea typeface="ＭＳ Ｐゴシック" charset="0"/>
                <a:cs typeface="ＭＳ Ｐゴシック" charset="0"/>
              </a:rPr>
              <a:t>i </a:t>
            </a:r>
            <a:r>
              <a:rPr lang="en-US" sz="1800" i="1">
                <a:latin typeface="Arial" charset="0"/>
                <a:ea typeface="ＭＳ Ｐゴシック" charset="0"/>
                <a:cs typeface="Arial" charset="0"/>
              </a:rPr>
              <a:t>– </a:t>
            </a:r>
            <a:r>
              <a:rPr lang="en-US" sz="1800" b="1" i="1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1800" i="1" baseline="-25000">
                <a:latin typeface="Arial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|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  <a:ea typeface="ＭＳ Ｐゴシック" charset="0"/>
                <a:cs typeface="ＭＳ Ｐゴシック" charset="0"/>
              </a:rPr>
              <a:t>Non-Pair Potential (or Many-Body Potential):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  A Hamiltonian for a system of particles that includes terms which cannot be written only as functions of two atoms at a time, e.g., </a:t>
            </a:r>
            <a:r>
              <a:rPr lang="en-US" sz="1800" i="1">
                <a:latin typeface="Symbo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800" b="1" i="1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18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1800" b="1" i="1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1800" i="1" baseline="-25000">
                <a:latin typeface="Arial" charset="0"/>
                <a:ea typeface="ＭＳ Ｐゴシック" charset="0"/>
                <a:cs typeface="ＭＳ Ｐゴシック" charset="0"/>
              </a:rPr>
              <a:t>j,</a:t>
            </a:r>
            <a:r>
              <a:rPr lang="en-US" sz="1800" baseline="-25000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1800" b="1" i="1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1800" i="1" baseline="-25000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  <a:ea typeface="ＭＳ Ｐゴシック" charset="0"/>
                <a:cs typeface="ＭＳ Ｐゴシック" charset="0"/>
              </a:rPr>
              <a:t>Confusing terminology alert: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  Classical potentials that depend on 3 or more atoms positions at once are </a:t>
            </a:r>
            <a:r>
              <a:rPr lang="ja-JP" altLang="en-US" sz="18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800">
                <a:latin typeface="Arial" charset="0"/>
                <a:ea typeface="ＭＳ Ｐゴシック" charset="0"/>
                <a:cs typeface="ＭＳ Ｐゴシック" charset="0"/>
              </a:rPr>
              <a:t>many-body</a:t>
            </a:r>
            <a:r>
              <a:rPr lang="ja-JP" altLang="en-US" sz="18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1800">
                <a:latin typeface="Arial" charset="0"/>
                <a:ea typeface="ＭＳ Ｐゴシック" charset="0"/>
                <a:cs typeface="ＭＳ Ｐゴシック" charset="0"/>
              </a:rPr>
              <a:t>, quantum potentials that depend on 2 or more atom positions at once are </a:t>
            </a:r>
            <a:r>
              <a:rPr lang="ja-JP" altLang="en-US" sz="18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800">
                <a:latin typeface="Arial" charset="0"/>
                <a:ea typeface="ＭＳ Ｐゴシック" charset="0"/>
                <a:cs typeface="ＭＳ Ｐゴシック" charset="0"/>
              </a:rPr>
              <a:t>many-body</a:t>
            </a:r>
            <a:r>
              <a:rPr lang="ja-JP" altLang="en-US" sz="18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180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Classical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 interatomic interactions do not have to involve only pair interactions (even though the basic </a:t>
            </a:r>
            <a:r>
              <a:rPr lang="en-US" sz="1800" b="1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quantum mechanical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 interactions are all pairwise!) - In fact, we know that pair potentials are inadequate…</a:t>
            </a:r>
          </a:p>
        </p:txBody>
      </p:sp>
      <p:grpSp>
        <p:nvGrpSpPr>
          <p:cNvPr id="19460" name="Group 13"/>
          <p:cNvGrpSpPr>
            <a:grpSpLocks/>
          </p:cNvGrpSpPr>
          <p:nvPr/>
        </p:nvGrpSpPr>
        <p:grpSpPr bwMode="auto">
          <a:xfrm>
            <a:off x="2386013" y="771525"/>
            <a:ext cx="4378325" cy="2778125"/>
            <a:chOff x="0" y="807"/>
            <a:chExt cx="2758" cy="1750"/>
          </a:xfrm>
        </p:grpSpPr>
        <p:sp>
          <p:nvSpPr>
            <p:cNvPr id="19463" name="Line 4"/>
            <p:cNvSpPr>
              <a:spLocks noChangeShapeType="1"/>
            </p:cNvSpPr>
            <p:nvPr/>
          </p:nvSpPr>
          <p:spPr bwMode="auto">
            <a:xfrm>
              <a:off x="187" y="807"/>
              <a:ext cx="0" cy="1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5"/>
            <p:cNvSpPr>
              <a:spLocks noChangeShapeType="1"/>
            </p:cNvSpPr>
            <p:nvPr/>
          </p:nvSpPr>
          <p:spPr bwMode="auto">
            <a:xfrm>
              <a:off x="187" y="1666"/>
              <a:ext cx="2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Freeform 6"/>
            <p:cNvSpPr>
              <a:spLocks/>
            </p:cNvSpPr>
            <p:nvPr/>
          </p:nvSpPr>
          <p:spPr bwMode="auto">
            <a:xfrm>
              <a:off x="560" y="941"/>
              <a:ext cx="2194" cy="1347"/>
            </a:xfrm>
            <a:custGeom>
              <a:avLst/>
              <a:gdLst>
                <a:gd name="T0" fmla="*/ 1 w 3319"/>
                <a:gd name="T1" fmla="*/ 0 h 2038"/>
                <a:gd name="T2" fmla="*/ 3 w 3319"/>
                <a:gd name="T3" fmla="*/ 46 h 2038"/>
                <a:gd name="T4" fmla="*/ 16 w 3319"/>
                <a:gd name="T5" fmla="*/ 114 h 2038"/>
                <a:gd name="T6" fmla="*/ 42 w 3319"/>
                <a:gd name="T7" fmla="*/ 158 h 2038"/>
                <a:gd name="T8" fmla="*/ 73 w 3319"/>
                <a:gd name="T9" fmla="*/ 170 h 2038"/>
                <a:gd name="T10" fmla="*/ 110 w 3319"/>
                <a:gd name="T11" fmla="*/ 158 h 2038"/>
                <a:gd name="T12" fmla="*/ 151 w 3319"/>
                <a:gd name="T13" fmla="*/ 119 h 2038"/>
                <a:gd name="T14" fmla="*/ 195 w 3319"/>
                <a:gd name="T15" fmla="*/ 96 h 2038"/>
                <a:gd name="T16" fmla="*/ 277 w 3319"/>
                <a:gd name="T17" fmla="*/ 92 h 20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19"/>
                <a:gd name="T28" fmla="*/ 0 h 2038"/>
                <a:gd name="T29" fmla="*/ 3319 w 3319"/>
                <a:gd name="T30" fmla="*/ 2038 h 20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19" h="2038">
                  <a:moveTo>
                    <a:pt x="4" y="0"/>
                  </a:moveTo>
                  <a:cubicBezTo>
                    <a:pt x="2" y="157"/>
                    <a:pt x="0" y="314"/>
                    <a:pt x="32" y="541"/>
                  </a:cubicBezTo>
                  <a:cubicBezTo>
                    <a:pt x="64" y="768"/>
                    <a:pt x="116" y="1138"/>
                    <a:pt x="194" y="1363"/>
                  </a:cubicBezTo>
                  <a:cubicBezTo>
                    <a:pt x="272" y="1588"/>
                    <a:pt x="390" y="1778"/>
                    <a:pt x="503" y="1890"/>
                  </a:cubicBezTo>
                  <a:cubicBezTo>
                    <a:pt x="616" y="2002"/>
                    <a:pt x="739" y="2036"/>
                    <a:pt x="875" y="2037"/>
                  </a:cubicBezTo>
                  <a:cubicBezTo>
                    <a:pt x="1011" y="2038"/>
                    <a:pt x="1162" y="1999"/>
                    <a:pt x="1318" y="1897"/>
                  </a:cubicBezTo>
                  <a:cubicBezTo>
                    <a:pt x="1474" y="1795"/>
                    <a:pt x="1639" y="1550"/>
                    <a:pt x="1809" y="1426"/>
                  </a:cubicBezTo>
                  <a:cubicBezTo>
                    <a:pt x="1979" y="1302"/>
                    <a:pt x="2084" y="1207"/>
                    <a:pt x="2336" y="1152"/>
                  </a:cubicBezTo>
                  <a:cubicBezTo>
                    <a:pt x="2588" y="1097"/>
                    <a:pt x="3114" y="1108"/>
                    <a:pt x="3319" y="1096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Text Box 7"/>
            <p:cNvSpPr txBox="1">
              <a:spLocks noChangeArrowheads="1"/>
            </p:cNvSpPr>
            <p:nvPr/>
          </p:nvSpPr>
          <p:spPr bwMode="auto">
            <a:xfrm rot="-5400000">
              <a:off x="-139" y="1476"/>
              <a:ext cx="4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Energy</a:t>
              </a:r>
            </a:p>
          </p:txBody>
        </p:sp>
        <p:sp>
          <p:nvSpPr>
            <p:cNvPr id="19467" name="Text Box 8"/>
            <p:cNvSpPr txBox="1">
              <a:spLocks noChangeArrowheads="1"/>
            </p:cNvSpPr>
            <p:nvPr/>
          </p:nvSpPr>
          <p:spPr bwMode="auto">
            <a:xfrm>
              <a:off x="2605" y="1662"/>
              <a:ext cx="1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r</a:t>
              </a:r>
            </a:p>
          </p:txBody>
        </p:sp>
      </p:grpSp>
      <p:sp>
        <p:nvSpPr>
          <p:cNvPr id="19461" name="Text Box 14"/>
          <p:cNvSpPr txBox="1">
            <a:spLocks noChangeArrowheads="1"/>
          </p:cNvSpPr>
          <p:nvPr/>
        </p:nvSpPr>
        <p:spPr bwMode="auto">
          <a:xfrm>
            <a:off x="5473700" y="1522413"/>
            <a:ext cx="596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/>
          </a:p>
        </p:txBody>
      </p:sp>
      <p:sp>
        <p:nvSpPr>
          <p:cNvPr id="19462" name="Text Box 15"/>
          <p:cNvSpPr txBox="1">
            <a:spLocks noChangeArrowheads="1"/>
          </p:cNvSpPr>
          <p:nvPr/>
        </p:nvSpPr>
        <p:spPr bwMode="auto">
          <a:xfrm>
            <a:off x="4184650" y="1430338"/>
            <a:ext cx="2452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Pair interaction </a:t>
            </a:r>
            <a:r>
              <a:rPr lang="en-US" sz="1800" i="1">
                <a:latin typeface="Symbol" charset="0"/>
              </a:rPr>
              <a:t>f</a:t>
            </a:r>
            <a:r>
              <a:rPr lang="en-US" sz="1800"/>
              <a:t>(</a:t>
            </a:r>
            <a:r>
              <a:rPr lang="en-US" sz="1800" i="1"/>
              <a:t>r</a:t>
            </a:r>
            <a:r>
              <a:rPr lang="en-US" sz="1800" i="1" baseline="-25000"/>
              <a:t>i</a:t>
            </a:r>
            <a:r>
              <a:rPr lang="en-US" sz="1800" i="1"/>
              <a:t>,r</a:t>
            </a:r>
            <a:r>
              <a:rPr lang="en-US" sz="1800" i="1" baseline="-25000"/>
              <a:t>j</a:t>
            </a:r>
            <a:r>
              <a:rPr lang="en-US" sz="1800"/>
              <a:t>),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48FEC6FC-586D-F444-B1FE-BA8258D113AE}" type="slidenum">
              <a:rPr lang="en-US" sz="1000"/>
              <a:pPr eaLnBrk="1" hangingPunct="1"/>
              <a:t>4</a:t>
            </a:fld>
            <a:endParaRPr lang="en-US" sz="10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Some Limitations of Pair Potentials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Perfect Cauchy Relation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5686425" cy="1236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Cauchy relation c</a:t>
            </a:r>
            <a:r>
              <a:rPr lang="en-US" sz="1800" baseline="-25000" dirty="0">
                <a:latin typeface="Arial" charset="0"/>
                <a:ea typeface="ＭＳ Ｐゴシック" charset="0"/>
                <a:cs typeface="ＭＳ Ｐゴシック" charset="0"/>
              </a:rPr>
              <a:t>12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=c</a:t>
            </a:r>
            <a:r>
              <a:rPr lang="en-US" sz="1800" baseline="-25000" dirty="0">
                <a:latin typeface="Arial" charset="0"/>
                <a:ea typeface="ＭＳ Ｐゴシック" charset="0"/>
                <a:cs typeface="ＭＳ Ｐゴシック" charset="0"/>
              </a:rPr>
              <a:t>44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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800" baseline="-25000" dirty="0">
                <a:latin typeface="Arial" charset="0"/>
                <a:ea typeface="ＭＳ Ｐゴシック" charset="0"/>
                <a:cs typeface="ＭＳ Ｐゴシック" charset="0"/>
              </a:rPr>
              <a:t>12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/c</a:t>
            </a:r>
            <a:r>
              <a:rPr lang="en-US" sz="1800" baseline="-25000" dirty="0">
                <a:latin typeface="Arial" charset="0"/>
                <a:ea typeface="ＭＳ Ｐゴシック" charset="0"/>
                <a:cs typeface="ＭＳ Ｐゴシック" charset="0"/>
              </a:rPr>
              <a:t>44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=1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Any solid* described with a central pair potential satisfies Cauchy relation – but real materials don</a:t>
            </a:r>
            <a:r>
              <a:rPr lang="ja-JP" altLang="en-US" sz="18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18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t!</a:t>
            </a:r>
            <a:endParaRPr lang="en-US" altLang="ja-JP" sz="1800" b="1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b="1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5980113" y="1284288"/>
            <a:ext cx="129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/>
              <a:t>c</a:t>
            </a:r>
            <a:r>
              <a:rPr lang="en-US" sz="2400" baseline="-25000"/>
              <a:t>12</a:t>
            </a:r>
            <a:r>
              <a:rPr lang="en-US" sz="2400"/>
              <a:t>=c</a:t>
            </a:r>
            <a:r>
              <a:rPr lang="en-US" sz="2400" baseline="-25000"/>
              <a:t>xxyy</a:t>
            </a:r>
            <a:endParaRPr lang="en-US" sz="2400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5980113" y="4405313"/>
            <a:ext cx="129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/>
              <a:t>c</a:t>
            </a:r>
            <a:r>
              <a:rPr lang="en-US" sz="2400" baseline="-25000"/>
              <a:t>44</a:t>
            </a:r>
            <a:r>
              <a:rPr lang="en-US" sz="2400"/>
              <a:t>=c</a:t>
            </a:r>
            <a:r>
              <a:rPr lang="en-US" sz="2400" baseline="-25000"/>
              <a:t>yzyz</a:t>
            </a:r>
          </a:p>
        </p:txBody>
      </p:sp>
      <p:grpSp>
        <p:nvGrpSpPr>
          <p:cNvPr id="21510" name="Group 33"/>
          <p:cNvGrpSpPr>
            <a:grpSpLocks/>
          </p:cNvGrpSpPr>
          <p:nvPr/>
        </p:nvGrpSpPr>
        <p:grpSpPr bwMode="auto">
          <a:xfrm>
            <a:off x="5410200" y="1798638"/>
            <a:ext cx="3062288" cy="2392362"/>
            <a:chOff x="3408" y="2557"/>
            <a:chExt cx="1929" cy="1507"/>
          </a:xfrm>
        </p:grpSpPr>
        <p:sp>
          <p:nvSpPr>
            <p:cNvPr id="21557" name="Rectangle 7"/>
            <p:cNvSpPr>
              <a:spLocks noChangeArrowheads="1"/>
            </p:cNvSpPr>
            <p:nvPr/>
          </p:nvSpPr>
          <p:spPr bwMode="auto">
            <a:xfrm>
              <a:off x="3684" y="2824"/>
              <a:ext cx="96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AutoShape 8"/>
            <p:cNvSpPr>
              <a:spLocks noChangeArrowheads="1"/>
            </p:cNvSpPr>
            <p:nvPr/>
          </p:nvSpPr>
          <p:spPr bwMode="auto">
            <a:xfrm>
              <a:off x="4052" y="2568"/>
              <a:ext cx="232" cy="208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1559" name="AutoShape 9"/>
            <p:cNvSpPr>
              <a:spLocks noChangeArrowheads="1"/>
            </p:cNvSpPr>
            <p:nvPr/>
          </p:nvSpPr>
          <p:spPr bwMode="auto">
            <a:xfrm flipV="1">
              <a:off x="4036" y="3856"/>
              <a:ext cx="232" cy="208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1560" name="AutoShape 10"/>
            <p:cNvSpPr>
              <a:spLocks noChangeArrowheads="1"/>
            </p:cNvSpPr>
            <p:nvPr/>
          </p:nvSpPr>
          <p:spPr bwMode="auto">
            <a:xfrm rot="-5400000">
              <a:off x="3396" y="3160"/>
              <a:ext cx="232" cy="208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99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1561" name="AutoShape 11"/>
            <p:cNvSpPr>
              <a:spLocks noChangeArrowheads="1"/>
            </p:cNvSpPr>
            <p:nvPr/>
          </p:nvSpPr>
          <p:spPr bwMode="auto">
            <a:xfrm rot="5400000">
              <a:off x="4676" y="3168"/>
              <a:ext cx="232" cy="208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99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1562" name="Line 14"/>
            <p:cNvSpPr>
              <a:spLocks noChangeShapeType="1"/>
            </p:cNvSpPr>
            <p:nvPr/>
          </p:nvSpPr>
          <p:spPr bwMode="auto">
            <a:xfrm>
              <a:off x="4148" y="294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Line 15"/>
            <p:cNvSpPr>
              <a:spLocks noChangeShapeType="1"/>
            </p:cNvSpPr>
            <p:nvPr/>
          </p:nvSpPr>
          <p:spPr bwMode="auto">
            <a:xfrm rot="5400000">
              <a:off x="4140" y="292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Text Box 16"/>
            <p:cNvSpPr txBox="1">
              <a:spLocks noChangeArrowheads="1"/>
            </p:cNvSpPr>
            <p:nvPr/>
          </p:nvSpPr>
          <p:spPr bwMode="auto">
            <a:xfrm>
              <a:off x="4370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x</a:t>
              </a:r>
            </a:p>
          </p:txBody>
        </p:sp>
        <p:sp>
          <p:nvSpPr>
            <p:cNvPr id="21565" name="Text Box 17"/>
            <p:cNvSpPr txBox="1">
              <a:spLocks noChangeArrowheads="1"/>
            </p:cNvSpPr>
            <p:nvPr/>
          </p:nvSpPr>
          <p:spPr bwMode="auto">
            <a:xfrm>
              <a:off x="4170" y="287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y</a:t>
              </a:r>
            </a:p>
          </p:txBody>
        </p:sp>
        <p:sp>
          <p:nvSpPr>
            <p:cNvPr id="21566" name="Text Box 18"/>
            <p:cNvSpPr txBox="1">
              <a:spLocks noChangeArrowheads="1"/>
            </p:cNvSpPr>
            <p:nvPr/>
          </p:nvSpPr>
          <p:spPr bwMode="auto">
            <a:xfrm>
              <a:off x="4650" y="2941"/>
              <a:ext cx="6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Stress </a:t>
              </a:r>
              <a:r>
                <a:rPr lang="en-US" sz="1800">
                  <a:latin typeface="Symbol" charset="0"/>
                </a:rPr>
                <a:t>s </a:t>
              </a:r>
            </a:p>
          </p:txBody>
        </p:sp>
        <p:sp>
          <p:nvSpPr>
            <p:cNvPr id="21567" name="Text Box 19"/>
            <p:cNvSpPr txBox="1">
              <a:spLocks noChangeArrowheads="1"/>
            </p:cNvSpPr>
            <p:nvPr/>
          </p:nvSpPr>
          <p:spPr bwMode="auto">
            <a:xfrm>
              <a:off x="4258" y="2557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Strain </a:t>
              </a:r>
              <a:r>
                <a:rPr lang="en-US" sz="1800">
                  <a:latin typeface="Symbol" charset="0"/>
                </a:rPr>
                <a:t>e </a:t>
              </a:r>
            </a:p>
          </p:txBody>
        </p:sp>
      </p:grpSp>
      <p:grpSp>
        <p:nvGrpSpPr>
          <p:cNvPr id="21511" name="Group 31"/>
          <p:cNvGrpSpPr>
            <a:grpSpLocks/>
          </p:cNvGrpSpPr>
          <p:nvPr/>
        </p:nvGrpSpPr>
        <p:grpSpPr bwMode="auto">
          <a:xfrm>
            <a:off x="5816600" y="4914900"/>
            <a:ext cx="3043238" cy="1524000"/>
            <a:chOff x="3080" y="2304"/>
            <a:chExt cx="1917" cy="960"/>
          </a:xfrm>
        </p:grpSpPr>
        <p:sp>
          <p:nvSpPr>
            <p:cNvPr id="21548" name="Rectangle 20"/>
            <p:cNvSpPr>
              <a:spLocks noChangeArrowheads="1"/>
            </p:cNvSpPr>
            <p:nvPr/>
          </p:nvSpPr>
          <p:spPr bwMode="auto">
            <a:xfrm>
              <a:off x="3080" y="2304"/>
              <a:ext cx="96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AutoShape 21"/>
            <p:cNvSpPr>
              <a:spLocks noChangeArrowheads="1"/>
            </p:cNvSpPr>
            <p:nvPr/>
          </p:nvSpPr>
          <p:spPr bwMode="auto">
            <a:xfrm>
              <a:off x="4060" y="2425"/>
              <a:ext cx="232" cy="208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1550" name="AutoShape 24"/>
            <p:cNvSpPr>
              <a:spLocks noChangeArrowheads="1"/>
            </p:cNvSpPr>
            <p:nvPr/>
          </p:nvSpPr>
          <p:spPr bwMode="auto">
            <a:xfrm>
              <a:off x="4060" y="2930"/>
              <a:ext cx="232" cy="208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99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1551" name="Line 25"/>
            <p:cNvSpPr>
              <a:spLocks noChangeShapeType="1"/>
            </p:cNvSpPr>
            <p:nvPr/>
          </p:nvSpPr>
          <p:spPr bwMode="auto">
            <a:xfrm>
              <a:off x="3544" y="242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Line 26"/>
            <p:cNvSpPr>
              <a:spLocks noChangeShapeType="1"/>
            </p:cNvSpPr>
            <p:nvPr/>
          </p:nvSpPr>
          <p:spPr bwMode="auto">
            <a:xfrm rot="5400000">
              <a:off x="3536" y="240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Text Box 27"/>
            <p:cNvSpPr txBox="1">
              <a:spLocks noChangeArrowheads="1"/>
            </p:cNvSpPr>
            <p:nvPr/>
          </p:nvSpPr>
          <p:spPr bwMode="auto">
            <a:xfrm>
              <a:off x="3766" y="272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y</a:t>
              </a:r>
            </a:p>
          </p:txBody>
        </p:sp>
        <p:sp>
          <p:nvSpPr>
            <p:cNvPr id="21554" name="Text Box 28"/>
            <p:cNvSpPr txBox="1">
              <a:spLocks noChangeArrowheads="1"/>
            </p:cNvSpPr>
            <p:nvPr/>
          </p:nvSpPr>
          <p:spPr bwMode="auto">
            <a:xfrm>
              <a:off x="3566" y="235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z</a:t>
              </a:r>
            </a:p>
          </p:txBody>
        </p:sp>
        <p:sp>
          <p:nvSpPr>
            <p:cNvPr id="21555" name="Text Box 29"/>
            <p:cNvSpPr txBox="1">
              <a:spLocks noChangeArrowheads="1"/>
            </p:cNvSpPr>
            <p:nvPr/>
          </p:nvSpPr>
          <p:spPr bwMode="auto">
            <a:xfrm>
              <a:off x="4310" y="2919"/>
              <a:ext cx="6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Stress </a:t>
              </a:r>
              <a:r>
                <a:rPr lang="en-US" sz="1800">
                  <a:latin typeface="Symbol" charset="0"/>
                </a:rPr>
                <a:t>s </a:t>
              </a:r>
            </a:p>
          </p:txBody>
        </p:sp>
        <p:sp>
          <p:nvSpPr>
            <p:cNvPr id="21556" name="Text Box 30"/>
            <p:cNvSpPr txBox="1">
              <a:spLocks noChangeArrowheads="1"/>
            </p:cNvSpPr>
            <p:nvPr/>
          </p:nvSpPr>
          <p:spPr bwMode="auto">
            <a:xfrm>
              <a:off x="4286" y="2413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Strain </a:t>
              </a:r>
              <a:r>
                <a:rPr lang="en-US" sz="1800">
                  <a:latin typeface="Symbol" charset="0"/>
                </a:rPr>
                <a:t>e </a:t>
              </a:r>
            </a:p>
          </p:txBody>
        </p:sp>
      </p:grpSp>
      <p:graphicFrame>
        <p:nvGraphicFramePr>
          <p:cNvPr id="146513" name="Group 81"/>
          <p:cNvGraphicFramePr>
            <a:graphicFrameLocks noGrp="1"/>
          </p:cNvGraphicFramePr>
          <p:nvPr>
            <p:ph sz="half" idx="2"/>
          </p:nvPr>
        </p:nvGraphicFramePr>
        <p:xfrm>
          <a:off x="536575" y="2576513"/>
          <a:ext cx="4038600" cy="3932234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System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Lennard-Jones, Morse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1.1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1.0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Ni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1.2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Cu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1.6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Pd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2.5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2.0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47" name="Text Box 83"/>
          <p:cNvSpPr txBox="1">
            <a:spLocks noChangeArrowheads="1"/>
          </p:cNvSpPr>
          <p:nvPr/>
        </p:nvSpPr>
        <p:spPr bwMode="auto">
          <a:xfrm>
            <a:off x="6696075" y="884238"/>
            <a:ext cx="241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(Daw, </a:t>
            </a:r>
            <a:r>
              <a:rPr lang="en-US" sz="1000" i="1"/>
              <a:t>et al</a:t>
            </a:r>
            <a:r>
              <a:rPr lang="en-US" sz="1000"/>
              <a:t>., Mat Sci Reports </a:t>
            </a:r>
            <a:r>
              <a:rPr lang="ja-JP" altLang="en-US" sz="1000"/>
              <a:t>’</a:t>
            </a:r>
            <a:r>
              <a:rPr lang="en-US" altLang="ja-JP" sz="1000"/>
              <a:t>93)</a:t>
            </a:r>
          </a:p>
          <a:p>
            <a:pPr eaLnBrk="1" hangingPunct="1"/>
            <a:r>
              <a:rPr lang="en-US" sz="1000"/>
              <a:t>(Finnis, Interatomic Forces Cond. Matt.)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554110"/>
            <a:ext cx="5214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I think this is general but perhaps there are some constraints?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CD88E321-C6FC-474E-BE56-6830CCE549D1}" type="slidenum">
              <a:rPr lang="en-US" sz="1000"/>
              <a:pPr eaLnBrk="1" hangingPunct="1"/>
              <a:t>5</a:t>
            </a:fld>
            <a:endParaRPr lang="en-US" sz="10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Some Limitations of Pair Potentials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Vacancy and Cohesive Energy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880225" y="884238"/>
            <a:ext cx="2039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(Daw, </a:t>
            </a:r>
            <a:r>
              <a:rPr lang="en-US" sz="1000" i="1"/>
              <a:t>et al</a:t>
            </a:r>
            <a:r>
              <a:rPr lang="en-US" sz="1000"/>
              <a:t>., Mat Sci Reports </a:t>
            </a:r>
            <a:r>
              <a:rPr lang="ja-JP" altLang="en-US" sz="1000"/>
              <a:t>’</a:t>
            </a:r>
            <a:r>
              <a:rPr lang="en-US" altLang="ja-JP" sz="1000"/>
              <a:t>93)</a:t>
            </a:r>
            <a:endParaRPr lang="en-US" sz="1000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1155700"/>
            <a:ext cx="67532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/>
              <a:t>Vacancy-cohesive E relation E</a:t>
            </a:r>
            <a:r>
              <a:rPr lang="en-US" sz="1800" baseline="-25000"/>
              <a:t>v</a:t>
            </a:r>
            <a:r>
              <a:rPr lang="en-US" sz="1800"/>
              <a:t> (no relaxation)=E</a:t>
            </a:r>
            <a:r>
              <a:rPr lang="en-US" sz="1800" baseline="-25000"/>
              <a:t>coh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b="1">
                <a:solidFill>
                  <a:schemeClr val="accent2"/>
                </a:solidFill>
              </a:rPr>
              <a:t>Any solid (single constituent, 1 atom/unit cell) described with a central pair potential satisfies vacancy-cohesive E relation – but real materials don</a:t>
            </a:r>
            <a:r>
              <a:rPr lang="ja-JP" altLang="en-US" sz="1800" b="1">
                <a:solidFill>
                  <a:schemeClr val="accent2"/>
                </a:solidFill>
              </a:rPr>
              <a:t>’</a:t>
            </a:r>
            <a:r>
              <a:rPr lang="en-US" altLang="ja-JP" sz="1800" b="1">
                <a:solidFill>
                  <a:schemeClr val="accent2"/>
                </a:solidFill>
              </a:rPr>
              <a:t>t!</a:t>
            </a:r>
            <a:endParaRPr lang="en-US" altLang="ja-JP" sz="1800" b="1">
              <a:solidFill>
                <a:schemeClr val="accent2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800" b="1">
              <a:solidFill>
                <a:schemeClr val="accent2"/>
              </a:solidFill>
            </a:endParaRPr>
          </a:p>
        </p:txBody>
      </p:sp>
      <p:grpSp>
        <p:nvGrpSpPr>
          <p:cNvPr id="23557" name="Group 183"/>
          <p:cNvGrpSpPr>
            <a:grpSpLocks/>
          </p:cNvGrpSpPr>
          <p:nvPr/>
        </p:nvGrpSpPr>
        <p:grpSpPr bwMode="auto">
          <a:xfrm>
            <a:off x="6048375" y="4539209"/>
            <a:ext cx="1868488" cy="990600"/>
            <a:chOff x="3618" y="3128"/>
            <a:chExt cx="1177" cy="624"/>
          </a:xfrm>
        </p:grpSpPr>
        <p:grpSp>
          <p:nvGrpSpPr>
            <p:cNvPr id="23628" name="Group 42"/>
            <p:cNvGrpSpPr>
              <a:grpSpLocks/>
            </p:cNvGrpSpPr>
            <p:nvPr/>
          </p:nvGrpSpPr>
          <p:grpSpPr bwMode="auto">
            <a:xfrm>
              <a:off x="4173" y="3128"/>
              <a:ext cx="622" cy="624"/>
              <a:chOff x="4376" y="802"/>
              <a:chExt cx="916" cy="920"/>
            </a:xfrm>
          </p:grpSpPr>
          <p:grpSp>
            <p:nvGrpSpPr>
              <p:cNvPr id="23634" name="Group 43"/>
              <p:cNvGrpSpPr>
                <a:grpSpLocks/>
              </p:cNvGrpSpPr>
              <p:nvPr/>
            </p:nvGrpSpPr>
            <p:grpSpPr bwMode="auto">
              <a:xfrm>
                <a:off x="4436" y="872"/>
                <a:ext cx="796" cy="797"/>
                <a:chOff x="4436" y="872"/>
                <a:chExt cx="796" cy="797"/>
              </a:xfrm>
            </p:grpSpPr>
            <p:sp>
              <p:nvSpPr>
                <p:cNvPr id="23656" name="Rectangle 44"/>
                <p:cNvSpPr>
                  <a:spLocks noChangeArrowheads="1"/>
                </p:cNvSpPr>
                <p:nvPr/>
              </p:nvSpPr>
              <p:spPr bwMode="auto">
                <a:xfrm>
                  <a:off x="4436" y="872"/>
                  <a:ext cx="792" cy="7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7" name="Line 45"/>
                <p:cNvSpPr>
                  <a:spLocks noChangeShapeType="1"/>
                </p:cNvSpPr>
                <p:nvPr/>
              </p:nvSpPr>
              <p:spPr bwMode="auto">
                <a:xfrm>
                  <a:off x="4700" y="872"/>
                  <a:ext cx="0" cy="7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58" name="Line 46"/>
                <p:cNvSpPr>
                  <a:spLocks noChangeShapeType="1"/>
                </p:cNvSpPr>
                <p:nvPr/>
              </p:nvSpPr>
              <p:spPr bwMode="auto">
                <a:xfrm>
                  <a:off x="4964" y="877"/>
                  <a:ext cx="0" cy="7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59" name="Line 47"/>
                <p:cNvSpPr>
                  <a:spLocks noChangeShapeType="1"/>
                </p:cNvSpPr>
                <p:nvPr/>
              </p:nvSpPr>
              <p:spPr bwMode="auto">
                <a:xfrm rot="5400000">
                  <a:off x="4832" y="737"/>
                  <a:ext cx="0" cy="7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60" name="Line 48"/>
                <p:cNvSpPr>
                  <a:spLocks noChangeShapeType="1"/>
                </p:cNvSpPr>
                <p:nvPr/>
              </p:nvSpPr>
              <p:spPr bwMode="auto">
                <a:xfrm rot="5400000">
                  <a:off x="4836" y="997"/>
                  <a:ext cx="0" cy="7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635" name="Group 49"/>
              <p:cNvGrpSpPr>
                <a:grpSpLocks/>
              </p:cNvGrpSpPr>
              <p:nvPr/>
            </p:nvGrpSpPr>
            <p:grpSpPr bwMode="auto">
              <a:xfrm>
                <a:off x="4376" y="802"/>
                <a:ext cx="916" cy="920"/>
                <a:chOff x="4376" y="802"/>
                <a:chExt cx="916" cy="920"/>
              </a:xfrm>
            </p:grpSpPr>
            <p:grpSp>
              <p:nvGrpSpPr>
                <p:cNvPr id="23636" name="Group 50"/>
                <p:cNvGrpSpPr>
                  <a:grpSpLocks/>
                </p:cNvGrpSpPr>
                <p:nvPr/>
              </p:nvGrpSpPr>
              <p:grpSpPr bwMode="auto">
                <a:xfrm>
                  <a:off x="4376" y="802"/>
                  <a:ext cx="912" cy="128"/>
                  <a:chOff x="4376" y="802"/>
                  <a:chExt cx="912" cy="128"/>
                </a:xfrm>
              </p:grpSpPr>
              <p:sp>
                <p:nvSpPr>
                  <p:cNvPr id="23652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376" y="802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53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4638" y="806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54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901" y="806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55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5164" y="802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637" name="Group 55"/>
                <p:cNvGrpSpPr>
                  <a:grpSpLocks/>
                </p:cNvGrpSpPr>
                <p:nvPr/>
              </p:nvGrpSpPr>
              <p:grpSpPr bwMode="auto">
                <a:xfrm>
                  <a:off x="4376" y="1066"/>
                  <a:ext cx="912" cy="128"/>
                  <a:chOff x="4376" y="1066"/>
                  <a:chExt cx="912" cy="128"/>
                </a:xfrm>
              </p:grpSpPr>
              <p:sp>
                <p:nvSpPr>
                  <p:cNvPr id="23648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4376" y="1066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4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4638" y="1070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50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4901" y="1070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5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5164" y="1066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638" name="Group 60"/>
                <p:cNvGrpSpPr>
                  <a:grpSpLocks/>
                </p:cNvGrpSpPr>
                <p:nvPr/>
              </p:nvGrpSpPr>
              <p:grpSpPr bwMode="auto">
                <a:xfrm>
                  <a:off x="4376" y="1330"/>
                  <a:ext cx="912" cy="128"/>
                  <a:chOff x="4376" y="1330"/>
                  <a:chExt cx="912" cy="128"/>
                </a:xfrm>
              </p:grpSpPr>
              <p:sp>
                <p:nvSpPr>
                  <p:cNvPr id="23644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4376" y="1330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45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4638" y="1334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46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901" y="1334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47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5164" y="1330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639" name="Group 65"/>
                <p:cNvGrpSpPr>
                  <a:grpSpLocks/>
                </p:cNvGrpSpPr>
                <p:nvPr/>
              </p:nvGrpSpPr>
              <p:grpSpPr bwMode="auto">
                <a:xfrm>
                  <a:off x="4380" y="1594"/>
                  <a:ext cx="912" cy="128"/>
                  <a:chOff x="4364" y="1594"/>
                  <a:chExt cx="912" cy="128"/>
                </a:xfrm>
              </p:grpSpPr>
              <p:sp>
                <p:nvSpPr>
                  <p:cNvPr id="23640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4364" y="1594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41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4626" y="1598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42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4889" y="1598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43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5152" y="1594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3629" name="Group 182"/>
            <p:cNvGrpSpPr>
              <a:grpSpLocks/>
            </p:cNvGrpSpPr>
            <p:nvPr/>
          </p:nvGrpSpPr>
          <p:grpSpPr bwMode="auto">
            <a:xfrm rot="-4926254">
              <a:off x="3498" y="3303"/>
              <a:ext cx="516" cy="276"/>
              <a:chOff x="3398" y="3248"/>
              <a:chExt cx="516" cy="276"/>
            </a:xfrm>
          </p:grpSpPr>
          <p:sp>
            <p:nvSpPr>
              <p:cNvPr id="23631" name="Oval 70"/>
              <p:cNvSpPr>
                <a:spLocks noChangeArrowheads="1"/>
              </p:cNvSpPr>
              <p:nvPr/>
            </p:nvSpPr>
            <p:spPr bwMode="auto">
              <a:xfrm>
                <a:off x="3830" y="3360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2" name="Oval 71"/>
              <p:cNvSpPr>
                <a:spLocks noChangeArrowheads="1"/>
              </p:cNvSpPr>
              <p:nvPr/>
            </p:nvSpPr>
            <p:spPr bwMode="auto">
              <a:xfrm>
                <a:off x="3398" y="3440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3" name="Oval 72"/>
              <p:cNvSpPr>
                <a:spLocks noChangeArrowheads="1"/>
              </p:cNvSpPr>
              <p:nvPr/>
            </p:nvSpPr>
            <p:spPr bwMode="auto">
              <a:xfrm>
                <a:off x="3614" y="3248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30" name="AutoShape 73"/>
            <p:cNvSpPr>
              <a:spLocks noChangeArrowheads="1"/>
            </p:cNvSpPr>
            <p:nvPr/>
          </p:nvSpPr>
          <p:spPr bwMode="auto">
            <a:xfrm rot="16200000" flipV="1">
              <a:off x="3891" y="3322"/>
              <a:ext cx="144" cy="264"/>
            </a:xfrm>
            <a:prstGeom prst="upArrow">
              <a:avLst>
                <a:gd name="adj1" fmla="val 50000"/>
                <a:gd name="adj2" fmla="val 45833"/>
              </a:avLst>
            </a:prstGeom>
            <a:solidFill>
              <a:srgbClr val="99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3558" name="Rectangle 75"/>
          <p:cNvSpPr>
            <a:spLocks noChangeArrowheads="1"/>
          </p:cNvSpPr>
          <p:nvPr/>
        </p:nvSpPr>
        <p:spPr bwMode="auto">
          <a:xfrm>
            <a:off x="5719763" y="4085184"/>
            <a:ext cx="2657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err="1"/>
              <a:t>E</a:t>
            </a:r>
            <a:r>
              <a:rPr lang="en-US" b="1" baseline="-25000" dirty="0" err="1"/>
              <a:t>coh</a:t>
            </a:r>
            <a:r>
              <a:rPr lang="en-US" b="1" dirty="0"/>
              <a:t>= E(solid)-E(gas)</a:t>
            </a:r>
          </a:p>
        </p:txBody>
      </p:sp>
      <p:grpSp>
        <p:nvGrpSpPr>
          <p:cNvPr id="23559" name="Group 107"/>
          <p:cNvGrpSpPr>
            <a:grpSpLocks/>
          </p:cNvGrpSpPr>
          <p:nvPr/>
        </p:nvGrpSpPr>
        <p:grpSpPr bwMode="auto">
          <a:xfrm>
            <a:off x="6594475" y="2925533"/>
            <a:ext cx="1492250" cy="990600"/>
            <a:chOff x="4032" y="1458"/>
            <a:chExt cx="940" cy="624"/>
          </a:xfrm>
        </p:grpSpPr>
        <p:grpSp>
          <p:nvGrpSpPr>
            <p:cNvPr id="23598" name="Group 76"/>
            <p:cNvGrpSpPr>
              <a:grpSpLocks/>
            </p:cNvGrpSpPr>
            <p:nvPr/>
          </p:nvGrpSpPr>
          <p:grpSpPr bwMode="auto">
            <a:xfrm>
              <a:off x="4032" y="1458"/>
              <a:ext cx="622" cy="624"/>
              <a:chOff x="4376" y="802"/>
              <a:chExt cx="916" cy="920"/>
            </a:xfrm>
          </p:grpSpPr>
          <p:grpSp>
            <p:nvGrpSpPr>
              <p:cNvPr id="23601" name="Group 77"/>
              <p:cNvGrpSpPr>
                <a:grpSpLocks/>
              </p:cNvGrpSpPr>
              <p:nvPr/>
            </p:nvGrpSpPr>
            <p:grpSpPr bwMode="auto">
              <a:xfrm>
                <a:off x="4436" y="872"/>
                <a:ext cx="796" cy="797"/>
                <a:chOff x="4436" y="872"/>
                <a:chExt cx="796" cy="797"/>
              </a:xfrm>
            </p:grpSpPr>
            <p:sp>
              <p:nvSpPr>
                <p:cNvPr id="23623" name="Rectangle 78"/>
                <p:cNvSpPr>
                  <a:spLocks noChangeArrowheads="1"/>
                </p:cNvSpPr>
                <p:nvPr/>
              </p:nvSpPr>
              <p:spPr bwMode="auto">
                <a:xfrm>
                  <a:off x="4436" y="872"/>
                  <a:ext cx="792" cy="7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4" name="Line 79"/>
                <p:cNvSpPr>
                  <a:spLocks noChangeShapeType="1"/>
                </p:cNvSpPr>
                <p:nvPr/>
              </p:nvSpPr>
              <p:spPr bwMode="auto">
                <a:xfrm>
                  <a:off x="4700" y="872"/>
                  <a:ext cx="0" cy="7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25" name="Line 80"/>
                <p:cNvSpPr>
                  <a:spLocks noChangeShapeType="1"/>
                </p:cNvSpPr>
                <p:nvPr/>
              </p:nvSpPr>
              <p:spPr bwMode="auto">
                <a:xfrm>
                  <a:off x="4964" y="877"/>
                  <a:ext cx="0" cy="7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26" name="Line 81"/>
                <p:cNvSpPr>
                  <a:spLocks noChangeShapeType="1"/>
                </p:cNvSpPr>
                <p:nvPr/>
              </p:nvSpPr>
              <p:spPr bwMode="auto">
                <a:xfrm rot="5400000">
                  <a:off x="4832" y="737"/>
                  <a:ext cx="0" cy="7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27" name="Line 82"/>
                <p:cNvSpPr>
                  <a:spLocks noChangeShapeType="1"/>
                </p:cNvSpPr>
                <p:nvPr/>
              </p:nvSpPr>
              <p:spPr bwMode="auto">
                <a:xfrm rot="5400000">
                  <a:off x="4836" y="997"/>
                  <a:ext cx="0" cy="7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602" name="Group 83"/>
              <p:cNvGrpSpPr>
                <a:grpSpLocks/>
              </p:cNvGrpSpPr>
              <p:nvPr/>
            </p:nvGrpSpPr>
            <p:grpSpPr bwMode="auto">
              <a:xfrm>
                <a:off x="4376" y="802"/>
                <a:ext cx="916" cy="920"/>
                <a:chOff x="4376" y="802"/>
                <a:chExt cx="916" cy="920"/>
              </a:xfrm>
            </p:grpSpPr>
            <p:grpSp>
              <p:nvGrpSpPr>
                <p:cNvPr id="23603" name="Group 84"/>
                <p:cNvGrpSpPr>
                  <a:grpSpLocks/>
                </p:cNvGrpSpPr>
                <p:nvPr/>
              </p:nvGrpSpPr>
              <p:grpSpPr bwMode="auto">
                <a:xfrm>
                  <a:off x="4376" y="802"/>
                  <a:ext cx="912" cy="128"/>
                  <a:chOff x="4376" y="802"/>
                  <a:chExt cx="912" cy="128"/>
                </a:xfrm>
              </p:grpSpPr>
              <p:sp>
                <p:nvSpPr>
                  <p:cNvPr id="23619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4376" y="802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20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4638" y="806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21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4901" y="806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22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5164" y="802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604" name="Group 89"/>
                <p:cNvGrpSpPr>
                  <a:grpSpLocks/>
                </p:cNvGrpSpPr>
                <p:nvPr/>
              </p:nvGrpSpPr>
              <p:grpSpPr bwMode="auto">
                <a:xfrm>
                  <a:off x="4376" y="1066"/>
                  <a:ext cx="912" cy="128"/>
                  <a:chOff x="4376" y="1066"/>
                  <a:chExt cx="912" cy="128"/>
                </a:xfrm>
              </p:grpSpPr>
              <p:sp>
                <p:nvSpPr>
                  <p:cNvPr id="23615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4376" y="1066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16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638" y="1070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17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4901" y="1070"/>
                    <a:ext cx="124" cy="12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18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5164" y="1066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605" name="Group 94"/>
                <p:cNvGrpSpPr>
                  <a:grpSpLocks/>
                </p:cNvGrpSpPr>
                <p:nvPr/>
              </p:nvGrpSpPr>
              <p:grpSpPr bwMode="auto">
                <a:xfrm>
                  <a:off x="4376" y="1330"/>
                  <a:ext cx="912" cy="128"/>
                  <a:chOff x="4376" y="1330"/>
                  <a:chExt cx="912" cy="128"/>
                </a:xfrm>
              </p:grpSpPr>
              <p:sp>
                <p:nvSpPr>
                  <p:cNvPr id="23611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4376" y="1330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12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4638" y="1334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13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4901" y="1334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14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5164" y="1330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606" name="Group 99"/>
                <p:cNvGrpSpPr>
                  <a:grpSpLocks/>
                </p:cNvGrpSpPr>
                <p:nvPr/>
              </p:nvGrpSpPr>
              <p:grpSpPr bwMode="auto">
                <a:xfrm>
                  <a:off x="4380" y="1594"/>
                  <a:ext cx="912" cy="128"/>
                  <a:chOff x="4364" y="1594"/>
                  <a:chExt cx="912" cy="128"/>
                </a:xfrm>
              </p:grpSpPr>
              <p:sp>
                <p:nvSpPr>
                  <p:cNvPr id="23607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4364" y="1594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08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4626" y="1598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09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4889" y="1598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10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5152" y="1594"/>
                    <a:ext cx="124" cy="1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3599" name="Line 104"/>
            <p:cNvSpPr>
              <a:spLocks noChangeShapeType="1"/>
            </p:cNvSpPr>
            <p:nvPr/>
          </p:nvSpPr>
          <p:spPr bwMode="auto">
            <a:xfrm>
              <a:off x="4512" y="1736"/>
              <a:ext cx="336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Oval 105"/>
            <p:cNvSpPr>
              <a:spLocks noChangeArrowheads="1"/>
            </p:cNvSpPr>
            <p:nvPr/>
          </p:nvSpPr>
          <p:spPr bwMode="auto">
            <a:xfrm>
              <a:off x="4888" y="1904"/>
              <a:ext cx="84" cy="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0" name="Rectangle 106"/>
          <p:cNvSpPr>
            <a:spLocks noChangeArrowheads="1"/>
          </p:cNvSpPr>
          <p:nvPr/>
        </p:nvSpPr>
        <p:spPr bwMode="auto">
          <a:xfrm>
            <a:off x="4790861" y="2160588"/>
            <a:ext cx="435314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E</a:t>
            </a:r>
            <a:r>
              <a:rPr lang="en-US" b="1" baseline="-25000" dirty="0" err="1"/>
              <a:t>vac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= E</a:t>
            </a:r>
            <a:r>
              <a:rPr lang="en-US" b="1" baseline="-25000" dirty="0"/>
              <a:t>N-1</a:t>
            </a:r>
            <a:r>
              <a:rPr lang="en-US" b="1" dirty="0"/>
              <a:t>(1 vacancy) - E</a:t>
            </a:r>
            <a:r>
              <a:rPr lang="en-US" b="1" baseline="-25000" dirty="0"/>
              <a:t>N-1</a:t>
            </a:r>
            <a:r>
              <a:rPr lang="en-US" b="1" dirty="0"/>
              <a:t>(perfect)</a:t>
            </a:r>
            <a:endParaRPr lang="en-US" dirty="0"/>
          </a:p>
        </p:txBody>
      </p:sp>
      <p:graphicFrame>
        <p:nvGraphicFramePr>
          <p:cNvPr id="148625" name="Group 145"/>
          <p:cNvGraphicFramePr>
            <a:graphicFrameLocks noGrp="1"/>
          </p:cNvGraphicFramePr>
          <p:nvPr/>
        </p:nvGraphicFramePr>
        <p:xfrm>
          <a:off x="727075" y="2386013"/>
          <a:ext cx="4038600" cy="3932234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System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vac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/E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coh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Lennard-Jones, Morse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0.95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0.66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Ni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0.31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Cu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0.37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Pd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0.36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0.39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0.26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0.23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596" name="Text Box 180"/>
          <p:cNvSpPr txBox="1">
            <a:spLocks noChangeArrowheads="1"/>
          </p:cNvSpPr>
          <p:nvPr/>
        </p:nvSpPr>
        <p:spPr bwMode="auto">
          <a:xfrm>
            <a:off x="4900613" y="5932488"/>
            <a:ext cx="375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Au: E</a:t>
            </a:r>
            <a:r>
              <a:rPr lang="en-US" baseline="-25000"/>
              <a:t>coh</a:t>
            </a:r>
            <a:r>
              <a:rPr lang="en-US"/>
              <a:t> = 3.8 eV, E</a:t>
            </a:r>
            <a:r>
              <a:rPr lang="en-US" baseline="-25000"/>
              <a:t>vac</a:t>
            </a:r>
            <a:r>
              <a:rPr lang="en-US"/>
              <a:t> = 0.87eV</a:t>
            </a:r>
          </a:p>
        </p:txBody>
      </p:sp>
      <p:sp>
        <p:nvSpPr>
          <p:cNvPr id="23597" name="Text Box 181"/>
          <p:cNvSpPr txBox="1">
            <a:spLocks noChangeArrowheads="1"/>
          </p:cNvSpPr>
          <p:nvPr/>
        </p:nvSpPr>
        <p:spPr bwMode="auto">
          <a:xfrm>
            <a:off x="7242175" y="6275388"/>
            <a:ext cx="1684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Kittel, </a:t>
            </a:r>
            <a:r>
              <a:rPr lang="en-US" sz="1000" i="1"/>
              <a:t>Intro Sol State Phys.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/>
        </p:nvGraphicFramePr>
        <p:xfrm>
          <a:off x="538729" y="1363635"/>
          <a:ext cx="7696160" cy="3793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36D4E212-D78E-3945-82CC-BF76DDFFA2B8}" type="slidenum">
              <a:rPr lang="en-US" sz="1000"/>
              <a:pPr eaLnBrk="1" hangingPunct="1"/>
              <a:t>6</a:t>
            </a:fld>
            <a:endParaRPr lang="en-US" sz="10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Some Limitations of Pair Potentials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Scaling of Cohesive Energy with Coordination Z</a:t>
            </a:r>
          </a:p>
        </p:txBody>
      </p:sp>
      <p:sp>
        <p:nvSpPr>
          <p:cNvPr id="25604" name="Rectangle 109"/>
          <p:cNvSpPr>
            <a:spLocks noGrp="1" noChangeArrowheads="1"/>
          </p:cNvSpPr>
          <p:nvPr>
            <p:ph type="body" idx="1"/>
          </p:nvPr>
        </p:nvSpPr>
        <p:spPr>
          <a:xfrm>
            <a:off x="228600" y="5245100"/>
            <a:ext cx="8915400" cy="12112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Pair potential: Bond strength is constant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Real metal: Bond strength decreases ~Z</a:t>
            </a:r>
            <a:r>
              <a:rPr lang="en-US" baseline="30000" dirty="0">
                <a:latin typeface="Arial" charset="0"/>
                <a:ea typeface="ＭＳ Ｐゴシック" charset="0"/>
                <a:cs typeface="ＭＳ Ｐゴシック" charset="0"/>
              </a:rPr>
              <a:t>-1/2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(very approximately)</a:t>
            </a:r>
          </a:p>
        </p:txBody>
      </p:sp>
      <p:sp>
        <p:nvSpPr>
          <p:cNvPr id="25605" name="Oval 111"/>
          <p:cNvSpPr>
            <a:spLocks noChangeArrowheads="1"/>
          </p:cNvSpPr>
          <p:nvPr/>
        </p:nvSpPr>
        <p:spPr bwMode="auto">
          <a:xfrm>
            <a:off x="7596188" y="4319588"/>
            <a:ext cx="546100" cy="3683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112"/>
          <p:cNvSpPr txBox="1">
            <a:spLocks noChangeArrowheads="1"/>
          </p:cNvSpPr>
          <p:nvPr/>
        </p:nvSpPr>
        <p:spPr bwMode="auto">
          <a:xfrm>
            <a:off x="7510463" y="3817938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CC0000"/>
                </a:solidFill>
              </a:rPr>
              <a:t>FCC</a:t>
            </a:r>
          </a:p>
        </p:txBody>
      </p:sp>
      <p:sp>
        <p:nvSpPr>
          <p:cNvPr id="25607" name="Oval 113"/>
          <p:cNvSpPr>
            <a:spLocks noChangeArrowheads="1"/>
          </p:cNvSpPr>
          <p:nvPr/>
        </p:nvSpPr>
        <p:spPr bwMode="auto">
          <a:xfrm>
            <a:off x="5365750" y="4306888"/>
            <a:ext cx="546100" cy="3683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114"/>
          <p:cNvSpPr txBox="1">
            <a:spLocks noChangeArrowheads="1"/>
          </p:cNvSpPr>
          <p:nvPr/>
        </p:nvSpPr>
        <p:spPr bwMode="auto">
          <a:xfrm>
            <a:off x="5318125" y="381793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CC0000"/>
                </a:solidFill>
              </a:rPr>
              <a:t>BCC</a:t>
            </a:r>
          </a:p>
        </p:txBody>
      </p:sp>
      <p:sp>
        <p:nvSpPr>
          <p:cNvPr id="25609" name="Text Box 115"/>
          <p:cNvSpPr txBox="1">
            <a:spLocks noChangeArrowheads="1"/>
          </p:cNvSpPr>
          <p:nvPr/>
        </p:nvSpPr>
        <p:spPr bwMode="auto">
          <a:xfrm>
            <a:off x="6880225" y="884238"/>
            <a:ext cx="2039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(Daw, </a:t>
            </a:r>
            <a:r>
              <a:rPr lang="en-US" sz="1000" i="1"/>
              <a:t>et al</a:t>
            </a:r>
            <a:r>
              <a:rPr lang="en-US" sz="1000"/>
              <a:t>., Mat Sci Reports </a:t>
            </a:r>
            <a:r>
              <a:rPr lang="ja-JP" altLang="en-US" sz="1000"/>
              <a:t>’</a:t>
            </a:r>
            <a:r>
              <a:rPr lang="en-US" altLang="ja-JP" sz="1000"/>
              <a:t>93)</a:t>
            </a:r>
            <a:endParaRPr 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1D45E39B-DB59-E046-B550-0F555BE2DFF4}" type="slidenum">
              <a:rPr lang="en-US" sz="1000"/>
              <a:pPr eaLnBrk="1" hangingPunct="1"/>
              <a:t>7</a:t>
            </a:fld>
            <a:endParaRPr lang="en-US" sz="10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General Challenges for Potentials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Including essential physics of materials (e.g., electrostatics in ionic materials)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Multibody interactions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Large change in electronic state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Bond Breaking (</a:t>
            </a:r>
            <a:r>
              <a:rPr lang="en-US" i="1" dirty="0">
                <a:latin typeface="Arial" charset="0"/>
                <a:ea typeface="ＭＳ Ｐゴシック" charset="0"/>
              </a:rPr>
              <a:t>e.g.</a:t>
            </a:r>
            <a:r>
              <a:rPr lang="en-US" dirty="0">
                <a:latin typeface="Arial" charset="0"/>
                <a:ea typeface="ＭＳ Ｐゴシック" charset="0"/>
              </a:rPr>
              <a:t>, defects, creating surfaces, ...)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Charge transfer (</a:t>
            </a:r>
            <a:r>
              <a:rPr lang="en-US" i="1" dirty="0">
                <a:latin typeface="Arial" charset="0"/>
                <a:ea typeface="ＭＳ Ｐゴシック" charset="0"/>
              </a:rPr>
              <a:t>e.g.</a:t>
            </a:r>
            <a:r>
              <a:rPr lang="en-US" dirty="0">
                <a:latin typeface="Arial" charset="0"/>
                <a:ea typeface="ＭＳ Ｐゴシック" charset="0"/>
              </a:rPr>
              <a:t>, Si</a:t>
            </a:r>
            <a:r>
              <a:rPr lang="en-US" baseline="30000" dirty="0">
                <a:latin typeface="Arial" charset="0"/>
                <a:ea typeface="ＭＳ Ｐゴシック" charset="0"/>
              </a:rPr>
              <a:t>0+</a:t>
            </a:r>
            <a:r>
              <a:rPr lang="en-US" dirty="0">
                <a:latin typeface="Arial" charset="0"/>
                <a:ea typeface="ＭＳ Ｐゴシック" charset="0"/>
              </a:rPr>
              <a:t>-Si</a:t>
            </a:r>
            <a:r>
              <a:rPr lang="en-US" baseline="30000" dirty="0">
                <a:latin typeface="Arial" charset="0"/>
                <a:ea typeface="ＭＳ Ｐゴシック" charset="0"/>
              </a:rPr>
              <a:t>0+</a:t>
            </a:r>
            <a:r>
              <a:rPr lang="en-US" dirty="0">
                <a:latin typeface="Arial" charset="0"/>
                <a:ea typeface="ＭＳ Ｐゴシック" charset="0"/>
              </a:rPr>
              <a:t> + 2 O</a:t>
            </a:r>
            <a:r>
              <a:rPr lang="en-US" baseline="30000" dirty="0">
                <a:latin typeface="Arial" charset="0"/>
                <a:ea typeface="ＭＳ Ｐゴシック" charset="0"/>
              </a:rPr>
              <a:t>0+</a:t>
            </a:r>
            <a:r>
              <a:rPr lang="en-US" dirty="0">
                <a:latin typeface="Arial" charset="0"/>
                <a:ea typeface="ＭＳ Ｐゴシック" charset="0"/>
              </a:rPr>
              <a:t>-O</a:t>
            </a:r>
            <a:r>
              <a:rPr lang="en-US" baseline="30000" dirty="0">
                <a:latin typeface="Arial" charset="0"/>
                <a:ea typeface="ＭＳ Ｐゴシック" charset="0"/>
              </a:rPr>
              <a:t>0+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→</a:t>
            </a:r>
            <a:r>
              <a:rPr lang="en-US" dirty="0">
                <a:latin typeface="Arial" charset="0"/>
                <a:ea typeface="ＭＳ Ｐゴシック" charset="0"/>
              </a:rPr>
              <a:t> 2Si</a:t>
            </a:r>
            <a:r>
              <a:rPr lang="en-US" baseline="30000" dirty="0">
                <a:latin typeface="Arial" charset="0"/>
                <a:ea typeface="ＭＳ Ｐゴシック" charset="0"/>
              </a:rPr>
              <a:t>4+</a:t>
            </a:r>
            <a:r>
              <a:rPr lang="en-US" dirty="0">
                <a:latin typeface="Arial" charset="0"/>
                <a:ea typeface="ＭＳ Ｐゴシック" charset="0"/>
              </a:rPr>
              <a:t>O</a:t>
            </a:r>
            <a:r>
              <a:rPr lang="en-US" baseline="-25000" dirty="0">
                <a:latin typeface="Arial" charset="0"/>
                <a:ea typeface="ＭＳ Ｐゴシック" charset="0"/>
              </a:rPr>
              <a:t>2</a:t>
            </a:r>
            <a:r>
              <a:rPr lang="en-US" baseline="30000" dirty="0">
                <a:latin typeface="Arial" charset="0"/>
                <a:ea typeface="ＭＳ Ｐゴシック" charset="0"/>
              </a:rPr>
              <a:t>4-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Directional bonding (</a:t>
            </a:r>
            <a:r>
              <a:rPr lang="en-US" i="1" dirty="0">
                <a:latin typeface="Arial" charset="0"/>
                <a:ea typeface="ＭＳ Ｐゴシック" charset="0"/>
              </a:rPr>
              <a:t>e.g.</a:t>
            </a:r>
            <a:r>
              <a:rPr lang="en-US" dirty="0">
                <a:latin typeface="Arial" charset="0"/>
                <a:ea typeface="ＭＳ Ｐゴシック" charset="0"/>
              </a:rPr>
              <a:t>, C-C in graphite (sp2 bonding) and diamond (sp3 bonding))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Magnetic effects (</a:t>
            </a:r>
            <a:r>
              <a:rPr lang="en-US" i="1" dirty="0">
                <a:latin typeface="Arial" charset="0"/>
                <a:ea typeface="ＭＳ Ｐゴシック" charset="0"/>
              </a:rPr>
              <a:t>e.g.</a:t>
            </a:r>
            <a:r>
              <a:rPr lang="en-US" dirty="0">
                <a:latin typeface="Arial" charset="0"/>
                <a:ea typeface="ＭＳ Ｐゴシック" charset="0"/>
              </a:rPr>
              <a:t>, Fe)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metal-insulator transition (e.g., high-pressure phases)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Superconductivity (e.g., MgB</a:t>
            </a:r>
            <a:r>
              <a:rPr lang="en-US" baseline="-25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EEF8A1DE-5620-834E-9268-347216027628}" type="slidenum">
              <a:rPr lang="en-US" sz="1000"/>
              <a:pPr eaLnBrk="1" hangingPunct="1"/>
              <a:t>8</a:t>
            </a:fld>
            <a:endParaRPr lang="en-US" sz="10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Adding in Multibody Effects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Bond Order Potentials (1)</a:t>
            </a:r>
          </a:p>
        </p:txBody>
      </p:sp>
      <p:sp>
        <p:nvSpPr>
          <p:cNvPr id="1945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95300" y="4516438"/>
            <a:ext cx="8229600" cy="2341562"/>
          </a:xfrm>
        </p:spPr>
        <p:txBody>
          <a:bodyPr/>
          <a:lstStyle/>
          <a:p>
            <a:pPr eaLnBrk="1" hangingPunct="1"/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b</a:t>
            </a:r>
            <a:r>
              <a:rPr lang="en-US" i="1" baseline="-25000">
                <a:latin typeface="Arial" charset="0"/>
                <a:ea typeface="ＭＳ Ｐゴシック" charset="0"/>
                <a:cs typeface="ＭＳ Ｐゴシック" charset="0"/>
              </a:rPr>
              <a:t>ij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includes the many-body effects</a:t>
            </a:r>
          </a:p>
          <a:p>
            <a:pPr eaLnBrk="1" hangingPunct="1"/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b</a:t>
            </a:r>
            <a:r>
              <a:rPr lang="en-US" i="1" baseline="-25000">
                <a:latin typeface="Arial" charset="0"/>
                <a:ea typeface="ＭＳ Ｐゴシック" charset="0"/>
                <a:cs typeface="ＭＳ Ｐゴシック" charset="0"/>
              </a:rPr>
              <a:t>ij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= z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-1/2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fixes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 the coordination dependence problem of simple pair potential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Potentials of this form include Tersoff and Finnis-Sinclair</a:t>
            </a:r>
          </a:p>
        </p:txBody>
      </p:sp>
      <p:graphicFrame>
        <p:nvGraphicFramePr>
          <p:cNvPr id="19460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2057400" y="1163638"/>
          <a:ext cx="487203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300" imgH="1422400" progId="Equation.DSMT4">
                  <p:embed/>
                </p:oleObj>
              </mc:Choice>
              <mc:Fallback>
                <p:oleObj name="Equation" r:id="rId3" imgW="2273300" imgH="1422400" progId="Equation.DSMT4">
                  <p:embed/>
                  <p:pic>
                    <p:nvPicPr>
                      <p:cNvPr id="194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63638"/>
                        <a:ext cx="487203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6537325" y="1074738"/>
            <a:ext cx="17240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solidFill>
                  <a:schemeClr val="accent2"/>
                </a:solidFill>
              </a:rPr>
              <a:t>D.W. Brenner, </a:t>
            </a:r>
            <a:r>
              <a:rPr lang="en-US" sz="800" i="1">
                <a:solidFill>
                  <a:schemeClr val="accent2"/>
                </a:solidFill>
              </a:rPr>
              <a:t>Phys. Stat. Sol.</a:t>
            </a:r>
            <a:r>
              <a:rPr lang="en-US" sz="800">
                <a:solidFill>
                  <a:schemeClr val="accent2"/>
                </a:solidFill>
              </a:rPr>
              <a:t> </a:t>
            </a:r>
            <a:r>
              <a:rPr lang="ja-JP" altLang="en-US" sz="800">
                <a:solidFill>
                  <a:schemeClr val="accent2"/>
                </a:solidFill>
              </a:rPr>
              <a:t>‘</a:t>
            </a:r>
            <a:r>
              <a:rPr lang="en-US" altLang="ja-JP" sz="800">
                <a:solidFill>
                  <a:schemeClr val="accent2"/>
                </a:solidFill>
              </a:rPr>
              <a:t>00</a:t>
            </a:r>
            <a:endParaRPr lang="en-US" sz="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8D0BB74A-B716-DF4A-A1A1-A3A5DB929777}" type="slidenum">
              <a:rPr lang="en-US" sz="1000"/>
              <a:pPr eaLnBrk="1" hangingPunct="1"/>
              <a:t>9</a:t>
            </a:fld>
            <a:endParaRPr lang="en-US" sz="10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Adding in Multibody Effects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Bond Order Potentials (2)</a:t>
            </a:r>
          </a:p>
        </p:txBody>
      </p:sp>
      <p:graphicFrame>
        <p:nvGraphicFramePr>
          <p:cNvPr id="2150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920875" y="949325"/>
          <a:ext cx="48958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84400" imgH="431800" progId="Equation.DSMT4">
                  <p:embed/>
                </p:oleObj>
              </mc:Choice>
              <mc:Fallback>
                <p:oleObj name="Equation" r:id="rId3" imgW="2184400" imgH="431800" progId="Equation.DSMT4">
                  <p:embed/>
                  <p:pic>
                    <p:nvPicPr>
                      <p:cNvPr id="2150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949325"/>
                        <a:ext cx="48958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336925" y="2509838"/>
            <a:ext cx="375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Z=1, E</a:t>
            </a:r>
            <a:r>
              <a:rPr lang="en-US" baseline="-25000"/>
              <a:t>coh</a:t>
            </a:r>
            <a:r>
              <a:rPr lang="en-US"/>
              <a:t> = </a:t>
            </a:r>
            <a:r>
              <a:rPr lang="en-US">
                <a:latin typeface="Symbol" charset="0"/>
              </a:rPr>
              <a:t>f</a:t>
            </a:r>
            <a:r>
              <a:rPr lang="en-US"/>
              <a:t>(r), E</a:t>
            </a:r>
            <a:r>
              <a:rPr lang="en-US" baseline="-25000"/>
              <a:t>coh</a:t>
            </a:r>
            <a:r>
              <a:rPr lang="en-US"/>
              <a:t>/bond = </a:t>
            </a:r>
            <a:r>
              <a:rPr lang="en-US">
                <a:latin typeface="Symbol" charset="0"/>
              </a:rPr>
              <a:t>f</a:t>
            </a:r>
            <a:r>
              <a:rPr lang="en-US"/>
              <a:t>(r)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368300" y="2271713"/>
            <a:ext cx="1930400" cy="750887"/>
            <a:chOff x="232" y="1431"/>
            <a:chExt cx="1216" cy="473"/>
          </a:xfrm>
        </p:grpSpPr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232" y="151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Oval 7"/>
            <p:cNvSpPr>
              <a:spLocks noChangeArrowheads="1"/>
            </p:cNvSpPr>
            <p:nvPr/>
          </p:nvSpPr>
          <p:spPr bwMode="auto">
            <a:xfrm>
              <a:off x="1064" y="152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8"/>
            <p:cNvSpPr>
              <a:spLocks noChangeShapeType="1"/>
            </p:cNvSpPr>
            <p:nvPr/>
          </p:nvSpPr>
          <p:spPr bwMode="auto">
            <a:xfrm>
              <a:off x="416" y="1704"/>
              <a:ext cx="8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Text Box 9"/>
            <p:cNvSpPr txBox="1">
              <a:spLocks noChangeArrowheads="1"/>
            </p:cNvSpPr>
            <p:nvPr/>
          </p:nvSpPr>
          <p:spPr bwMode="auto">
            <a:xfrm>
              <a:off x="734" y="1431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</p:grp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368300" y="3833813"/>
            <a:ext cx="1930400" cy="1843087"/>
            <a:chOff x="232" y="2415"/>
            <a:chExt cx="1216" cy="1161"/>
          </a:xfrm>
        </p:grpSpPr>
        <p:sp>
          <p:nvSpPr>
            <p:cNvPr id="21513" name="Oval 11"/>
            <p:cNvSpPr>
              <a:spLocks noChangeArrowheads="1"/>
            </p:cNvSpPr>
            <p:nvPr/>
          </p:nvSpPr>
          <p:spPr bwMode="auto">
            <a:xfrm>
              <a:off x="656" y="31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12"/>
            <p:cNvSpPr>
              <a:spLocks noChangeArrowheads="1"/>
            </p:cNvSpPr>
            <p:nvPr/>
          </p:nvSpPr>
          <p:spPr bwMode="auto">
            <a:xfrm>
              <a:off x="232" y="24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13"/>
            <p:cNvSpPr>
              <a:spLocks noChangeArrowheads="1"/>
            </p:cNvSpPr>
            <p:nvPr/>
          </p:nvSpPr>
          <p:spPr bwMode="auto">
            <a:xfrm>
              <a:off x="1064" y="250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Text Box 14"/>
            <p:cNvSpPr txBox="1">
              <a:spLocks noChangeArrowheads="1"/>
            </p:cNvSpPr>
            <p:nvPr/>
          </p:nvSpPr>
          <p:spPr bwMode="auto">
            <a:xfrm>
              <a:off x="734" y="2415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  <p:sp>
          <p:nvSpPr>
            <p:cNvPr id="21517" name="AutoShape 15"/>
            <p:cNvSpPr>
              <a:spLocks noChangeArrowheads="1"/>
            </p:cNvSpPr>
            <p:nvPr/>
          </p:nvSpPr>
          <p:spPr bwMode="auto">
            <a:xfrm rot="10800000">
              <a:off x="392" y="2672"/>
              <a:ext cx="860" cy="7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Text Box 16"/>
            <p:cNvSpPr txBox="1">
              <a:spLocks noChangeArrowheads="1"/>
            </p:cNvSpPr>
            <p:nvPr/>
          </p:nvSpPr>
          <p:spPr bwMode="auto">
            <a:xfrm>
              <a:off x="382" y="2983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  <p:sp>
          <p:nvSpPr>
            <p:cNvPr id="21519" name="Text Box 17"/>
            <p:cNvSpPr txBox="1">
              <a:spLocks noChangeArrowheads="1"/>
            </p:cNvSpPr>
            <p:nvPr/>
          </p:nvSpPr>
          <p:spPr bwMode="auto">
            <a:xfrm>
              <a:off x="1118" y="2983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</p:grpSp>
      <p:sp>
        <p:nvSpPr>
          <p:cNvPr id="21511" name="Text Box 18"/>
          <p:cNvSpPr txBox="1">
            <a:spLocks noChangeArrowheads="1"/>
          </p:cNvSpPr>
          <p:nvPr/>
        </p:nvSpPr>
        <p:spPr bwMode="auto">
          <a:xfrm>
            <a:off x="3336925" y="4503738"/>
            <a:ext cx="460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Z=2, E</a:t>
            </a:r>
            <a:r>
              <a:rPr lang="en-US" baseline="-25000"/>
              <a:t>coh</a:t>
            </a:r>
            <a:r>
              <a:rPr lang="en-US"/>
              <a:t> = 3</a:t>
            </a:r>
            <a:r>
              <a:rPr lang="en-US">
                <a:latin typeface="Symbol" charset="0"/>
              </a:rPr>
              <a:t>f</a:t>
            </a:r>
            <a:r>
              <a:rPr lang="en-US"/>
              <a:t>(r)/</a:t>
            </a:r>
            <a:r>
              <a:rPr lang="en-US">
                <a:sym typeface="Symbol" charset="0"/>
              </a:rPr>
              <a:t>2</a:t>
            </a:r>
            <a:r>
              <a:rPr lang="en-US"/>
              <a:t>, E</a:t>
            </a:r>
            <a:r>
              <a:rPr lang="en-US" baseline="-25000"/>
              <a:t>coh</a:t>
            </a:r>
            <a:r>
              <a:rPr lang="en-US"/>
              <a:t>/bond = </a:t>
            </a:r>
            <a:r>
              <a:rPr lang="en-US">
                <a:latin typeface="Symbol" charset="0"/>
              </a:rPr>
              <a:t>f</a:t>
            </a:r>
            <a:r>
              <a:rPr lang="en-US"/>
              <a:t>(r)/</a:t>
            </a:r>
            <a:r>
              <a:rPr lang="en-US">
                <a:sym typeface="Symbol" charset="0"/>
              </a:rPr>
              <a:t>2</a:t>
            </a:r>
          </a:p>
        </p:txBody>
      </p:sp>
      <p:sp>
        <p:nvSpPr>
          <p:cNvPr id="21512" name="Text Box 19"/>
          <p:cNvSpPr txBox="1">
            <a:spLocks noChangeArrowheads="1"/>
          </p:cNvSpPr>
          <p:nvPr/>
        </p:nvSpPr>
        <p:spPr bwMode="auto">
          <a:xfrm>
            <a:off x="2752725" y="5405438"/>
            <a:ext cx="577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bond energy changes with coordination!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8893</TotalTime>
  <Words>2188</Words>
  <Application>Microsoft Macintosh PowerPoint</Application>
  <PresentationFormat>On-screen Show (4:3)</PresentationFormat>
  <Paragraphs>260</Paragraphs>
  <Slides>21</Slides>
  <Notes>15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Symbol</vt:lpstr>
      <vt:lpstr>Default Design</vt:lpstr>
      <vt:lpstr>Equation</vt:lpstr>
      <vt:lpstr>Introduction to Many-Body Potentials</vt:lpstr>
      <vt:lpstr>Outline</vt:lpstr>
      <vt:lpstr>Pair and Many-Body Potentials</vt:lpstr>
      <vt:lpstr>Some Limitations of Pair Potentials Perfect Cauchy Relation </vt:lpstr>
      <vt:lpstr>Some Limitations of Pair Potentials Vacancy and Cohesive Energy</vt:lpstr>
      <vt:lpstr>Some Limitations of Pair Potentials Scaling of Cohesive Energy with Coordination Z</vt:lpstr>
      <vt:lpstr>General Challenges for Potentials</vt:lpstr>
      <vt:lpstr>Adding in Multibody Effects Bond Order Potentials (1)</vt:lpstr>
      <vt:lpstr>Adding in Multibody Effects Bond Order Potentials (2)</vt:lpstr>
      <vt:lpstr>A Multibody Potential For Metals Embedded Atom Method (EAM) (1)</vt:lpstr>
      <vt:lpstr>Adding in Multibody Effects  Embedded Atom Method (EAM) (2)</vt:lpstr>
      <vt:lpstr>Pt Binding – Many-Body Effects Modified EAM (MEAM) and DFT</vt:lpstr>
      <vt:lpstr>Adding in Charge Transfer Environment Dependent Electrostatics (1)</vt:lpstr>
      <vt:lpstr>Adding in Charge Transfer Environment Dependent Electrostatics (2)</vt:lpstr>
      <vt:lpstr>Charge Optimized Many-Body (COMB) Potentials</vt:lpstr>
      <vt:lpstr>A State of the Art Potential ReaxFF (H-C, Si-O, Al-O)</vt:lpstr>
      <vt:lpstr>CHARM</vt:lpstr>
      <vt:lpstr>Machine Learning Potentials</vt:lpstr>
      <vt:lpstr>Coarse Grained Potentials</vt:lpstr>
      <vt:lpstr>Speed and Scaling with Potentials</vt:lpstr>
      <vt:lpstr>Summary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ddmorgan</dc:creator>
  <cp:lastModifiedBy>yuan ping</cp:lastModifiedBy>
  <cp:revision>621</cp:revision>
  <dcterms:created xsi:type="dcterms:W3CDTF">2004-09-26T19:54:28Z</dcterms:created>
  <dcterms:modified xsi:type="dcterms:W3CDTF">2024-11-05T05:19:52Z</dcterms:modified>
</cp:coreProperties>
</file>