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1" r:id="rId2"/>
    <p:sldId id="477" r:id="rId3"/>
    <p:sldId id="478" r:id="rId4"/>
    <p:sldId id="490" r:id="rId5"/>
    <p:sldId id="489" r:id="rId6"/>
    <p:sldId id="479" r:id="rId7"/>
    <p:sldId id="461" r:id="rId8"/>
    <p:sldId id="491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6"/>
  </p:normalViewPr>
  <p:slideViewPr>
    <p:cSldViewPr snapToGrid="0" showGuides="1">
      <p:cViewPr varScale="1">
        <p:scale>
          <a:sx n="120" d="100"/>
          <a:sy n="120" d="100"/>
        </p:scale>
        <p:origin x="1640" y="184"/>
      </p:cViewPr>
      <p:guideLst>
        <p:guide orient="horz" pos="1361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5034F2DB-5880-294F-8C85-82C01FC30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2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6FFD33FC-25CD-C042-B148-373FEB0EC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FB6D18-4419-E240-BB56-6A48543DFE7C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B4A24C-FAD1-A045-9347-0693E690670E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9807E2-0AA1-404F-8AC1-DD5AA35BC73E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7B377-BE16-4C4B-B890-9EF727947308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BDA6DA-4FC5-A448-9745-895D91324E60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177C86-EBE2-8347-AADB-474A8B41885A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364826-0E4E-D04E-AD5F-0ED4179784B3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B4A24C-FAD1-A045-9347-0693E690670E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5C15B0-BB32-1745-8C0B-F41902E4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836892E-F233-E84C-BDEC-BED4000D7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13140C-E569-AA4C-AEE0-754A4A58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EE93978-F3FA-914F-A39A-1836F8C9A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B0A8A06-A729-C544-964B-95DB0C71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0C2D797-D8A0-5B49-BB5E-36E11A9EA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38AFF39-60E1-CC40-B456-1E92FAD5E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60FE59A-AE9E-8A42-9343-AE18082B4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AC7E45F-A367-1043-84A4-023C9EEC7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0562C4F-8EF3-2E47-BDC9-312988A0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20E72C6-409B-4D4D-822B-779CECB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C0F3E0-93B8-204D-9FCF-43146E9E1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A6F0CE7-5348-714C-9047-7B842E3A8176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Introduction to Monte Carlo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6CB88-CE8C-7E95-25EE-581A5FE2DBF1}"/>
              </a:ext>
            </a:extLst>
          </p:cNvPr>
          <p:cNvSpPr txBox="1"/>
          <p:nvPr/>
        </p:nvSpPr>
        <p:spPr>
          <a:xfrm>
            <a:off x="4610100" y="64578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Slides Credits to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Dane Morgan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1130F3C-D488-7940-AA7E-F474CD98534E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Reading: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Allen and </a:t>
            </a:r>
            <a:r>
              <a:rPr lang="en-US" dirty="0" err="1">
                <a:latin typeface="Arial" charset="0"/>
                <a:ea typeface="ＭＳ Ｐゴシック" charset="0"/>
              </a:rPr>
              <a:t>Tildesley</a:t>
            </a:r>
            <a:r>
              <a:rPr lang="en-US" dirty="0">
                <a:latin typeface="Arial" charset="0"/>
                <a:ea typeface="ＭＳ Ｐゴシック" charset="0"/>
              </a:rPr>
              <a:t>, Computer Simulation of Liquids, 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</a:rPr>
              <a:t>89, Ch. 4.1-4.4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idea of Monte Carlo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Getting thermal averages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with Monte Carlo and why momentum is simple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Monte Carlo viewed as a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numerical integration scheme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F2DFBEA-E3A8-3C49-8C37-083EE1CC541F}" type="slidenum">
              <a:rPr lang="en-US" sz="1000"/>
              <a:pPr eaLnBrk="1" hangingPunct="1"/>
              <a:t>3</a:t>
            </a:fld>
            <a:endParaRPr lang="en-US" sz="1000"/>
          </a:p>
        </p:txBody>
      </p:sp>
      <p:pic>
        <p:nvPicPr>
          <p:cNvPr id="19459" name="Picture 2" descr="Monaco, Monte-Carlo, Monte Carlo, Monte-Carlo Online, Monte Carlo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4843463"/>
            <a:ext cx="1350962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The Casino of Monaco, Monte-Car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4987925"/>
            <a:ext cx="187007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MC and What is it for?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" y="914400"/>
            <a:ext cx="8707438" cy="49974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MC explores the states of a system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stochastically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with probabilities that match those expected physically</a:t>
            </a:r>
          </a:p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Stochastic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means involving or containing a random variable or variables, which in practice means that the method does things based on values of random numbers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MC is used to get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thermodynamic averages, thermodynamic potentials (from the averages),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and study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phase transitions (from averages) – Key is thermodynamic averages!!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MC has many other applications outside materials science, where is covers a large range of methods using random numbers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Called Monte Carlo since that is where gambling happens – lots of chance!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960938" y="6443663"/>
            <a:ext cx="3376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http://www.monte-carlo.mc/principalitymonaco/index.html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17538" y="6448425"/>
            <a:ext cx="4246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http://www.monte-carlo.mc/principalitymonaco/entertainment/casino.html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D711B59-F058-7040-9A61-A947A1247EF1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3505200" cy="44751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In MD we average A over states by exploring states through evolving the system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 time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with Newton</a:t>
            </a:r>
            <a:r>
              <a:rPr lang="ja-JP" altLang="en-US" sz="20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 equation (time average)</a:t>
            </a:r>
          </a:p>
          <a:p>
            <a:pPr eaLnBrk="1" hangingPunct="1"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In MC we average A over states by exploring states through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stochastic steps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between states with guided probabilities (ensemble average)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Monte Carlo for Averages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013200" y="895350"/>
          <a:ext cx="22018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342900" progId="Equation.DSMT4">
                  <p:embed/>
                </p:oleObj>
              </mc:Choice>
              <mc:Fallback>
                <p:oleObj name="Equation" r:id="rId3" imgW="11938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895350"/>
                        <a:ext cx="22018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811463" y="9572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We want</a:t>
            </a:r>
          </a:p>
        </p:txBody>
      </p: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4067175" y="1779588"/>
            <a:ext cx="4292600" cy="2149475"/>
            <a:chOff x="2222" y="1487"/>
            <a:chExt cx="2704" cy="1354"/>
          </a:xfrm>
        </p:grpSpPr>
        <p:sp>
          <p:nvSpPr>
            <p:cNvPr id="21523" name="Line 6"/>
            <p:cNvSpPr>
              <a:spLocks noChangeShapeType="1"/>
            </p:cNvSpPr>
            <p:nvPr/>
          </p:nvSpPr>
          <p:spPr bwMode="auto">
            <a:xfrm>
              <a:off x="2448" y="1496"/>
              <a:ext cx="0" cy="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7"/>
            <p:cNvSpPr>
              <a:spLocks noChangeShapeType="1"/>
            </p:cNvSpPr>
            <p:nvPr/>
          </p:nvSpPr>
          <p:spPr bwMode="auto">
            <a:xfrm>
              <a:off x="2448" y="2616"/>
              <a:ext cx="2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8"/>
            <p:cNvSpPr>
              <a:spLocks/>
            </p:cNvSpPr>
            <p:nvPr/>
          </p:nvSpPr>
          <p:spPr bwMode="auto">
            <a:xfrm>
              <a:off x="2448" y="1703"/>
              <a:ext cx="2184" cy="624"/>
            </a:xfrm>
            <a:custGeom>
              <a:avLst/>
              <a:gdLst>
                <a:gd name="T0" fmla="*/ 0 w 2184"/>
                <a:gd name="T1" fmla="*/ 145 h 624"/>
                <a:gd name="T2" fmla="*/ 60 w 2184"/>
                <a:gd name="T3" fmla="*/ 65 h 624"/>
                <a:gd name="T4" fmla="*/ 192 w 2184"/>
                <a:gd name="T5" fmla="*/ 97 h 624"/>
                <a:gd name="T6" fmla="*/ 248 w 2184"/>
                <a:gd name="T7" fmla="*/ 129 h 624"/>
                <a:gd name="T8" fmla="*/ 368 w 2184"/>
                <a:gd name="T9" fmla="*/ 233 h 624"/>
                <a:gd name="T10" fmla="*/ 448 w 2184"/>
                <a:gd name="T11" fmla="*/ 449 h 624"/>
                <a:gd name="T12" fmla="*/ 632 w 2184"/>
                <a:gd name="T13" fmla="*/ 609 h 624"/>
                <a:gd name="T14" fmla="*/ 730 w 2184"/>
                <a:gd name="T15" fmla="*/ 433 h 624"/>
                <a:gd name="T16" fmla="*/ 824 w 2184"/>
                <a:gd name="T17" fmla="*/ 577 h 624"/>
                <a:gd name="T18" fmla="*/ 904 w 2184"/>
                <a:gd name="T19" fmla="*/ 153 h 624"/>
                <a:gd name="T20" fmla="*/ 968 w 2184"/>
                <a:gd name="T21" fmla="*/ 1 h 624"/>
                <a:gd name="T22" fmla="*/ 1024 w 2184"/>
                <a:gd name="T23" fmla="*/ 145 h 624"/>
                <a:gd name="T24" fmla="*/ 1104 w 2184"/>
                <a:gd name="T25" fmla="*/ 73 h 624"/>
                <a:gd name="T26" fmla="*/ 1184 w 2184"/>
                <a:gd name="T27" fmla="*/ 185 h 624"/>
                <a:gd name="T28" fmla="*/ 1264 w 2184"/>
                <a:gd name="T29" fmla="*/ 513 h 624"/>
                <a:gd name="T30" fmla="*/ 1440 w 2184"/>
                <a:gd name="T31" fmla="*/ 393 h 624"/>
                <a:gd name="T32" fmla="*/ 1712 w 2184"/>
                <a:gd name="T33" fmla="*/ 41 h 624"/>
                <a:gd name="T34" fmla="*/ 1904 w 2184"/>
                <a:gd name="T35" fmla="*/ 529 h 624"/>
                <a:gd name="T36" fmla="*/ 2184 w 2184"/>
                <a:gd name="T37" fmla="*/ 305 h 6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84"/>
                <a:gd name="T58" fmla="*/ 0 h 624"/>
                <a:gd name="T59" fmla="*/ 2184 w 2184"/>
                <a:gd name="T60" fmla="*/ 624 h 6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84" h="624">
                  <a:moveTo>
                    <a:pt x="0" y="145"/>
                  </a:moveTo>
                  <a:cubicBezTo>
                    <a:pt x="7" y="117"/>
                    <a:pt x="28" y="73"/>
                    <a:pt x="60" y="65"/>
                  </a:cubicBezTo>
                  <a:cubicBezTo>
                    <a:pt x="92" y="57"/>
                    <a:pt x="161" y="86"/>
                    <a:pt x="192" y="97"/>
                  </a:cubicBezTo>
                  <a:cubicBezTo>
                    <a:pt x="224" y="108"/>
                    <a:pt x="219" y="106"/>
                    <a:pt x="248" y="129"/>
                  </a:cubicBezTo>
                  <a:cubicBezTo>
                    <a:pt x="277" y="152"/>
                    <a:pt x="335" y="180"/>
                    <a:pt x="368" y="233"/>
                  </a:cubicBezTo>
                  <a:cubicBezTo>
                    <a:pt x="401" y="286"/>
                    <a:pt x="404" y="386"/>
                    <a:pt x="448" y="449"/>
                  </a:cubicBezTo>
                  <a:cubicBezTo>
                    <a:pt x="492" y="512"/>
                    <a:pt x="585" y="612"/>
                    <a:pt x="632" y="609"/>
                  </a:cubicBezTo>
                  <a:cubicBezTo>
                    <a:pt x="679" y="606"/>
                    <a:pt x="698" y="438"/>
                    <a:pt x="730" y="433"/>
                  </a:cubicBezTo>
                  <a:cubicBezTo>
                    <a:pt x="762" y="428"/>
                    <a:pt x="795" y="624"/>
                    <a:pt x="824" y="577"/>
                  </a:cubicBezTo>
                  <a:cubicBezTo>
                    <a:pt x="853" y="530"/>
                    <a:pt x="880" y="249"/>
                    <a:pt x="904" y="153"/>
                  </a:cubicBezTo>
                  <a:cubicBezTo>
                    <a:pt x="928" y="57"/>
                    <a:pt x="948" y="2"/>
                    <a:pt x="968" y="1"/>
                  </a:cubicBezTo>
                  <a:cubicBezTo>
                    <a:pt x="988" y="0"/>
                    <a:pt x="1002" y="133"/>
                    <a:pt x="1024" y="145"/>
                  </a:cubicBezTo>
                  <a:cubicBezTo>
                    <a:pt x="1046" y="157"/>
                    <a:pt x="1077" y="66"/>
                    <a:pt x="1104" y="73"/>
                  </a:cubicBezTo>
                  <a:cubicBezTo>
                    <a:pt x="1131" y="80"/>
                    <a:pt x="1157" y="112"/>
                    <a:pt x="1184" y="185"/>
                  </a:cubicBezTo>
                  <a:cubicBezTo>
                    <a:pt x="1211" y="258"/>
                    <a:pt x="1221" y="478"/>
                    <a:pt x="1264" y="513"/>
                  </a:cubicBezTo>
                  <a:cubicBezTo>
                    <a:pt x="1307" y="548"/>
                    <a:pt x="1365" y="472"/>
                    <a:pt x="1440" y="393"/>
                  </a:cubicBezTo>
                  <a:cubicBezTo>
                    <a:pt x="1515" y="314"/>
                    <a:pt x="1635" y="18"/>
                    <a:pt x="1712" y="41"/>
                  </a:cubicBezTo>
                  <a:cubicBezTo>
                    <a:pt x="1789" y="64"/>
                    <a:pt x="1825" y="485"/>
                    <a:pt x="1904" y="529"/>
                  </a:cubicBezTo>
                  <a:cubicBezTo>
                    <a:pt x="1983" y="573"/>
                    <a:pt x="2126" y="352"/>
                    <a:pt x="2184" y="30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9"/>
            <p:cNvSpPr>
              <a:spLocks noChangeShapeType="1"/>
            </p:cNvSpPr>
            <p:nvPr/>
          </p:nvSpPr>
          <p:spPr bwMode="auto">
            <a:xfrm>
              <a:off x="2448" y="1984"/>
              <a:ext cx="2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10"/>
            <p:cNvSpPr txBox="1">
              <a:spLocks noChangeArrowheads="1"/>
            </p:cNvSpPr>
            <p:nvPr/>
          </p:nvSpPr>
          <p:spPr bwMode="auto">
            <a:xfrm>
              <a:off x="4766" y="247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</a:t>
              </a:r>
            </a:p>
          </p:txBody>
        </p:sp>
        <p:sp>
          <p:nvSpPr>
            <p:cNvPr id="21528" name="Text Box 11"/>
            <p:cNvSpPr txBox="1">
              <a:spLocks noChangeArrowheads="1"/>
            </p:cNvSpPr>
            <p:nvPr/>
          </p:nvSpPr>
          <p:spPr bwMode="auto">
            <a:xfrm>
              <a:off x="2222" y="148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29" name="Oval 12"/>
            <p:cNvSpPr>
              <a:spLocks noChangeArrowheads="1"/>
            </p:cNvSpPr>
            <p:nvPr/>
          </p:nvSpPr>
          <p:spPr bwMode="auto">
            <a:xfrm>
              <a:off x="2616" y="1784"/>
              <a:ext cx="72" cy="7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Text Box 13"/>
            <p:cNvSpPr txBox="1">
              <a:spLocks noChangeArrowheads="1"/>
            </p:cNvSpPr>
            <p:nvPr/>
          </p:nvSpPr>
          <p:spPr bwMode="auto">
            <a:xfrm>
              <a:off x="2622" y="1487"/>
              <a:ext cx="1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Value of A in state s(t</a:t>
              </a:r>
              <a:r>
                <a:rPr lang="en-US" baseline="-25000"/>
                <a:t>0</a:t>
              </a:r>
              <a:r>
                <a:rPr lang="en-US"/>
                <a:t>)</a:t>
              </a:r>
            </a:p>
          </p:txBody>
        </p:sp>
        <p:sp>
          <p:nvSpPr>
            <p:cNvPr id="21531" name="Text Box 14"/>
            <p:cNvSpPr txBox="1">
              <a:spLocks noChangeArrowheads="1"/>
            </p:cNvSpPr>
            <p:nvPr/>
          </p:nvSpPr>
          <p:spPr bwMode="auto">
            <a:xfrm>
              <a:off x="2560" y="2591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</a:t>
              </a:r>
              <a:r>
                <a:rPr lang="en-US" baseline="-25000"/>
                <a:t>0</a:t>
              </a:r>
            </a:p>
          </p:txBody>
        </p:sp>
        <p:sp>
          <p:nvSpPr>
            <p:cNvPr id="21532" name="Line 15"/>
            <p:cNvSpPr>
              <a:spLocks noChangeShapeType="1"/>
            </p:cNvSpPr>
            <p:nvPr/>
          </p:nvSpPr>
          <p:spPr bwMode="auto">
            <a:xfrm>
              <a:off x="2648" y="1824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2" name="Group 17"/>
          <p:cNvGrpSpPr>
            <a:grpSpLocks/>
          </p:cNvGrpSpPr>
          <p:nvPr/>
        </p:nvGrpSpPr>
        <p:grpSpPr bwMode="auto">
          <a:xfrm>
            <a:off x="4168775" y="4357688"/>
            <a:ext cx="4349750" cy="2149475"/>
            <a:chOff x="2222" y="1487"/>
            <a:chExt cx="2740" cy="1354"/>
          </a:xfrm>
        </p:grpSpPr>
        <p:sp>
          <p:nvSpPr>
            <p:cNvPr id="21513" name="Line 18"/>
            <p:cNvSpPr>
              <a:spLocks noChangeShapeType="1"/>
            </p:cNvSpPr>
            <p:nvPr/>
          </p:nvSpPr>
          <p:spPr bwMode="auto">
            <a:xfrm>
              <a:off x="2448" y="1496"/>
              <a:ext cx="0" cy="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9"/>
            <p:cNvSpPr>
              <a:spLocks noChangeShapeType="1"/>
            </p:cNvSpPr>
            <p:nvPr/>
          </p:nvSpPr>
          <p:spPr bwMode="auto">
            <a:xfrm>
              <a:off x="2448" y="2616"/>
              <a:ext cx="2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0"/>
            <p:cNvSpPr>
              <a:spLocks/>
            </p:cNvSpPr>
            <p:nvPr/>
          </p:nvSpPr>
          <p:spPr bwMode="auto">
            <a:xfrm>
              <a:off x="2448" y="1703"/>
              <a:ext cx="2184" cy="624"/>
            </a:xfrm>
            <a:custGeom>
              <a:avLst/>
              <a:gdLst>
                <a:gd name="T0" fmla="*/ 0 w 2184"/>
                <a:gd name="T1" fmla="*/ 145 h 624"/>
                <a:gd name="T2" fmla="*/ 60 w 2184"/>
                <a:gd name="T3" fmla="*/ 65 h 624"/>
                <a:gd name="T4" fmla="*/ 192 w 2184"/>
                <a:gd name="T5" fmla="*/ 97 h 624"/>
                <a:gd name="T6" fmla="*/ 248 w 2184"/>
                <a:gd name="T7" fmla="*/ 129 h 624"/>
                <a:gd name="T8" fmla="*/ 368 w 2184"/>
                <a:gd name="T9" fmla="*/ 233 h 624"/>
                <a:gd name="T10" fmla="*/ 448 w 2184"/>
                <a:gd name="T11" fmla="*/ 449 h 624"/>
                <a:gd name="T12" fmla="*/ 632 w 2184"/>
                <a:gd name="T13" fmla="*/ 609 h 624"/>
                <a:gd name="T14" fmla="*/ 730 w 2184"/>
                <a:gd name="T15" fmla="*/ 433 h 624"/>
                <a:gd name="T16" fmla="*/ 824 w 2184"/>
                <a:gd name="T17" fmla="*/ 577 h 624"/>
                <a:gd name="T18" fmla="*/ 904 w 2184"/>
                <a:gd name="T19" fmla="*/ 153 h 624"/>
                <a:gd name="T20" fmla="*/ 968 w 2184"/>
                <a:gd name="T21" fmla="*/ 1 h 624"/>
                <a:gd name="T22" fmla="*/ 1024 w 2184"/>
                <a:gd name="T23" fmla="*/ 145 h 624"/>
                <a:gd name="T24" fmla="*/ 1104 w 2184"/>
                <a:gd name="T25" fmla="*/ 73 h 624"/>
                <a:gd name="T26" fmla="*/ 1184 w 2184"/>
                <a:gd name="T27" fmla="*/ 185 h 624"/>
                <a:gd name="T28" fmla="*/ 1264 w 2184"/>
                <a:gd name="T29" fmla="*/ 513 h 624"/>
                <a:gd name="T30" fmla="*/ 1440 w 2184"/>
                <a:gd name="T31" fmla="*/ 393 h 624"/>
                <a:gd name="T32" fmla="*/ 1712 w 2184"/>
                <a:gd name="T33" fmla="*/ 41 h 624"/>
                <a:gd name="T34" fmla="*/ 1904 w 2184"/>
                <a:gd name="T35" fmla="*/ 529 h 624"/>
                <a:gd name="T36" fmla="*/ 2184 w 2184"/>
                <a:gd name="T37" fmla="*/ 305 h 6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84"/>
                <a:gd name="T58" fmla="*/ 0 h 624"/>
                <a:gd name="T59" fmla="*/ 2184 w 2184"/>
                <a:gd name="T60" fmla="*/ 624 h 6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84" h="624">
                  <a:moveTo>
                    <a:pt x="0" y="145"/>
                  </a:moveTo>
                  <a:cubicBezTo>
                    <a:pt x="7" y="117"/>
                    <a:pt x="28" y="73"/>
                    <a:pt x="60" y="65"/>
                  </a:cubicBezTo>
                  <a:cubicBezTo>
                    <a:pt x="92" y="57"/>
                    <a:pt x="161" y="86"/>
                    <a:pt x="192" y="97"/>
                  </a:cubicBezTo>
                  <a:cubicBezTo>
                    <a:pt x="224" y="108"/>
                    <a:pt x="219" y="106"/>
                    <a:pt x="248" y="129"/>
                  </a:cubicBezTo>
                  <a:cubicBezTo>
                    <a:pt x="277" y="152"/>
                    <a:pt x="335" y="180"/>
                    <a:pt x="368" y="233"/>
                  </a:cubicBezTo>
                  <a:cubicBezTo>
                    <a:pt x="401" y="286"/>
                    <a:pt x="404" y="386"/>
                    <a:pt x="448" y="449"/>
                  </a:cubicBezTo>
                  <a:cubicBezTo>
                    <a:pt x="492" y="512"/>
                    <a:pt x="585" y="612"/>
                    <a:pt x="632" y="609"/>
                  </a:cubicBezTo>
                  <a:cubicBezTo>
                    <a:pt x="679" y="606"/>
                    <a:pt x="698" y="438"/>
                    <a:pt x="730" y="433"/>
                  </a:cubicBezTo>
                  <a:cubicBezTo>
                    <a:pt x="762" y="428"/>
                    <a:pt x="795" y="624"/>
                    <a:pt x="824" y="577"/>
                  </a:cubicBezTo>
                  <a:cubicBezTo>
                    <a:pt x="853" y="530"/>
                    <a:pt x="880" y="249"/>
                    <a:pt x="904" y="153"/>
                  </a:cubicBezTo>
                  <a:cubicBezTo>
                    <a:pt x="928" y="57"/>
                    <a:pt x="948" y="2"/>
                    <a:pt x="968" y="1"/>
                  </a:cubicBezTo>
                  <a:cubicBezTo>
                    <a:pt x="988" y="0"/>
                    <a:pt x="1002" y="133"/>
                    <a:pt x="1024" y="145"/>
                  </a:cubicBezTo>
                  <a:cubicBezTo>
                    <a:pt x="1046" y="157"/>
                    <a:pt x="1077" y="66"/>
                    <a:pt x="1104" y="73"/>
                  </a:cubicBezTo>
                  <a:cubicBezTo>
                    <a:pt x="1131" y="80"/>
                    <a:pt x="1157" y="112"/>
                    <a:pt x="1184" y="185"/>
                  </a:cubicBezTo>
                  <a:cubicBezTo>
                    <a:pt x="1211" y="258"/>
                    <a:pt x="1221" y="478"/>
                    <a:pt x="1264" y="513"/>
                  </a:cubicBezTo>
                  <a:cubicBezTo>
                    <a:pt x="1307" y="548"/>
                    <a:pt x="1365" y="472"/>
                    <a:pt x="1440" y="393"/>
                  </a:cubicBezTo>
                  <a:cubicBezTo>
                    <a:pt x="1515" y="314"/>
                    <a:pt x="1635" y="18"/>
                    <a:pt x="1712" y="41"/>
                  </a:cubicBezTo>
                  <a:cubicBezTo>
                    <a:pt x="1789" y="64"/>
                    <a:pt x="1825" y="485"/>
                    <a:pt x="1904" y="529"/>
                  </a:cubicBezTo>
                  <a:cubicBezTo>
                    <a:pt x="1983" y="573"/>
                    <a:pt x="2126" y="352"/>
                    <a:pt x="2184" y="30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2448" y="1984"/>
              <a:ext cx="2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22"/>
            <p:cNvSpPr txBox="1">
              <a:spLocks noChangeArrowheads="1"/>
            </p:cNvSpPr>
            <p:nvPr/>
          </p:nvSpPr>
          <p:spPr bwMode="auto">
            <a:xfrm>
              <a:off x="4766" y="24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</a:t>
              </a:r>
            </a:p>
          </p:txBody>
        </p:sp>
        <p:sp>
          <p:nvSpPr>
            <p:cNvPr id="21518" name="Text Box 23"/>
            <p:cNvSpPr txBox="1">
              <a:spLocks noChangeArrowheads="1"/>
            </p:cNvSpPr>
            <p:nvPr/>
          </p:nvSpPr>
          <p:spPr bwMode="auto">
            <a:xfrm>
              <a:off x="2222" y="148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19" name="Oval 24"/>
            <p:cNvSpPr>
              <a:spLocks noChangeArrowheads="1"/>
            </p:cNvSpPr>
            <p:nvPr/>
          </p:nvSpPr>
          <p:spPr bwMode="auto">
            <a:xfrm>
              <a:off x="2616" y="1784"/>
              <a:ext cx="72" cy="7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25"/>
            <p:cNvSpPr txBox="1">
              <a:spLocks noChangeArrowheads="1"/>
            </p:cNvSpPr>
            <p:nvPr/>
          </p:nvSpPr>
          <p:spPr bwMode="auto">
            <a:xfrm>
              <a:off x="2622" y="1487"/>
              <a:ext cx="15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Value of A in state s</a:t>
              </a:r>
              <a:r>
                <a:rPr lang="en-US" baseline="-25000"/>
                <a:t>0</a:t>
              </a:r>
            </a:p>
          </p:txBody>
        </p:sp>
        <p:sp>
          <p:nvSpPr>
            <p:cNvPr id="21521" name="Text Box 26"/>
            <p:cNvSpPr txBox="1">
              <a:spLocks noChangeArrowheads="1"/>
            </p:cNvSpPr>
            <p:nvPr/>
          </p:nvSpPr>
          <p:spPr bwMode="auto">
            <a:xfrm>
              <a:off x="2560" y="2591"/>
              <a:ext cx="2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</a:t>
              </a:r>
              <a:r>
                <a:rPr lang="en-US" baseline="-25000"/>
                <a:t>0</a:t>
              </a:r>
            </a:p>
          </p:txBody>
        </p:sp>
        <p:sp>
          <p:nvSpPr>
            <p:cNvPr id="21522" name="Line 27"/>
            <p:cNvSpPr>
              <a:spLocks noChangeShapeType="1"/>
            </p:cNvSpPr>
            <p:nvPr/>
          </p:nvSpPr>
          <p:spPr bwMode="auto">
            <a:xfrm>
              <a:off x="2648" y="1824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DD4ACDF-B600-B448-B13E-9ABDFB4C5121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Statistical Mechanics Fact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MC will allow us (given a Hamiltonian) to find averages of the form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use MC we will make use of an an expression for 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(s) from statistical mechanics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 is called the partition function and contains all the thermodynamic information but is very hard to calculated since it sums over all microstates</a:t>
            </a: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2819400" y="2160588"/>
          <a:ext cx="23796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342900" progId="Equation.DSMT4">
                  <p:embed/>
                </p:oleObj>
              </mc:Choice>
              <mc:Fallback>
                <p:oleObj name="Equation" r:id="rId3" imgW="11938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60588"/>
                        <a:ext cx="23796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2300288" y="3638550"/>
          <a:ext cx="39751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900" imgH="457200" progId="Equation.DSMT4">
                  <p:embed/>
                </p:oleObj>
              </mc:Choice>
              <mc:Fallback>
                <p:oleObj name="Equation" r:id="rId5" imgW="1993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638550"/>
                        <a:ext cx="39751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82CD57B-B50C-E944-BEF4-AC676499767F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We Will Ignore Momentum – Why?</a:t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Momentum is 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Simple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1113"/>
            <a:ext cx="8229600" cy="5351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In classical thermodynamics the momentum plays a simple role in the partition function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Partition function factors!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000" baseline="-25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is the same for all classical systems!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Momentum terms cancel from a thermodynamic average of momentum independent quantities!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So in the following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we will use V(q) for the energy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and ignore KE – averages will all be the same!</a:t>
            </a: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71177"/>
              </p:ext>
            </p:extLst>
          </p:nvPr>
        </p:nvGraphicFramePr>
        <p:xfrm>
          <a:off x="796925" y="2060950"/>
          <a:ext cx="75501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54500" imgH="368300" progId="Equation.DSMT4">
                  <p:embed/>
                </p:oleObj>
              </mc:Choice>
              <mc:Fallback>
                <p:oleObj name="Equation" r:id="rId3" imgW="42545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060950"/>
                        <a:ext cx="75501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46914"/>
              </p:ext>
            </p:extLst>
          </p:nvPr>
        </p:nvGraphicFramePr>
        <p:xfrm>
          <a:off x="1084263" y="4454525"/>
          <a:ext cx="76025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800" imgH="762000" progId="Equation.DSMT4">
                  <p:embed/>
                </p:oleObj>
              </mc:Choice>
              <mc:Fallback>
                <p:oleObj name="Equation" r:id="rId5" imgW="42418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454525"/>
                        <a:ext cx="760253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88372"/>
              </p:ext>
            </p:extLst>
          </p:nvPr>
        </p:nvGraphicFramePr>
        <p:xfrm>
          <a:off x="6346031" y="2805487"/>
          <a:ext cx="2106853" cy="76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533400" progId="Equation.3">
                  <p:embed/>
                </p:oleObj>
              </mc:Choice>
              <mc:Fallback>
                <p:oleObj name="Equation" r:id="rId7" imgW="1473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031" y="2805487"/>
                        <a:ext cx="2106853" cy="761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fld id="{3F6697AA-6C6A-EC4C-B371-77C8C9E67722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MC is a Numerical Integration to Get a Thermal Average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3306763"/>
            <a:ext cx="8229600" cy="3028950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Can we perform these summations numerically? </a:t>
            </a:r>
          </a:p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Simple Monte Carlo Sampling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: Choose a subset of states {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 baseline="-250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} at random to estimate the sums</a:t>
            </a: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This is turns out to impractically slow because you sample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too many terms that are near zero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so we use the Metropolis sampling approach (see later slides).</a:t>
            </a:r>
          </a:p>
        </p:txBody>
      </p:sp>
      <p:graphicFrame>
        <p:nvGraphicFramePr>
          <p:cNvPr id="27653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800100" y="1003300"/>
          <a:ext cx="705802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46600" imgH="1524000" progId="Equation.DSMT4">
                  <p:embed/>
                </p:oleObj>
              </mc:Choice>
              <mc:Fallback>
                <p:oleObj name="Equation" r:id="rId3" imgW="4546600" imgH="152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003300"/>
                        <a:ext cx="705802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850900" y="4576763"/>
          <a:ext cx="39639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700" imgH="520700" progId="Equation.3">
                  <p:embed/>
                </p:oleObj>
              </mc:Choice>
              <mc:Fallback>
                <p:oleObj name="Equation" r:id="rId5" imgW="25527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576763"/>
                        <a:ext cx="396398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1130F3C-D488-7940-AA7E-F474CD98534E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Monte Carlo samples state space in a series, just like MD, but not guided by F=ma (we will discuss how MC steps in state space later)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Thermal averages can now be taken just as in MD but with MC state sequence.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MC can be seen as performing a numerical integral (the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thermal average integral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by sampling stochastically rather than on a grid of some kind.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819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23542</TotalTime>
  <Words>563</Words>
  <Application>Microsoft Macintosh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Symbol</vt:lpstr>
      <vt:lpstr>Default Design</vt:lpstr>
      <vt:lpstr>Equation</vt:lpstr>
      <vt:lpstr>Introduction to Monte Carlo</vt:lpstr>
      <vt:lpstr>Outline</vt:lpstr>
      <vt:lpstr>What Is MC and What is it for?</vt:lpstr>
      <vt:lpstr>Monte Carlo for Averages</vt:lpstr>
      <vt:lpstr>A Statistical Mechanics Fact</vt:lpstr>
      <vt:lpstr>We Will Ignore Momentum – Why? Momentum is “Simple”</vt:lpstr>
      <vt:lpstr>MC is a Numerical Integration to Get a Thermal Average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1289</cp:revision>
  <dcterms:created xsi:type="dcterms:W3CDTF">2004-09-26T19:54:28Z</dcterms:created>
  <dcterms:modified xsi:type="dcterms:W3CDTF">2024-11-12T15:10:22Z</dcterms:modified>
</cp:coreProperties>
</file>