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82" r:id="rId2"/>
    <p:sldId id="483" r:id="rId3"/>
    <p:sldId id="442" r:id="rId4"/>
    <p:sldId id="484" r:id="rId5"/>
    <p:sldId id="444" r:id="rId6"/>
    <p:sldId id="443" r:id="rId7"/>
    <p:sldId id="445" r:id="rId8"/>
    <p:sldId id="446" r:id="rId9"/>
    <p:sldId id="456" r:id="rId1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991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00"/>
    <a:srgbClr val="FFFF00"/>
    <a:srgbClr val="CCFF33"/>
    <a:srgbClr val="CC00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719"/>
  </p:normalViewPr>
  <p:slideViewPr>
    <p:cSldViewPr snapToGrid="0">
      <p:cViewPr varScale="1">
        <p:scale>
          <a:sx n="120" d="100"/>
          <a:sy n="120" d="100"/>
        </p:scale>
        <p:origin x="1640" y="184"/>
      </p:cViewPr>
      <p:guideLst>
        <p:guide orient="horz" pos="3991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-1848" y="-108"/>
      </p:cViewPr>
      <p:guideLst>
        <p:guide orient="horz" pos="3025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t" anchorCtr="0" compatLnSpc="1">
            <a:prstTxWarp prst="textNoShape">
              <a:avLst/>
            </a:prstTxWarp>
          </a:bodyPr>
          <a:lstStyle>
            <a:lvl1pPr defTabSz="9636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t" anchorCtr="0" compatLnSpc="1">
            <a:prstTxWarp prst="textNoShape">
              <a:avLst/>
            </a:prstTxWarp>
          </a:bodyPr>
          <a:lstStyle>
            <a:lvl1pPr algn="r" defTabSz="9636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b" anchorCtr="0" compatLnSpc="1">
            <a:prstTxWarp prst="textNoShape">
              <a:avLst/>
            </a:prstTxWarp>
          </a:bodyPr>
          <a:lstStyle>
            <a:lvl1pPr defTabSz="9636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b" anchorCtr="0" compatLnSpc="1">
            <a:prstTxWarp prst="textNoShape">
              <a:avLst/>
            </a:prstTxWarp>
          </a:bodyPr>
          <a:lstStyle>
            <a:lvl1pPr algn="r" defTabSz="963613">
              <a:defRPr sz="1300"/>
            </a:lvl1pPr>
          </a:lstStyle>
          <a:p>
            <a:pPr>
              <a:defRPr/>
            </a:pPr>
            <a:fld id="{E048BA44-A310-0244-B11A-975194B130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764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t" anchorCtr="0" compatLnSpc="1">
            <a:prstTxWarp prst="textNoShape">
              <a:avLst/>
            </a:prstTxWarp>
          </a:bodyPr>
          <a:lstStyle>
            <a:lvl1pPr defTabSz="9636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t" anchorCtr="0" compatLnSpc="1">
            <a:prstTxWarp prst="textNoShape">
              <a:avLst/>
            </a:prstTxWarp>
          </a:bodyPr>
          <a:lstStyle>
            <a:lvl1pPr algn="r" defTabSz="9636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b" anchorCtr="0" compatLnSpc="1">
            <a:prstTxWarp prst="textNoShape">
              <a:avLst/>
            </a:prstTxWarp>
          </a:bodyPr>
          <a:lstStyle>
            <a:lvl1pPr defTabSz="9636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b" anchorCtr="0" compatLnSpc="1">
            <a:prstTxWarp prst="textNoShape">
              <a:avLst/>
            </a:prstTxWarp>
          </a:bodyPr>
          <a:lstStyle>
            <a:lvl1pPr algn="r" defTabSz="963613">
              <a:defRPr sz="1300"/>
            </a:lvl1pPr>
          </a:lstStyle>
          <a:p>
            <a:pPr>
              <a:defRPr/>
            </a:pPr>
            <a:fld id="{188038F4-A161-ED4C-8BFF-2447B7402D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108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0F96922-AE53-404D-9D5B-651CDEB57363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D93565A-5B16-B841-A76C-7B188482E87A}" type="slidenum">
              <a:rPr lang="en-US" sz="1300"/>
              <a:pPr eaLnBrk="1" hangingPunct="1"/>
              <a:t>2</a:t>
            </a:fld>
            <a:endParaRPr lang="en-US" sz="13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551BC8B-D522-474B-ADFA-3E5680CCF5C1}" type="slidenum">
              <a:rPr lang="en-US" sz="1300"/>
              <a:pPr eaLnBrk="1" hangingPunct="1"/>
              <a:t>3</a:t>
            </a:fld>
            <a:endParaRPr lang="en-US" sz="1300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551BC8B-D522-474B-ADFA-3E5680CCF5C1}" type="slidenum">
              <a:rPr lang="en-US" sz="1300"/>
              <a:pPr eaLnBrk="1" hangingPunct="1"/>
              <a:t>4</a:t>
            </a:fld>
            <a:endParaRPr lang="en-US" sz="1300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703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2A7BD6-4F01-2F43-AF5C-5315FDF0FAD5}" type="slidenum">
              <a:rPr lang="en-US" sz="1300"/>
              <a:pPr eaLnBrk="1" hangingPunct="1"/>
              <a:t>5</a:t>
            </a:fld>
            <a:endParaRPr lang="en-US" sz="130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AF28C96-5481-F54C-A12A-C6686CA57CA5}" type="slidenum">
              <a:rPr lang="en-US" sz="1300"/>
              <a:pPr eaLnBrk="1" hangingPunct="1"/>
              <a:t>6</a:t>
            </a:fld>
            <a:endParaRPr lang="en-US" sz="1300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30E284-92E6-2C47-AF71-4AC1795EBBD9}" type="slidenum">
              <a:rPr lang="en-US" sz="1300"/>
              <a:pPr eaLnBrk="1" hangingPunct="1"/>
              <a:t>7</a:t>
            </a:fld>
            <a:endParaRPr lang="en-US" sz="1300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DAE00C2-4B7E-9641-AA40-795C09C12D93}" type="slidenum">
              <a:rPr lang="en-US" sz="1300"/>
              <a:pPr eaLnBrk="1" hangingPunct="1"/>
              <a:t>8</a:t>
            </a:fld>
            <a:endParaRPr lang="en-US" sz="1300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9B91A8E-5174-1846-B90E-DA403B5BC4E4}" type="slidenum">
              <a:rPr lang="en-US" sz="1300"/>
              <a:pPr eaLnBrk="1" hangingPunct="1"/>
              <a:t>9</a:t>
            </a:fld>
            <a:endParaRPr lang="en-US" sz="130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115DB779-BE20-E249-9942-F6015A5223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06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A1F61578-2B19-034C-946B-F3FCB43CF2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59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12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12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A1202684-1B86-AC4C-BF0B-2EC10932BD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34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55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071B410E-527E-5F4B-8AE5-717FA7D3AB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3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8147BCF7-7B43-C948-BA56-07BBBECFF4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42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99BF6BD-0A56-504E-82D1-A87E29E33C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7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48C36381-A790-5C48-9D20-6FB9F59F16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2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52B7DFFB-5AB3-B146-BF81-34A3DE9DD3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B887199A-B7E9-AE47-ADDD-128F1715A5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5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1EC4F042-87D3-4C46-8280-8D13FA79A4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91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97C9461D-E348-3640-BE33-0DEEDA8AD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69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DC1BC0B9-0887-664C-B16E-8ADF200229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1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39975" y="6400800"/>
            <a:ext cx="473551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997B4306-7CC9-7445-99A0-04785647C7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5BF27E71-4280-0446-BB06-11869DCAFBF2}" type="slidenum">
              <a:rPr lang="en-US" sz="1000"/>
              <a:pPr eaLnBrk="1" hangingPunct="1"/>
              <a:t>1</a:t>
            </a:fld>
            <a:endParaRPr lang="en-US" sz="10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Molecular Dynamics Analysis: Melting and MD Limitations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886200"/>
            <a:ext cx="8458200" cy="17526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Dane Morgan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Last Update: 9/29/21</a:t>
            </a:r>
          </a:p>
        </p:txBody>
      </p:sp>
    </p:spTree>
    <p:extLst>
      <p:ext uri="{BB962C8B-B14F-4D97-AF65-F5344CB8AC3E}">
        <p14:creationId xmlns:p14="http://schemas.microsoft.com/office/powerpoint/2010/main" val="1324021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A170213B-66D7-0145-973A-3DC860BE2969}" type="slidenum">
              <a:rPr lang="en-US" sz="1000"/>
              <a:pPr eaLnBrk="1" hangingPunct="1"/>
              <a:t>2</a:t>
            </a:fld>
            <a:endParaRPr lang="en-US" sz="10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Outline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How can I analyze melting in Molecular Dynamics?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Energy vs T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&lt;r^2&gt; vs. T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Method to avoid hysteresis</a:t>
            </a: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70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124BBBDE-BCC2-E84D-8015-AFC93424DF0F}" type="slidenum">
              <a:rPr lang="en-US" sz="1000"/>
              <a:pPr eaLnBrk="1" hangingPunct="1"/>
              <a:t>3</a:t>
            </a:fld>
            <a:endParaRPr lang="en-US" sz="100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Example: Melting Temperature (T</a:t>
            </a:r>
            <a:r>
              <a:rPr lang="en-US" baseline="-25000">
                <a:latin typeface="Arial" charset="0"/>
                <a:ea typeface="ＭＳ Ｐゴシック" charset="0"/>
                <a:cs typeface="ＭＳ Ｐゴシック" charset="0"/>
              </a:rPr>
              <a:t>m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 From MD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87463"/>
            <a:ext cx="8229600" cy="50847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How can I get T</a:t>
            </a:r>
            <a:r>
              <a:rPr lang="en-US" sz="2000" baseline="-25000" dirty="0">
                <a:latin typeface="Arial" charset="0"/>
                <a:ea typeface="ＭＳ Ｐゴシック" charset="0"/>
                <a:cs typeface="ＭＳ Ｐゴシック" charset="0"/>
              </a:rPr>
              <a:t>m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 from an MD simulation?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Arial" charset="0"/>
                <a:ea typeface="ＭＳ Ｐゴシック" charset="0"/>
              </a:rPr>
              <a:t>What physics determines melting?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Arial" charset="0"/>
                <a:ea typeface="ＭＳ Ｐゴシック" charset="0"/>
              </a:rPr>
              <a:t>Which ensemble should I use?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Arial" charset="0"/>
                <a:ea typeface="ＭＳ Ｐゴシック" charset="0"/>
              </a:rPr>
              <a:t>What will I actually calculate that will tell me if the systems has melted?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Simple picture: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Melting is a </a:t>
            </a:r>
            <a:r>
              <a:rPr lang="en-US" sz="2000" dirty="0" err="1">
                <a:latin typeface="Arial" charset="0"/>
                <a:ea typeface="ＭＳ Ｐゴシック" charset="0"/>
                <a:cs typeface="ＭＳ Ｐゴシック" charset="0"/>
              </a:rPr>
              <a:t>solid</a:t>
            </a:r>
            <a:r>
              <a:rPr lang="en-US" sz="2000" dirty="0" err="1">
                <a:latin typeface="Arial" charset="0"/>
                <a:ea typeface="ＭＳ Ｐゴシック" charset="0"/>
                <a:cs typeface="Arial" charset="0"/>
              </a:rPr>
              <a:t>→liquid</a:t>
            </a: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 transition which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occurs when we heat the system up enough that the materials stops being an ordered crystal and the atoms start moving around freely.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124BBBDE-BCC2-E84D-8015-AFC93424DF0F}" type="slidenum">
              <a:rPr lang="en-US" sz="1000"/>
              <a:pPr eaLnBrk="1" hangingPunct="1"/>
              <a:t>4</a:t>
            </a:fld>
            <a:endParaRPr lang="en-US" sz="100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Example: Melting Temperature (T</a:t>
            </a:r>
            <a:r>
              <a:rPr lang="en-US" baseline="-25000">
                <a:latin typeface="Arial" charset="0"/>
                <a:ea typeface="ＭＳ Ｐゴシック" charset="0"/>
                <a:cs typeface="ＭＳ Ｐゴシック" charset="0"/>
              </a:rPr>
              <a:t>m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 From MD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87463"/>
            <a:ext cx="8229600" cy="50847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Heating up a solid in a furnace in a lab is the </a:t>
            </a:r>
            <a:r>
              <a:rPr lang="en-US" sz="2000" dirty="0">
                <a:solidFill>
                  <a:srgbClr val="C00000"/>
                </a:solidFill>
                <a:latin typeface="Arial" charset="0"/>
                <a:ea typeface="ＭＳ Ｐゴシック" charset="0"/>
                <a:cs typeface="Arial" charset="0"/>
              </a:rPr>
              <a:t>NPT ensemble</a:t>
            </a: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Melting is characterized by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Arial" charset="0"/>
                <a:ea typeface="ＭＳ Ｐゴシック" charset="0"/>
              </a:rPr>
              <a:t>More motion of atoms: So &lt;r</a:t>
            </a:r>
            <a:r>
              <a:rPr lang="en-US" sz="1800" baseline="30000" dirty="0">
                <a:latin typeface="Arial" charset="0"/>
                <a:ea typeface="ＭＳ Ｐゴシック" charset="0"/>
              </a:rPr>
              <a:t>2</a:t>
            </a:r>
            <a:r>
              <a:rPr lang="en-US" sz="1800" dirty="0">
                <a:latin typeface="Arial" charset="0"/>
                <a:ea typeface="ＭＳ Ｐゴシック" charset="0"/>
              </a:rPr>
              <a:t>&gt; for atoms should increase a lot at melting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Arial" charset="0"/>
                <a:ea typeface="ＭＳ Ｐゴシック" charset="0"/>
              </a:rPr>
              <a:t>Less regular structure: So spatial correlation function should get much more diffuse, maybe with changes in coordination numbers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Arial" charset="0"/>
                <a:ea typeface="ＭＳ Ｐゴシック" charset="0"/>
              </a:rPr>
              <a:t>New phase with somewhat different density: So we should get a jump in the volume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latin typeface="Arial" charset="0"/>
              <a:ea typeface="ＭＳ Ｐゴシック" charset="0"/>
              <a:cs typeface="Arial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Arial" charset="0"/>
                <a:ea typeface="ＭＳ Ｐゴシック" charset="0"/>
                <a:cs typeface="Arial" charset="0"/>
              </a:rPr>
              <a:t>Latent heat in the transition:  So we should see a jump in the total energy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latin typeface="Arial" charset="0"/>
              <a:ea typeface="ＭＳ Ｐゴシック" charset="0"/>
              <a:cs typeface="Arial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Arial" charset="0"/>
                <a:ea typeface="ＭＳ Ｐゴシック" charset="0"/>
                <a:cs typeface="Arial" charset="0"/>
              </a:rPr>
              <a:t>Different specific heat in solid and liquid: So we should see a discontinuity in the specific heat</a:t>
            </a:r>
          </a:p>
        </p:txBody>
      </p:sp>
    </p:spTree>
    <p:extLst>
      <p:ext uri="{BB962C8B-B14F-4D97-AF65-F5344CB8AC3E}">
        <p14:creationId xmlns:p14="http://schemas.microsoft.com/office/powerpoint/2010/main" val="2499485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FAE8B288-0A57-964F-A9EF-BCFF6649E36F}" type="slidenum">
              <a:rPr lang="en-US" sz="1000"/>
              <a:pPr eaLnBrk="1" hangingPunct="1"/>
              <a:t>5</a:t>
            </a:fld>
            <a:endParaRPr lang="en-US" sz="1000"/>
          </a:p>
        </p:txBody>
      </p:sp>
      <p:pic>
        <p:nvPicPr>
          <p:cNvPr id="5325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513" y="1008063"/>
            <a:ext cx="5102225" cy="584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&lt;Total Energy&gt;=&lt;U&gt; vs. T for LiCl from MD</a:t>
            </a:r>
          </a:p>
        </p:txBody>
      </p:sp>
      <p:sp>
        <p:nvSpPr>
          <p:cNvPr id="53253" name="Text Box 4"/>
          <p:cNvSpPr txBox="1">
            <a:spLocks noChangeArrowheads="1"/>
          </p:cNvSpPr>
          <p:nvPr/>
        </p:nvSpPr>
        <p:spPr bwMode="auto">
          <a:xfrm>
            <a:off x="6773863" y="812800"/>
            <a:ext cx="1658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accent2"/>
                </a:solidFill>
              </a:rPr>
              <a:t>Amini, et al, J. Phys. C </a:t>
            </a:r>
            <a:r>
              <a:rPr lang="ja-JP" altLang="en-US" sz="1000">
                <a:solidFill>
                  <a:schemeClr val="accent2"/>
                </a:solidFill>
              </a:rPr>
              <a:t>‘</a:t>
            </a:r>
            <a:r>
              <a:rPr lang="en-US" altLang="ja-JP" sz="1000">
                <a:solidFill>
                  <a:schemeClr val="accent2"/>
                </a:solidFill>
              </a:rPr>
              <a:t>90</a:t>
            </a:r>
            <a:endParaRPr lang="en-US" sz="1000">
              <a:solidFill>
                <a:schemeClr val="accent2"/>
              </a:solidFill>
            </a:endParaRPr>
          </a:p>
        </p:txBody>
      </p:sp>
      <p:sp>
        <p:nvSpPr>
          <p:cNvPr id="53254" name="Text Box 5"/>
          <p:cNvSpPr txBox="1">
            <a:spLocks noChangeArrowheads="1"/>
          </p:cNvSpPr>
          <p:nvPr/>
        </p:nvSpPr>
        <p:spPr bwMode="auto">
          <a:xfrm>
            <a:off x="3303588" y="5135563"/>
            <a:ext cx="287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CC0000"/>
                </a:solidFill>
              </a:rPr>
              <a:t>C</a:t>
            </a:r>
            <a:r>
              <a:rPr lang="en-US" baseline="-25000">
                <a:solidFill>
                  <a:srgbClr val="CC0000"/>
                </a:solidFill>
              </a:rPr>
              <a:t>P</a:t>
            </a:r>
            <a:r>
              <a:rPr lang="en-US">
                <a:solidFill>
                  <a:srgbClr val="CC0000"/>
                </a:solidFill>
              </a:rPr>
              <a:t>(solid) = (dU/dt)</a:t>
            </a:r>
            <a:r>
              <a:rPr lang="en-US" baseline="-25000">
                <a:solidFill>
                  <a:srgbClr val="CC0000"/>
                </a:solidFill>
              </a:rPr>
              <a:t>N,P</a:t>
            </a:r>
          </a:p>
        </p:txBody>
      </p:sp>
      <p:sp>
        <p:nvSpPr>
          <p:cNvPr id="53255" name="AutoShape 6"/>
          <p:cNvSpPr>
            <a:spLocks/>
          </p:cNvSpPr>
          <p:nvPr/>
        </p:nvSpPr>
        <p:spPr bwMode="auto">
          <a:xfrm rot="10800000" flipH="1">
            <a:off x="4584700" y="2608263"/>
            <a:ext cx="377825" cy="681037"/>
          </a:xfrm>
          <a:prstGeom prst="leftBrace">
            <a:avLst>
              <a:gd name="adj1" fmla="val 15021"/>
              <a:gd name="adj2" fmla="val 50000"/>
            </a:avLst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6" name="Text Box 7"/>
          <p:cNvSpPr txBox="1">
            <a:spLocks noChangeArrowheads="1"/>
          </p:cNvSpPr>
          <p:nvPr/>
        </p:nvSpPr>
        <p:spPr bwMode="auto">
          <a:xfrm>
            <a:off x="1711325" y="2738438"/>
            <a:ext cx="2857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CC0000"/>
                </a:solidFill>
              </a:rPr>
              <a:t>Latent heat of transition</a:t>
            </a:r>
          </a:p>
        </p:txBody>
      </p:sp>
      <p:sp>
        <p:nvSpPr>
          <p:cNvPr id="53257" name="Line 8"/>
          <p:cNvSpPr>
            <a:spLocks noChangeShapeType="1"/>
          </p:cNvSpPr>
          <p:nvPr/>
        </p:nvSpPr>
        <p:spPr bwMode="auto">
          <a:xfrm>
            <a:off x="5064125" y="1514475"/>
            <a:ext cx="0" cy="9556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8" name="Text Box 9"/>
          <p:cNvSpPr txBox="1">
            <a:spLocks noChangeArrowheads="1"/>
          </p:cNvSpPr>
          <p:nvPr/>
        </p:nvSpPr>
        <p:spPr bwMode="auto">
          <a:xfrm>
            <a:off x="4794250" y="1001713"/>
            <a:ext cx="48577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CC0000"/>
                </a:solidFill>
              </a:rPr>
              <a:t>T</a:t>
            </a:r>
            <a:r>
              <a:rPr lang="en-US" b="1" baseline="-25000">
                <a:solidFill>
                  <a:srgbClr val="CC0000"/>
                </a:solidFill>
              </a:rPr>
              <a:t>m</a:t>
            </a:r>
          </a:p>
        </p:txBody>
      </p:sp>
      <p:sp>
        <p:nvSpPr>
          <p:cNvPr id="53259" name="Text Box 10"/>
          <p:cNvSpPr txBox="1">
            <a:spLocks noChangeArrowheads="1"/>
          </p:cNvSpPr>
          <p:nvPr/>
        </p:nvSpPr>
        <p:spPr bwMode="auto">
          <a:xfrm>
            <a:off x="5502275" y="2027238"/>
            <a:ext cx="27352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CC0000"/>
                </a:solidFill>
              </a:rPr>
              <a:t>C</a:t>
            </a:r>
            <a:r>
              <a:rPr lang="en-US" baseline="-25000">
                <a:solidFill>
                  <a:srgbClr val="CC0000"/>
                </a:solidFill>
              </a:rPr>
              <a:t>P</a:t>
            </a:r>
            <a:r>
              <a:rPr lang="en-US">
                <a:solidFill>
                  <a:srgbClr val="CC0000"/>
                </a:solidFill>
              </a:rPr>
              <a:t>(liquid) = (dU/dt)</a:t>
            </a:r>
            <a:r>
              <a:rPr lang="en-US" baseline="-25000">
                <a:solidFill>
                  <a:srgbClr val="CC0000"/>
                </a:solidFill>
              </a:rPr>
              <a:t>N,P</a:t>
            </a:r>
            <a:r>
              <a:rPr lang="en-US">
                <a:solidFill>
                  <a:srgbClr val="CC0000"/>
                </a:solidFill>
              </a:rPr>
              <a:t> </a:t>
            </a:r>
          </a:p>
          <a:p>
            <a:pPr algn="ctr" eaLnBrk="1" hangingPunct="1"/>
            <a:r>
              <a:rPr lang="en-US">
                <a:solidFill>
                  <a:srgbClr val="CC0000"/>
                </a:solidFill>
                <a:cs typeface="Arial" charset="0"/>
              </a:rPr>
              <a:t>≠ C</a:t>
            </a:r>
            <a:r>
              <a:rPr lang="en-US" baseline="-25000">
                <a:solidFill>
                  <a:srgbClr val="CC0000"/>
                </a:solidFill>
                <a:cs typeface="Arial" charset="0"/>
              </a:rPr>
              <a:t>P</a:t>
            </a:r>
            <a:r>
              <a:rPr lang="en-US">
                <a:solidFill>
                  <a:srgbClr val="CC0000"/>
                </a:solidFill>
                <a:cs typeface="Arial" charset="0"/>
              </a:rPr>
              <a:t>(solid)</a:t>
            </a:r>
            <a:r>
              <a:rPr lang="en-US">
                <a:cs typeface="Arial" charset="0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D5EB200A-077F-DF4F-BB90-283EC7233E77}" type="slidenum">
              <a:rPr lang="en-US" sz="1000"/>
              <a:pPr eaLnBrk="1" hangingPunct="1"/>
              <a:t>6</a:t>
            </a:fld>
            <a:endParaRPr lang="en-US" sz="100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&lt;r2&gt; vs. T for LiCl from MD</a:t>
            </a:r>
          </a:p>
        </p:txBody>
      </p:sp>
      <p:pic>
        <p:nvPicPr>
          <p:cNvPr id="553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481138"/>
            <a:ext cx="6315075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1" name="Text Box 4"/>
          <p:cNvSpPr txBox="1">
            <a:spLocks noChangeArrowheads="1"/>
          </p:cNvSpPr>
          <p:nvPr/>
        </p:nvSpPr>
        <p:spPr bwMode="auto">
          <a:xfrm>
            <a:off x="6773863" y="812800"/>
            <a:ext cx="1658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accent2"/>
                </a:solidFill>
              </a:rPr>
              <a:t>Amini, et al, J. Phys. C </a:t>
            </a:r>
            <a:r>
              <a:rPr lang="ja-JP" altLang="en-US" sz="1000">
                <a:solidFill>
                  <a:schemeClr val="accent2"/>
                </a:solidFill>
              </a:rPr>
              <a:t>‘</a:t>
            </a:r>
            <a:r>
              <a:rPr lang="en-US" altLang="ja-JP" sz="1000">
                <a:solidFill>
                  <a:schemeClr val="accent2"/>
                </a:solidFill>
              </a:rPr>
              <a:t>90</a:t>
            </a:r>
            <a:endParaRPr lang="en-US" sz="1000">
              <a:solidFill>
                <a:schemeClr val="accent2"/>
              </a:solidFill>
            </a:endParaRPr>
          </a:p>
        </p:txBody>
      </p:sp>
      <p:sp>
        <p:nvSpPr>
          <p:cNvPr id="55302" name="AutoShape 5"/>
          <p:cNvSpPr>
            <a:spLocks/>
          </p:cNvSpPr>
          <p:nvPr/>
        </p:nvSpPr>
        <p:spPr bwMode="auto">
          <a:xfrm rot="5400000" flipV="1">
            <a:off x="3244056" y="2510632"/>
            <a:ext cx="377825" cy="3382962"/>
          </a:xfrm>
          <a:prstGeom prst="leftBrace">
            <a:avLst>
              <a:gd name="adj1" fmla="val 74615"/>
              <a:gd name="adj2" fmla="val 50000"/>
            </a:avLst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3" name="Text Box 6"/>
          <p:cNvSpPr txBox="1">
            <a:spLocks noChangeArrowheads="1"/>
          </p:cNvSpPr>
          <p:nvPr/>
        </p:nvSpPr>
        <p:spPr bwMode="auto">
          <a:xfrm>
            <a:off x="1612900" y="3089275"/>
            <a:ext cx="343058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CC0000"/>
                </a:solidFill>
              </a:rPr>
              <a:t>Small displacement in solid – primarily vibrations around lattice sites</a:t>
            </a:r>
          </a:p>
        </p:txBody>
      </p:sp>
      <p:sp>
        <p:nvSpPr>
          <p:cNvPr id="55304" name="AutoShape 7"/>
          <p:cNvSpPr>
            <a:spLocks/>
          </p:cNvSpPr>
          <p:nvPr/>
        </p:nvSpPr>
        <p:spPr bwMode="auto">
          <a:xfrm rot="-5400000">
            <a:off x="6208712" y="3400426"/>
            <a:ext cx="377825" cy="1771650"/>
          </a:xfrm>
          <a:prstGeom prst="leftBrace">
            <a:avLst>
              <a:gd name="adj1" fmla="val 39076"/>
              <a:gd name="adj2" fmla="val 50000"/>
            </a:avLst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5" name="Text Box 8"/>
          <p:cNvSpPr txBox="1">
            <a:spLocks noChangeArrowheads="1"/>
          </p:cNvSpPr>
          <p:nvPr/>
        </p:nvSpPr>
        <p:spPr bwMode="auto">
          <a:xfrm>
            <a:off x="5464175" y="4619625"/>
            <a:ext cx="343058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CC0000"/>
                </a:solidFill>
              </a:rPr>
              <a:t>Large displacement in liquid – atoms diffuse throughout system</a:t>
            </a:r>
          </a:p>
        </p:txBody>
      </p:sp>
      <p:sp>
        <p:nvSpPr>
          <p:cNvPr id="55306" name="Line 9"/>
          <p:cNvSpPr>
            <a:spLocks noChangeShapeType="1"/>
          </p:cNvSpPr>
          <p:nvPr/>
        </p:nvSpPr>
        <p:spPr bwMode="auto">
          <a:xfrm>
            <a:off x="5295900" y="2238375"/>
            <a:ext cx="0" cy="9556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7" name="Text Box 10"/>
          <p:cNvSpPr txBox="1">
            <a:spLocks noChangeArrowheads="1"/>
          </p:cNvSpPr>
          <p:nvPr/>
        </p:nvSpPr>
        <p:spPr bwMode="auto">
          <a:xfrm>
            <a:off x="5026025" y="1725613"/>
            <a:ext cx="485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CC0000"/>
                </a:solidFill>
              </a:rPr>
              <a:t>T</a:t>
            </a:r>
            <a:r>
              <a:rPr lang="en-US" b="1" baseline="-25000">
                <a:solidFill>
                  <a:srgbClr val="CC0000"/>
                </a:solidFill>
              </a:rPr>
              <a:t>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3E141AB9-469F-0D44-BAEC-D87365DEC47E}" type="slidenum">
              <a:rPr lang="en-US" sz="1000"/>
              <a:pPr eaLnBrk="1" hangingPunct="1"/>
              <a:t>7</a:t>
            </a:fld>
            <a:endParaRPr lang="en-US" sz="100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Another Approach to Melting Temperature with MD</a:t>
            </a:r>
            <a:br>
              <a:rPr lang="en-US" sz="280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Interface Method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Just heating within NPT ensemble tends to overestimate T</a:t>
            </a:r>
            <a:r>
              <a:rPr lang="en-US" baseline="-25000" dirty="0">
                <a:latin typeface="Arial" charset="0"/>
                <a:ea typeface="ＭＳ Ｐゴシック" charset="0"/>
                <a:cs typeface="ＭＳ Ｐゴシック" charset="0"/>
              </a:rPr>
              <a:t>m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by 20-30%!! Why? Melting is a first order transition, </a:t>
            </a:r>
            <a:r>
              <a:rPr lang="en-US" dirty="0">
                <a:solidFill>
                  <a:srgbClr val="C00000"/>
                </a:solidFill>
                <a:latin typeface="Arial" charset="0"/>
                <a:ea typeface="ＭＳ Ｐゴシック" charset="0"/>
                <a:cs typeface="ＭＳ Ｐゴシック" charset="0"/>
              </a:rPr>
              <a:t>so the new phase (the liquid) has to nucleate, which tends not to happen on MD time scales until well above Tm.</a:t>
            </a: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Another approach: Melting is where the liquid and solid are in equilibrium, so they should be able to coexist.  Start with ½ solid and ½ liquid at instantaneous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 baseline="-25000" dirty="0" err="1">
                <a:latin typeface="Arial" charset="0"/>
                <a:ea typeface="ＭＳ Ｐゴシック" charset="0"/>
                <a:cs typeface="ＭＳ Ｐゴシック" charset="0"/>
              </a:rPr>
              <a:t>initial</a:t>
            </a:r>
            <a:r>
              <a:rPr lang="en-US" dirty="0" err="1">
                <a:latin typeface="Arial" charset="0"/>
                <a:ea typeface="ＭＳ Ｐゴシック" charset="0"/>
                <a:cs typeface="Arial" charset="0"/>
              </a:rPr>
              <a:t>≈Tm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 and let the system equilibrate.  Use NPE ensemble.  Then temperature will equilibrate to Tm.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3D3FD1B8-BBD2-9343-B6D1-57B6EE0D4D19}" type="slidenum">
              <a:rPr lang="en-US" sz="1000"/>
              <a:pPr eaLnBrk="1" hangingPunct="1"/>
              <a:t>8</a:t>
            </a:fld>
            <a:endParaRPr lang="en-US" sz="100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Interface Method to Find T</a:t>
            </a:r>
            <a:r>
              <a:rPr lang="en-US" baseline="-25000">
                <a:latin typeface="Arial" charset="0"/>
                <a:ea typeface="ＭＳ Ｐゴシック" charset="0"/>
                <a:cs typeface="ＭＳ Ｐゴシック" charset="0"/>
              </a:rPr>
              <a:t>m</a:t>
            </a:r>
          </a:p>
        </p:txBody>
      </p:sp>
      <p:grpSp>
        <p:nvGrpSpPr>
          <p:cNvPr id="59396" name="Group 3"/>
          <p:cNvGrpSpPr>
            <a:grpSpLocks/>
          </p:cNvGrpSpPr>
          <p:nvPr/>
        </p:nvGrpSpPr>
        <p:grpSpPr bwMode="auto">
          <a:xfrm>
            <a:off x="2801938" y="968375"/>
            <a:ext cx="3452812" cy="1862138"/>
            <a:chOff x="1825" y="674"/>
            <a:chExt cx="2175" cy="1173"/>
          </a:xfrm>
        </p:grpSpPr>
        <p:sp>
          <p:nvSpPr>
            <p:cNvPr id="59409" name="Line 4"/>
            <p:cNvSpPr>
              <a:spLocks noChangeShapeType="1"/>
            </p:cNvSpPr>
            <p:nvPr/>
          </p:nvSpPr>
          <p:spPr bwMode="auto">
            <a:xfrm>
              <a:off x="2910" y="676"/>
              <a:ext cx="0" cy="117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0" name="Rectangle 5"/>
            <p:cNvSpPr>
              <a:spLocks noChangeArrowheads="1"/>
            </p:cNvSpPr>
            <p:nvPr/>
          </p:nvSpPr>
          <p:spPr bwMode="auto">
            <a:xfrm>
              <a:off x="1825" y="678"/>
              <a:ext cx="1066" cy="116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00"/>
                  </a:solidFill>
                </a:rPr>
                <a:t>Solid</a:t>
              </a:r>
            </a:p>
          </p:txBody>
        </p:sp>
        <p:sp>
          <p:nvSpPr>
            <p:cNvPr id="59411" name="Rectangle 6"/>
            <p:cNvSpPr>
              <a:spLocks noChangeArrowheads="1"/>
            </p:cNvSpPr>
            <p:nvPr/>
          </p:nvSpPr>
          <p:spPr bwMode="auto">
            <a:xfrm>
              <a:off x="2934" y="674"/>
              <a:ext cx="1066" cy="1169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00"/>
                  </a:solidFill>
                </a:rPr>
                <a:t>Liquid</a:t>
              </a:r>
            </a:p>
          </p:txBody>
        </p:sp>
      </p:grpSp>
      <p:grpSp>
        <p:nvGrpSpPr>
          <p:cNvPr id="59397" name="Group 7"/>
          <p:cNvGrpSpPr>
            <a:grpSpLocks/>
          </p:cNvGrpSpPr>
          <p:nvPr/>
        </p:nvGrpSpPr>
        <p:grpSpPr bwMode="auto">
          <a:xfrm>
            <a:off x="5691188" y="4408488"/>
            <a:ext cx="3452812" cy="1862137"/>
            <a:chOff x="1633" y="2078"/>
            <a:chExt cx="2175" cy="1173"/>
          </a:xfrm>
        </p:grpSpPr>
        <p:sp>
          <p:nvSpPr>
            <p:cNvPr id="59406" name="Line 8"/>
            <p:cNvSpPr>
              <a:spLocks noChangeShapeType="1"/>
            </p:cNvSpPr>
            <p:nvPr/>
          </p:nvSpPr>
          <p:spPr bwMode="auto">
            <a:xfrm>
              <a:off x="2242" y="2080"/>
              <a:ext cx="0" cy="117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7" name="Rectangle 9"/>
            <p:cNvSpPr>
              <a:spLocks noChangeArrowheads="1"/>
            </p:cNvSpPr>
            <p:nvPr/>
          </p:nvSpPr>
          <p:spPr bwMode="auto">
            <a:xfrm>
              <a:off x="1633" y="2082"/>
              <a:ext cx="586" cy="116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00"/>
                  </a:solidFill>
                </a:rPr>
                <a:t>Solid</a:t>
              </a:r>
            </a:p>
          </p:txBody>
        </p:sp>
        <p:sp>
          <p:nvSpPr>
            <p:cNvPr id="59408" name="Rectangle 10"/>
            <p:cNvSpPr>
              <a:spLocks noChangeArrowheads="1"/>
            </p:cNvSpPr>
            <p:nvPr/>
          </p:nvSpPr>
          <p:spPr bwMode="auto">
            <a:xfrm>
              <a:off x="2258" y="2078"/>
              <a:ext cx="1550" cy="1169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00"/>
                  </a:solidFill>
                </a:rPr>
                <a:t>Liquid</a:t>
              </a:r>
            </a:p>
          </p:txBody>
        </p:sp>
      </p:grpSp>
      <p:grpSp>
        <p:nvGrpSpPr>
          <p:cNvPr id="59398" name="Group 11"/>
          <p:cNvGrpSpPr>
            <a:grpSpLocks/>
          </p:cNvGrpSpPr>
          <p:nvPr/>
        </p:nvGrpSpPr>
        <p:grpSpPr bwMode="auto">
          <a:xfrm>
            <a:off x="0" y="4411663"/>
            <a:ext cx="3473450" cy="1857375"/>
            <a:chOff x="3566" y="2082"/>
            <a:chExt cx="2188" cy="1170"/>
          </a:xfrm>
        </p:grpSpPr>
        <p:sp>
          <p:nvSpPr>
            <p:cNvPr id="59403" name="Rectangle 12"/>
            <p:cNvSpPr>
              <a:spLocks noChangeArrowheads="1"/>
            </p:cNvSpPr>
            <p:nvPr/>
          </p:nvSpPr>
          <p:spPr bwMode="auto">
            <a:xfrm>
              <a:off x="5168" y="2083"/>
              <a:ext cx="586" cy="1169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00"/>
                  </a:solidFill>
                </a:rPr>
                <a:t>Liquid</a:t>
              </a:r>
            </a:p>
          </p:txBody>
        </p:sp>
        <p:sp>
          <p:nvSpPr>
            <p:cNvPr id="59404" name="Rectangle 13"/>
            <p:cNvSpPr>
              <a:spLocks noChangeArrowheads="1"/>
            </p:cNvSpPr>
            <p:nvPr/>
          </p:nvSpPr>
          <p:spPr bwMode="auto">
            <a:xfrm>
              <a:off x="3566" y="2083"/>
              <a:ext cx="1550" cy="116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00"/>
                  </a:solidFill>
                </a:rPr>
                <a:t>Solid</a:t>
              </a:r>
            </a:p>
          </p:txBody>
        </p:sp>
        <p:sp>
          <p:nvSpPr>
            <p:cNvPr id="59405" name="Line 14"/>
            <p:cNvSpPr>
              <a:spLocks noChangeShapeType="1"/>
            </p:cNvSpPr>
            <p:nvPr/>
          </p:nvSpPr>
          <p:spPr bwMode="auto">
            <a:xfrm>
              <a:off x="5138" y="2082"/>
              <a:ext cx="0" cy="117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9399" name="AutoShape 15"/>
          <p:cNvSpPr>
            <a:spLocks noChangeArrowheads="1"/>
          </p:cNvSpPr>
          <p:nvPr/>
        </p:nvSpPr>
        <p:spPr bwMode="auto">
          <a:xfrm rot="3442845">
            <a:off x="5122069" y="3601244"/>
            <a:ext cx="812800" cy="376238"/>
          </a:xfrm>
          <a:prstGeom prst="rightArrow">
            <a:avLst>
              <a:gd name="adj1" fmla="val 50000"/>
              <a:gd name="adj2" fmla="val 540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0" name="Text Box 16"/>
          <p:cNvSpPr txBox="1">
            <a:spLocks noChangeArrowheads="1"/>
          </p:cNvSpPr>
          <p:nvPr/>
        </p:nvSpPr>
        <p:spPr bwMode="auto">
          <a:xfrm>
            <a:off x="6003925" y="2952750"/>
            <a:ext cx="31400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T</a:t>
            </a:r>
            <a:r>
              <a:rPr lang="en-US" baseline="-25000"/>
              <a:t>initial</a:t>
            </a:r>
            <a:r>
              <a:rPr lang="en-US"/>
              <a:t>&gt;T</a:t>
            </a:r>
            <a:r>
              <a:rPr lang="en-US" baseline="-25000"/>
              <a:t>m</a:t>
            </a:r>
            <a:r>
              <a:rPr lang="en-US"/>
              <a:t> – Solid shrink, latent heat taken in by liquid and kinetic energy decreases T until T</a:t>
            </a:r>
            <a:r>
              <a:rPr lang="en-US">
                <a:cs typeface="Arial" charset="0"/>
              </a:rPr>
              <a:t>≈T</a:t>
            </a:r>
            <a:r>
              <a:rPr lang="en-US" baseline="-25000">
                <a:cs typeface="Arial" charset="0"/>
              </a:rPr>
              <a:t>m</a:t>
            </a:r>
          </a:p>
        </p:txBody>
      </p:sp>
      <p:sp>
        <p:nvSpPr>
          <p:cNvPr id="59401" name="Text Box 17"/>
          <p:cNvSpPr txBox="1">
            <a:spLocks noChangeArrowheads="1"/>
          </p:cNvSpPr>
          <p:nvPr/>
        </p:nvSpPr>
        <p:spPr bwMode="auto">
          <a:xfrm>
            <a:off x="0" y="2947988"/>
            <a:ext cx="31400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T</a:t>
            </a:r>
            <a:r>
              <a:rPr lang="en-US" baseline="-25000"/>
              <a:t>initial</a:t>
            </a:r>
            <a:r>
              <a:rPr lang="en-US"/>
              <a:t>&lt;T</a:t>
            </a:r>
            <a:r>
              <a:rPr lang="en-US" baseline="-25000"/>
              <a:t>m</a:t>
            </a:r>
            <a:r>
              <a:rPr lang="en-US"/>
              <a:t> – Solid grows, latent heat given off by liquid and kinetic energy increases T until T</a:t>
            </a:r>
            <a:r>
              <a:rPr lang="en-US">
                <a:cs typeface="Arial" charset="0"/>
              </a:rPr>
              <a:t>≈</a:t>
            </a:r>
            <a:r>
              <a:rPr lang="en-US" baseline="-25000">
                <a:cs typeface="Arial" charset="0"/>
              </a:rPr>
              <a:t>Tm</a:t>
            </a:r>
          </a:p>
        </p:txBody>
      </p:sp>
      <p:sp>
        <p:nvSpPr>
          <p:cNvPr id="59402" name="AutoShape 18"/>
          <p:cNvSpPr>
            <a:spLocks noChangeArrowheads="1"/>
          </p:cNvSpPr>
          <p:nvPr/>
        </p:nvSpPr>
        <p:spPr bwMode="auto">
          <a:xfrm rot="18157155" flipH="1">
            <a:off x="3228182" y="3607594"/>
            <a:ext cx="812800" cy="376237"/>
          </a:xfrm>
          <a:prstGeom prst="rightArrow">
            <a:avLst>
              <a:gd name="adj1" fmla="val 50000"/>
              <a:gd name="adj2" fmla="val 5400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1BFD741E-5213-2749-979C-D4330D56631C}" type="slidenum">
              <a:rPr lang="en-US" sz="1000"/>
              <a:pPr eaLnBrk="1" hangingPunct="1"/>
              <a:t>9</a:t>
            </a:fld>
            <a:endParaRPr lang="en-US" sz="100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Summary</a:t>
            </a:r>
          </a:p>
        </p:txBody>
      </p:sp>
      <p:sp>
        <p:nvSpPr>
          <p:cNvPr id="6554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57200" y="13843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Molecular dynamics can directly simulate a melting process: Melting temperature can be found by jump in energy, trajectories, etc.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Hysteresis effects can be avoided by interface method (also other methods, e.g., thermodynamic integration).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20946</TotalTime>
  <Words>562</Words>
  <Application>Microsoft Macintosh PowerPoint</Application>
  <PresentationFormat>On-screen Show (4:3)</PresentationFormat>
  <Paragraphs>87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ＭＳ Ｐゴシック</vt:lpstr>
      <vt:lpstr>Arial</vt:lpstr>
      <vt:lpstr>Default Design</vt:lpstr>
      <vt:lpstr>Molecular Dynamics Analysis: Melting and MD Limitations</vt:lpstr>
      <vt:lpstr>Outline</vt:lpstr>
      <vt:lpstr>Example: Melting Temperature (Tm) From MD</vt:lpstr>
      <vt:lpstr>Example: Melting Temperature (Tm) From MD</vt:lpstr>
      <vt:lpstr>&lt;Total Energy&gt;=&lt;U&gt; vs. T for LiCl from MD</vt:lpstr>
      <vt:lpstr>&lt;r2&gt; vs. T for LiCl from MD</vt:lpstr>
      <vt:lpstr>Another Approach to Melting Temperature with MD Interface Method</vt:lpstr>
      <vt:lpstr>Interface Method to Find Tm</vt:lpstr>
      <vt:lpstr>Summary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ddmorgan</dc:creator>
  <cp:lastModifiedBy>yuan ping</cp:lastModifiedBy>
  <cp:revision>1328</cp:revision>
  <dcterms:created xsi:type="dcterms:W3CDTF">2009-10-13T01:58:38Z</dcterms:created>
  <dcterms:modified xsi:type="dcterms:W3CDTF">2024-11-05T05:07:37Z</dcterms:modified>
</cp:coreProperties>
</file>