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92" r:id="rId2"/>
    <p:sldId id="495" r:id="rId3"/>
    <p:sldId id="462" r:id="rId4"/>
    <p:sldId id="463" r:id="rId5"/>
    <p:sldId id="464" r:id="rId6"/>
    <p:sldId id="465" r:id="rId7"/>
    <p:sldId id="494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6600"/>
    <a:srgbClr val="FFFF00"/>
    <a:srgbClr val="CCFF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2"/>
    <p:restoredTop sz="94726"/>
  </p:normalViewPr>
  <p:slideViewPr>
    <p:cSldViewPr snapToGrid="0" showGuides="1">
      <p:cViewPr varScale="1">
        <p:scale>
          <a:sx n="120" d="100"/>
          <a:sy n="120" d="100"/>
        </p:scale>
        <p:origin x="1920" y="184"/>
      </p:cViewPr>
      <p:guideLst>
        <p:guide orient="horz" pos="1361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-1848" y="-108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DB50A6B0-3083-D743-B11C-C403CE56B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58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FE8AE071-5C10-3349-B90B-39B058845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17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0C429A-43F8-1445-B34E-5CFCD2ADCF79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FE30CE-9774-874E-80F9-6E889089A43D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C3155C-957F-4248-9AEC-CB594752618D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767BEC-1D3F-AB4E-AF45-E911A58C3072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86FF77-2FAF-7C40-BBB0-4B0BDA1B7519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5B56D3-8B7D-AB4C-9E2C-CA3AE6E4E03D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1CF11F-0871-1A4A-9E3B-CA7B1F997A98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3E41A36-7BF5-A74B-A6DC-3658DC38B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5621B10-D20D-ED4C-B2C8-380DC1C89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3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9455E58-6535-FF43-932A-D82E0DED2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1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D4FA68B-577D-AE4D-B795-B8B3C4443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8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4A2073F-E4B9-C344-967D-7EC0CE08D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1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7795BB-60DF-1741-91C2-DB4904B73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5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3329960-FC41-0A41-BB19-D8FA403EC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EAC78A3-5AD5-BF42-8371-5274278D7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E3D4DCC-239F-3B47-B75B-88A8004673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4C9043A-9B13-7F47-9C57-524B83D43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75DFE8B-D598-FF49-AA75-86188852D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3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400800"/>
            <a:ext cx="4735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E77AF29-C79F-E54E-99B0-FF4E367D2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CFFFC7C4-BBCC-104C-BC41-3BC8EF8509B3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Monte Carlo Metropolis Algorithm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458200" cy="1752600"/>
          </a:xfrm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Yuan 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FD74F-3643-3B60-2059-90414B105E1C}"/>
              </a:ext>
            </a:extLst>
          </p:cNvPr>
          <p:cNvSpPr txBox="1"/>
          <p:nvPr/>
        </p:nvSpPr>
        <p:spPr>
          <a:xfrm>
            <a:off x="5491779" y="64008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Credits to Dane Morgan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76B03788-BEBF-B647-A26D-04D2FB9FC924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Reading: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Allen and </a:t>
            </a:r>
            <a:r>
              <a:rPr lang="en-US" dirty="0" err="1">
                <a:latin typeface="Arial" charset="0"/>
                <a:ea typeface="ＭＳ Ｐゴシック" charset="0"/>
              </a:rPr>
              <a:t>Tildesley</a:t>
            </a:r>
            <a:r>
              <a:rPr lang="en-US" dirty="0">
                <a:latin typeface="Arial" charset="0"/>
                <a:ea typeface="ＭＳ Ｐゴシック" charset="0"/>
              </a:rPr>
              <a:t>, Computer Simulation of Liquids, 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 dirty="0">
                <a:latin typeface="Arial" charset="0"/>
                <a:ea typeface="ＭＳ Ｐゴシック" charset="0"/>
              </a:rPr>
              <a:t>89, Ch. 4.1-4.4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state space problem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Metropolis algorithm in general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Metropolis algorithm for moving atoms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F396953A-FEE1-A549-A964-8AC7449B1B38}" type="slidenum">
              <a:rPr lang="en-US" sz="1000"/>
              <a:pPr eaLnBrk="1" hangingPunct="1"/>
              <a:t>3</a:t>
            </a:fld>
            <a:endParaRPr lang="en-US" sz="10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Problem with Simple MC Sampling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Symbo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(s) is Very Sharply Peaked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08613"/>
            <a:ext cx="8229600" cy="1223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Symbo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(s) is very very sharp: For a solid, fraction of states where </a:t>
            </a:r>
            <a:r>
              <a:rPr lang="en-US" sz="1800">
                <a:latin typeface="Symbo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(s) is significant is ~e</a:t>
            </a:r>
            <a:r>
              <a:rPr lang="en-US" sz="1800" baseline="30000">
                <a:latin typeface="Arial" charset="0"/>
                <a:ea typeface="ＭＳ Ｐゴシック" charset="0"/>
                <a:cs typeface="ＭＳ Ｐゴシック" charset="0"/>
              </a:rPr>
              <a:t>-N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, where N=number of particles (for 100 particles your chance of choosing a relevant state is </a:t>
            </a:r>
            <a:r>
              <a:rPr lang="en-US" sz="1800">
                <a:latin typeface="Arial" charset="0"/>
                <a:ea typeface="ＭＳ Ｐゴシック" charset="0"/>
                <a:cs typeface="Arial" charset="0"/>
              </a:rPr>
              <a:t>≈ 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1 in e</a:t>
            </a:r>
            <a:r>
              <a:rPr lang="en-US" sz="1800" baseline="30000">
                <a:latin typeface="Arial" charset="0"/>
                <a:ea typeface="ＭＳ Ｐゴシック" charset="0"/>
                <a:cs typeface="ＭＳ Ｐゴシック" charset="0"/>
              </a:rPr>
              <a:t>100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=10</a:t>
            </a:r>
            <a:r>
              <a:rPr lang="en-US" sz="1800" baseline="30000">
                <a:latin typeface="Arial" charset="0"/>
                <a:ea typeface="ＭＳ Ｐゴシック" charset="0"/>
                <a:cs typeface="ＭＳ Ｐゴシック" charset="0"/>
              </a:rPr>
              <a:t>44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, ie, never!).  This problem also applies for the terms in Z since they are proportional to </a:t>
            </a:r>
            <a:r>
              <a:rPr lang="en-US" sz="1800">
                <a:latin typeface="Symbo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(s).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901700" y="1271588"/>
            <a:ext cx="7559675" cy="3587750"/>
            <a:chOff x="568" y="612"/>
            <a:chExt cx="4762" cy="2260"/>
          </a:xfrm>
        </p:grpSpPr>
        <p:sp>
          <p:nvSpPr>
            <p:cNvPr id="37899" name="Line 5"/>
            <p:cNvSpPr>
              <a:spLocks noChangeShapeType="1"/>
            </p:cNvSpPr>
            <p:nvPr/>
          </p:nvSpPr>
          <p:spPr bwMode="auto">
            <a:xfrm>
              <a:off x="576" y="2863"/>
              <a:ext cx="4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6"/>
            <p:cNvSpPr>
              <a:spLocks noChangeShapeType="1"/>
            </p:cNvSpPr>
            <p:nvPr/>
          </p:nvSpPr>
          <p:spPr bwMode="auto">
            <a:xfrm flipV="1">
              <a:off x="568" y="612"/>
              <a:ext cx="0" cy="2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4084638" y="4987925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States s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185738" y="1165225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Symbol" charset="0"/>
              </a:rPr>
              <a:t>r</a:t>
            </a:r>
            <a:r>
              <a:rPr lang="en-US"/>
              <a:t>(s)</a:t>
            </a:r>
          </a:p>
        </p:txBody>
      </p:sp>
      <p:sp>
        <p:nvSpPr>
          <p:cNvPr id="37895" name="Oval 9"/>
          <p:cNvSpPr>
            <a:spLocks noChangeArrowheads="1"/>
          </p:cNvSpPr>
          <p:nvPr/>
        </p:nvSpPr>
        <p:spPr bwMode="auto">
          <a:xfrm>
            <a:off x="4108450" y="912813"/>
            <a:ext cx="968375" cy="402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Freeform 10"/>
          <p:cNvSpPr>
            <a:spLocks/>
          </p:cNvSpPr>
          <p:nvPr/>
        </p:nvSpPr>
        <p:spPr bwMode="auto">
          <a:xfrm>
            <a:off x="900113" y="968375"/>
            <a:ext cx="7519987" cy="3848100"/>
          </a:xfrm>
          <a:custGeom>
            <a:avLst/>
            <a:gdLst>
              <a:gd name="T0" fmla="*/ 0 w 4737"/>
              <a:gd name="T1" fmla="*/ 2147483647 h 2424"/>
              <a:gd name="T2" fmla="*/ 2147483647 w 4737"/>
              <a:gd name="T3" fmla="*/ 2147483647 h 2424"/>
              <a:gd name="T4" fmla="*/ 2147483647 w 4737"/>
              <a:gd name="T5" fmla="*/ 0 h 2424"/>
              <a:gd name="T6" fmla="*/ 2147483647 w 4737"/>
              <a:gd name="T7" fmla="*/ 2147483647 h 2424"/>
              <a:gd name="T8" fmla="*/ 2147483647 w 4737"/>
              <a:gd name="T9" fmla="*/ 2147483647 h 24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37"/>
              <a:gd name="T16" fmla="*/ 0 h 2424"/>
              <a:gd name="T17" fmla="*/ 4737 w 4737"/>
              <a:gd name="T18" fmla="*/ 2424 h 24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37" h="2424">
                <a:moveTo>
                  <a:pt x="0" y="2424"/>
                </a:moveTo>
                <a:lnTo>
                  <a:pt x="2270" y="2424"/>
                </a:lnTo>
                <a:lnTo>
                  <a:pt x="2330" y="0"/>
                </a:lnTo>
                <a:lnTo>
                  <a:pt x="2390" y="2424"/>
                </a:lnTo>
                <a:lnTo>
                  <a:pt x="4737" y="2424"/>
                </a:ln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1012825" y="3906838"/>
            <a:ext cx="3154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Sampling states here contributes </a:t>
            </a:r>
            <a:r>
              <a:rPr lang="en-US">
                <a:cs typeface="Arial" charset="0"/>
              </a:rPr>
              <a:t>≈0 to integral</a:t>
            </a:r>
          </a:p>
        </p:txBody>
      </p:sp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5151438" y="1057275"/>
            <a:ext cx="342741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Almost all the contribution to an integral over </a:t>
            </a:r>
            <a:r>
              <a:rPr lang="en-US">
                <a:latin typeface="Symbol" charset="0"/>
              </a:rPr>
              <a:t>r</a:t>
            </a:r>
            <a:r>
              <a:rPr lang="en-US"/>
              <a:t>(s) comes from here (if to scale this peak would have width </a:t>
            </a:r>
            <a:r>
              <a:rPr lang="en-US">
                <a:cs typeface="Arial" charset="0"/>
              </a:rPr>
              <a:t>≈10</a:t>
            </a:r>
            <a:r>
              <a:rPr lang="en-US" baseline="30000">
                <a:cs typeface="Arial" charset="0"/>
              </a:rPr>
              <a:t>-35</a:t>
            </a:r>
            <a:r>
              <a:rPr lang="en-US">
                <a:cs typeface="Arial" charset="0"/>
              </a:rPr>
              <a:t>Å for N=100 particles)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B16779FA-07A3-BF48-AC33-9FE8998E217A}" type="slidenum">
              <a:rPr lang="en-US" sz="1000"/>
              <a:pPr eaLnBrk="1" hangingPunct="1"/>
              <a:t>4</a:t>
            </a:fld>
            <a:endParaRPr lang="en-US" sz="10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Better MC Sampling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63"/>
            <a:ext cx="8229600" cy="5402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We need an algorithm that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naturally samples states for which </a:t>
            </a:r>
            <a:r>
              <a:rPr lang="en-US" sz="2000" dirty="0">
                <a:solidFill>
                  <a:srgbClr val="C00000"/>
                </a:solidFill>
                <a:latin typeface="Symbo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(s) is large. 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Ideally, we will choose states with exactly probability </a:t>
            </a:r>
            <a:r>
              <a:rPr lang="en-US" sz="2000" dirty="0">
                <a:latin typeface="Symbo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(s) because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When </a:t>
            </a:r>
            <a:r>
              <a:rPr lang="en-US" sz="1800" dirty="0">
                <a:latin typeface="Symbol" charset="0"/>
                <a:ea typeface="ＭＳ Ｐゴシック" charset="0"/>
              </a:rPr>
              <a:t>r</a:t>
            </a:r>
            <a:r>
              <a:rPr lang="en-US" sz="1800" dirty="0">
                <a:latin typeface="Arial" charset="0"/>
                <a:ea typeface="ＭＳ Ｐゴシック" charset="0"/>
              </a:rPr>
              <a:t>(s) is small (large), those s will not (will) be sampled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In fact, if we 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choose states with probability </a:t>
            </a:r>
            <a:r>
              <a:rPr lang="en-US" sz="1800" dirty="0">
                <a:solidFill>
                  <a:srgbClr val="C00000"/>
                </a:solidFill>
                <a:latin typeface="Symbol" charset="0"/>
                <a:ea typeface="ＭＳ Ｐゴシック" charset="0"/>
              </a:rPr>
              <a:t>r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(s), </a:t>
            </a:r>
            <a:r>
              <a:rPr lang="en-US" sz="1800" dirty="0">
                <a:latin typeface="Arial" charset="0"/>
                <a:ea typeface="ＭＳ Ｐゴシック" charset="0"/>
              </a:rPr>
              <a:t>then we can write the thermodynamic average as 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 </a:t>
            </a:r>
            <a:r>
              <a:rPr lang="en-US" sz="1800" dirty="0">
                <a:latin typeface="Symbol" charset="0"/>
                <a:ea typeface="ＭＳ Ｐゴシック" charset="0"/>
              </a:rPr>
              <a:t>r</a:t>
            </a:r>
            <a:r>
              <a:rPr lang="en-US" sz="1800" dirty="0">
                <a:latin typeface="Arial" charset="0"/>
                <a:ea typeface="ＭＳ Ｐゴシック" charset="0"/>
              </a:rPr>
              <a:t>(s) is the true equilibrium thermodynamic distribution, so our sampling will generate states that match those seen in an equilibrium system, which make them easy to interpret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It is not obvious how to do this since we don</a:t>
            </a:r>
            <a:r>
              <a:rPr lang="ja-JP" altLang="en-US" sz="200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000" dirty="0">
                <a:latin typeface="Arial" charset="0"/>
                <a:ea typeface="ＭＳ Ｐゴシック" charset="0"/>
                <a:cs typeface="ＭＳ Ｐゴシック" charset="0"/>
              </a:rPr>
              <a:t>t know Z</a:t>
            </a:r>
            <a:r>
              <a:rPr lang="en-US" altLang="ja-JP" sz="2000" baseline="-25000" dirty="0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altLang="ja-JP" sz="2000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The way to sample with the correct </a:t>
            </a:r>
            <a:r>
              <a:rPr lang="en-US" sz="2000" dirty="0">
                <a:latin typeface="Symbo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(s) is called the </a:t>
            </a: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Metropolis algorithm: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Choose states s stochastically so they appear with probability </a:t>
            </a:r>
            <a:r>
              <a:rPr lang="en-US" sz="2000" dirty="0">
                <a:latin typeface="Symbo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(s) 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/>
        </p:nvGraphicFramePr>
        <p:xfrm>
          <a:off x="403225" y="2886075"/>
          <a:ext cx="84470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06900" imgH="431800" progId="Equation.DSMT4">
                  <p:embed/>
                </p:oleObj>
              </mc:Choice>
              <mc:Fallback>
                <p:oleObj name="Equation" r:id="rId3" imgW="44069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2886075"/>
                        <a:ext cx="84470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3"/>
          <p:cNvGraphicFramePr>
            <a:graphicFrameLocks noChangeAspect="1"/>
          </p:cNvGraphicFramePr>
          <p:nvPr/>
        </p:nvGraphicFramePr>
        <p:xfrm>
          <a:off x="1771650" y="4902200"/>
          <a:ext cx="1955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84300" imgH="482600" progId="Equation.DSMT4">
                  <p:embed/>
                </p:oleObj>
              </mc:Choice>
              <mc:Fallback>
                <p:oleObj name="Equation" r:id="rId5" imgW="13843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902200"/>
                        <a:ext cx="19558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384768A-75B0-EC49-BA2E-918CBB59EA3A}" type="slidenum">
              <a:rPr lang="en-US" sz="1000"/>
              <a:pPr eaLnBrk="1" hangingPunct="1"/>
              <a:t>5</a:t>
            </a:fld>
            <a:endParaRPr lang="en-US" sz="10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Metropolis Algorithm (General)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94262"/>
          </a:xfrm>
        </p:spPr>
        <p:txBody>
          <a:bodyPr/>
          <a:lstStyle/>
          <a:p>
            <a:pPr marL="457200" indent="-457200"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An algorithm to pick a series of states so that they asymptotically appear with probability </a:t>
            </a:r>
            <a:r>
              <a:rPr lang="en-US" sz="2000" dirty="0">
                <a:latin typeface="Symbo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(s)=exp(-</a:t>
            </a:r>
            <a:r>
              <a:rPr lang="en-US" sz="2000" dirty="0" err="1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(s))/Z</a:t>
            </a:r>
          </a:p>
          <a:p>
            <a:pPr marL="457200" indent="-457200" eaLnBrk="1" hangingPunct="1"/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Assume we are in state </a:t>
            </a:r>
            <a:r>
              <a:rPr lang="en-US" sz="1800" dirty="0" err="1">
                <a:latin typeface="Arial" charset="0"/>
                <a:ea typeface="ＭＳ Ｐゴシック" charset="0"/>
              </a:rPr>
              <a:t>s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i</a:t>
            </a:r>
            <a:endParaRPr lang="en-US" sz="1800" baseline="-25000" dirty="0">
              <a:latin typeface="Arial" charset="0"/>
              <a:ea typeface="ＭＳ Ｐゴシック" charset="0"/>
            </a:endParaRP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Choose a new state s*, and define </a:t>
            </a:r>
            <a:r>
              <a:rPr lang="en-US" sz="1800" dirty="0">
                <a:latin typeface="Symbol" charset="0"/>
                <a:ea typeface="ＭＳ Ｐゴシック" charset="0"/>
              </a:rPr>
              <a:t>D</a:t>
            </a:r>
            <a:r>
              <a:rPr lang="en-US" sz="1800" dirty="0">
                <a:latin typeface="Arial" charset="0"/>
                <a:ea typeface="ＭＳ Ｐゴシック" charset="0"/>
              </a:rPr>
              <a:t>E=E(s*)-E(</a:t>
            </a:r>
            <a:r>
              <a:rPr lang="en-US" sz="1800" dirty="0" err="1">
                <a:latin typeface="Arial" charset="0"/>
                <a:ea typeface="ＭＳ Ｐゴシック" charset="0"/>
              </a:rPr>
              <a:t>s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i</a:t>
            </a:r>
            <a:r>
              <a:rPr lang="en-US" sz="1800" dirty="0">
                <a:latin typeface="Arial" charset="0"/>
                <a:ea typeface="ＭＳ Ｐゴシック" charset="0"/>
              </a:rPr>
              <a:t>)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If </a:t>
            </a:r>
            <a:r>
              <a:rPr lang="en-US" sz="1800" dirty="0">
                <a:latin typeface="Symbol" charset="0"/>
                <a:ea typeface="ＭＳ Ｐゴシック" charset="0"/>
              </a:rPr>
              <a:t>D</a:t>
            </a:r>
            <a:r>
              <a:rPr lang="en-US" sz="1800" dirty="0">
                <a:latin typeface="Arial" charset="0"/>
                <a:ea typeface="ＭＳ Ｐゴシック" charset="0"/>
              </a:rPr>
              <a:t>E&lt;0 then accept s*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If </a:t>
            </a:r>
            <a:r>
              <a:rPr lang="en-US" sz="1800" dirty="0">
                <a:latin typeface="Symbol" charset="0"/>
                <a:ea typeface="ＭＳ Ｐゴシック" charset="0"/>
              </a:rPr>
              <a:t>D</a:t>
            </a:r>
            <a:r>
              <a:rPr lang="en-US" sz="1800" dirty="0">
                <a:latin typeface="Arial" charset="0"/>
                <a:ea typeface="ＭＳ Ｐゴシック" charset="0"/>
              </a:rPr>
              <a:t>E&gt;0 then accept s* with probability </a:t>
            </a:r>
            <a:r>
              <a:rPr lang="en-US" sz="1800" dirty="0" err="1">
                <a:latin typeface="Arial" charset="0"/>
                <a:ea typeface="ＭＳ Ｐゴシック" charset="0"/>
              </a:rPr>
              <a:t>exp</a:t>
            </a:r>
            <a:r>
              <a:rPr lang="en-US" sz="1800" dirty="0">
                <a:latin typeface="Arial" charset="0"/>
                <a:ea typeface="ＭＳ Ｐゴシック" charset="0"/>
              </a:rPr>
              <a:t>(-</a:t>
            </a:r>
            <a:r>
              <a:rPr lang="en-US" sz="1800" dirty="0" err="1">
                <a:latin typeface="Symbol" charset="0"/>
                <a:ea typeface="ＭＳ Ｐゴシック" charset="0"/>
              </a:rPr>
              <a:t>bD</a:t>
            </a:r>
            <a:r>
              <a:rPr lang="en-US" sz="1800" dirty="0" err="1">
                <a:latin typeface="Arial" charset="0"/>
                <a:ea typeface="ＭＳ Ｐゴシック" charset="0"/>
              </a:rPr>
              <a:t>E</a:t>
            </a:r>
            <a:r>
              <a:rPr lang="en-US" sz="1800" dirty="0">
                <a:latin typeface="Arial" charset="0"/>
                <a:ea typeface="ＭＳ Ｐゴシック" charset="0"/>
              </a:rPr>
              <a:t>) (</a:t>
            </a:r>
            <a:r>
              <a:rPr lang="en-US" sz="1800" dirty="0">
                <a:latin typeface="Symbol" charset="0"/>
                <a:ea typeface="ＭＳ Ｐゴシック" charset="0"/>
              </a:rPr>
              <a:t>b</a:t>
            </a:r>
            <a:r>
              <a:rPr lang="en-US" sz="1800" dirty="0">
                <a:ea typeface="ＭＳ Ｐゴシック" charset="0"/>
              </a:rPr>
              <a:t>=1/</a:t>
            </a:r>
            <a:r>
              <a:rPr lang="en-US" sz="1800" dirty="0" err="1">
                <a:ea typeface="ＭＳ Ｐゴシック" charset="0"/>
              </a:rPr>
              <a:t>kT</a:t>
            </a:r>
            <a:r>
              <a:rPr lang="en-US" sz="1800" dirty="0">
                <a:latin typeface="Symbol" charset="0"/>
                <a:ea typeface="ＭＳ Ｐゴシック" charset="0"/>
              </a:rPr>
              <a:t>)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If we accept s* then set s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i+1</a:t>
            </a:r>
            <a:r>
              <a:rPr lang="en-US" sz="1800" dirty="0">
                <a:latin typeface="Arial" charset="0"/>
                <a:ea typeface="ＭＳ Ｐゴシック" charset="0"/>
              </a:rPr>
              <a:t>=s* and return to 1. in state s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i+1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If we reject s* then return to 1. in state </a:t>
            </a:r>
            <a:r>
              <a:rPr lang="en-US" sz="1800" dirty="0" err="1">
                <a:latin typeface="Arial" charset="0"/>
                <a:ea typeface="ＭＳ Ｐゴシック" charset="0"/>
              </a:rPr>
              <a:t>s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i</a:t>
            </a:r>
            <a:endParaRPr lang="en-US" sz="1800" baseline="-25000" dirty="0">
              <a:latin typeface="Arial" charset="0"/>
              <a:ea typeface="ＭＳ Ｐゴシック" charset="0"/>
            </a:endParaRPr>
          </a:p>
          <a:p>
            <a:pPr marL="457200" indent="-457200"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This is a Markov process, which means that the next state depends only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on the previous one and none before that.</a:t>
            </a:r>
          </a:p>
          <a:p>
            <a:pPr marL="457200" indent="-457200"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Note: proof that this generates states with probability </a:t>
            </a:r>
            <a:r>
              <a:rPr lang="en-US" sz="2000" dirty="0">
                <a:latin typeface="Symbo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(s)=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exp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(-</a:t>
            </a:r>
            <a:r>
              <a:rPr lang="en-US" sz="2000" dirty="0" err="1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(s))/Z is not given here and not obvious (although not too complex).</a:t>
            </a:r>
          </a:p>
          <a:p>
            <a:pPr marL="457200" indent="-457200" eaLnBrk="1" hangingPunct="1"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Tx/>
              <a:buAutoNum type="arabicPeriod"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A357E371-67FC-E64E-9920-2D92FF13FD73}" type="slidenum">
              <a:rPr lang="en-US" sz="1000"/>
              <a:pPr eaLnBrk="1" hangingPunct="1"/>
              <a:t>6</a:t>
            </a:fld>
            <a:endParaRPr lang="en-US" sz="10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Metropolis Algorithm for Interacting Atoms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457200" indent="-457200"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We only need to consider atomic positions (since momenta do not enter into </a:t>
            </a:r>
            <a:r>
              <a:rPr lang="en-US" sz="2000" dirty="0">
                <a:latin typeface="Symbo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(s))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Assume the atoms have positions (r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1 </a:t>
            </a:r>
            <a:r>
              <a:rPr lang="en-US" sz="1800" dirty="0">
                <a:latin typeface="Arial" charset="0"/>
                <a:ea typeface="ＭＳ Ｐゴシック" charset="0"/>
              </a:rPr>
              <a:t>,… </a:t>
            </a:r>
            <a:r>
              <a:rPr lang="en-US" sz="1800" dirty="0" err="1">
                <a:latin typeface="Arial" charset="0"/>
                <a:ea typeface="ＭＳ Ｐゴシック" charset="0"/>
              </a:rPr>
              <a:t>r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j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 </a:t>
            </a:r>
            <a:r>
              <a:rPr lang="en-US" sz="1800" dirty="0">
                <a:latin typeface="Arial" charset="0"/>
                <a:ea typeface="ＭＳ Ｐゴシック" charset="0"/>
              </a:rPr>
              <a:t>,…, </a:t>
            </a:r>
            <a:r>
              <a:rPr lang="en-US" sz="1800" dirty="0" err="1">
                <a:latin typeface="Arial" charset="0"/>
                <a:ea typeface="ＭＳ Ｐゴシック" charset="0"/>
              </a:rPr>
              <a:t>r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N</a:t>
            </a:r>
            <a:r>
              <a:rPr lang="en-US" sz="1800" dirty="0">
                <a:latin typeface="Arial" charset="0"/>
                <a:ea typeface="ＭＳ Ｐゴシック" charset="0"/>
              </a:rPr>
              <a:t>)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Choose a new set of positions </a:t>
            </a:r>
            <a:r>
              <a:rPr lang="en-US" sz="1800" dirty="0" err="1">
                <a:latin typeface="Arial" charset="0"/>
                <a:ea typeface="ＭＳ Ｐゴシック" charset="0"/>
              </a:rPr>
              <a:t>r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j,x</a:t>
            </a:r>
            <a:r>
              <a:rPr lang="en-US" sz="1800" baseline="30000" dirty="0">
                <a:latin typeface="Arial" charset="0"/>
                <a:ea typeface="ＭＳ Ｐゴシック" charset="0"/>
              </a:rPr>
              <a:t>*</a:t>
            </a:r>
            <a:r>
              <a:rPr lang="en-US" sz="1800" dirty="0">
                <a:latin typeface="Arial" charset="0"/>
                <a:ea typeface="ＭＳ Ｐゴシック" charset="0"/>
              </a:rPr>
              <a:t> = </a:t>
            </a:r>
            <a:r>
              <a:rPr lang="en-US" sz="1800" dirty="0" err="1">
                <a:latin typeface="Arial" charset="0"/>
                <a:ea typeface="ＭＳ Ｐゴシック" charset="0"/>
              </a:rPr>
              <a:t>r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j,x</a:t>
            </a:r>
            <a:r>
              <a:rPr lang="en-US" sz="1800" dirty="0">
                <a:latin typeface="Arial" charset="0"/>
                <a:ea typeface="ＭＳ Ｐゴシック" charset="0"/>
              </a:rPr>
              <a:t> + (2</a:t>
            </a:r>
            <a:r>
              <a:rPr lang="en-US" sz="1800" dirty="0">
                <a:latin typeface="Symbol" charset="0"/>
                <a:ea typeface="ＭＳ Ｐゴシック" charset="0"/>
              </a:rPr>
              <a:t>e</a:t>
            </a:r>
            <a:r>
              <a:rPr lang="en-US" sz="1800" dirty="0">
                <a:latin typeface="Arial" charset="0"/>
                <a:ea typeface="ＭＳ Ｐゴシック" charset="0"/>
              </a:rPr>
              <a:t>-1)</a:t>
            </a:r>
            <a:r>
              <a:rPr lang="en-US" sz="1800" dirty="0" err="1">
                <a:latin typeface="Symbol" charset="0"/>
                <a:ea typeface="ＭＳ Ｐゴシック" charset="0"/>
              </a:rPr>
              <a:t>d</a:t>
            </a:r>
            <a:r>
              <a:rPr lang="en-US" sz="1800" dirty="0" err="1">
                <a:latin typeface="Arial" charset="0"/>
                <a:ea typeface="ＭＳ Ｐゴシック" charset="0"/>
              </a:rPr>
              <a:t>r</a:t>
            </a:r>
            <a:r>
              <a:rPr lang="en-US" sz="1800" dirty="0">
                <a:latin typeface="Arial" charset="0"/>
                <a:ea typeface="ＭＳ Ｐゴシック" charset="0"/>
              </a:rPr>
              <a:t>, where j is chosen at random and </a:t>
            </a:r>
            <a:r>
              <a:rPr lang="en-US" sz="1800" dirty="0" err="1">
                <a:latin typeface="Symbol" charset="0"/>
                <a:ea typeface="ＭＳ Ｐゴシック" charset="0"/>
              </a:rPr>
              <a:t>d</a:t>
            </a:r>
            <a:r>
              <a:rPr lang="en-US" sz="1800" dirty="0" err="1">
                <a:latin typeface="Arial" charset="0"/>
                <a:ea typeface="ＭＳ Ｐゴシック" charset="0"/>
              </a:rPr>
              <a:t>r</a:t>
            </a:r>
            <a:r>
              <a:rPr lang="en-US" sz="1800" dirty="0">
                <a:latin typeface="Arial" charset="0"/>
                <a:ea typeface="ＭＳ Ｐゴシック" charset="0"/>
              </a:rPr>
              <a:t> is a fixed step length and </a:t>
            </a:r>
            <a:r>
              <a:rPr lang="en-US" sz="1800" dirty="0">
                <a:solidFill>
                  <a:srgbClr val="C00000"/>
                </a:solidFill>
                <a:latin typeface="Symbol" charset="0"/>
                <a:ea typeface="ＭＳ Ｐゴシック" charset="0"/>
              </a:rPr>
              <a:t>e 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is a random number </a:t>
            </a:r>
            <a:r>
              <a:rPr lang="en-US" sz="1800" dirty="0">
                <a:latin typeface="Arial" charset="0"/>
                <a:ea typeface="ＭＳ Ｐゴシック" charset="0"/>
              </a:rPr>
              <a:t>between 0 and 1.  Do this for </a:t>
            </a:r>
            <a:r>
              <a:rPr lang="en-US" sz="1800" dirty="0" err="1">
                <a:latin typeface="Arial" charset="0"/>
                <a:ea typeface="ＭＳ Ｐゴシック" charset="0"/>
              </a:rPr>
              <a:t>x,y</a:t>
            </a:r>
            <a:r>
              <a:rPr lang="en-US" sz="1800" dirty="0">
                <a:latin typeface="Arial" charset="0"/>
                <a:ea typeface="ＭＳ Ｐゴシック" charset="0"/>
              </a:rPr>
              <a:t>, and z each with its own random </a:t>
            </a:r>
            <a:r>
              <a:rPr lang="en-US" sz="1800" dirty="0">
                <a:latin typeface="Symbol" charset="0"/>
                <a:ea typeface="ＭＳ Ｐゴシック" charset="0"/>
              </a:rPr>
              <a:t>e</a:t>
            </a:r>
            <a:r>
              <a:rPr lang="en-US" sz="1800" dirty="0">
                <a:latin typeface="Arial" charset="0"/>
                <a:ea typeface="ＭＳ Ｐゴシック" charset="0"/>
              </a:rPr>
              <a:t>.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Find </a:t>
            </a:r>
            <a:r>
              <a:rPr lang="en-US" sz="1800" dirty="0">
                <a:latin typeface="Symbol" charset="0"/>
                <a:ea typeface="ＭＳ Ｐゴシック" charset="0"/>
              </a:rPr>
              <a:t>D</a:t>
            </a:r>
            <a:r>
              <a:rPr lang="en-US" sz="1800" dirty="0">
                <a:latin typeface="Arial" charset="0"/>
                <a:ea typeface="ＭＳ Ｐゴシック" charset="0"/>
              </a:rPr>
              <a:t>E=E(r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1 </a:t>
            </a:r>
            <a:r>
              <a:rPr lang="en-US" sz="1800" dirty="0">
                <a:latin typeface="Arial" charset="0"/>
                <a:ea typeface="ＭＳ Ｐゴシック" charset="0"/>
              </a:rPr>
              <a:t>,… </a:t>
            </a:r>
            <a:r>
              <a:rPr lang="en-US" sz="1800" dirty="0" err="1">
                <a:latin typeface="Arial" charset="0"/>
                <a:ea typeface="ＭＳ Ｐゴシック" charset="0"/>
              </a:rPr>
              <a:t>r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j</a:t>
            </a:r>
            <a:r>
              <a:rPr lang="en-US" sz="1800" dirty="0">
                <a:latin typeface="Arial" charset="0"/>
                <a:ea typeface="ＭＳ Ｐゴシック" charset="0"/>
              </a:rPr>
              <a:t>*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 </a:t>
            </a:r>
            <a:r>
              <a:rPr lang="en-US" sz="1800" dirty="0">
                <a:latin typeface="Arial" charset="0"/>
                <a:ea typeface="ＭＳ Ｐゴシック" charset="0"/>
              </a:rPr>
              <a:t>,…, </a:t>
            </a:r>
            <a:r>
              <a:rPr lang="en-US" sz="1800" dirty="0" err="1">
                <a:latin typeface="Arial" charset="0"/>
                <a:ea typeface="ＭＳ Ｐゴシック" charset="0"/>
              </a:rPr>
              <a:t>r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N</a:t>
            </a:r>
            <a:r>
              <a:rPr lang="en-US" sz="1800" dirty="0">
                <a:latin typeface="Arial" charset="0"/>
                <a:ea typeface="ＭＳ Ｐゴシック" charset="0"/>
              </a:rPr>
              <a:t>)-E(r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1 </a:t>
            </a:r>
            <a:r>
              <a:rPr lang="en-US" sz="1800" dirty="0">
                <a:latin typeface="Arial" charset="0"/>
                <a:ea typeface="ＭＳ Ｐゴシック" charset="0"/>
              </a:rPr>
              <a:t>,… </a:t>
            </a:r>
            <a:r>
              <a:rPr lang="en-US" sz="1800" dirty="0" err="1">
                <a:latin typeface="Arial" charset="0"/>
                <a:ea typeface="ＭＳ Ｐゴシック" charset="0"/>
              </a:rPr>
              <a:t>r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j</a:t>
            </a:r>
            <a:r>
              <a:rPr lang="en-US" sz="1800" dirty="0">
                <a:latin typeface="Arial" charset="0"/>
                <a:ea typeface="ＭＳ Ｐゴシック" charset="0"/>
              </a:rPr>
              <a:t>,…, </a:t>
            </a:r>
            <a:r>
              <a:rPr lang="en-US" sz="1800" dirty="0" err="1">
                <a:latin typeface="Arial" charset="0"/>
                <a:ea typeface="ＭＳ Ｐゴシック" charset="0"/>
              </a:rPr>
              <a:t>r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N</a:t>
            </a:r>
            <a:r>
              <a:rPr lang="en-US" sz="1800" dirty="0">
                <a:latin typeface="Arial" charset="0"/>
                <a:ea typeface="ＭＳ Ｐゴシック" charset="0"/>
              </a:rPr>
              <a:t>) (note that this can be done quickly be only recalculating the energy contribution of atom j and its neighbors)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If </a:t>
            </a:r>
            <a:r>
              <a:rPr lang="en-US" sz="1800" dirty="0">
                <a:latin typeface="Symbol" charset="0"/>
                <a:ea typeface="ＭＳ Ｐゴシック" charset="0"/>
              </a:rPr>
              <a:t>D</a:t>
            </a:r>
            <a:r>
              <a:rPr lang="en-US" sz="1800" dirty="0">
                <a:latin typeface="Arial" charset="0"/>
                <a:ea typeface="ＭＳ Ｐゴシック" charset="0"/>
              </a:rPr>
              <a:t>E&lt;0 then accept </a:t>
            </a:r>
            <a:r>
              <a:rPr lang="en-US" sz="1800" dirty="0" err="1">
                <a:latin typeface="Arial" charset="0"/>
                <a:ea typeface="ＭＳ Ｐゴシック" charset="0"/>
              </a:rPr>
              <a:t>r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j</a:t>
            </a:r>
            <a:r>
              <a:rPr lang="en-US" sz="1800" dirty="0">
                <a:latin typeface="Arial" charset="0"/>
                <a:ea typeface="ＭＳ Ｐゴシック" charset="0"/>
              </a:rPr>
              <a:t>*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 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If </a:t>
            </a:r>
            <a:r>
              <a:rPr lang="en-US" sz="1800" dirty="0">
                <a:latin typeface="Symbol" charset="0"/>
                <a:ea typeface="ＭＳ Ｐゴシック" charset="0"/>
              </a:rPr>
              <a:t>D</a:t>
            </a:r>
            <a:r>
              <a:rPr lang="en-US" sz="1800" dirty="0">
                <a:latin typeface="Arial" charset="0"/>
                <a:ea typeface="ＭＳ Ｐゴシック" charset="0"/>
              </a:rPr>
              <a:t>E&gt;0 then accept </a:t>
            </a:r>
            <a:r>
              <a:rPr lang="en-US" sz="1800" dirty="0" err="1">
                <a:latin typeface="Arial" charset="0"/>
                <a:ea typeface="ＭＳ Ｐゴシック" charset="0"/>
              </a:rPr>
              <a:t>r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j</a:t>
            </a:r>
            <a:r>
              <a:rPr lang="en-US" sz="1800" dirty="0">
                <a:latin typeface="Arial" charset="0"/>
                <a:ea typeface="ＭＳ Ｐゴシック" charset="0"/>
              </a:rPr>
              <a:t>*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 </a:t>
            </a:r>
            <a:r>
              <a:rPr lang="en-US" sz="1800" dirty="0">
                <a:latin typeface="Arial" charset="0"/>
                <a:ea typeface="ＭＳ Ｐゴシック" charset="0"/>
              </a:rPr>
              <a:t>with probability </a:t>
            </a:r>
            <a:r>
              <a:rPr lang="en-US" sz="1800" dirty="0" err="1">
                <a:latin typeface="Arial" charset="0"/>
                <a:ea typeface="ＭＳ Ｐゴシック" charset="0"/>
              </a:rPr>
              <a:t>exp</a:t>
            </a:r>
            <a:r>
              <a:rPr lang="en-US" sz="1800" dirty="0">
                <a:latin typeface="Arial" charset="0"/>
                <a:ea typeface="ＭＳ Ｐゴシック" charset="0"/>
              </a:rPr>
              <a:t>(-</a:t>
            </a:r>
            <a:r>
              <a:rPr lang="en-US" sz="1800" dirty="0" err="1">
                <a:latin typeface="Symbol" charset="0"/>
                <a:ea typeface="ＭＳ Ｐゴシック" charset="0"/>
              </a:rPr>
              <a:t>bD</a:t>
            </a:r>
            <a:r>
              <a:rPr lang="en-US" sz="1800" dirty="0" err="1">
                <a:latin typeface="Arial" charset="0"/>
                <a:ea typeface="ＭＳ Ｐゴシック" charset="0"/>
              </a:rPr>
              <a:t>E</a:t>
            </a:r>
            <a:r>
              <a:rPr lang="en-US" sz="1800" dirty="0">
                <a:latin typeface="Arial" charset="0"/>
                <a:ea typeface="ＭＳ Ｐゴシック" charset="0"/>
              </a:rPr>
              <a:t>)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If we reject </a:t>
            </a:r>
            <a:r>
              <a:rPr lang="en-US" sz="1800" dirty="0" err="1">
                <a:latin typeface="Arial" charset="0"/>
                <a:ea typeface="ＭＳ Ｐゴシック" charset="0"/>
              </a:rPr>
              <a:t>r</a:t>
            </a:r>
            <a:r>
              <a:rPr lang="en-US" sz="1800" baseline="-25000" dirty="0" err="1">
                <a:latin typeface="Arial" charset="0"/>
                <a:ea typeface="ＭＳ Ｐゴシック" charset="0"/>
              </a:rPr>
              <a:t>j</a:t>
            </a:r>
            <a:r>
              <a:rPr lang="en-US" sz="1800" dirty="0">
                <a:latin typeface="Arial" charset="0"/>
                <a:ea typeface="ＭＳ Ｐゴシック" charset="0"/>
              </a:rPr>
              <a:t>*</a:t>
            </a:r>
            <a:r>
              <a:rPr lang="en-US" sz="1800" baseline="-25000" dirty="0">
                <a:latin typeface="Arial" charset="0"/>
                <a:ea typeface="ＭＳ Ｐゴシック" charset="0"/>
              </a:rPr>
              <a:t> </a:t>
            </a:r>
            <a:r>
              <a:rPr lang="en-US" sz="1800" dirty="0">
                <a:latin typeface="Arial" charset="0"/>
                <a:ea typeface="ＭＳ Ｐゴシック" charset="0"/>
              </a:rPr>
              <a:t>then change nothing and return to 1</a:t>
            </a:r>
          </a:p>
          <a:p>
            <a:pPr marL="457200" indent="-457200"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The probability of seeing any set of coordinates {r} will tend asymptotically to </a:t>
            </a:r>
          </a:p>
          <a:p>
            <a:pPr marL="457200" indent="-457200" eaLnBrk="1" hangingPunct="1"/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791747"/>
              </p:ext>
            </p:extLst>
          </p:nvPr>
        </p:nvGraphicFramePr>
        <p:xfrm>
          <a:off x="3233664" y="5702595"/>
          <a:ext cx="36734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700" imgH="342900" progId="Equation.3">
                  <p:embed/>
                </p:oleObj>
              </mc:Choice>
              <mc:Fallback>
                <p:oleObj name="Equation" r:id="rId3" imgW="1790700" imgH="342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664" y="5702595"/>
                        <a:ext cx="367347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8478E5BE-366A-974A-AF33-52CDF43428D7}" type="slidenum">
              <a:rPr lang="en-US" sz="1000"/>
              <a:pPr eaLnBrk="1" hangingPunct="1"/>
              <a:t>7</a:t>
            </a:fld>
            <a:endParaRPr lang="en-US" sz="10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probability function </a:t>
            </a:r>
            <a:r>
              <a:rPr lang="en-US" dirty="0">
                <a:latin typeface="Symbol" charset="0"/>
                <a:ea typeface="ＭＳ Ｐゴシック" charset="0"/>
                <a:cs typeface="Symbol" charset="0"/>
              </a:rPr>
              <a:t>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(s) for states for real systems at thermodynamic equilibrium is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sharply peaked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making simple numerical integration of  this function impractical.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Metropolis algorithm accepts states with biased probabilities so that the system explores states with probability </a:t>
            </a:r>
            <a:r>
              <a:rPr lang="en-US" dirty="0">
                <a:latin typeface="Symbol" charset="0"/>
                <a:ea typeface="ＭＳ Ｐゴシック" charset="0"/>
                <a:cs typeface="Symbol" charset="0"/>
              </a:rPr>
              <a:t>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(s).  This avoids sampling problems, as most common states are sampled preferentially.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1511300" y="4903718"/>
            <a:ext cx="64547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acc(</a:t>
            </a:r>
            <a:r>
              <a:rPr lang="en-US" sz="2400" dirty="0" err="1"/>
              <a:t>o</a:t>
            </a:r>
            <a:r>
              <a:rPr lang="en-US" sz="2400" dirty="0" err="1">
                <a:cs typeface="Arial" charset="0"/>
              </a:rPr>
              <a:t>→n</a:t>
            </a:r>
            <a:r>
              <a:rPr lang="en-US" sz="2400" dirty="0">
                <a:cs typeface="Arial" charset="0"/>
              </a:rPr>
              <a:t>) = </a:t>
            </a:r>
            <a:r>
              <a:rPr lang="en-US" sz="2400" i="1" dirty="0">
                <a:latin typeface="Symbol" charset="0"/>
                <a:cs typeface="Arial" charset="0"/>
              </a:rPr>
              <a:t>r</a:t>
            </a:r>
            <a:r>
              <a:rPr lang="en-US" sz="2400" dirty="0">
                <a:cs typeface="Arial" charset="0"/>
              </a:rPr>
              <a:t>(n)/</a:t>
            </a:r>
            <a:r>
              <a:rPr lang="en-US" sz="2400" i="1" dirty="0">
                <a:latin typeface="Symbol" charset="0"/>
                <a:cs typeface="Arial" charset="0"/>
              </a:rPr>
              <a:t>r</a:t>
            </a:r>
            <a:r>
              <a:rPr lang="en-US" sz="2400" dirty="0">
                <a:cs typeface="Arial" charset="0"/>
              </a:rPr>
              <a:t>(o)=exp(-</a:t>
            </a:r>
            <a:r>
              <a:rPr lang="en-US" sz="2400" dirty="0" err="1">
                <a:latin typeface="Symbol" charset="0"/>
                <a:cs typeface="Arial" charset="0"/>
              </a:rPr>
              <a:t>bD</a:t>
            </a:r>
            <a:r>
              <a:rPr lang="en-US" sz="2400" dirty="0" err="1">
                <a:cs typeface="Arial" charset="0"/>
              </a:rPr>
              <a:t>E</a:t>
            </a:r>
            <a:r>
              <a:rPr lang="en-US" sz="2400" dirty="0">
                <a:cs typeface="Arial" charset="0"/>
              </a:rPr>
              <a:t>) if </a:t>
            </a:r>
            <a:r>
              <a:rPr lang="en-US" sz="2400" i="1" dirty="0">
                <a:latin typeface="Symbol" charset="0"/>
                <a:cs typeface="Arial" charset="0"/>
              </a:rPr>
              <a:t>r</a:t>
            </a:r>
            <a:r>
              <a:rPr lang="en-US" sz="2400" dirty="0">
                <a:cs typeface="Arial" charset="0"/>
              </a:rPr>
              <a:t>(n)&lt;</a:t>
            </a:r>
            <a:r>
              <a:rPr lang="en-US" sz="2400" i="1" dirty="0">
                <a:latin typeface="Symbol" charset="0"/>
                <a:cs typeface="Arial" charset="0"/>
              </a:rPr>
              <a:t>r</a:t>
            </a:r>
            <a:r>
              <a:rPr lang="en-US" sz="2400" dirty="0">
                <a:cs typeface="Arial" charset="0"/>
              </a:rPr>
              <a:t>(o)</a:t>
            </a:r>
          </a:p>
          <a:p>
            <a:r>
              <a:rPr lang="en-US" sz="2400" dirty="0">
                <a:cs typeface="Arial" charset="0"/>
              </a:rPr>
              <a:t>		</a:t>
            </a:r>
          </a:p>
          <a:p>
            <a:r>
              <a:rPr lang="en-US" sz="2400" dirty="0">
                <a:cs typeface="Arial" charset="0"/>
              </a:rPr>
              <a:t>                                           1       if </a:t>
            </a:r>
            <a:r>
              <a:rPr lang="en-US" sz="2400" i="1" dirty="0">
                <a:latin typeface="Symbol" charset="0"/>
                <a:cs typeface="Arial" charset="0"/>
              </a:rPr>
              <a:t>r</a:t>
            </a:r>
            <a:r>
              <a:rPr lang="en-US" sz="2400" dirty="0">
                <a:cs typeface="Arial" charset="0"/>
              </a:rPr>
              <a:t>(n)&gt;=</a:t>
            </a:r>
            <a:r>
              <a:rPr lang="en-US" sz="2400" i="1" dirty="0">
                <a:latin typeface="Symbol" charset="0"/>
                <a:cs typeface="Arial" charset="0"/>
              </a:rPr>
              <a:t>r</a:t>
            </a:r>
            <a:r>
              <a:rPr lang="en-US" sz="2400" dirty="0">
                <a:cs typeface="Arial" charset="0"/>
              </a:rPr>
              <a:t>(o)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24170</TotalTime>
  <Words>806</Words>
  <Application>Microsoft Macintosh PowerPoint</Application>
  <PresentationFormat>On-screen Show (4:3)</PresentationFormat>
  <Paragraphs>76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Symbol</vt:lpstr>
      <vt:lpstr>Default Design</vt:lpstr>
      <vt:lpstr>Equation</vt:lpstr>
      <vt:lpstr>Monte Carlo Metropolis Algorithm</vt:lpstr>
      <vt:lpstr>Outline</vt:lpstr>
      <vt:lpstr>Problem with Simple MC Sampling r(s) is Very Sharply Peaked</vt:lpstr>
      <vt:lpstr>Better MC Sampling</vt:lpstr>
      <vt:lpstr>The Metropolis Algorithm (General)</vt:lpstr>
      <vt:lpstr>Metropolis Algorithm for Interacting Atoms</vt:lpstr>
      <vt:lpstr>Summary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ddmorgan</dc:creator>
  <cp:lastModifiedBy>yuan ping</cp:lastModifiedBy>
  <cp:revision>1292</cp:revision>
  <dcterms:created xsi:type="dcterms:W3CDTF">2004-09-26T19:54:28Z</dcterms:created>
  <dcterms:modified xsi:type="dcterms:W3CDTF">2024-11-12T15:05:02Z</dcterms:modified>
</cp:coreProperties>
</file>