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366" r:id="rId3"/>
    <p:sldId id="260" r:id="rId4"/>
    <p:sldId id="261" r:id="rId5"/>
    <p:sldId id="496" r:id="rId6"/>
    <p:sldId id="497" r:id="rId7"/>
    <p:sldId id="498" r:id="rId8"/>
    <p:sldId id="265" r:id="rId9"/>
    <p:sldId id="503" r:id="rId10"/>
    <p:sldId id="505" r:id="rId11"/>
    <p:sldId id="502" r:id="rId12"/>
    <p:sldId id="516" r:id="rId13"/>
    <p:sldId id="506" r:id="rId14"/>
    <p:sldId id="507" r:id="rId15"/>
    <p:sldId id="508" r:id="rId16"/>
    <p:sldId id="509" r:id="rId17"/>
    <p:sldId id="510" r:id="rId18"/>
    <p:sldId id="511" r:id="rId19"/>
    <p:sldId id="504" r:id="rId20"/>
    <p:sldId id="512" r:id="rId21"/>
    <p:sldId id="513" r:id="rId22"/>
    <p:sldId id="262" r:id="rId23"/>
    <p:sldId id="277" r:id="rId24"/>
    <p:sldId id="278" r:id="rId25"/>
    <p:sldId id="279" r:id="rId26"/>
    <p:sldId id="264" r:id="rId27"/>
    <p:sldId id="514" r:id="rId28"/>
    <p:sldId id="263" r:id="rId29"/>
    <p:sldId id="267" r:id="rId30"/>
    <p:sldId id="266" r:id="rId31"/>
  </p:sldIdLst>
  <p:sldSz cx="10083800" cy="7562850"/>
  <p:notesSz cx="100838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0"/>
  </p:normalViewPr>
  <p:slideViewPr>
    <p:cSldViewPr>
      <p:cViewPr>
        <p:scale>
          <a:sx n="100" d="100"/>
          <a:sy n="100" d="100"/>
        </p:scale>
        <p:origin x="1904" y="3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A2689-ECFA-4F9C-83A4-5B6D722F838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0AEBA0-5CE9-4CCC-AB7E-81A39BB51016}">
      <dgm:prSet phldrT="[文本]"/>
      <dgm:spPr/>
      <dgm:t>
        <a:bodyPr/>
        <a:lstStyle/>
        <a:p>
          <a:r>
            <a:rPr lang="en-US" altLang="zh-CN" i="0" dirty="0" err="1"/>
            <a:t>ρ</a:t>
          </a:r>
          <a:r>
            <a:rPr lang="en-US" altLang="zh-CN" i="1" baseline="-25000" dirty="0" err="1"/>
            <a:t>j</a:t>
          </a:r>
          <a:endParaRPr lang="zh-CN" altLang="en-US" baseline="-25000" dirty="0"/>
        </a:p>
      </dgm:t>
    </dgm:pt>
    <dgm:pt modelId="{E6480F1D-2695-4678-99E4-4BD4CCA52EAC}" type="parTrans" cxnId="{BAF99302-AF30-4AFB-AE52-97A4323DD5AA}">
      <dgm:prSet/>
      <dgm:spPr/>
      <dgm:t>
        <a:bodyPr/>
        <a:lstStyle/>
        <a:p>
          <a:endParaRPr lang="zh-CN" altLang="en-US"/>
        </a:p>
      </dgm:t>
    </dgm:pt>
    <dgm:pt modelId="{BCD24878-F5FD-4A92-8021-1590710F7D54}" type="sibTrans" cxnId="{BAF99302-AF30-4AFB-AE52-97A4323DD5AA}">
      <dgm:prSet/>
      <dgm:spPr/>
      <dgm:t>
        <a:bodyPr/>
        <a:lstStyle/>
        <a:p>
          <a:endParaRPr lang="zh-CN" altLang="en-US"/>
        </a:p>
      </dgm:t>
    </dgm:pt>
    <dgm:pt modelId="{A26BED55-EE02-448F-992F-9E0B313B1797}">
      <dgm:prSet phldrT="[文本]"/>
      <dgm:spPr/>
      <dgm:t>
        <a:bodyPr/>
        <a:lstStyle/>
        <a:p>
          <a:r>
            <a:rPr lang="en-US" altLang="zh-CN" dirty="0"/>
            <a:t>V</a:t>
          </a:r>
          <a:r>
            <a:rPr lang="en-US" altLang="zh-CN" baseline="-25000" dirty="0"/>
            <a:t>H, </a:t>
          </a:r>
          <a:r>
            <a:rPr lang="en-US" altLang="zh-CN" dirty="0" err="1"/>
            <a:t>V</a:t>
          </a:r>
          <a:r>
            <a:rPr lang="en-US" altLang="zh-CN" baseline="-25000" dirty="0" err="1"/>
            <a:t>xc</a:t>
          </a:r>
          <a:endParaRPr lang="zh-CN" altLang="en-US" baseline="-25000" dirty="0"/>
        </a:p>
      </dgm:t>
    </dgm:pt>
    <dgm:pt modelId="{1DAAE97F-E2B3-4D4B-8D29-EBBF3018543E}" type="parTrans" cxnId="{D900A18A-98BC-4237-B51E-A58DFF7CE62B}">
      <dgm:prSet/>
      <dgm:spPr/>
      <dgm:t>
        <a:bodyPr/>
        <a:lstStyle/>
        <a:p>
          <a:endParaRPr lang="zh-CN" altLang="en-US"/>
        </a:p>
      </dgm:t>
    </dgm:pt>
    <dgm:pt modelId="{C1EFA0B0-EDFD-44D8-8126-831C27A9FC53}" type="sibTrans" cxnId="{D900A18A-98BC-4237-B51E-A58DFF7CE62B}">
      <dgm:prSet/>
      <dgm:spPr/>
      <dgm:t>
        <a:bodyPr/>
        <a:lstStyle/>
        <a:p>
          <a:endParaRPr lang="zh-CN" altLang="en-US"/>
        </a:p>
      </dgm:t>
    </dgm:pt>
    <dgm:pt modelId="{31C450E7-6220-4177-B243-12F0B774453E}">
      <dgm:prSet phldrT="[文本]"/>
      <dgm:spPr/>
      <dgm:t>
        <a:bodyPr/>
        <a:lstStyle/>
        <a:p>
          <a:r>
            <a:rPr lang="en-US" altLang="zh-CN" dirty="0" err="1"/>
            <a:t>ψ</a:t>
          </a:r>
          <a:r>
            <a:rPr lang="en-US" altLang="zh-CN" baseline="-25000" dirty="0" err="1"/>
            <a:t>i</a:t>
          </a:r>
          <a:r>
            <a:rPr lang="en-US" altLang="zh-CN" dirty="0"/>
            <a:t>, </a:t>
          </a:r>
          <a:r>
            <a:rPr lang="en-US" altLang="zh-CN" dirty="0" err="1"/>
            <a:t>ε</a:t>
          </a:r>
          <a:r>
            <a:rPr lang="en-US" altLang="zh-CN" baseline="-25000" dirty="0" err="1"/>
            <a:t>i</a:t>
          </a:r>
          <a:endParaRPr lang="zh-CN" altLang="en-US" baseline="-25000" dirty="0"/>
        </a:p>
      </dgm:t>
    </dgm:pt>
    <dgm:pt modelId="{0CBA2DB2-F3B1-4FB8-831E-53F7BE1C05B4}" type="parTrans" cxnId="{52C48797-46F8-4DDE-B737-61B5E4623F91}">
      <dgm:prSet/>
      <dgm:spPr/>
      <dgm:t>
        <a:bodyPr/>
        <a:lstStyle/>
        <a:p>
          <a:endParaRPr lang="zh-CN" altLang="en-US"/>
        </a:p>
      </dgm:t>
    </dgm:pt>
    <dgm:pt modelId="{FFC1126E-9245-449E-B3DB-0B1093384570}" type="sibTrans" cxnId="{52C48797-46F8-4DDE-B737-61B5E4623F91}">
      <dgm:prSet/>
      <dgm:spPr/>
      <dgm:t>
        <a:bodyPr/>
        <a:lstStyle/>
        <a:p>
          <a:endParaRPr lang="zh-CN" altLang="en-US"/>
        </a:p>
      </dgm:t>
    </dgm:pt>
    <dgm:pt modelId="{6A1E2D3C-458A-4FEF-806F-DE16CB079A5F}">
      <dgm:prSet phldrT="[文本]"/>
      <dgm:spPr/>
      <dgm:t>
        <a:bodyPr/>
        <a:lstStyle/>
        <a:p>
          <a:r>
            <a:rPr lang="en-US" altLang="zh-CN" dirty="0"/>
            <a:t>ρ</a:t>
          </a:r>
          <a:r>
            <a:rPr lang="en-US" altLang="zh-CN" baseline="-25000" dirty="0"/>
            <a:t>j+1</a:t>
          </a:r>
          <a:r>
            <a:rPr lang="en-US" altLang="zh-CN" dirty="0"/>
            <a:t>=</a:t>
          </a:r>
          <a:r>
            <a:rPr lang="en-US" altLang="zh-CN" dirty="0" err="1"/>
            <a:t>ρ</a:t>
          </a:r>
          <a:r>
            <a:rPr lang="en-US" altLang="zh-CN" baseline="-25000" dirty="0" err="1"/>
            <a:t>j</a:t>
          </a:r>
          <a:r>
            <a:rPr lang="en-US" altLang="zh-CN" dirty="0"/>
            <a:t>?</a:t>
          </a:r>
          <a:endParaRPr lang="zh-CN" altLang="en-US" dirty="0"/>
        </a:p>
      </dgm:t>
    </dgm:pt>
    <dgm:pt modelId="{0DA17468-BED6-45A2-931C-1575CB8545E7}" type="parTrans" cxnId="{1079B281-DF15-45F7-9995-B4F7E1B94F0B}">
      <dgm:prSet/>
      <dgm:spPr/>
      <dgm:t>
        <a:bodyPr/>
        <a:lstStyle/>
        <a:p>
          <a:endParaRPr lang="zh-CN" altLang="en-US"/>
        </a:p>
      </dgm:t>
    </dgm:pt>
    <dgm:pt modelId="{BF53CD2B-A64D-4FA6-97C0-0F4071BA8022}" type="sibTrans" cxnId="{1079B281-DF15-45F7-9995-B4F7E1B94F0B}">
      <dgm:prSet/>
      <dgm:spPr/>
      <dgm:t>
        <a:bodyPr/>
        <a:lstStyle/>
        <a:p>
          <a:endParaRPr lang="zh-CN" altLang="en-US"/>
        </a:p>
      </dgm:t>
    </dgm:pt>
    <dgm:pt modelId="{99960F9B-B23D-4D5D-8026-C02BBA0CC3FE}" type="pres">
      <dgm:prSet presAssocID="{CE9A2689-ECFA-4F9C-83A4-5B6D722F838C}" presName="cycle" presStyleCnt="0">
        <dgm:presLayoutVars>
          <dgm:dir/>
          <dgm:resizeHandles val="exact"/>
        </dgm:presLayoutVars>
      </dgm:prSet>
      <dgm:spPr/>
    </dgm:pt>
    <dgm:pt modelId="{CC7856F6-F52C-41A4-9C74-2622DD7249EF}" type="pres">
      <dgm:prSet presAssocID="{410AEBA0-5CE9-4CCC-AB7E-81A39BB51016}" presName="node" presStyleLbl="node1" presStyleIdx="0" presStyleCnt="4">
        <dgm:presLayoutVars>
          <dgm:bulletEnabled val="1"/>
        </dgm:presLayoutVars>
      </dgm:prSet>
      <dgm:spPr/>
    </dgm:pt>
    <dgm:pt modelId="{71B6BB94-15AE-4173-9D46-B580FB7F5011}" type="pres">
      <dgm:prSet presAssocID="{BCD24878-F5FD-4A92-8021-1590710F7D54}" presName="sibTrans" presStyleLbl="sibTrans2D1" presStyleIdx="0" presStyleCnt="4"/>
      <dgm:spPr/>
    </dgm:pt>
    <dgm:pt modelId="{05DF6FFB-E3C8-403F-93DD-CAEBDB7C0DEC}" type="pres">
      <dgm:prSet presAssocID="{BCD24878-F5FD-4A92-8021-1590710F7D54}" presName="connectorText" presStyleLbl="sibTrans2D1" presStyleIdx="0" presStyleCnt="4"/>
      <dgm:spPr/>
    </dgm:pt>
    <dgm:pt modelId="{FCE3AD41-40CC-47FE-A64B-3EE086A41DEA}" type="pres">
      <dgm:prSet presAssocID="{A26BED55-EE02-448F-992F-9E0B313B1797}" presName="node" presStyleLbl="node1" presStyleIdx="1" presStyleCnt="4">
        <dgm:presLayoutVars>
          <dgm:bulletEnabled val="1"/>
        </dgm:presLayoutVars>
      </dgm:prSet>
      <dgm:spPr/>
    </dgm:pt>
    <dgm:pt modelId="{CA212193-4EDF-4C0D-9D0A-70EBF2221243}" type="pres">
      <dgm:prSet presAssocID="{C1EFA0B0-EDFD-44D8-8126-831C27A9FC53}" presName="sibTrans" presStyleLbl="sibTrans2D1" presStyleIdx="1" presStyleCnt="4"/>
      <dgm:spPr/>
    </dgm:pt>
    <dgm:pt modelId="{94D3AAE0-CA00-4B74-94AA-D0C2B62BA1D3}" type="pres">
      <dgm:prSet presAssocID="{C1EFA0B0-EDFD-44D8-8126-831C27A9FC53}" presName="connectorText" presStyleLbl="sibTrans2D1" presStyleIdx="1" presStyleCnt="4"/>
      <dgm:spPr/>
    </dgm:pt>
    <dgm:pt modelId="{D2440A83-24E9-4414-84E4-27A0A783D3E3}" type="pres">
      <dgm:prSet presAssocID="{31C450E7-6220-4177-B243-12F0B774453E}" presName="node" presStyleLbl="node1" presStyleIdx="2" presStyleCnt="4">
        <dgm:presLayoutVars>
          <dgm:bulletEnabled val="1"/>
        </dgm:presLayoutVars>
      </dgm:prSet>
      <dgm:spPr/>
    </dgm:pt>
    <dgm:pt modelId="{59201304-1822-4008-AD93-E0238A81FDAC}" type="pres">
      <dgm:prSet presAssocID="{FFC1126E-9245-449E-B3DB-0B1093384570}" presName="sibTrans" presStyleLbl="sibTrans2D1" presStyleIdx="2" presStyleCnt="4"/>
      <dgm:spPr/>
    </dgm:pt>
    <dgm:pt modelId="{DB3598B4-1616-4B24-8F05-2EF5C8F92F49}" type="pres">
      <dgm:prSet presAssocID="{FFC1126E-9245-449E-B3DB-0B1093384570}" presName="connectorText" presStyleLbl="sibTrans2D1" presStyleIdx="2" presStyleCnt="4"/>
      <dgm:spPr/>
    </dgm:pt>
    <dgm:pt modelId="{D55B5DBF-286A-4685-A659-62362F91663C}" type="pres">
      <dgm:prSet presAssocID="{6A1E2D3C-458A-4FEF-806F-DE16CB079A5F}" presName="node" presStyleLbl="node1" presStyleIdx="3" presStyleCnt="4">
        <dgm:presLayoutVars>
          <dgm:bulletEnabled val="1"/>
        </dgm:presLayoutVars>
      </dgm:prSet>
      <dgm:spPr/>
    </dgm:pt>
    <dgm:pt modelId="{E462011D-0B5F-49B2-96FD-4FBA36F3E46D}" type="pres">
      <dgm:prSet presAssocID="{BF53CD2B-A64D-4FA6-97C0-0F4071BA8022}" presName="sibTrans" presStyleLbl="sibTrans2D1" presStyleIdx="3" presStyleCnt="4"/>
      <dgm:spPr/>
    </dgm:pt>
    <dgm:pt modelId="{95E754F1-F004-412B-AF26-48541189302F}" type="pres">
      <dgm:prSet presAssocID="{BF53CD2B-A64D-4FA6-97C0-0F4071BA8022}" presName="connectorText" presStyleLbl="sibTrans2D1" presStyleIdx="3" presStyleCnt="4"/>
      <dgm:spPr/>
    </dgm:pt>
  </dgm:ptLst>
  <dgm:cxnLst>
    <dgm:cxn modelId="{BAF99302-AF30-4AFB-AE52-97A4323DD5AA}" srcId="{CE9A2689-ECFA-4F9C-83A4-5B6D722F838C}" destId="{410AEBA0-5CE9-4CCC-AB7E-81A39BB51016}" srcOrd="0" destOrd="0" parTransId="{E6480F1D-2695-4678-99E4-4BD4CCA52EAC}" sibTransId="{BCD24878-F5FD-4A92-8021-1590710F7D54}"/>
    <dgm:cxn modelId="{49F64319-C325-4625-9C4E-995A96070787}" type="presOf" srcId="{6A1E2D3C-458A-4FEF-806F-DE16CB079A5F}" destId="{D55B5DBF-286A-4685-A659-62362F91663C}" srcOrd="0" destOrd="0" presId="urn:microsoft.com/office/officeart/2005/8/layout/cycle2"/>
    <dgm:cxn modelId="{C55FA522-D75D-4C01-8222-DAD4C969C4DF}" type="presOf" srcId="{FFC1126E-9245-449E-B3DB-0B1093384570}" destId="{59201304-1822-4008-AD93-E0238A81FDAC}" srcOrd="0" destOrd="0" presId="urn:microsoft.com/office/officeart/2005/8/layout/cycle2"/>
    <dgm:cxn modelId="{45E12754-6F2C-4139-94A6-16EFAA29EC9D}" type="presOf" srcId="{FFC1126E-9245-449E-B3DB-0B1093384570}" destId="{DB3598B4-1616-4B24-8F05-2EF5C8F92F49}" srcOrd="1" destOrd="0" presId="urn:microsoft.com/office/officeart/2005/8/layout/cycle2"/>
    <dgm:cxn modelId="{1DB58462-FA5D-4CFA-8554-160F818E9498}" type="presOf" srcId="{BCD24878-F5FD-4A92-8021-1590710F7D54}" destId="{05DF6FFB-E3C8-403F-93DD-CAEBDB7C0DEC}" srcOrd="1" destOrd="0" presId="urn:microsoft.com/office/officeart/2005/8/layout/cycle2"/>
    <dgm:cxn modelId="{C09D5B7A-C67E-4B69-86B3-D244E6DA4BCD}" type="presOf" srcId="{CE9A2689-ECFA-4F9C-83A4-5B6D722F838C}" destId="{99960F9B-B23D-4D5D-8026-C02BBA0CC3FE}" srcOrd="0" destOrd="0" presId="urn:microsoft.com/office/officeart/2005/8/layout/cycle2"/>
    <dgm:cxn modelId="{16413A7E-5878-43AB-8010-A16611ED150B}" type="presOf" srcId="{410AEBA0-5CE9-4CCC-AB7E-81A39BB51016}" destId="{CC7856F6-F52C-41A4-9C74-2622DD7249EF}" srcOrd="0" destOrd="0" presId="urn:microsoft.com/office/officeart/2005/8/layout/cycle2"/>
    <dgm:cxn modelId="{1079B281-DF15-45F7-9995-B4F7E1B94F0B}" srcId="{CE9A2689-ECFA-4F9C-83A4-5B6D722F838C}" destId="{6A1E2D3C-458A-4FEF-806F-DE16CB079A5F}" srcOrd="3" destOrd="0" parTransId="{0DA17468-BED6-45A2-931C-1575CB8545E7}" sibTransId="{BF53CD2B-A64D-4FA6-97C0-0F4071BA8022}"/>
    <dgm:cxn modelId="{D900A18A-98BC-4237-B51E-A58DFF7CE62B}" srcId="{CE9A2689-ECFA-4F9C-83A4-5B6D722F838C}" destId="{A26BED55-EE02-448F-992F-9E0B313B1797}" srcOrd="1" destOrd="0" parTransId="{1DAAE97F-E2B3-4D4B-8D29-EBBF3018543E}" sibTransId="{C1EFA0B0-EDFD-44D8-8126-831C27A9FC53}"/>
    <dgm:cxn modelId="{52C48797-46F8-4DDE-B737-61B5E4623F91}" srcId="{CE9A2689-ECFA-4F9C-83A4-5B6D722F838C}" destId="{31C450E7-6220-4177-B243-12F0B774453E}" srcOrd="2" destOrd="0" parTransId="{0CBA2DB2-F3B1-4FB8-831E-53F7BE1C05B4}" sibTransId="{FFC1126E-9245-449E-B3DB-0B1093384570}"/>
    <dgm:cxn modelId="{931D7CA0-0CFB-4C6D-A90D-2D934A731B12}" type="presOf" srcId="{C1EFA0B0-EDFD-44D8-8126-831C27A9FC53}" destId="{94D3AAE0-CA00-4B74-94AA-D0C2B62BA1D3}" srcOrd="1" destOrd="0" presId="urn:microsoft.com/office/officeart/2005/8/layout/cycle2"/>
    <dgm:cxn modelId="{26465BAE-55ED-41B3-B388-5B7D50C16959}" type="presOf" srcId="{C1EFA0B0-EDFD-44D8-8126-831C27A9FC53}" destId="{CA212193-4EDF-4C0D-9D0A-70EBF2221243}" srcOrd="0" destOrd="0" presId="urn:microsoft.com/office/officeart/2005/8/layout/cycle2"/>
    <dgm:cxn modelId="{262656B0-B50C-43A4-937D-A8E92763B25B}" type="presOf" srcId="{A26BED55-EE02-448F-992F-9E0B313B1797}" destId="{FCE3AD41-40CC-47FE-A64B-3EE086A41DEA}" srcOrd="0" destOrd="0" presId="urn:microsoft.com/office/officeart/2005/8/layout/cycle2"/>
    <dgm:cxn modelId="{E0D6BDCF-65E6-4A67-AA26-383C87CA0545}" type="presOf" srcId="{31C450E7-6220-4177-B243-12F0B774453E}" destId="{D2440A83-24E9-4414-84E4-27A0A783D3E3}" srcOrd="0" destOrd="0" presId="urn:microsoft.com/office/officeart/2005/8/layout/cycle2"/>
    <dgm:cxn modelId="{67445BDE-E7D2-4DE1-935A-BC11707F677B}" type="presOf" srcId="{BCD24878-F5FD-4A92-8021-1590710F7D54}" destId="{71B6BB94-15AE-4173-9D46-B580FB7F5011}" srcOrd="0" destOrd="0" presId="urn:microsoft.com/office/officeart/2005/8/layout/cycle2"/>
    <dgm:cxn modelId="{79EF8FE3-F3C8-430C-A2F1-03AB190ED3DE}" type="presOf" srcId="{BF53CD2B-A64D-4FA6-97C0-0F4071BA8022}" destId="{95E754F1-F004-412B-AF26-48541189302F}" srcOrd="1" destOrd="0" presId="urn:microsoft.com/office/officeart/2005/8/layout/cycle2"/>
    <dgm:cxn modelId="{DC9D87EE-CC32-4889-8F57-E6656F93042E}" type="presOf" srcId="{BF53CD2B-A64D-4FA6-97C0-0F4071BA8022}" destId="{E462011D-0B5F-49B2-96FD-4FBA36F3E46D}" srcOrd="0" destOrd="0" presId="urn:microsoft.com/office/officeart/2005/8/layout/cycle2"/>
    <dgm:cxn modelId="{A8B1DBAC-0642-461D-A129-AE20EA34A4F2}" type="presParOf" srcId="{99960F9B-B23D-4D5D-8026-C02BBA0CC3FE}" destId="{CC7856F6-F52C-41A4-9C74-2622DD7249EF}" srcOrd="0" destOrd="0" presId="urn:microsoft.com/office/officeart/2005/8/layout/cycle2"/>
    <dgm:cxn modelId="{A064313D-9AC0-4854-BE25-6083EB2EB747}" type="presParOf" srcId="{99960F9B-B23D-4D5D-8026-C02BBA0CC3FE}" destId="{71B6BB94-15AE-4173-9D46-B580FB7F5011}" srcOrd="1" destOrd="0" presId="urn:microsoft.com/office/officeart/2005/8/layout/cycle2"/>
    <dgm:cxn modelId="{8EA79890-4287-4A9D-8B2C-E57CAF224E06}" type="presParOf" srcId="{71B6BB94-15AE-4173-9D46-B580FB7F5011}" destId="{05DF6FFB-E3C8-403F-93DD-CAEBDB7C0DEC}" srcOrd="0" destOrd="0" presId="urn:microsoft.com/office/officeart/2005/8/layout/cycle2"/>
    <dgm:cxn modelId="{46B8E4E5-70A3-4510-BA0A-A4D92E79C3A9}" type="presParOf" srcId="{99960F9B-B23D-4D5D-8026-C02BBA0CC3FE}" destId="{FCE3AD41-40CC-47FE-A64B-3EE086A41DEA}" srcOrd="2" destOrd="0" presId="urn:microsoft.com/office/officeart/2005/8/layout/cycle2"/>
    <dgm:cxn modelId="{4989F96B-C11C-4A56-AA5B-142FBBA7EC41}" type="presParOf" srcId="{99960F9B-B23D-4D5D-8026-C02BBA0CC3FE}" destId="{CA212193-4EDF-4C0D-9D0A-70EBF2221243}" srcOrd="3" destOrd="0" presId="urn:microsoft.com/office/officeart/2005/8/layout/cycle2"/>
    <dgm:cxn modelId="{7E428B6F-3CEC-4464-9FE0-7490CA4CFF13}" type="presParOf" srcId="{CA212193-4EDF-4C0D-9D0A-70EBF2221243}" destId="{94D3AAE0-CA00-4B74-94AA-D0C2B62BA1D3}" srcOrd="0" destOrd="0" presId="urn:microsoft.com/office/officeart/2005/8/layout/cycle2"/>
    <dgm:cxn modelId="{577D7D66-0D10-4546-B007-FDA4A21B5C3E}" type="presParOf" srcId="{99960F9B-B23D-4D5D-8026-C02BBA0CC3FE}" destId="{D2440A83-24E9-4414-84E4-27A0A783D3E3}" srcOrd="4" destOrd="0" presId="urn:microsoft.com/office/officeart/2005/8/layout/cycle2"/>
    <dgm:cxn modelId="{DB881248-87F6-4562-8ED3-7B1A52B355AB}" type="presParOf" srcId="{99960F9B-B23D-4D5D-8026-C02BBA0CC3FE}" destId="{59201304-1822-4008-AD93-E0238A81FDAC}" srcOrd="5" destOrd="0" presId="urn:microsoft.com/office/officeart/2005/8/layout/cycle2"/>
    <dgm:cxn modelId="{A9FB11AB-D74F-4725-9F92-AF5189B19812}" type="presParOf" srcId="{59201304-1822-4008-AD93-E0238A81FDAC}" destId="{DB3598B4-1616-4B24-8F05-2EF5C8F92F49}" srcOrd="0" destOrd="0" presId="urn:microsoft.com/office/officeart/2005/8/layout/cycle2"/>
    <dgm:cxn modelId="{2C206FB5-67C1-41AA-9A19-34B84426E115}" type="presParOf" srcId="{99960F9B-B23D-4D5D-8026-C02BBA0CC3FE}" destId="{D55B5DBF-286A-4685-A659-62362F91663C}" srcOrd="6" destOrd="0" presId="urn:microsoft.com/office/officeart/2005/8/layout/cycle2"/>
    <dgm:cxn modelId="{566E91FF-FD3B-47CA-A080-88C929CAD197}" type="presParOf" srcId="{99960F9B-B23D-4D5D-8026-C02BBA0CC3FE}" destId="{E462011D-0B5F-49B2-96FD-4FBA36F3E46D}" srcOrd="7" destOrd="0" presId="urn:microsoft.com/office/officeart/2005/8/layout/cycle2"/>
    <dgm:cxn modelId="{2B340D0A-F8E1-4DE2-A2D2-F1F75FEC6AEB}" type="presParOf" srcId="{E462011D-0B5F-49B2-96FD-4FBA36F3E46D}" destId="{95E754F1-F004-412B-AF26-48541189302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856F6-F52C-41A4-9C74-2622DD7249EF}">
      <dsp:nvSpPr>
        <dsp:cNvPr id="0" name=""/>
        <dsp:cNvSpPr/>
      </dsp:nvSpPr>
      <dsp:spPr>
        <a:xfrm>
          <a:off x="3773208" y="924"/>
          <a:ext cx="1150860" cy="1150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i="0" kern="1200" dirty="0" err="1"/>
            <a:t>ρ</a:t>
          </a:r>
          <a:r>
            <a:rPr lang="en-US" altLang="zh-CN" sz="2300" i="1" kern="1200" baseline="-25000" dirty="0" err="1"/>
            <a:t>j</a:t>
          </a:r>
          <a:endParaRPr lang="zh-CN" altLang="en-US" sz="2300" kern="1200" baseline="-25000" dirty="0"/>
        </a:p>
      </dsp:txBody>
      <dsp:txXfrm>
        <a:off x="3941748" y="169464"/>
        <a:ext cx="813780" cy="813780"/>
      </dsp:txXfrm>
    </dsp:sp>
    <dsp:sp modelId="{71B6BB94-15AE-4173-9D46-B580FB7F5011}">
      <dsp:nvSpPr>
        <dsp:cNvPr id="0" name=""/>
        <dsp:cNvSpPr/>
      </dsp:nvSpPr>
      <dsp:spPr>
        <a:xfrm rot="2700000">
          <a:off x="4800650" y="987559"/>
          <a:ext cx="306801" cy="388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4814129" y="1032701"/>
        <a:ext cx="214761" cy="233049"/>
      </dsp:txXfrm>
    </dsp:sp>
    <dsp:sp modelId="{FCE3AD41-40CC-47FE-A64B-3EE086A41DEA}">
      <dsp:nvSpPr>
        <dsp:cNvPr id="0" name=""/>
        <dsp:cNvSpPr/>
      </dsp:nvSpPr>
      <dsp:spPr>
        <a:xfrm>
          <a:off x="4996313" y="1224029"/>
          <a:ext cx="1150860" cy="1150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V</a:t>
          </a:r>
          <a:r>
            <a:rPr lang="en-US" altLang="zh-CN" sz="2300" kern="1200" baseline="-25000" dirty="0"/>
            <a:t>H, </a:t>
          </a:r>
          <a:r>
            <a:rPr lang="en-US" altLang="zh-CN" sz="2300" kern="1200" dirty="0" err="1"/>
            <a:t>V</a:t>
          </a:r>
          <a:r>
            <a:rPr lang="en-US" altLang="zh-CN" sz="2300" kern="1200" baseline="-25000" dirty="0" err="1"/>
            <a:t>xc</a:t>
          </a:r>
          <a:endParaRPr lang="zh-CN" altLang="en-US" sz="2300" kern="1200" baseline="-25000" dirty="0"/>
        </a:p>
      </dsp:txBody>
      <dsp:txXfrm>
        <a:off x="5164853" y="1392569"/>
        <a:ext cx="813780" cy="813780"/>
      </dsp:txXfrm>
    </dsp:sp>
    <dsp:sp modelId="{CA212193-4EDF-4C0D-9D0A-70EBF2221243}">
      <dsp:nvSpPr>
        <dsp:cNvPr id="0" name=""/>
        <dsp:cNvSpPr/>
      </dsp:nvSpPr>
      <dsp:spPr>
        <a:xfrm rot="8100000">
          <a:off x="4812930" y="2210664"/>
          <a:ext cx="306801" cy="388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4891491" y="2255806"/>
        <a:ext cx="214761" cy="233049"/>
      </dsp:txXfrm>
    </dsp:sp>
    <dsp:sp modelId="{D2440A83-24E9-4414-84E4-27A0A783D3E3}">
      <dsp:nvSpPr>
        <dsp:cNvPr id="0" name=""/>
        <dsp:cNvSpPr/>
      </dsp:nvSpPr>
      <dsp:spPr>
        <a:xfrm>
          <a:off x="3773208" y="2447134"/>
          <a:ext cx="1150860" cy="1150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 err="1"/>
            <a:t>ψ</a:t>
          </a:r>
          <a:r>
            <a:rPr lang="en-US" altLang="zh-CN" sz="2300" kern="1200" baseline="-25000" dirty="0" err="1"/>
            <a:t>i</a:t>
          </a:r>
          <a:r>
            <a:rPr lang="en-US" altLang="zh-CN" sz="2300" kern="1200" dirty="0"/>
            <a:t>, </a:t>
          </a:r>
          <a:r>
            <a:rPr lang="en-US" altLang="zh-CN" sz="2300" kern="1200" dirty="0" err="1"/>
            <a:t>ε</a:t>
          </a:r>
          <a:r>
            <a:rPr lang="en-US" altLang="zh-CN" sz="2300" kern="1200" baseline="-25000" dirty="0" err="1"/>
            <a:t>i</a:t>
          </a:r>
          <a:endParaRPr lang="zh-CN" altLang="en-US" sz="2300" kern="1200" baseline="-25000" dirty="0"/>
        </a:p>
      </dsp:txBody>
      <dsp:txXfrm>
        <a:off x="3941748" y="2615674"/>
        <a:ext cx="813780" cy="813780"/>
      </dsp:txXfrm>
    </dsp:sp>
    <dsp:sp modelId="{59201304-1822-4008-AD93-E0238A81FDAC}">
      <dsp:nvSpPr>
        <dsp:cNvPr id="0" name=""/>
        <dsp:cNvSpPr/>
      </dsp:nvSpPr>
      <dsp:spPr>
        <a:xfrm rot="13500000">
          <a:off x="3589825" y="2222944"/>
          <a:ext cx="306801" cy="388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3668386" y="2333168"/>
        <a:ext cx="214761" cy="233049"/>
      </dsp:txXfrm>
    </dsp:sp>
    <dsp:sp modelId="{D55B5DBF-286A-4685-A659-62362F91663C}">
      <dsp:nvSpPr>
        <dsp:cNvPr id="0" name=""/>
        <dsp:cNvSpPr/>
      </dsp:nvSpPr>
      <dsp:spPr>
        <a:xfrm>
          <a:off x="2550103" y="1224029"/>
          <a:ext cx="1150860" cy="1150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ρ</a:t>
          </a:r>
          <a:r>
            <a:rPr lang="en-US" altLang="zh-CN" sz="2300" kern="1200" baseline="-25000" dirty="0"/>
            <a:t>j+1</a:t>
          </a:r>
          <a:r>
            <a:rPr lang="en-US" altLang="zh-CN" sz="2300" kern="1200" dirty="0"/>
            <a:t>=</a:t>
          </a:r>
          <a:r>
            <a:rPr lang="en-US" altLang="zh-CN" sz="2300" kern="1200" dirty="0" err="1"/>
            <a:t>ρ</a:t>
          </a:r>
          <a:r>
            <a:rPr lang="en-US" altLang="zh-CN" sz="2300" kern="1200" baseline="-25000" dirty="0" err="1"/>
            <a:t>j</a:t>
          </a:r>
          <a:r>
            <a:rPr lang="en-US" altLang="zh-CN" sz="2300" kern="1200" dirty="0"/>
            <a:t>?</a:t>
          </a:r>
          <a:endParaRPr lang="zh-CN" altLang="en-US" sz="2300" kern="1200" dirty="0"/>
        </a:p>
      </dsp:txBody>
      <dsp:txXfrm>
        <a:off x="2718643" y="1392569"/>
        <a:ext cx="813780" cy="813780"/>
      </dsp:txXfrm>
    </dsp:sp>
    <dsp:sp modelId="{E462011D-0B5F-49B2-96FD-4FBA36F3E46D}">
      <dsp:nvSpPr>
        <dsp:cNvPr id="0" name=""/>
        <dsp:cNvSpPr/>
      </dsp:nvSpPr>
      <dsp:spPr>
        <a:xfrm rot="18900000">
          <a:off x="3577545" y="999839"/>
          <a:ext cx="306801" cy="388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3591024" y="1110063"/>
        <a:ext cx="214761" cy="233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D472F-75AD-CC48-A370-25EC08322269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946150"/>
            <a:ext cx="3400425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640138"/>
            <a:ext cx="8067675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8343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F5127-6775-2D4F-B885-8D75F32A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9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E08A56-3EEF-E648-8BA4-24D76FE88B31}" type="slidenum">
              <a:rPr lang="en-US" sz="1300"/>
              <a:pPr eaLnBrk="1" hangingPunct="1"/>
              <a:t>5</a:t>
            </a:fld>
            <a:endParaRPr lang="en-US" sz="13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95FBD0-8464-4048-9877-9481316432CE}" type="slidenum">
              <a:rPr lang="en-US" sz="1300"/>
              <a:pPr eaLnBrk="1" hangingPunct="1"/>
              <a:t>19</a:t>
            </a:fld>
            <a:endParaRPr lang="en-US" sz="13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A8E41-2DC5-F24D-9961-B4727BCC53AC}" type="slidenum">
              <a:rPr lang="en-US" sz="1300"/>
              <a:pPr eaLnBrk="1" hangingPunct="1"/>
              <a:t>9</a:t>
            </a:fld>
            <a:endParaRPr lang="en-US" sz="13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47FA5-8F41-324B-9F48-055E84EB43C7}" type="slidenum">
              <a:rPr lang="en-US" sz="1300"/>
              <a:pPr eaLnBrk="1" hangingPunct="1"/>
              <a:t>10</a:t>
            </a:fld>
            <a:endParaRPr lang="en-US" sz="13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6C676C-9172-6841-AB10-E26B1B7BC26A}" type="slidenum">
              <a:rPr lang="en-US" sz="1300"/>
              <a:pPr eaLnBrk="1" hangingPunct="1"/>
              <a:t>11</a:t>
            </a:fld>
            <a:endParaRPr lang="en-US" sz="13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7B7D26-3ACC-144E-B12A-CE07B83027B7}" type="slidenum">
              <a:rPr lang="en-US" sz="1300"/>
              <a:pPr eaLnBrk="1" hangingPunct="1"/>
              <a:t>13</a:t>
            </a:fld>
            <a:endParaRPr lang="en-US" sz="13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7BAE34-FD00-8A46-A08E-316FDA0A2A55}" type="slidenum">
              <a:rPr lang="en-US" sz="1300"/>
              <a:pPr eaLnBrk="1" hangingPunct="1"/>
              <a:t>14</a:t>
            </a:fld>
            <a:endParaRPr lang="en-US" sz="13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5391EB-2D5E-BC41-904A-81F5F561D868}" type="slidenum">
              <a:rPr lang="en-US" sz="1300"/>
              <a:pPr eaLnBrk="1" hangingPunct="1"/>
              <a:t>15</a:t>
            </a:fld>
            <a:endParaRPr lang="en-US" sz="13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318F58-9AD3-F243-8BE8-FBD26C7F6899}" type="slidenum">
              <a:rPr lang="en-US" sz="1300"/>
              <a:pPr eaLnBrk="1" hangingPunct="1"/>
              <a:t>16</a:t>
            </a:fld>
            <a:endParaRPr lang="en-US" sz="13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C16CF1-CA30-2D40-AE15-F0F38E01E061}" type="slidenum">
              <a:rPr lang="en-US" sz="1300"/>
              <a:pPr eaLnBrk="1" hangingPunct="1"/>
              <a:t>17</a:t>
            </a:fld>
            <a:endParaRPr lang="en-US" sz="13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3038" y="279400"/>
            <a:ext cx="7737723" cy="77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B52018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B52018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B52018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B52018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41651" y="1507132"/>
            <a:ext cx="6032500" cy="3188970"/>
          </a:xfrm>
          <a:custGeom>
            <a:avLst/>
            <a:gdLst/>
            <a:ahLst/>
            <a:cxnLst/>
            <a:rect l="l" t="t" r="r" b="b"/>
            <a:pathLst>
              <a:path w="6032500" h="3188970">
                <a:moveTo>
                  <a:pt x="0" y="2156820"/>
                </a:moveTo>
                <a:lnTo>
                  <a:pt x="0" y="2148384"/>
                </a:lnTo>
                <a:lnTo>
                  <a:pt x="601" y="2148384"/>
                </a:lnTo>
                <a:lnTo>
                  <a:pt x="601" y="2130891"/>
                </a:lnTo>
                <a:lnTo>
                  <a:pt x="1202" y="2129078"/>
                </a:lnTo>
                <a:lnTo>
                  <a:pt x="1202" y="2113398"/>
                </a:lnTo>
                <a:lnTo>
                  <a:pt x="1813" y="2111585"/>
                </a:lnTo>
                <a:lnTo>
                  <a:pt x="1813" y="2095905"/>
                </a:lnTo>
                <a:lnTo>
                  <a:pt x="2414" y="2092889"/>
                </a:lnTo>
                <a:lnTo>
                  <a:pt x="2414" y="2079624"/>
                </a:lnTo>
                <a:lnTo>
                  <a:pt x="3015" y="2075396"/>
                </a:lnTo>
                <a:lnTo>
                  <a:pt x="3015" y="2063333"/>
                </a:lnTo>
                <a:lnTo>
                  <a:pt x="3616" y="2058514"/>
                </a:lnTo>
                <a:lnTo>
                  <a:pt x="3616" y="2048866"/>
                </a:lnTo>
                <a:lnTo>
                  <a:pt x="4218" y="2043436"/>
                </a:lnTo>
                <a:lnTo>
                  <a:pt x="4218" y="2032575"/>
                </a:lnTo>
                <a:lnTo>
                  <a:pt x="4829" y="2027145"/>
                </a:lnTo>
                <a:lnTo>
                  <a:pt x="4829" y="2021114"/>
                </a:lnTo>
                <a:lnTo>
                  <a:pt x="5430" y="2014481"/>
                </a:lnTo>
                <a:lnTo>
                  <a:pt x="5430" y="2001216"/>
                </a:lnTo>
                <a:lnTo>
                  <a:pt x="6031" y="1993972"/>
                </a:lnTo>
                <a:lnTo>
                  <a:pt x="6031" y="1986739"/>
                </a:lnTo>
                <a:lnTo>
                  <a:pt x="6632" y="1978894"/>
                </a:lnTo>
                <a:lnTo>
                  <a:pt x="6632" y="1971059"/>
                </a:lnTo>
                <a:lnTo>
                  <a:pt x="7844" y="1954167"/>
                </a:lnTo>
                <a:lnTo>
                  <a:pt x="7844" y="1945120"/>
                </a:lnTo>
                <a:lnTo>
                  <a:pt x="9047" y="1927025"/>
                </a:lnTo>
                <a:lnTo>
                  <a:pt x="9648" y="1916777"/>
                </a:lnTo>
                <a:lnTo>
                  <a:pt x="9648" y="1907129"/>
                </a:lnTo>
                <a:lnTo>
                  <a:pt x="10249" y="1896869"/>
                </a:lnTo>
                <a:lnTo>
                  <a:pt x="12062" y="1864298"/>
                </a:lnTo>
                <a:lnTo>
                  <a:pt x="13265" y="1841384"/>
                </a:lnTo>
                <a:lnTo>
                  <a:pt x="14477" y="1817258"/>
                </a:lnTo>
                <a:lnTo>
                  <a:pt x="15679" y="1805196"/>
                </a:lnTo>
                <a:lnTo>
                  <a:pt x="16280" y="1793133"/>
                </a:lnTo>
                <a:lnTo>
                  <a:pt x="16891" y="1780470"/>
                </a:lnTo>
                <a:lnTo>
                  <a:pt x="18094" y="1768407"/>
                </a:lnTo>
                <a:lnTo>
                  <a:pt x="18695" y="1755733"/>
                </a:lnTo>
                <a:lnTo>
                  <a:pt x="19907" y="1743069"/>
                </a:lnTo>
                <a:lnTo>
                  <a:pt x="21109" y="1731006"/>
                </a:lnTo>
                <a:lnTo>
                  <a:pt x="21711" y="1718944"/>
                </a:lnTo>
                <a:lnTo>
                  <a:pt x="22923" y="1706881"/>
                </a:lnTo>
                <a:lnTo>
                  <a:pt x="25327" y="1683967"/>
                </a:lnTo>
                <a:lnTo>
                  <a:pt x="26540" y="1673107"/>
                </a:lnTo>
                <a:lnTo>
                  <a:pt x="28343" y="1662858"/>
                </a:lnTo>
                <a:lnTo>
                  <a:pt x="29555" y="1653199"/>
                </a:lnTo>
                <a:lnTo>
                  <a:pt x="31359" y="1644151"/>
                </a:lnTo>
                <a:lnTo>
                  <a:pt x="32571" y="1636318"/>
                </a:lnTo>
                <a:lnTo>
                  <a:pt x="34375" y="1629073"/>
                </a:lnTo>
                <a:lnTo>
                  <a:pt x="36188" y="1623654"/>
                </a:lnTo>
                <a:lnTo>
                  <a:pt x="38001" y="1619425"/>
                </a:lnTo>
                <a:lnTo>
                  <a:pt x="39805" y="1616409"/>
                </a:lnTo>
                <a:lnTo>
                  <a:pt x="42219" y="1614607"/>
                </a:lnTo>
                <a:lnTo>
                  <a:pt x="44033" y="1615208"/>
                </a:lnTo>
                <a:lnTo>
                  <a:pt x="46437" y="1617622"/>
                </a:lnTo>
                <a:lnTo>
                  <a:pt x="48852" y="1621840"/>
                </a:lnTo>
                <a:lnTo>
                  <a:pt x="51266" y="1628472"/>
                </a:lnTo>
                <a:lnTo>
                  <a:pt x="53681" y="1638120"/>
                </a:lnTo>
                <a:lnTo>
                  <a:pt x="56697" y="1649583"/>
                </a:lnTo>
                <a:lnTo>
                  <a:pt x="59712" y="1664661"/>
                </a:lnTo>
                <a:lnTo>
                  <a:pt x="62728" y="1682154"/>
                </a:lnTo>
                <a:lnTo>
                  <a:pt x="65744" y="1703264"/>
                </a:lnTo>
                <a:lnTo>
                  <a:pt x="69360" y="1727389"/>
                </a:lnTo>
                <a:lnTo>
                  <a:pt x="72977" y="1755132"/>
                </a:lnTo>
                <a:lnTo>
                  <a:pt x="76594" y="1785890"/>
                </a:lnTo>
                <a:lnTo>
                  <a:pt x="80221" y="1820876"/>
                </a:lnTo>
                <a:lnTo>
                  <a:pt x="84439" y="1859479"/>
                </a:lnTo>
                <a:lnTo>
                  <a:pt x="88657" y="1901697"/>
                </a:lnTo>
                <a:lnTo>
                  <a:pt x="93486" y="1948136"/>
                </a:lnTo>
                <a:lnTo>
                  <a:pt x="98315" y="1997599"/>
                </a:lnTo>
                <a:lnTo>
                  <a:pt x="103134" y="2050670"/>
                </a:lnTo>
                <a:lnTo>
                  <a:pt x="108564" y="2107968"/>
                </a:lnTo>
                <a:lnTo>
                  <a:pt x="113995" y="2167680"/>
                </a:lnTo>
                <a:lnTo>
                  <a:pt x="120026" y="2231010"/>
                </a:lnTo>
                <a:lnTo>
                  <a:pt x="126058" y="2296754"/>
                </a:lnTo>
                <a:lnTo>
                  <a:pt x="132690" y="2364301"/>
                </a:lnTo>
                <a:lnTo>
                  <a:pt x="139323" y="2434264"/>
                </a:lnTo>
                <a:lnTo>
                  <a:pt x="146566" y="2505438"/>
                </a:lnTo>
                <a:lnTo>
                  <a:pt x="153800" y="2577213"/>
                </a:lnTo>
                <a:lnTo>
                  <a:pt x="161644" y="2648989"/>
                </a:lnTo>
                <a:lnTo>
                  <a:pt x="170081" y="2720153"/>
                </a:lnTo>
                <a:lnTo>
                  <a:pt x="178527" y="2789514"/>
                </a:lnTo>
                <a:lnTo>
                  <a:pt x="188175" y="2856460"/>
                </a:lnTo>
                <a:lnTo>
                  <a:pt x="197833" y="2920401"/>
                </a:lnTo>
                <a:lnTo>
                  <a:pt x="207481" y="2979502"/>
                </a:lnTo>
                <a:lnTo>
                  <a:pt x="218332" y="3033785"/>
                </a:lnTo>
                <a:lnTo>
                  <a:pt x="229793" y="3081435"/>
                </a:lnTo>
                <a:lnTo>
                  <a:pt x="241255" y="3121240"/>
                </a:lnTo>
                <a:lnTo>
                  <a:pt x="266583" y="3175522"/>
                </a:lnTo>
                <a:lnTo>
                  <a:pt x="294936" y="3188797"/>
                </a:lnTo>
                <a:lnTo>
                  <a:pt x="310015" y="3177937"/>
                </a:lnTo>
                <a:lnTo>
                  <a:pt x="342586" y="3117623"/>
                </a:lnTo>
                <a:lnTo>
                  <a:pt x="360069" y="3067559"/>
                </a:lnTo>
                <a:lnTo>
                  <a:pt x="378775" y="3003628"/>
                </a:lnTo>
                <a:lnTo>
                  <a:pt x="398071" y="2925821"/>
                </a:lnTo>
                <a:lnTo>
                  <a:pt x="418580" y="2834749"/>
                </a:lnTo>
                <a:lnTo>
                  <a:pt x="439689" y="2730412"/>
                </a:lnTo>
                <a:lnTo>
                  <a:pt x="462603" y="2614003"/>
                </a:lnTo>
                <a:lnTo>
                  <a:pt x="486127" y="2484929"/>
                </a:lnTo>
                <a:lnTo>
                  <a:pt x="510854" y="2345606"/>
                </a:lnTo>
                <a:lnTo>
                  <a:pt x="537394" y="2196635"/>
                </a:lnTo>
                <a:lnTo>
                  <a:pt x="564535" y="2039208"/>
                </a:lnTo>
                <a:lnTo>
                  <a:pt x="593490" y="1875759"/>
                </a:lnTo>
                <a:lnTo>
                  <a:pt x="624248" y="1707481"/>
                </a:lnTo>
                <a:lnTo>
                  <a:pt x="656218" y="1536199"/>
                </a:lnTo>
                <a:lnTo>
                  <a:pt x="689391" y="1364304"/>
                </a:lnTo>
                <a:lnTo>
                  <a:pt x="724968" y="1193611"/>
                </a:lnTo>
                <a:lnTo>
                  <a:pt x="762368" y="1027148"/>
                </a:lnTo>
                <a:lnTo>
                  <a:pt x="801572" y="866104"/>
                </a:lnTo>
                <a:lnTo>
                  <a:pt x="842580" y="712914"/>
                </a:lnTo>
                <a:lnTo>
                  <a:pt x="885411" y="570566"/>
                </a:lnTo>
                <a:lnTo>
                  <a:pt x="931247" y="440290"/>
                </a:lnTo>
                <a:lnTo>
                  <a:pt x="978897" y="323891"/>
                </a:lnTo>
                <a:lnTo>
                  <a:pt x="1028951" y="223160"/>
                </a:lnTo>
                <a:lnTo>
                  <a:pt x="1081430" y="139933"/>
                </a:lnTo>
                <a:lnTo>
                  <a:pt x="1136915" y="75392"/>
                </a:lnTo>
                <a:lnTo>
                  <a:pt x="1195416" y="30155"/>
                </a:lnTo>
                <a:lnTo>
                  <a:pt x="1256942" y="4828"/>
                </a:lnTo>
                <a:lnTo>
                  <a:pt x="1320872" y="0"/>
                </a:lnTo>
                <a:lnTo>
                  <a:pt x="1389031" y="15679"/>
                </a:lnTo>
                <a:lnTo>
                  <a:pt x="1460195" y="50665"/>
                </a:lnTo>
                <a:lnTo>
                  <a:pt x="1534986" y="104346"/>
                </a:lnTo>
                <a:lnTo>
                  <a:pt x="1613394" y="174909"/>
                </a:lnTo>
                <a:lnTo>
                  <a:pt x="1696631" y="261162"/>
                </a:lnTo>
                <a:lnTo>
                  <a:pt x="1783475" y="361281"/>
                </a:lnTo>
                <a:lnTo>
                  <a:pt x="1874557" y="472261"/>
                </a:lnTo>
                <a:lnTo>
                  <a:pt x="1971059" y="591675"/>
                </a:lnTo>
                <a:lnTo>
                  <a:pt x="2071779" y="717734"/>
                </a:lnTo>
                <a:lnTo>
                  <a:pt x="2177930" y="847408"/>
                </a:lnTo>
                <a:lnTo>
                  <a:pt x="2290112" y="978296"/>
                </a:lnTo>
                <a:lnTo>
                  <a:pt x="2407122" y="1107359"/>
                </a:lnTo>
                <a:lnTo>
                  <a:pt x="2530766" y="1233417"/>
                </a:lnTo>
                <a:lnTo>
                  <a:pt x="2660440" y="1353444"/>
                </a:lnTo>
                <a:lnTo>
                  <a:pt x="2796748" y="1466838"/>
                </a:lnTo>
                <a:lnTo>
                  <a:pt x="2940299" y="1571776"/>
                </a:lnTo>
                <a:lnTo>
                  <a:pt x="3091083" y="1667076"/>
                </a:lnTo>
                <a:lnTo>
                  <a:pt x="3249712" y="1752717"/>
                </a:lnTo>
                <a:lnTo>
                  <a:pt x="3416177" y="1828110"/>
                </a:lnTo>
                <a:lnTo>
                  <a:pt x="3591087" y="1893251"/>
                </a:lnTo>
                <a:lnTo>
                  <a:pt x="3775044" y="1949348"/>
                </a:lnTo>
                <a:lnTo>
                  <a:pt x="3968649" y="1995786"/>
                </a:lnTo>
                <a:lnTo>
                  <a:pt x="4172514" y="2033788"/>
                </a:lnTo>
                <a:lnTo>
                  <a:pt x="4386018" y="2065147"/>
                </a:lnTo>
                <a:lnTo>
                  <a:pt x="4610993" y="2089272"/>
                </a:lnTo>
                <a:lnTo>
                  <a:pt x="4847418" y="2107968"/>
                </a:lnTo>
                <a:lnTo>
                  <a:pt x="5095918" y="2122445"/>
                </a:lnTo>
                <a:lnTo>
                  <a:pt x="5357681" y="2133305"/>
                </a:lnTo>
                <a:lnTo>
                  <a:pt x="5632109" y="2141140"/>
                </a:lnTo>
                <a:lnTo>
                  <a:pt x="5921004" y="2146571"/>
                </a:lnTo>
                <a:lnTo>
                  <a:pt x="6031983" y="2148384"/>
                </a:lnTo>
              </a:path>
            </a:pathLst>
          </a:custGeom>
          <a:ln w="18094">
            <a:solidFill>
              <a:srgbClr val="0A31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041651" y="5635012"/>
            <a:ext cx="6031865" cy="0"/>
          </a:xfrm>
          <a:custGeom>
            <a:avLst/>
            <a:gdLst/>
            <a:ahLst/>
            <a:cxnLst/>
            <a:rect l="l" t="t" r="r" b="b"/>
            <a:pathLst>
              <a:path w="6031865">
                <a:moveTo>
                  <a:pt x="0" y="0"/>
                </a:moveTo>
                <a:lnTo>
                  <a:pt x="6031382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41651" y="1413044"/>
            <a:ext cx="6031865" cy="0"/>
          </a:xfrm>
          <a:custGeom>
            <a:avLst/>
            <a:gdLst/>
            <a:ahLst/>
            <a:cxnLst/>
            <a:rect l="l" t="t" r="r" b="b"/>
            <a:pathLst>
              <a:path w="6031865">
                <a:moveTo>
                  <a:pt x="0" y="0"/>
                </a:moveTo>
                <a:lnTo>
                  <a:pt x="6031382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034713" y="5514384"/>
            <a:ext cx="13970" cy="120650"/>
          </a:xfrm>
          <a:custGeom>
            <a:avLst/>
            <a:gdLst/>
            <a:ahLst/>
            <a:cxnLst/>
            <a:rect l="l" t="t" r="r" b="b"/>
            <a:pathLst>
              <a:path w="13969" h="120650">
                <a:moveTo>
                  <a:pt x="0" y="120627"/>
                </a:moveTo>
                <a:lnTo>
                  <a:pt x="13876" y="120627"/>
                </a:lnTo>
                <a:lnTo>
                  <a:pt x="13876" y="0"/>
                </a:lnTo>
                <a:lnTo>
                  <a:pt x="0" y="0"/>
                </a:lnTo>
                <a:lnTo>
                  <a:pt x="0" y="120627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41651" y="14130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27"/>
                </a:lnTo>
              </a:path>
            </a:pathLst>
          </a:custGeom>
          <a:ln w="13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788636" y="5514384"/>
            <a:ext cx="13970" cy="120650"/>
          </a:xfrm>
          <a:custGeom>
            <a:avLst/>
            <a:gdLst/>
            <a:ahLst/>
            <a:cxnLst/>
            <a:rect l="l" t="t" r="r" b="b"/>
            <a:pathLst>
              <a:path w="13969" h="120650">
                <a:moveTo>
                  <a:pt x="0" y="120627"/>
                </a:moveTo>
                <a:lnTo>
                  <a:pt x="13876" y="120627"/>
                </a:lnTo>
                <a:lnTo>
                  <a:pt x="13876" y="0"/>
                </a:lnTo>
                <a:lnTo>
                  <a:pt x="0" y="0"/>
                </a:lnTo>
                <a:lnTo>
                  <a:pt x="0" y="120627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795575" y="14130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27"/>
                </a:lnTo>
              </a:path>
            </a:pathLst>
          </a:custGeom>
          <a:ln w="13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42559" y="5514384"/>
            <a:ext cx="13970" cy="120650"/>
          </a:xfrm>
          <a:custGeom>
            <a:avLst/>
            <a:gdLst/>
            <a:ahLst/>
            <a:cxnLst/>
            <a:rect l="l" t="t" r="r" b="b"/>
            <a:pathLst>
              <a:path w="13970" h="120650">
                <a:moveTo>
                  <a:pt x="0" y="120627"/>
                </a:moveTo>
                <a:lnTo>
                  <a:pt x="13876" y="120627"/>
                </a:lnTo>
                <a:lnTo>
                  <a:pt x="13876" y="0"/>
                </a:lnTo>
                <a:lnTo>
                  <a:pt x="0" y="0"/>
                </a:lnTo>
                <a:lnTo>
                  <a:pt x="0" y="120627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549497" y="14130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27"/>
                </a:lnTo>
              </a:path>
            </a:pathLst>
          </a:custGeom>
          <a:ln w="13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296482" y="5514384"/>
            <a:ext cx="13970" cy="120650"/>
          </a:xfrm>
          <a:custGeom>
            <a:avLst/>
            <a:gdLst/>
            <a:ahLst/>
            <a:cxnLst/>
            <a:rect l="l" t="t" r="r" b="b"/>
            <a:pathLst>
              <a:path w="13970" h="120650">
                <a:moveTo>
                  <a:pt x="0" y="120627"/>
                </a:moveTo>
                <a:lnTo>
                  <a:pt x="13876" y="120627"/>
                </a:lnTo>
                <a:lnTo>
                  <a:pt x="13876" y="0"/>
                </a:lnTo>
                <a:lnTo>
                  <a:pt x="0" y="0"/>
                </a:lnTo>
                <a:lnTo>
                  <a:pt x="0" y="120627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303420" y="14130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27"/>
                </a:lnTo>
              </a:path>
            </a:pathLst>
          </a:custGeom>
          <a:ln w="13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050405" y="5514384"/>
            <a:ext cx="13970" cy="120650"/>
          </a:xfrm>
          <a:custGeom>
            <a:avLst/>
            <a:gdLst/>
            <a:ahLst/>
            <a:cxnLst/>
            <a:rect l="l" t="t" r="r" b="b"/>
            <a:pathLst>
              <a:path w="13970" h="120650">
                <a:moveTo>
                  <a:pt x="0" y="120627"/>
                </a:moveTo>
                <a:lnTo>
                  <a:pt x="13876" y="120627"/>
                </a:lnTo>
                <a:lnTo>
                  <a:pt x="13876" y="0"/>
                </a:lnTo>
                <a:lnTo>
                  <a:pt x="0" y="0"/>
                </a:lnTo>
                <a:lnTo>
                  <a:pt x="0" y="120627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057343" y="14130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27"/>
                </a:lnTo>
              </a:path>
            </a:pathLst>
          </a:custGeom>
          <a:ln w="13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804327" y="5514384"/>
            <a:ext cx="13970" cy="120650"/>
          </a:xfrm>
          <a:custGeom>
            <a:avLst/>
            <a:gdLst/>
            <a:ahLst/>
            <a:cxnLst/>
            <a:rect l="l" t="t" r="r" b="b"/>
            <a:pathLst>
              <a:path w="13970" h="120650">
                <a:moveTo>
                  <a:pt x="0" y="120627"/>
                </a:moveTo>
                <a:lnTo>
                  <a:pt x="13876" y="120627"/>
                </a:lnTo>
                <a:lnTo>
                  <a:pt x="13876" y="0"/>
                </a:lnTo>
                <a:lnTo>
                  <a:pt x="0" y="0"/>
                </a:lnTo>
                <a:lnTo>
                  <a:pt x="0" y="120627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811266" y="14130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27"/>
                </a:lnTo>
              </a:path>
            </a:pathLst>
          </a:custGeom>
          <a:ln w="13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6558251" y="5514384"/>
            <a:ext cx="13970" cy="120650"/>
          </a:xfrm>
          <a:custGeom>
            <a:avLst/>
            <a:gdLst/>
            <a:ahLst/>
            <a:cxnLst/>
            <a:rect l="l" t="t" r="r" b="b"/>
            <a:pathLst>
              <a:path w="13970" h="120650">
                <a:moveTo>
                  <a:pt x="0" y="120627"/>
                </a:moveTo>
                <a:lnTo>
                  <a:pt x="13876" y="120627"/>
                </a:lnTo>
                <a:lnTo>
                  <a:pt x="13876" y="0"/>
                </a:lnTo>
                <a:lnTo>
                  <a:pt x="0" y="0"/>
                </a:lnTo>
                <a:lnTo>
                  <a:pt x="0" y="120627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6565189" y="14130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27"/>
                </a:lnTo>
              </a:path>
            </a:pathLst>
          </a:custGeom>
          <a:ln w="13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7312173" y="5514384"/>
            <a:ext cx="13970" cy="120650"/>
          </a:xfrm>
          <a:custGeom>
            <a:avLst/>
            <a:gdLst/>
            <a:ahLst/>
            <a:cxnLst/>
            <a:rect l="l" t="t" r="r" b="b"/>
            <a:pathLst>
              <a:path w="13970" h="120650">
                <a:moveTo>
                  <a:pt x="0" y="120627"/>
                </a:moveTo>
                <a:lnTo>
                  <a:pt x="13876" y="120627"/>
                </a:lnTo>
                <a:lnTo>
                  <a:pt x="13876" y="0"/>
                </a:lnTo>
                <a:lnTo>
                  <a:pt x="0" y="0"/>
                </a:lnTo>
                <a:lnTo>
                  <a:pt x="0" y="120627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319111" y="14130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27"/>
                </a:lnTo>
              </a:path>
            </a:pathLst>
          </a:custGeom>
          <a:ln w="13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066096" y="5514384"/>
            <a:ext cx="13970" cy="120650"/>
          </a:xfrm>
          <a:custGeom>
            <a:avLst/>
            <a:gdLst/>
            <a:ahLst/>
            <a:cxnLst/>
            <a:rect l="l" t="t" r="r" b="b"/>
            <a:pathLst>
              <a:path w="13970" h="120650">
                <a:moveTo>
                  <a:pt x="0" y="120627"/>
                </a:moveTo>
                <a:lnTo>
                  <a:pt x="13876" y="120627"/>
                </a:lnTo>
                <a:lnTo>
                  <a:pt x="13876" y="0"/>
                </a:lnTo>
                <a:lnTo>
                  <a:pt x="0" y="0"/>
                </a:lnTo>
                <a:lnTo>
                  <a:pt x="0" y="120627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073034" y="14130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27"/>
                </a:lnTo>
              </a:path>
            </a:pathLst>
          </a:custGeom>
          <a:ln w="13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041651" y="1413044"/>
            <a:ext cx="0" cy="4222115"/>
          </a:xfrm>
          <a:custGeom>
            <a:avLst/>
            <a:gdLst/>
            <a:ahLst/>
            <a:cxnLst/>
            <a:rect l="l" t="t" r="r" b="b"/>
            <a:pathLst>
              <a:path h="4222115">
                <a:moveTo>
                  <a:pt x="0" y="4221967"/>
                </a:moveTo>
                <a:lnTo>
                  <a:pt x="0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073034" y="1413044"/>
            <a:ext cx="0" cy="4222115"/>
          </a:xfrm>
          <a:custGeom>
            <a:avLst/>
            <a:gdLst/>
            <a:ahLst/>
            <a:cxnLst/>
            <a:rect l="l" t="t" r="r" b="b"/>
            <a:pathLst>
              <a:path h="4222115">
                <a:moveTo>
                  <a:pt x="0" y="4221967"/>
                </a:moveTo>
                <a:lnTo>
                  <a:pt x="0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41651" y="436842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0" y="0"/>
                </a:moveTo>
                <a:lnTo>
                  <a:pt x="60313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012721" y="436842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12" y="0"/>
                </a:moveTo>
                <a:lnTo>
                  <a:pt x="0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041651" y="296129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0" y="0"/>
                </a:moveTo>
                <a:lnTo>
                  <a:pt x="60313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8012721" y="296129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12" y="0"/>
                </a:moveTo>
                <a:lnTo>
                  <a:pt x="0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2041651" y="1553579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0" y="0"/>
                </a:moveTo>
                <a:lnTo>
                  <a:pt x="60313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8012721" y="1553579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12" y="0"/>
                </a:moveTo>
                <a:lnTo>
                  <a:pt x="0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041651" y="5065342"/>
            <a:ext cx="120650" cy="13970"/>
          </a:xfrm>
          <a:custGeom>
            <a:avLst/>
            <a:gdLst/>
            <a:ahLst/>
            <a:cxnLst/>
            <a:rect l="l" t="t" r="r" b="b"/>
            <a:pathLst>
              <a:path w="120650" h="13970">
                <a:moveTo>
                  <a:pt x="0" y="13876"/>
                </a:moveTo>
                <a:lnTo>
                  <a:pt x="120627" y="13876"/>
                </a:lnTo>
                <a:lnTo>
                  <a:pt x="120627" y="0"/>
                </a:lnTo>
                <a:lnTo>
                  <a:pt x="0" y="0"/>
                </a:lnTo>
                <a:lnTo>
                  <a:pt x="0" y="13876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7952406" y="5065342"/>
            <a:ext cx="120650" cy="13970"/>
          </a:xfrm>
          <a:custGeom>
            <a:avLst/>
            <a:gdLst/>
            <a:ahLst/>
            <a:cxnLst/>
            <a:rect l="l" t="t" r="r" b="b"/>
            <a:pathLst>
              <a:path w="120650" h="13970">
                <a:moveTo>
                  <a:pt x="0" y="13876"/>
                </a:moveTo>
                <a:lnTo>
                  <a:pt x="120627" y="13876"/>
                </a:lnTo>
                <a:lnTo>
                  <a:pt x="120627" y="0"/>
                </a:lnTo>
                <a:lnTo>
                  <a:pt x="0" y="0"/>
                </a:lnTo>
                <a:lnTo>
                  <a:pt x="0" y="13876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041651" y="3657625"/>
            <a:ext cx="120650" cy="13970"/>
          </a:xfrm>
          <a:custGeom>
            <a:avLst/>
            <a:gdLst/>
            <a:ahLst/>
            <a:cxnLst/>
            <a:rect l="l" t="t" r="r" b="b"/>
            <a:pathLst>
              <a:path w="120650" h="13970">
                <a:moveTo>
                  <a:pt x="0" y="13876"/>
                </a:moveTo>
                <a:lnTo>
                  <a:pt x="120627" y="13876"/>
                </a:lnTo>
                <a:lnTo>
                  <a:pt x="120627" y="0"/>
                </a:lnTo>
                <a:lnTo>
                  <a:pt x="0" y="0"/>
                </a:lnTo>
                <a:lnTo>
                  <a:pt x="0" y="13876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952406" y="3657625"/>
            <a:ext cx="120650" cy="13970"/>
          </a:xfrm>
          <a:custGeom>
            <a:avLst/>
            <a:gdLst/>
            <a:ahLst/>
            <a:cxnLst/>
            <a:rect l="l" t="t" r="r" b="b"/>
            <a:pathLst>
              <a:path w="120650" h="13970">
                <a:moveTo>
                  <a:pt x="0" y="13876"/>
                </a:moveTo>
                <a:lnTo>
                  <a:pt x="120627" y="13876"/>
                </a:lnTo>
                <a:lnTo>
                  <a:pt x="120627" y="0"/>
                </a:lnTo>
                <a:lnTo>
                  <a:pt x="0" y="0"/>
                </a:lnTo>
                <a:lnTo>
                  <a:pt x="0" y="13876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041651" y="2250500"/>
            <a:ext cx="120650" cy="13970"/>
          </a:xfrm>
          <a:custGeom>
            <a:avLst/>
            <a:gdLst/>
            <a:ahLst/>
            <a:cxnLst/>
            <a:rect l="l" t="t" r="r" b="b"/>
            <a:pathLst>
              <a:path w="120650" h="13969">
                <a:moveTo>
                  <a:pt x="0" y="13876"/>
                </a:moveTo>
                <a:lnTo>
                  <a:pt x="120627" y="13876"/>
                </a:lnTo>
                <a:lnTo>
                  <a:pt x="120627" y="0"/>
                </a:lnTo>
                <a:lnTo>
                  <a:pt x="0" y="0"/>
                </a:lnTo>
                <a:lnTo>
                  <a:pt x="0" y="13876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952406" y="2250500"/>
            <a:ext cx="120650" cy="13970"/>
          </a:xfrm>
          <a:custGeom>
            <a:avLst/>
            <a:gdLst/>
            <a:ahLst/>
            <a:cxnLst/>
            <a:rect l="l" t="t" r="r" b="b"/>
            <a:pathLst>
              <a:path w="120650" h="13969">
                <a:moveTo>
                  <a:pt x="0" y="13876"/>
                </a:moveTo>
                <a:lnTo>
                  <a:pt x="120627" y="13876"/>
                </a:lnTo>
                <a:lnTo>
                  <a:pt x="120627" y="0"/>
                </a:lnTo>
                <a:lnTo>
                  <a:pt x="0" y="0"/>
                </a:lnTo>
                <a:lnTo>
                  <a:pt x="0" y="13876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041652" y="3664563"/>
            <a:ext cx="6031865" cy="0"/>
          </a:xfrm>
          <a:custGeom>
            <a:avLst/>
            <a:gdLst/>
            <a:ahLst/>
            <a:cxnLst/>
            <a:rect l="l" t="t" r="r" b="b"/>
            <a:pathLst>
              <a:path w="6031865">
                <a:moveTo>
                  <a:pt x="0" y="0"/>
                </a:moveTo>
                <a:lnTo>
                  <a:pt x="6031382" y="0"/>
                </a:lnTo>
              </a:path>
              <a:path w="6031865">
                <a:moveTo>
                  <a:pt x="0" y="0"/>
                </a:moveTo>
                <a:lnTo>
                  <a:pt x="6031382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041652" y="1413044"/>
            <a:ext cx="6031865" cy="4222115"/>
          </a:xfrm>
          <a:custGeom>
            <a:avLst/>
            <a:gdLst/>
            <a:ahLst/>
            <a:cxnLst/>
            <a:rect l="l" t="t" r="r" b="b"/>
            <a:pathLst>
              <a:path w="6031865" h="4222115">
                <a:moveTo>
                  <a:pt x="0" y="4221967"/>
                </a:moveTo>
                <a:lnTo>
                  <a:pt x="6031382" y="4221967"/>
                </a:lnTo>
                <a:lnTo>
                  <a:pt x="6031382" y="0"/>
                </a:lnTo>
                <a:lnTo>
                  <a:pt x="0" y="0"/>
                </a:lnTo>
                <a:lnTo>
                  <a:pt x="0" y="4221967"/>
                </a:lnTo>
                <a:close/>
              </a:path>
            </a:pathLst>
          </a:custGeom>
          <a:ln w="2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041652" y="1510147"/>
            <a:ext cx="6032500" cy="2154555"/>
          </a:xfrm>
          <a:custGeom>
            <a:avLst/>
            <a:gdLst/>
            <a:ahLst/>
            <a:cxnLst/>
            <a:rect l="l" t="t" r="r" b="b"/>
            <a:pathLst>
              <a:path w="6032500" h="2154554">
                <a:moveTo>
                  <a:pt x="0" y="2154415"/>
                </a:moveTo>
                <a:lnTo>
                  <a:pt x="601" y="2154415"/>
                </a:lnTo>
                <a:lnTo>
                  <a:pt x="601" y="2153804"/>
                </a:lnTo>
                <a:lnTo>
                  <a:pt x="1813" y="2153804"/>
                </a:lnTo>
                <a:lnTo>
                  <a:pt x="1813" y="2153203"/>
                </a:lnTo>
                <a:lnTo>
                  <a:pt x="3015" y="2153203"/>
                </a:lnTo>
                <a:lnTo>
                  <a:pt x="3015" y="2152602"/>
                </a:lnTo>
                <a:lnTo>
                  <a:pt x="4218" y="2152602"/>
                </a:lnTo>
                <a:lnTo>
                  <a:pt x="4218" y="2152001"/>
                </a:lnTo>
                <a:lnTo>
                  <a:pt x="4829" y="2152001"/>
                </a:lnTo>
                <a:lnTo>
                  <a:pt x="5430" y="2151400"/>
                </a:lnTo>
                <a:lnTo>
                  <a:pt x="6031" y="2151400"/>
                </a:lnTo>
                <a:lnTo>
                  <a:pt x="6031" y="2150789"/>
                </a:lnTo>
                <a:lnTo>
                  <a:pt x="6632" y="2150789"/>
                </a:lnTo>
                <a:lnTo>
                  <a:pt x="7233" y="2150187"/>
                </a:lnTo>
                <a:lnTo>
                  <a:pt x="7844" y="2150187"/>
                </a:lnTo>
                <a:lnTo>
                  <a:pt x="8446" y="2149586"/>
                </a:lnTo>
                <a:lnTo>
                  <a:pt x="9047" y="2149586"/>
                </a:lnTo>
                <a:lnTo>
                  <a:pt x="9648" y="2148985"/>
                </a:lnTo>
                <a:lnTo>
                  <a:pt x="10249" y="2148985"/>
                </a:lnTo>
                <a:lnTo>
                  <a:pt x="10860" y="2148384"/>
                </a:lnTo>
                <a:lnTo>
                  <a:pt x="11461" y="2148384"/>
                </a:lnTo>
                <a:lnTo>
                  <a:pt x="12062" y="2147773"/>
                </a:lnTo>
                <a:lnTo>
                  <a:pt x="12663" y="2147172"/>
                </a:lnTo>
                <a:lnTo>
                  <a:pt x="13265" y="2147172"/>
                </a:lnTo>
                <a:lnTo>
                  <a:pt x="14477" y="2145969"/>
                </a:lnTo>
                <a:lnTo>
                  <a:pt x="15679" y="2145969"/>
                </a:lnTo>
                <a:lnTo>
                  <a:pt x="16891" y="2144757"/>
                </a:lnTo>
                <a:lnTo>
                  <a:pt x="18094" y="2144156"/>
                </a:lnTo>
                <a:lnTo>
                  <a:pt x="18695" y="2143555"/>
                </a:lnTo>
                <a:lnTo>
                  <a:pt x="19907" y="2143555"/>
                </a:lnTo>
                <a:lnTo>
                  <a:pt x="21109" y="2142954"/>
                </a:lnTo>
                <a:lnTo>
                  <a:pt x="21711" y="2142353"/>
                </a:lnTo>
                <a:lnTo>
                  <a:pt x="22923" y="2141741"/>
                </a:lnTo>
                <a:lnTo>
                  <a:pt x="24125" y="2140539"/>
                </a:lnTo>
                <a:lnTo>
                  <a:pt x="25327" y="2139938"/>
                </a:lnTo>
                <a:lnTo>
                  <a:pt x="26540" y="2139337"/>
                </a:lnTo>
                <a:lnTo>
                  <a:pt x="28343" y="2138726"/>
                </a:lnTo>
                <a:lnTo>
                  <a:pt x="29555" y="2137523"/>
                </a:lnTo>
                <a:lnTo>
                  <a:pt x="31359" y="2136922"/>
                </a:lnTo>
                <a:lnTo>
                  <a:pt x="32571" y="2135710"/>
                </a:lnTo>
                <a:lnTo>
                  <a:pt x="34375" y="2135109"/>
                </a:lnTo>
                <a:lnTo>
                  <a:pt x="39805" y="2131492"/>
                </a:lnTo>
                <a:lnTo>
                  <a:pt x="42219" y="2130290"/>
                </a:lnTo>
                <a:lnTo>
                  <a:pt x="44033" y="2129078"/>
                </a:lnTo>
                <a:lnTo>
                  <a:pt x="48852" y="2126663"/>
                </a:lnTo>
                <a:lnTo>
                  <a:pt x="51266" y="2124860"/>
                </a:lnTo>
                <a:lnTo>
                  <a:pt x="53681" y="2123647"/>
                </a:lnTo>
                <a:lnTo>
                  <a:pt x="65744" y="2116414"/>
                </a:lnTo>
                <a:lnTo>
                  <a:pt x="69360" y="2113999"/>
                </a:lnTo>
                <a:lnTo>
                  <a:pt x="72977" y="2112195"/>
                </a:lnTo>
                <a:lnTo>
                  <a:pt x="80221" y="2107367"/>
                </a:lnTo>
                <a:lnTo>
                  <a:pt x="84439" y="2104952"/>
                </a:lnTo>
                <a:lnTo>
                  <a:pt x="88657" y="2101936"/>
                </a:lnTo>
                <a:lnTo>
                  <a:pt x="103134" y="2092889"/>
                </a:lnTo>
                <a:lnTo>
                  <a:pt x="113995" y="2085656"/>
                </a:lnTo>
                <a:lnTo>
                  <a:pt x="126058" y="2077210"/>
                </a:lnTo>
                <a:lnTo>
                  <a:pt x="132690" y="2072992"/>
                </a:lnTo>
                <a:lnTo>
                  <a:pt x="139323" y="2068163"/>
                </a:lnTo>
                <a:lnTo>
                  <a:pt x="146566" y="2062732"/>
                </a:lnTo>
                <a:lnTo>
                  <a:pt x="153800" y="2056701"/>
                </a:lnTo>
                <a:lnTo>
                  <a:pt x="161644" y="2050670"/>
                </a:lnTo>
                <a:lnTo>
                  <a:pt x="197833" y="2021114"/>
                </a:lnTo>
                <a:lnTo>
                  <a:pt x="229793" y="1990956"/>
                </a:lnTo>
                <a:lnTo>
                  <a:pt x="241255" y="1978894"/>
                </a:lnTo>
                <a:lnTo>
                  <a:pt x="253919" y="1965629"/>
                </a:lnTo>
                <a:lnTo>
                  <a:pt x="280459" y="1934871"/>
                </a:lnTo>
                <a:lnTo>
                  <a:pt x="310015" y="1897470"/>
                </a:lnTo>
                <a:lnTo>
                  <a:pt x="342586" y="1851634"/>
                </a:lnTo>
                <a:lnTo>
                  <a:pt x="378775" y="1794336"/>
                </a:lnTo>
                <a:lnTo>
                  <a:pt x="398071" y="1760562"/>
                </a:lnTo>
                <a:lnTo>
                  <a:pt x="418580" y="1723171"/>
                </a:lnTo>
                <a:lnTo>
                  <a:pt x="439689" y="1680952"/>
                </a:lnTo>
                <a:lnTo>
                  <a:pt x="462603" y="1634504"/>
                </a:lnTo>
                <a:lnTo>
                  <a:pt x="486127" y="1582636"/>
                </a:lnTo>
                <a:lnTo>
                  <a:pt x="510854" y="1525337"/>
                </a:lnTo>
                <a:lnTo>
                  <a:pt x="537394" y="1461406"/>
                </a:lnTo>
                <a:lnTo>
                  <a:pt x="564535" y="1391444"/>
                </a:lnTo>
                <a:lnTo>
                  <a:pt x="593490" y="1314841"/>
                </a:lnTo>
                <a:lnTo>
                  <a:pt x="624248" y="1231003"/>
                </a:lnTo>
                <a:lnTo>
                  <a:pt x="656218" y="1141143"/>
                </a:lnTo>
                <a:lnTo>
                  <a:pt x="689391" y="1044641"/>
                </a:lnTo>
                <a:lnTo>
                  <a:pt x="724968" y="942709"/>
                </a:lnTo>
                <a:lnTo>
                  <a:pt x="762368" y="836558"/>
                </a:lnTo>
                <a:lnTo>
                  <a:pt x="801572" y="726781"/>
                </a:lnTo>
                <a:lnTo>
                  <a:pt x="842580" y="616413"/>
                </a:lnTo>
                <a:lnTo>
                  <a:pt x="885411" y="507237"/>
                </a:lnTo>
                <a:lnTo>
                  <a:pt x="931247" y="401688"/>
                </a:lnTo>
                <a:lnTo>
                  <a:pt x="978897" y="302780"/>
                </a:lnTo>
                <a:lnTo>
                  <a:pt x="1028951" y="214113"/>
                </a:lnTo>
                <a:lnTo>
                  <a:pt x="1081430" y="137519"/>
                </a:lnTo>
                <a:lnTo>
                  <a:pt x="1136915" y="75993"/>
                </a:lnTo>
                <a:lnTo>
                  <a:pt x="1195416" y="31369"/>
                </a:lnTo>
                <a:lnTo>
                  <a:pt x="1256942" y="6031"/>
                </a:lnTo>
                <a:lnTo>
                  <a:pt x="1320872" y="0"/>
                </a:lnTo>
                <a:lnTo>
                  <a:pt x="1389031" y="14476"/>
                </a:lnTo>
                <a:lnTo>
                  <a:pt x="1460195" y="48250"/>
                </a:lnTo>
                <a:lnTo>
                  <a:pt x="1534986" y="101331"/>
                </a:lnTo>
                <a:lnTo>
                  <a:pt x="1613394" y="171293"/>
                </a:lnTo>
                <a:lnTo>
                  <a:pt x="1696631" y="256933"/>
                </a:lnTo>
                <a:lnTo>
                  <a:pt x="1783475" y="356452"/>
                </a:lnTo>
                <a:lnTo>
                  <a:pt x="1874557" y="466829"/>
                </a:lnTo>
                <a:lnTo>
                  <a:pt x="1971059" y="586256"/>
                </a:lnTo>
                <a:lnTo>
                  <a:pt x="2071779" y="712304"/>
                </a:lnTo>
                <a:lnTo>
                  <a:pt x="2177930" y="841376"/>
                </a:lnTo>
                <a:lnTo>
                  <a:pt x="2290112" y="972264"/>
                </a:lnTo>
                <a:lnTo>
                  <a:pt x="2407122" y="1101328"/>
                </a:lnTo>
                <a:lnTo>
                  <a:pt x="2530766" y="1227386"/>
                </a:lnTo>
                <a:lnTo>
                  <a:pt x="2660440" y="1348014"/>
                </a:lnTo>
                <a:lnTo>
                  <a:pt x="2796748" y="1461406"/>
                </a:lnTo>
                <a:lnTo>
                  <a:pt x="2940299" y="1566355"/>
                </a:lnTo>
                <a:lnTo>
                  <a:pt x="3091083" y="1662247"/>
                </a:lnTo>
                <a:lnTo>
                  <a:pt x="3249712" y="1747898"/>
                </a:lnTo>
                <a:lnTo>
                  <a:pt x="3416177" y="1823289"/>
                </a:lnTo>
                <a:lnTo>
                  <a:pt x="3591087" y="1889034"/>
                </a:lnTo>
                <a:lnTo>
                  <a:pt x="3775044" y="1945120"/>
                </a:lnTo>
                <a:lnTo>
                  <a:pt x="3968649" y="1991568"/>
                </a:lnTo>
                <a:lnTo>
                  <a:pt x="4172514" y="2030161"/>
                </a:lnTo>
                <a:lnTo>
                  <a:pt x="4386018" y="2060929"/>
                </a:lnTo>
                <a:lnTo>
                  <a:pt x="4610993" y="2085656"/>
                </a:lnTo>
                <a:lnTo>
                  <a:pt x="4847418" y="2104952"/>
                </a:lnTo>
                <a:lnTo>
                  <a:pt x="5095918" y="2119429"/>
                </a:lnTo>
                <a:lnTo>
                  <a:pt x="5357681" y="2130290"/>
                </a:lnTo>
                <a:lnTo>
                  <a:pt x="5632109" y="2138125"/>
                </a:lnTo>
                <a:lnTo>
                  <a:pt x="5921004" y="2143555"/>
                </a:lnTo>
                <a:lnTo>
                  <a:pt x="6031983" y="2144757"/>
                </a:lnTo>
              </a:path>
            </a:pathLst>
          </a:custGeom>
          <a:ln w="18094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2041652" y="1413044"/>
            <a:ext cx="6031865" cy="4222115"/>
          </a:xfrm>
          <a:custGeom>
            <a:avLst/>
            <a:gdLst/>
            <a:ahLst/>
            <a:cxnLst/>
            <a:rect l="l" t="t" r="r" b="b"/>
            <a:pathLst>
              <a:path w="6031865" h="4222115">
                <a:moveTo>
                  <a:pt x="0" y="4221967"/>
                </a:moveTo>
                <a:lnTo>
                  <a:pt x="6031382" y="4221967"/>
                </a:lnTo>
              </a:path>
              <a:path w="6031865" h="4222115">
                <a:moveTo>
                  <a:pt x="0" y="0"/>
                </a:moveTo>
                <a:lnTo>
                  <a:pt x="6031382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034705" y="1413052"/>
            <a:ext cx="6045835" cy="4222115"/>
          </a:xfrm>
          <a:custGeom>
            <a:avLst/>
            <a:gdLst/>
            <a:ahLst/>
            <a:cxnLst/>
            <a:rect l="l" t="t" r="r" b="b"/>
            <a:pathLst>
              <a:path w="6045834" h="4222115">
                <a:moveTo>
                  <a:pt x="13881" y="4101338"/>
                </a:moveTo>
                <a:lnTo>
                  <a:pt x="0" y="4101338"/>
                </a:lnTo>
                <a:lnTo>
                  <a:pt x="0" y="4221962"/>
                </a:lnTo>
                <a:lnTo>
                  <a:pt x="13881" y="4221962"/>
                </a:lnTo>
                <a:lnTo>
                  <a:pt x="13881" y="4101338"/>
                </a:lnTo>
                <a:close/>
              </a:path>
              <a:path w="6045834" h="4222115">
                <a:moveTo>
                  <a:pt x="13881" y="0"/>
                </a:moveTo>
                <a:lnTo>
                  <a:pt x="0" y="0"/>
                </a:lnTo>
                <a:lnTo>
                  <a:pt x="0" y="120624"/>
                </a:lnTo>
                <a:lnTo>
                  <a:pt x="13881" y="120624"/>
                </a:lnTo>
                <a:lnTo>
                  <a:pt x="13881" y="0"/>
                </a:lnTo>
                <a:close/>
              </a:path>
              <a:path w="6045834" h="4222115">
                <a:moveTo>
                  <a:pt x="767803" y="4101338"/>
                </a:moveTo>
                <a:lnTo>
                  <a:pt x="753922" y="4101338"/>
                </a:lnTo>
                <a:lnTo>
                  <a:pt x="753922" y="4221962"/>
                </a:lnTo>
                <a:lnTo>
                  <a:pt x="767803" y="4221962"/>
                </a:lnTo>
                <a:lnTo>
                  <a:pt x="767803" y="4101338"/>
                </a:lnTo>
                <a:close/>
              </a:path>
              <a:path w="6045834" h="4222115">
                <a:moveTo>
                  <a:pt x="767803" y="0"/>
                </a:moveTo>
                <a:lnTo>
                  <a:pt x="753922" y="0"/>
                </a:lnTo>
                <a:lnTo>
                  <a:pt x="753922" y="120624"/>
                </a:lnTo>
                <a:lnTo>
                  <a:pt x="767803" y="120624"/>
                </a:lnTo>
                <a:lnTo>
                  <a:pt x="767803" y="0"/>
                </a:lnTo>
                <a:close/>
              </a:path>
              <a:path w="6045834" h="4222115">
                <a:moveTo>
                  <a:pt x="1521726" y="4101338"/>
                </a:moveTo>
                <a:lnTo>
                  <a:pt x="1507845" y="4101338"/>
                </a:lnTo>
                <a:lnTo>
                  <a:pt x="1507845" y="4221962"/>
                </a:lnTo>
                <a:lnTo>
                  <a:pt x="1521726" y="4221962"/>
                </a:lnTo>
                <a:lnTo>
                  <a:pt x="1521726" y="4101338"/>
                </a:lnTo>
                <a:close/>
              </a:path>
              <a:path w="6045834" h="4222115">
                <a:moveTo>
                  <a:pt x="1521726" y="0"/>
                </a:moveTo>
                <a:lnTo>
                  <a:pt x="1507845" y="0"/>
                </a:lnTo>
                <a:lnTo>
                  <a:pt x="1507845" y="120624"/>
                </a:lnTo>
                <a:lnTo>
                  <a:pt x="1521726" y="120624"/>
                </a:lnTo>
                <a:lnTo>
                  <a:pt x="1521726" y="0"/>
                </a:lnTo>
                <a:close/>
              </a:path>
              <a:path w="6045834" h="4222115">
                <a:moveTo>
                  <a:pt x="2275649" y="4101338"/>
                </a:moveTo>
                <a:lnTo>
                  <a:pt x="2261768" y="4101338"/>
                </a:lnTo>
                <a:lnTo>
                  <a:pt x="2261768" y="4221962"/>
                </a:lnTo>
                <a:lnTo>
                  <a:pt x="2275649" y="4221962"/>
                </a:lnTo>
                <a:lnTo>
                  <a:pt x="2275649" y="4101338"/>
                </a:lnTo>
                <a:close/>
              </a:path>
              <a:path w="6045834" h="4222115">
                <a:moveTo>
                  <a:pt x="2275649" y="0"/>
                </a:moveTo>
                <a:lnTo>
                  <a:pt x="2261768" y="0"/>
                </a:lnTo>
                <a:lnTo>
                  <a:pt x="2261768" y="120624"/>
                </a:lnTo>
                <a:lnTo>
                  <a:pt x="2275649" y="120624"/>
                </a:lnTo>
                <a:lnTo>
                  <a:pt x="2275649" y="0"/>
                </a:lnTo>
                <a:close/>
              </a:path>
              <a:path w="6045834" h="4222115">
                <a:moveTo>
                  <a:pt x="3029572" y="4101338"/>
                </a:moveTo>
                <a:lnTo>
                  <a:pt x="3015691" y="4101338"/>
                </a:lnTo>
                <a:lnTo>
                  <a:pt x="3015691" y="4221962"/>
                </a:lnTo>
                <a:lnTo>
                  <a:pt x="3029572" y="4221962"/>
                </a:lnTo>
                <a:lnTo>
                  <a:pt x="3029572" y="4101338"/>
                </a:lnTo>
                <a:close/>
              </a:path>
              <a:path w="6045834" h="4222115">
                <a:moveTo>
                  <a:pt x="3029572" y="0"/>
                </a:moveTo>
                <a:lnTo>
                  <a:pt x="3015691" y="0"/>
                </a:lnTo>
                <a:lnTo>
                  <a:pt x="3015691" y="120624"/>
                </a:lnTo>
                <a:lnTo>
                  <a:pt x="3029572" y="120624"/>
                </a:lnTo>
                <a:lnTo>
                  <a:pt x="3029572" y="0"/>
                </a:lnTo>
                <a:close/>
              </a:path>
              <a:path w="6045834" h="4222115">
                <a:moveTo>
                  <a:pt x="3783495" y="4101338"/>
                </a:moveTo>
                <a:lnTo>
                  <a:pt x="3769614" y="4101338"/>
                </a:lnTo>
                <a:lnTo>
                  <a:pt x="3769614" y="4221962"/>
                </a:lnTo>
                <a:lnTo>
                  <a:pt x="3783495" y="4221962"/>
                </a:lnTo>
                <a:lnTo>
                  <a:pt x="3783495" y="4101338"/>
                </a:lnTo>
                <a:close/>
              </a:path>
              <a:path w="6045834" h="4222115">
                <a:moveTo>
                  <a:pt x="3783495" y="0"/>
                </a:moveTo>
                <a:lnTo>
                  <a:pt x="3769614" y="0"/>
                </a:lnTo>
                <a:lnTo>
                  <a:pt x="3769614" y="120624"/>
                </a:lnTo>
                <a:lnTo>
                  <a:pt x="3783495" y="120624"/>
                </a:lnTo>
                <a:lnTo>
                  <a:pt x="3783495" y="0"/>
                </a:lnTo>
                <a:close/>
              </a:path>
              <a:path w="6045834" h="4222115">
                <a:moveTo>
                  <a:pt x="4537418" y="4101338"/>
                </a:moveTo>
                <a:lnTo>
                  <a:pt x="4523537" y="4101338"/>
                </a:lnTo>
                <a:lnTo>
                  <a:pt x="4523537" y="4221962"/>
                </a:lnTo>
                <a:lnTo>
                  <a:pt x="4537418" y="4221962"/>
                </a:lnTo>
                <a:lnTo>
                  <a:pt x="4537418" y="4101338"/>
                </a:lnTo>
                <a:close/>
              </a:path>
              <a:path w="6045834" h="4222115">
                <a:moveTo>
                  <a:pt x="4537418" y="0"/>
                </a:moveTo>
                <a:lnTo>
                  <a:pt x="4523537" y="0"/>
                </a:lnTo>
                <a:lnTo>
                  <a:pt x="4523537" y="120624"/>
                </a:lnTo>
                <a:lnTo>
                  <a:pt x="4537418" y="120624"/>
                </a:lnTo>
                <a:lnTo>
                  <a:pt x="4537418" y="0"/>
                </a:lnTo>
                <a:close/>
              </a:path>
              <a:path w="6045834" h="4222115">
                <a:moveTo>
                  <a:pt x="5291340" y="4101338"/>
                </a:moveTo>
                <a:lnTo>
                  <a:pt x="5277459" y="4101338"/>
                </a:lnTo>
                <a:lnTo>
                  <a:pt x="5277459" y="4221962"/>
                </a:lnTo>
                <a:lnTo>
                  <a:pt x="5291340" y="4221962"/>
                </a:lnTo>
                <a:lnTo>
                  <a:pt x="5291340" y="4101338"/>
                </a:lnTo>
                <a:close/>
              </a:path>
              <a:path w="6045834" h="4222115">
                <a:moveTo>
                  <a:pt x="5291340" y="0"/>
                </a:moveTo>
                <a:lnTo>
                  <a:pt x="5277459" y="0"/>
                </a:lnTo>
                <a:lnTo>
                  <a:pt x="5277459" y="120624"/>
                </a:lnTo>
                <a:lnTo>
                  <a:pt x="5291340" y="120624"/>
                </a:lnTo>
                <a:lnTo>
                  <a:pt x="5291340" y="0"/>
                </a:lnTo>
                <a:close/>
              </a:path>
              <a:path w="6045834" h="4222115">
                <a:moveTo>
                  <a:pt x="6045263" y="4101338"/>
                </a:moveTo>
                <a:lnTo>
                  <a:pt x="6031382" y="4101338"/>
                </a:lnTo>
                <a:lnTo>
                  <a:pt x="6031382" y="4221962"/>
                </a:lnTo>
                <a:lnTo>
                  <a:pt x="6045263" y="4221962"/>
                </a:lnTo>
                <a:lnTo>
                  <a:pt x="6045263" y="4101338"/>
                </a:lnTo>
                <a:close/>
              </a:path>
              <a:path w="6045834" h="4222115">
                <a:moveTo>
                  <a:pt x="6045263" y="0"/>
                </a:moveTo>
                <a:lnTo>
                  <a:pt x="6031382" y="0"/>
                </a:lnTo>
                <a:lnTo>
                  <a:pt x="6031382" y="120624"/>
                </a:lnTo>
                <a:lnTo>
                  <a:pt x="6045263" y="120624"/>
                </a:lnTo>
                <a:lnTo>
                  <a:pt x="6045263" y="0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041652" y="1413044"/>
            <a:ext cx="6031865" cy="4222115"/>
          </a:xfrm>
          <a:custGeom>
            <a:avLst/>
            <a:gdLst/>
            <a:ahLst/>
            <a:cxnLst/>
            <a:rect l="l" t="t" r="r" b="b"/>
            <a:pathLst>
              <a:path w="6031865" h="4222115">
                <a:moveTo>
                  <a:pt x="0" y="4221967"/>
                </a:moveTo>
                <a:lnTo>
                  <a:pt x="0" y="0"/>
                </a:lnTo>
              </a:path>
              <a:path w="6031865" h="4222115">
                <a:moveTo>
                  <a:pt x="6031382" y="4221967"/>
                </a:moveTo>
                <a:lnTo>
                  <a:pt x="6031382" y="0"/>
                </a:lnTo>
              </a:path>
              <a:path w="6031865" h="4222115">
                <a:moveTo>
                  <a:pt x="0" y="2955377"/>
                </a:moveTo>
                <a:lnTo>
                  <a:pt x="60313" y="2955377"/>
                </a:lnTo>
              </a:path>
              <a:path w="6031865" h="4222115">
                <a:moveTo>
                  <a:pt x="6031382" y="2955377"/>
                </a:moveTo>
                <a:lnTo>
                  <a:pt x="5971069" y="2955377"/>
                </a:lnTo>
              </a:path>
              <a:path w="6031865" h="4222115">
                <a:moveTo>
                  <a:pt x="0" y="1548251"/>
                </a:moveTo>
                <a:lnTo>
                  <a:pt x="60313" y="1548251"/>
                </a:lnTo>
              </a:path>
              <a:path w="6031865" h="4222115">
                <a:moveTo>
                  <a:pt x="6031382" y="1548251"/>
                </a:moveTo>
                <a:lnTo>
                  <a:pt x="5971069" y="1548251"/>
                </a:lnTo>
              </a:path>
              <a:path w="6031865" h="4222115">
                <a:moveTo>
                  <a:pt x="0" y="140535"/>
                </a:moveTo>
                <a:lnTo>
                  <a:pt x="60313" y="140535"/>
                </a:lnTo>
              </a:path>
              <a:path w="6031865" h="4222115">
                <a:moveTo>
                  <a:pt x="6031382" y="140535"/>
                </a:moveTo>
                <a:lnTo>
                  <a:pt x="5971069" y="140535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041639" y="2250503"/>
            <a:ext cx="6031865" cy="2828925"/>
          </a:xfrm>
          <a:custGeom>
            <a:avLst/>
            <a:gdLst/>
            <a:ahLst/>
            <a:cxnLst/>
            <a:rect l="l" t="t" r="r" b="b"/>
            <a:pathLst>
              <a:path w="6031865" h="2828925">
                <a:moveTo>
                  <a:pt x="120637" y="2814840"/>
                </a:moveTo>
                <a:lnTo>
                  <a:pt x="0" y="2814840"/>
                </a:lnTo>
                <a:lnTo>
                  <a:pt x="0" y="2828721"/>
                </a:lnTo>
                <a:lnTo>
                  <a:pt x="120637" y="2828721"/>
                </a:lnTo>
                <a:lnTo>
                  <a:pt x="120637" y="2814840"/>
                </a:lnTo>
                <a:close/>
              </a:path>
              <a:path w="6031865" h="2828925">
                <a:moveTo>
                  <a:pt x="120637" y="1407134"/>
                </a:moveTo>
                <a:lnTo>
                  <a:pt x="0" y="1407134"/>
                </a:lnTo>
                <a:lnTo>
                  <a:pt x="0" y="1421003"/>
                </a:lnTo>
                <a:lnTo>
                  <a:pt x="120637" y="1421003"/>
                </a:lnTo>
                <a:lnTo>
                  <a:pt x="120637" y="1407134"/>
                </a:lnTo>
                <a:close/>
              </a:path>
              <a:path w="6031865" h="2828925">
                <a:moveTo>
                  <a:pt x="120637" y="0"/>
                </a:moveTo>
                <a:lnTo>
                  <a:pt x="0" y="0"/>
                </a:lnTo>
                <a:lnTo>
                  <a:pt x="0" y="13881"/>
                </a:lnTo>
                <a:lnTo>
                  <a:pt x="120637" y="13881"/>
                </a:lnTo>
                <a:lnTo>
                  <a:pt x="120637" y="0"/>
                </a:lnTo>
                <a:close/>
              </a:path>
              <a:path w="6031865" h="2828925">
                <a:moveTo>
                  <a:pt x="6031395" y="2814840"/>
                </a:moveTo>
                <a:lnTo>
                  <a:pt x="5910758" y="2814840"/>
                </a:lnTo>
                <a:lnTo>
                  <a:pt x="5910758" y="2828721"/>
                </a:lnTo>
                <a:lnTo>
                  <a:pt x="6031395" y="2828721"/>
                </a:lnTo>
                <a:lnTo>
                  <a:pt x="6031395" y="2814840"/>
                </a:lnTo>
                <a:close/>
              </a:path>
              <a:path w="6031865" h="2828925">
                <a:moveTo>
                  <a:pt x="6031395" y="1407134"/>
                </a:moveTo>
                <a:lnTo>
                  <a:pt x="5910758" y="1407134"/>
                </a:lnTo>
                <a:lnTo>
                  <a:pt x="5910758" y="1421003"/>
                </a:lnTo>
                <a:lnTo>
                  <a:pt x="6031395" y="1421003"/>
                </a:lnTo>
                <a:lnTo>
                  <a:pt x="6031395" y="1407134"/>
                </a:lnTo>
                <a:close/>
              </a:path>
              <a:path w="6031865" h="2828925">
                <a:moveTo>
                  <a:pt x="6031395" y="0"/>
                </a:moveTo>
                <a:lnTo>
                  <a:pt x="5910758" y="0"/>
                </a:lnTo>
                <a:lnTo>
                  <a:pt x="5910758" y="13881"/>
                </a:lnTo>
                <a:lnTo>
                  <a:pt x="6031395" y="13881"/>
                </a:lnTo>
                <a:lnTo>
                  <a:pt x="6031395" y="0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2041652" y="3664563"/>
            <a:ext cx="6031865" cy="0"/>
          </a:xfrm>
          <a:custGeom>
            <a:avLst/>
            <a:gdLst/>
            <a:ahLst/>
            <a:cxnLst/>
            <a:rect l="l" t="t" r="r" b="b"/>
            <a:pathLst>
              <a:path w="6031865">
                <a:moveTo>
                  <a:pt x="0" y="0"/>
                </a:moveTo>
                <a:lnTo>
                  <a:pt x="6031382" y="0"/>
                </a:lnTo>
              </a:path>
              <a:path w="6031865">
                <a:moveTo>
                  <a:pt x="0" y="0"/>
                </a:moveTo>
                <a:lnTo>
                  <a:pt x="6031382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2041652" y="1413044"/>
            <a:ext cx="6031865" cy="4222115"/>
          </a:xfrm>
          <a:custGeom>
            <a:avLst/>
            <a:gdLst/>
            <a:ahLst/>
            <a:cxnLst/>
            <a:rect l="l" t="t" r="r" b="b"/>
            <a:pathLst>
              <a:path w="6031865" h="4222115">
                <a:moveTo>
                  <a:pt x="0" y="4221967"/>
                </a:moveTo>
                <a:lnTo>
                  <a:pt x="6031382" y="4221967"/>
                </a:lnTo>
                <a:lnTo>
                  <a:pt x="6031382" y="0"/>
                </a:lnTo>
                <a:lnTo>
                  <a:pt x="0" y="0"/>
                </a:lnTo>
                <a:lnTo>
                  <a:pt x="0" y="4221967"/>
                </a:lnTo>
                <a:close/>
              </a:path>
            </a:pathLst>
          </a:custGeom>
          <a:ln w="2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828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B52018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3900" y="1420765"/>
            <a:ext cx="8801735" cy="5128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1.png"/><Relationship Id="rId7" Type="http://schemas.openxmlformats.org/officeDocument/2006/relationships/image" Target="../media/image2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6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8" y="3845559"/>
            <a:ext cx="7287895" cy="1349087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20"/>
              </a:spcBef>
            </a:pPr>
            <a:r>
              <a:rPr lang="en-US" sz="3600" dirty="0">
                <a:solidFill>
                  <a:srgbClr val="424242"/>
                </a:solidFill>
                <a:latin typeface="Helvetica"/>
                <a:cs typeface="Helvetica"/>
              </a:rPr>
              <a:t>Yuan Ping</a:t>
            </a:r>
            <a:endParaRPr sz="3600" dirty="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lang="en-US" sz="2400" dirty="0">
                <a:solidFill>
                  <a:srgbClr val="424242"/>
                </a:solidFill>
                <a:latin typeface="Helvetica"/>
                <a:cs typeface="Helvetica"/>
              </a:rPr>
              <a:t>University of Wisconsin-Madison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09" y="1016000"/>
            <a:ext cx="8180705" cy="203837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270" algn="ctr">
              <a:lnSpc>
                <a:spcPct val="100699"/>
              </a:lnSpc>
              <a:spcBef>
                <a:spcPts val="60"/>
              </a:spcBef>
              <a:tabLst>
                <a:tab pos="2790190" algn="l"/>
                <a:tab pos="6439535" algn="l"/>
              </a:tabLst>
            </a:pPr>
            <a:r>
              <a:rPr lang="en-US" sz="4800" dirty="0"/>
              <a:t>Quantum Mechanics for Electronic Structure I</a:t>
            </a:r>
            <a:endParaRPr sz="4800" dirty="0"/>
          </a:p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3000" dirty="0">
                <a:solidFill>
                  <a:srgbClr val="424242"/>
                </a:solidFill>
              </a:rPr>
              <a:t>a</a:t>
            </a:r>
            <a:r>
              <a:rPr sz="3000" spc="-10" dirty="0">
                <a:solidFill>
                  <a:srgbClr val="424242"/>
                </a:solidFill>
              </a:rPr>
              <a:t> </a:t>
            </a:r>
            <a:r>
              <a:rPr sz="3000" dirty="0">
                <a:solidFill>
                  <a:srgbClr val="424242"/>
                </a:solidFill>
              </a:rPr>
              <a:t>quick</a:t>
            </a:r>
            <a:r>
              <a:rPr sz="3000" spc="-5" dirty="0">
                <a:solidFill>
                  <a:srgbClr val="424242"/>
                </a:solidFill>
              </a:rPr>
              <a:t> </a:t>
            </a:r>
            <a:r>
              <a:rPr sz="3000" dirty="0">
                <a:solidFill>
                  <a:srgbClr val="424242"/>
                </a:solidFill>
              </a:rPr>
              <a:t>overview</a:t>
            </a:r>
            <a:r>
              <a:rPr sz="3000" spc="-10" dirty="0">
                <a:solidFill>
                  <a:srgbClr val="424242"/>
                </a:solidFill>
              </a:rPr>
              <a:t> </a:t>
            </a:r>
            <a:r>
              <a:rPr sz="3000" dirty="0">
                <a:solidFill>
                  <a:srgbClr val="424242"/>
                </a:solidFill>
              </a:rPr>
              <a:t>of</a:t>
            </a:r>
            <a:r>
              <a:rPr sz="3000" spc="-5" dirty="0">
                <a:solidFill>
                  <a:srgbClr val="424242"/>
                </a:solidFill>
              </a:rPr>
              <a:t> </a:t>
            </a:r>
            <a:r>
              <a:rPr sz="3000" dirty="0">
                <a:solidFill>
                  <a:srgbClr val="424242"/>
                </a:solidFill>
              </a:rPr>
              <a:t>terms</a:t>
            </a:r>
            <a:r>
              <a:rPr sz="3000" spc="-10" dirty="0">
                <a:solidFill>
                  <a:srgbClr val="424242"/>
                </a:solidFill>
              </a:rPr>
              <a:t> </a:t>
            </a:r>
            <a:r>
              <a:rPr sz="3000" dirty="0">
                <a:solidFill>
                  <a:srgbClr val="424242"/>
                </a:solidFill>
              </a:rPr>
              <a:t>and</a:t>
            </a:r>
            <a:r>
              <a:rPr sz="3000" spc="-5" dirty="0">
                <a:solidFill>
                  <a:srgbClr val="424242"/>
                </a:solidFill>
              </a:rPr>
              <a:t> </a:t>
            </a:r>
            <a:r>
              <a:rPr sz="3000" spc="-10" dirty="0">
                <a:solidFill>
                  <a:srgbClr val="424242"/>
                </a:solidFill>
              </a:rPr>
              <a:t>concepts</a:t>
            </a:r>
            <a:endParaRPr sz="300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0080625" cy="7559675"/>
          </a:xfrm>
          <a:custGeom>
            <a:avLst/>
            <a:gdLst/>
            <a:ahLst/>
            <a:cxnLst/>
            <a:rect l="l" t="t" r="r" b="b"/>
            <a:pathLst>
              <a:path w="10080625" h="7559675">
                <a:moveTo>
                  <a:pt x="0" y="7559675"/>
                </a:moveTo>
                <a:lnTo>
                  <a:pt x="10080625" y="7559675"/>
                </a:lnTo>
                <a:lnTo>
                  <a:pt x="10080625" y="0"/>
                </a:lnTo>
                <a:lnTo>
                  <a:pt x="0" y="0"/>
                </a:lnTo>
                <a:lnTo>
                  <a:pt x="0" y="7559675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/>
          </a:p>
          <a:p>
            <a:pPr>
              <a:defRPr/>
            </a:pPr>
            <a:fld id="{29A84082-9A41-D342-A970-6616569771E8}" type="slidenum">
              <a:rPr lang="en-US" smtClean="0"/>
              <a:pPr>
                <a:defRPr/>
              </a:pPr>
              <a:t>10</a:t>
            </a:fld>
            <a:endParaRPr lang="en-US" sz="1103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QM calculated Charge Density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916" y="1874958"/>
            <a:ext cx="5229221" cy="485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001246" y="1335755"/>
            <a:ext cx="7739930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985" b="1" dirty="0"/>
              <a:t>Charge Density Difference with Li Intercalation in LiCoO</a:t>
            </a:r>
            <a:r>
              <a:rPr lang="en-US" sz="1985" baseline="-25000" dirty="0"/>
              <a:t>2</a:t>
            </a:r>
            <a:endParaRPr lang="en-US" sz="198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464418" y="7173912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29A84082-9A41-D342-A970-6616569771E8}" type="slidenum">
              <a:rPr lang="en-US" smtClean="0"/>
              <a:pPr>
                <a:defRPr/>
              </a:pPr>
              <a:t>11</a:t>
            </a:fld>
            <a:endParaRPr lang="en-US" sz="1103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Solving the </a:t>
            </a:r>
            <a:r>
              <a:rPr lang="en-US" dirty="0" err="1">
                <a:latin typeface="Arial" charset="0"/>
              </a:rPr>
              <a:t>Schodinger</a:t>
            </a:r>
            <a:r>
              <a:rPr lang="en-US" dirty="0">
                <a:latin typeface="Arial" charset="0"/>
              </a:rPr>
              <a:t>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2595" y="894188"/>
                <a:ext cx="9075420" cy="6449586"/>
              </a:xfrm>
            </p:spPr>
            <p:txBody>
              <a:bodyPr/>
              <a:lstStyle/>
              <a:p>
                <a:pPr eaLnBrk="1" hangingPunct="1"/>
                <a:r>
                  <a:rPr lang="en-US" sz="2206" dirty="0">
                    <a:latin typeface="Arial" charset="0"/>
                  </a:rPr>
                  <a:t>To solve the Schrodinger equation we will map in onto a matrix equation.  This is done by writing the wavefunctions as an expansion in basis functions (expand in an orthonormal set)</a:t>
                </a:r>
              </a:p>
              <a:p>
                <a:pPr eaLnBrk="1" hangingPunct="1"/>
                <a:endParaRPr lang="en-US" sz="2206" dirty="0">
                  <a:latin typeface="Arial" charset="0"/>
                </a:endParaRPr>
              </a:p>
              <a:p>
                <a:pPr eaLnBrk="1" hangingPunct="1"/>
                <a:endParaRPr lang="en-US" sz="2206" dirty="0">
                  <a:latin typeface="Arial" charset="0"/>
                </a:endParaRPr>
              </a:p>
              <a:p>
                <a:pPr eaLnBrk="1" hangingPunct="1"/>
                <a:r>
                  <a:rPr lang="en-US" sz="2206" dirty="0">
                    <a:latin typeface="Arial" charset="0"/>
                  </a:rPr>
                  <a:t>The Schrodinger equation can be written</a:t>
                </a:r>
              </a:p>
              <a:p>
                <a:pPr eaLnBrk="1" hangingPunct="1"/>
                <a:endParaRPr lang="en-US" sz="2206" dirty="0">
                  <a:latin typeface="Arial" charset="0"/>
                </a:endParaRPr>
              </a:p>
              <a:p>
                <a:pPr eaLnBrk="1" hangingPunct="1"/>
                <a:endParaRPr lang="en-US" sz="2206" dirty="0">
                  <a:latin typeface="Arial" charset="0"/>
                </a:endParaRPr>
              </a:p>
              <a:p>
                <a:pPr eaLnBrk="1" hangingPunct="1"/>
                <a:r>
                  <a:rPr lang="en-US" sz="2206" dirty="0">
                    <a:latin typeface="Arial" charset="0"/>
                  </a:rPr>
                  <a:t>Where H is an </a:t>
                </a:r>
                <a:r>
                  <a:rPr lang="en-US" sz="2206" dirty="0" err="1">
                    <a:latin typeface="Arial" charset="0"/>
                  </a:rPr>
                  <a:t>N</a:t>
                </a:r>
                <a:r>
                  <a:rPr lang="en-US" sz="2206" baseline="-25000" dirty="0" err="1">
                    <a:latin typeface="Arial" charset="0"/>
                  </a:rPr>
                  <a:t>b</a:t>
                </a:r>
                <a:r>
                  <a:rPr lang="en-US" sz="2206" dirty="0" err="1">
                    <a:latin typeface="Arial" charset="0"/>
                  </a:rPr>
                  <a:t>xN</a:t>
                </a:r>
                <a:r>
                  <a:rPr lang="en-US" sz="2206" baseline="-25000" dirty="0" err="1">
                    <a:latin typeface="Arial" charset="0"/>
                  </a:rPr>
                  <a:t>b</a:t>
                </a:r>
                <a:r>
                  <a:rPr lang="en-US" sz="2206" dirty="0">
                    <a:latin typeface="Arial" charset="0"/>
                  </a:rPr>
                  <a:t> matrix with elements</a:t>
                </a:r>
              </a:p>
              <a:p>
                <a:pPr eaLnBrk="1" hangingPunct="1"/>
                <a:endParaRPr lang="en-US" sz="2206" dirty="0">
                  <a:latin typeface="Arial" charset="0"/>
                </a:endParaRPr>
              </a:p>
              <a:p>
                <a:pPr eaLnBrk="1" hangingPunct="1"/>
                <a:endParaRPr lang="en-US" sz="2206" dirty="0">
                  <a:latin typeface="Arial" charset="0"/>
                </a:endParaRPr>
              </a:p>
              <a:p>
                <a:pPr eaLnBrk="1" hangingPunct="1"/>
                <a:endParaRPr lang="en-US" sz="2206" dirty="0">
                  <a:latin typeface="Arial" charset="0"/>
                </a:endParaRPr>
              </a:p>
              <a:p>
                <a:pPr eaLnBrk="1" hangingPunct="1"/>
                <a:r>
                  <a:rPr lang="en-US" sz="2206" dirty="0">
                    <a:latin typeface="Arial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6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6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6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6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6" dirty="0">
                    <a:latin typeface="Arial" charset="0"/>
                  </a:rPr>
                  <a:t>are basis functions, which are chosen for numerical convenience to represent to the true wavefunctions.  One uses N</a:t>
                </a:r>
                <a:r>
                  <a:rPr lang="en-US" sz="2206" baseline="-25000" dirty="0">
                    <a:latin typeface="Arial" charset="0"/>
                  </a:rPr>
                  <a:t>b</a:t>
                </a:r>
                <a:r>
                  <a:rPr lang="en-US" sz="2206" dirty="0">
                    <a:latin typeface="Arial" charset="0"/>
                  </a:rPr>
                  <a:t> of them.  Generally, the more you use, the more accurate your answer.</a:t>
                </a:r>
              </a:p>
              <a:p>
                <a:pPr eaLnBrk="1" hangingPunct="1"/>
                <a:endParaRPr lang="en-US" sz="2206" dirty="0">
                  <a:latin typeface="Arial" charset="0"/>
                </a:endParaRPr>
              </a:p>
              <a:p>
                <a:pPr eaLnBrk="1" hangingPunct="1"/>
                <a:r>
                  <a:rPr lang="en-US" sz="2206" dirty="0">
                    <a:latin typeface="Arial" charset="0"/>
                  </a:rPr>
                  <a:t>The </a:t>
                </a:r>
                <a:r>
                  <a:rPr lang="en-US" sz="2206" b="1" dirty="0" err="1">
                    <a:latin typeface="Arial" charset="0"/>
                  </a:rPr>
                  <a:t>v</a:t>
                </a:r>
                <a:r>
                  <a:rPr lang="en-US" sz="2206" baseline="-25000" dirty="0" err="1">
                    <a:latin typeface="Arial" charset="0"/>
                  </a:rPr>
                  <a:t>n</a:t>
                </a:r>
                <a:r>
                  <a:rPr lang="en-US" sz="2206" dirty="0">
                    <a:latin typeface="Arial" charset="0"/>
                  </a:rPr>
                  <a:t> are eigenvectors of </a:t>
                </a:r>
                <a:r>
                  <a:rPr lang="en-US" sz="2206" b="1" dirty="0">
                    <a:latin typeface="Arial" charset="0"/>
                  </a:rPr>
                  <a:t>H</a:t>
                </a:r>
                <a:r>
                  <a:rPr lang="en-US" sz="2206" dirty="0">
                    <a:latin typeface="Arial" charset="0"/>
                  </a:rPr>
                  <a:t> that represent the wavefunction </a:t>
                </a:r>
                <a:r>
                  <a:rPr lang="en-US" sz="2206" dirty="0" err="1">
                    <a:latin typeface="Symbol" charset="0"/>
                  </a:rPr>
                  <a:t>y</a:t>
                </a:r>
                <a:r>
                  <a:rPr lang="en-US" sz="2206" baseline="-25000" dirty="0" err="1">
                    <a:latin typeface="Arial" charset="0"/>
                  </a:rPr>
                  <a:t>n</a:t>
                </a:r>
                <a:r>
                  <a:rPr lang="en-US" sz="2206" dirty="0">
                    <a:latin typeface="Arial" charset="0"/>
                  </a:rPr>
                  <a:t> is an expansion in the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6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6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6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6" dirty="0">
                    <a:latin typeface="Arial" charset="0"/>
                  </a:rPr>
                  <a:t>.</a:t>
                </a:r>
                <a:endParaRPr lang="en-US" sz="2206" baseline="-25000" dirty="0">
                  <a:latin typeface="Arial" charset="0"/>
                </a:endParaRPr>
              </a:p>
              <a:p>
                <a:pPr eaLnBrk="1" hangingPunct="1"/>
                <a:endParaRPr lang="en-US" sz="2206" dirty="0">
                  <a:latin typeface="Arial" charset="0"/>
                </a:endParaRPr>
              </a:p>
            </p:txBody>
          </p:sp>
        </mc:Choice>
        <mc:Fallback>
          <p:sp>
            <p:nvSpPr>
              <p:cNvPr id="2560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2595" y="894188"/>
                <a:ext cx="9075420" cy="6449586"/>
              </a:xfrm>
              <a:blipFill>
                <a:blip r:embed="rId3"/>
                <a:stretch>
                  <a:fillRect l="-1818" t="-1375" r="-2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60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981487"/>
              </p:ext>
            </p:extLst>
          </p:nvPr>
        </p:nvGraphicFramePr>
        <p:xfrm>
          <a:off x="5641982" y="3080025"/>
          <a:ext cx="1822436" cy="56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600" imgH="228600" progId="Equation.DSMT4">
                  <p:embed/>
                </p:oleObj>
              </mc:Choice>
              <mc:Fallback>
                <p:oleObj name="Equation" r:id="rId4" imgW="736600" imgH="228600" progId="Equation.DSMT4">
                  <p:embed/>
                  <p:pic>
                    <p:nvPicPr>
                      <p:cNvPr id="2560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82" y="3080025"/>
                        <a:ext cx="1822436" cy="56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040546"/>
              </p:ext>
            </p:extLst>
          </p:nvPr>
        </p:nvGraphicFramePr>
        <p:xfrm>
          <a:off x="5266465" y="3992759"/>
          <a:ext cx="2573470" cy="94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0948" imgH="380835" progId="Equation.DSMT4">
                  <p:embed/>
                </p:oleObj>
              </mc:Choice>
              <mc:Fallback>
                <p:oleObj name="Equation" r:id="rId6" imgW="1040948" imgH="380835" progId="Equation.DSMT4">
                  <p:embed/>
                  <p:pic>
                    <p:nvPicPr>
                      <p:cNvPr id="2560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465" y="3992759"/>
                        <a:ext cx="2573470" cy="941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0365"/>
              </p:ext>
            </p:extLst>
          </p:nvPr>
        </p:nvGraphicFramePr>
        <p:xfrm>
          <a:off x="5468186" y="1664356"/>
          <a:ext cx="1727902" cy="1099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8197" imgH="444307" progId="Equation.DSMT4">
                  <p:embed/>
                </p:oleObj>
              </mc:Choice>
              <mc:Fallback>
                <p:oleObj name="Equation" r:id="rId8" imgW="698197" imgH="444307" progId="Equation.DSMT4">
                  <p:embed/>
                  <p:pic>
                    <p:nvPicPr>
                      <p:cNvPr id="2560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186" y="1664356"/>
                        <a:ext cx="1727902" cy="1099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78" dirty="0">
                <a:latin typeface="Arial" panose="020B0604020202020204" pitchFamily="34" charset="0"/>
                <a:cs typeface="Arial" panose="020B0604020202020204" pitchFamily="34" charset="0"/>
              </a:rPr>
              <a:t>Model of 3D PIB: Semiconductor Nanocrystals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63857" y="6356350"/>
            <a:ext cx="4672383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1218987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University of California, Santa Cruz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226" y="1982657"/>
            <a:ext cx="5452486" cy="312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774700" y="5667831"/>
            <a:ext cx="8817396" cy="932994"/>
          </a:xfrm>
        </p:spPr>
        <p:txBody>
          <a:bodyPr>
            <a:noAutofit/>
          </a:bodyPr>
          <a:lstStyle/>
          <a:p>
            <a:r>
              <a:rPr lang="en-US" sz="1986" dirty="0">
                <a:latin typeface="Arial" panose="020B0604020202020204" pitchFamily="34" charset="0"/>
                <a:cs typeface="Arial" panose="020B0604020202020204" pitchFamily="34" charset="0"/>
              </a:rPr>
              <a:t>Nanocrystals are 0D nanomaterials, which exhibit strong quantum confinement in all three dimensions, and thus they are also called “</a:t>
            </a:r>
            <a:r>
              <a:rPr lang="en-US" sz="1986" b="1" dirty="0">
                <a:latin typeface="Arial" panose="020B0604020202020204" pitchFamily="34" charset="0"/>
                <a:cs typeface="Arial" panose="020B0604020202020204" pitchFamily="34" charset="0"/>
              </a:rPr>
              <a:t>quantum dots</a:t>
            </a:r>
            <a:r>
              <a:rPr lang="en-US" sz="1986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endParaRPr lang="en-US" sz="198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893430" y="3419006"/>
            <a:ext cx="3404169" cy="3519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5" dirty="0">
                <a:solidFill>
                  <a:srgbClr val="7030A0"/>
                </a:solidFill>
              </a:rPr>
              <a:t>Size-dependent optical properties!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002226" y="3263970"/>
            <a:ext cx="869096" cy="34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55" dirty="0">
                <a:solidFill>
                  <a:srgbClr val="F2F2F2"/>
                </a:solidFill>
                <a:latin typeface="+mn-lt"/>
              </a:rPr>
              <a:t>UV light</a:t>
            </a: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4002226" y="4774258"/>
            <a:ext cx="1891204" cy="34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55" dirty="0">
                <a:latin typeface="+mn-lt"/>
              </a:rPr>
              <a:t>Ambient light</a:t>
            </a:r>
          </a:p>
        </p:txBody>
      </p:sp>
      <p:pic>
        <p:nvPicPr>
          <p:cNvPr id="17" name="Picture 50" descr="ANd9GcQ_8n1htTVitbvkmC-SI4ayRLqdsR5xUzjkFLEnexib1JRAbvZIA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29" y="2373044"/>
            <a:ext cx="2348246" cy="240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33410" y="434509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CdSe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nanocrystal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DB1CDE-4EF3-D42C-B088-66079563B0DA}"/>
              </a:ext>
            </a:extLst>
          </p:cNvPr>
          <p:cNvSpPr/>
          <p:nvPr/>
        </p:nvSpPr>
        <p:spPr>
          <a:xfrm>
            <a:off x="4737100" y="6375268"/>
            <a:ext cx="3048000" cy="346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8EA819-2C0A-A7F2-AA3C-B567F031231E}"/>
                  </a:ext>
                </a:extLst>
              </p:cNvPr>
              <p:cNvSpPr txBox="1"/>
              <p:nvPr/>
            </p:nvSpPr>
            <p:spPr>
              <a:xfrm>
                <a:off x="6692556" y="1323171"/>
                <a:ext cx="2605043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band gap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8EA819-2C0A-A7F2-AA3C-B567F0312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556" y="1323171"/>
                <a:ext cx="2605043" cy="483466"/>
              </a:xfrm>
              <a:prstGeom prst="rect">
                <a:avLst/>
              </a:prstGeom>
              <a:blipFill>
                <a:blip r:embed="rId4"/>
                <a:stretch>
                  <a:fillRect l="-2439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00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/>
          </a:p>
          <a:p>
            <a:pPr>
              <a:defRPr/>
            </a:pPr>
            <a:fld id="{29A84082-9A41-D342-A970-6616569771E8}" type="slidenum">
              <a:rPr lang="en-US" smtClean="0"/>
              <a:pPr>
                <a:defRPr/>
              </a:pPr>
              <a:t>13</a:t>
            </a:fld>
            <a:endParaRPr lang="en-US" sz="1103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65459" y="240098"/>
            <a:ext cx="9552881" cy="1107996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Particle in a Box (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Simplest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QM problem)</a:t>
            </a:r>
            <a:endParaRPr lang="en-US" dirty="0">
              <a:latin typeface="Arial" charset="0"/>
            </a:endParaRPr>
          </a:p>
        </p:txBody>
      </p:sp>
      <p:grpSp>
        <p:nvGrpSpPr>
          <p:cNvPr id="27652" name="Group 18"/>
          <p:cNvGrpSpPr>
            <a:grpSpLocks/>
          </p:cNvGrpSpPr>
          <p:nvPr/>
        </p:nvGrpSpPr>
        <p:grpSpPr bwMode="auto">
          <a:xfrm>
            <a:off x="208330" y="1456549"/>
            <a:ext cx="5012139" cy="4142062"/>
            <a:chOff x="239" y="664"/>
            <a:chExt cx="2863" cy="2366"/>
          </a:xfrm>
        </p:grpSpPr>
        <p:grpSp>
          <p:nvGrpSpPr>
            <p:cNvPr id="27657" name="Group 8"/>
            <p:cNvGrpSpPr>
              <a:grpSpLocks/>
            </p:cNvGrpSpPr>
            <p:nvPr/>
          </p:nvGrpSpPr>
          <p:grpSpPr bwMode="auto">
            <a:xfrm>
              <a:off x="442" y="936"/>
              <a:ext cx="2440" cy="1832"/>
              <a:chOff x="632" y="784"/>
              <a:chExt cx="2440" cy="1832"/>
            </a:xfrm>
          </p:grpSpPr>
          <p:sp>
            <p:nvSpPr>
              <p:cNvPr id="27663" name="Line 4"/>
              <p:cNvSpPr>
                <a:spLocks noChangeShapeType="1"/>
              </p:cNvSpPr>
              <p:nvPr/>
            </p:nvSpPr>
            <p:spPr bwMode="auto">
              <a:xfrm>
                <a:off x="640" y="784"/>
                <a:ext cx="0" cy="18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4" name="Line 5"/>
              <p:cNvSpPr>
                <a:spLocks noChangeShapeType="1"/>
              </p:cNvSpPr>
              <p:nvPr/>
            </p:nvSpPr>
            <p:spPr bwMode="auto">
              <a:xfrm flipH="1">
                <a:off x="632" y="2616"/>
                <a:ext cx="2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5" name="Line 7"/>
              <p:cNvSpPr>
                <a:spLocks noChangeShapeType="1"/>
              </p:cNvSpPr>
              <p:nvPr/>
            </p:nvSpPr>
            <p:spPr bwMode="auto">
              <a:xfrm>
                <a:off x="3072" y="784"/>
                <a:ext cx="0" cy="18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58" name="Oval 9"/>
            <p:cNvSpPr>
              <a:spLocks noChangeArrowheads="1"/>
            </p:cNvSpPr>
            <p:nvPr/>
          </p:nvSpPr>
          <p:spPr bwMode="auto">
            <a:xfrm>
              <a:off x="1518" y="197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30000"/>
                <a:t>-</a:t>
              </a:r>
            </a:p>
          </p:txBody>
        </p:sp>
        <p:sp>
          <p:nvSpPr>
            <p:cNvPr id="27659" name="Text Box 14"/>
            <p:cNvSpPr txBox="1">
              <a:spLocks noChangeArrowheads="1"/>
            </p:cNvSpPr>
            <p:nvPr/>
          </p:nvSpPr>
          <p:spPr bwMode="auto">
            <a:xfrm>
              <a:off x="2679" y="664"/>
              <a:ext cx="42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6"/>
                <a:t>V=</a:t>
              </a:r>
              <a:r>
                <a:rPr lang="en-US" sz="2206">
                  <a:latin typeface="Times New Roman" charset="0"/>
                  <a:cs typeface="Times New Roman" charset="0"/>
                </a:rPr>
                <a:t>∞</a:t>
              </a:r>
            </a:p>
          </p:txBody>
        </p:sp>
        <p:sp>
          <p:nvSpPr>
            <p:cNvPr id="27660" name="Text Box 15"/>
            <p:cNvSpPr txBox="1">
              <a:spLocks noChangeArrowheads="1"/>
            </p:cNvSpPr>
            <p:nvPr/>
          </p:nvSpPr>
          <p:spPr bwMode="auto">
            <a:xfrm>
              <a:off x="1460" y="2783"/>
              <a:ext cx="39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6"/>
                <a:t>V=0</a:t>
              </a:r>
            </a:p>
          </p:txBody>
        </p:sp>
        <p:sp>
          <p:nvSpPr>
            <p:cNvPr id="27661" name="Text Box 16"/>
            <p:cNvSpPr txBox="1">
              <a:spLocks noChangeArrowheads="1"/>
            </p:cNvSpPr>
            <p:nvPr/>
          </p:nvSpPr>
          <p:spPr bwMode="auto">
            <a:xfrm>
              <a:off x="239" y="680"/>
              <a:ext cx="42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6"/>
                <a:t>V=</a:t>
              </a:r>
              <a:r>
                <a:rPr lang="en-US" sz="2206">
                  <a:latin typeface="Times New Roman" charset="0"/>
                  <a:cs typeface="Times New Roman" charset="0"/>
                </a:rPr>
                <a:t>∞</a:t>
              </a:r>
            </a:p>
          </p:txBody>
        </p:sp>
        <p:sp>
          <p:nvSpPr>
            <p:cNvPr id="27662" name="Text Box 17"/>
            <p:cNvSpPr txBox="1">
              <a:spLocks noChangeArrowheads="1"/>
            </p:cNvSpPr>
            <p:nvPr/>
          </p:nvSpPr>
          <p:spPr bwMode="auto">
            <a:xfrm>
              <a:off x="1293" y="2503"/>
              <a:ext cx="73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6"/>
                <a:t>Length L</a:t>
              </a:r>
            </a:p>
          </p:txBody>
        </p:sp>
      </p:grpSp>
      <p:sp>
        <p:nvSpPr>
          <p:cNvPr id="27653" name="Text Box 19"/>
          <p:cNvSpPr txBox="1">
            <a:spLocks noChangeArrowheads="1"/>
          </p:cNvSpPr>
          <p:nvPr/>
        </p:nvSpPr>
        <p:spPr bwMode="auto">
          <a:xfrm>
            <a:off x="5299248" y="1995753"/>
            <a:ext cx="4784552" cy="77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6"/>
              <a:t>What are the wavefunctions and energy?</a:t>
            </a:r>
          </a:p>
        </p:txBody>
      </p:sp>
      <p:graphicFrame>
        <p:nvGraphicFramePr>
          <p:cNvPr id="2765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627381"/>
              </p:ext>
            </p:extLst>
          </p:nvPr>
        </p:nvGraphicFramePr>
        <p:xfrm>
          <a:off x="5320256" y="2820794"/>
          <a:ext cx="3777924" cy="966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8300" imgH="419100" progId="Equation.DSMT4">
                  <p:embed/>
                </p:oleObj>
              </mc:Choice>
              <mc:Fallback>
                <p:oleObj name="Equation" r:id="rId3" imgW="1638300" imgH="419100" progId="Equation.DSMT4">
                  <p:embed/>
                  <p:pic>
                    <p:nvPicPr>
                      <p:cNvPr id="2765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0256" y="2820794"/>
                        <a:ext cx="3777924" cy="966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220358"/>
              </p:ext>
            </p:extLst>
          </p:nvPr>
        </p:nvGraphicFramePr>
        <p:xfrm>
          <a:off x="7092796" y="4155570"/>
          <a:ext cx="1874957" cy="1083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447" imgH="469696" progId="Equation.DSMT4">
                  <p:embed/>
                </p:oleObj>
              </mc:Choice>
              <mc:Fallback>
                <p:oleObj name="Equation" r:id="rId5" imgW="812447" imgH="469696" progId="Equation.DSMT4">
                  <p:embed/>
                  <p:pic>
                    <p:nvPicPr>
                      <p:cNvPr id="2765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796" y="4155570"/>
                        <a:ext cx="1874957" cy="1083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22"/>
          <p:cNvSpPr txBox="1">
            <a:spLocks noChangeArrowheads="1"/>
          </p:cNvSpPr>
          <p:nvPr/>
        </p:nvSpPr>
        <p:spPr bwMode="auto">
          <a:xfrm>
            <a:off x="5863101" y="4667728"/>
            <a:ext cx="938077" cy="43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6" dirty="0"/>
              <a:t>Note: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3">
                <a:extLst>
                  <a:ext uri="{FF2B5EF4-FFF2-40B4-BE49-F238E27FC236}">
                    <a16:creationId xmlns:a16="http://schemas.microsoft.com/office/drawing/2014/main" id="{9B093B45-37E2-B81F-6F36-F6F6F49DC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025" y="6084888"/>
                <a:ext cx="528555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(These are in atomic units: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en-US" dirty="0"/>
                  <a:t>=1,m</a:t>
                </a:r>
                <a:r>
                  <a:rPr lang="en-US" baseline="-25000" dirty="0"/>
                  <a:t>e</a:t>
                </a:r>
                <a:r>
                  <a:rPr lang="en-US" dirty="0"/>
                  <a:t>=1,e=1,4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latin typeface="Symbol" charset="0"/>
                  </a:rPr>
                  <a:t>e</a:t>
                </a:r>
                <a:r>
                  <a:rPr lang="en-US" baseline="-25000" dirty="0"/>
                  <a:t>0</a:t>
                </a:r>
                <a:r>
                  <a:rPr lang="en-US" dirty="0"/>
                  <a:t>=1)</a:t>
                </a:r>
              </a:p>
            </p:txBody>
          </p:sp>
        </mc:Choice>
        <mc:Fallback>
          <p:sp>
            <p:nvSpPr>
              <p:cNvPr id="2" name="Rectangle 13">
                <a:extLst>
                  <a:ext uri="{FF2B5EF4-FFF2-40B4-BE49-F238E27FC236}">
                    <a16:creationId xmlns:a16="http://schemas.microsoft.com/office/drawing/2014/main" id="{9B093B45-37E2-B81F-6F36-F6F6F49DC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0025" y="6084888"/>
                <a:ext cx="5285550" cy="369332"/>
              </a:xfrm>
              <a:prstGeom prst="rect">
                <a:avLst/>
              </a:prstGeom>
              <a:blipFill>
                <a:blip r:embed="rId7"/>
                <a:stretch>
                  <a:fillRect l="-959" t="-6667" b="-23333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/>
          </a:p>
          <a:p>
            <a:pPr>
              <a:defRPr/>
            </a:pPr>
            <a:fld id="{29A84082-9A41-D342-A970-6616569771E8}" type="slidenum">
              <a:rPr lang="en-US" smtClean="0"/>
              <a:pPr>
                <a:defRPr/>
              </a:pPr>
              <a:t>14</a:t>
            </a:fld>
            <a:endParaRPr lang="en-US" sz="1103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Choose Basis States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190" y="1750660"/>
            <a:ext cx="9075420" cy="295465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Since the particle cannot go outside the box the wavefunction must be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0 at x=0 and x=L </a:t>
            </a:r>
            <a:r>
              <a:rPr lang="en-US" dirty="0">
                <a:latin typeface="Arial" charset="0"/>
              </a:rPr>
              <a:t>(continuity of wavefunctions).</a:t>
            </a:r>
          </a:p>
          <a:p>
            <a:pPr eaLnBrk="1" hangingPunct="1"/>
            <a:r>
              <a:rPr lang="en-US" dirty="0">
                <a:latin typeface="Arial" charset="0"/>
              </a:rPr>
              <a:t>  </a:t>
            </a:r>
          </a:p>
          <a:p>
            <a:pPr eaLnBrk="1" hangingPunct="1"/>
            <a:r>
              <a:rPr lang="en-US" dirty="0">
                <a:latin typeface="Arial" charset="0"/>
              </a:rPr>
              <a:t>So let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s pick basis functions to have that property.  There are many functions that might allow this but we choose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</a:rPr>
              <a:t>	For n=1 to N</a:t>
            </a:r>
            <a:r>
              <a:rPr lang="en-US" baseline="-25000" dirty="0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.</a:t>
            </a:r>
          </a:p>
        </p:txBody>
      </p:sp>
      <p:graphicFrame>
        <p:nvGraphicFramePr>
          <p:cNvPr id="2970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13370"/>
              </p:ext>
            </p:extLst>
          </p:nvPr>
        </p:nvGraphicFramePr>
        <p:xfrm>
          <a:off x="4508500" y="4391025"/>
          <a:ext cx="2254850" cy="983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170" imgH="431613" progId="Equation.DSMT4">
                  <p:embed/>
                </p:oleObj>
              </mc:Choice>
              <mc:Fallback>
                <p:oleObj name="Equation" r:id="rId3" imgW="990170" imgH="431613" progId="Equation.DSMT4">
                  <p:embed/>
                  <p:pic>
                    <p:nvPicPr>
                      <p:cNvPr id="2970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391025"/>
                        <a:ext cx="2254850" cy="983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/>
          </a:p>
          <a:p>
            <a:pPr>
              <a:defRPr/>
            </a:pPr>
            <a:fld id="{29A84082-9A41-D342-A970-6616569771E8}" type="slidenum">
              <a:rPr lang="en-US" smtClean="0"/>
              <a:pPr>
                <a:defRPr/>
              </a:pPr>
              <a:t>15</a:t>
            </a:fld>
            <a:endParaRPr lang="en-US" sz="1103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Build the Hamiltonian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190" y="924349"/>
            <a:ext cx="9075420" cy="3693319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This gives a Hamiltonian matrix of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Or written as a matrix for N</a:t>
            </a:r>
            <a:r>
              <a:rPr lang="en-US" baseline="-25000" dirty="0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=3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  <p:graphicFrame>
        <p:nvGraphicFramePr>
          <p:cNvPr id="31749" name="Object 2"/>
          <p:cNvGraphicFramePr>
            <a:graphicFrameLocks noChangeAspect="1"/>
          </p:cNvGraphicFramePr>
          <p:nvPr/>
        </p:nvGraphicFramePr>
        <p:xfrm>
          <a:off x="1276232" y="1713897"/>
          <a:ext cx="6754045" cy="1866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92500" imgH="965200" progId="Equation.DSMT4">
                  <p:embed/>
                </p:oleObj>
              </mc:Choice>
              <mc:Fallback>
                <p:oleObj name="Equation" r:id="rId3" imgW="3492500" imgH="965200" progId="Equation.DSMT4">
                  <p:embed/>
                  <p:pic>
                    <p:nvPicPr>
                      <p:cNvPr id="3174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232" y="1713897"/>
                        <a:ext cx="6754045" cy="1866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3"/>
          <p:cNvGraphicFramePr>
            <a:graphicFrameLocks noChangeAspect="1"/>
          </p:cNvGraphicFramePr>
          <p:nvPr/>
        </p:nvGraphicFramePr>
        <p:xfrm>
          <a:off x="2559465" y="4280364"/>
          <a:ext cx="4493944" cy="289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24100" imgH="1498600" progId="Equation.DSMT4">
                  <p:embed/>
                </p:oleObj>
              </mc:Choice>
              <mc:Fallback>
                <p:oleObj name="Equation" r:id="rId5" imgW="2324100" imgH="1498600" progId="Equation.DSMT4">
                  <p:embed/>
                  <p:pic>
                    <p:nvPicPr>
                      <p:cNvPr id="317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465" y="4280364"/>
                        <a:ext cx="4493944" cy="2897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/>
          </a:p>
          <a:p>
            <a:pPr>
              <a:defRPr/>
            </a:pPr>
            <a:fld id="{29A84082-9A41-D342-A970-6616569771E8}" type="slidenum">
              <a:rPr lang="en-US" smtClean="0"/>
              <a:pPr>
                <a:defRPr/>
              </a:pPr>
              <a:t>16</a:t>
            </a:fld>
            <a:endParaRPr lang="en-US" sz="1103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Solve the Matrix Equation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190" y="1526576"/>
            <a:ext cx="9075420" cy="33239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This is done by diagonalizing the Hamiltonian – which is equivalent to solving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The same idea gives</a:t>
            </a:r>
          </a:p>
        </p:txBody>
      </p:sp>
      <p:graphicFrame>
        <p:nvGraphicFramePr>
          <p:cNvPr id="33797" name="Object 2"/>
          <p:cNvGraphicFramePr>
            <a:graphicFrameLocks noChangeAspect="1"/>
          </p:cNvGraphicFramePr>
          <p:nvPr/>
        </p:nvGraphicFramePr>
        <p:xfrm>
          <a:off x="283607" y="2676760"/>
          <a:ext cx="9523589" cy="1516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88000" imgH="889000" progId="Equation.DSMT4">
                  <p:embed/>
                </p:oleObj>
              </mc:Choice>
              <mc:Fallback>
                <p:oleObj name="Equation" r:id="rId3" imgW="5588000" imgH="889000" progId="Equation.DSMT4">
                  <p:embed/>
                  <p:pic>
                    <p:nvPicPr>
                      <p:cNvPr id="3379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07" y="2676760"/>
                        <a:ext cx="9523589" cy="1516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3"/>
          <p:cNvGraphicFramePr>
            <a:graphicFrameLocks noChangeAspect="1"/>
          </p:cNvGraphicFramePr>
          <p:nvPr/>
        </p:nvGraphicFramePr>
        <p:xfrm>
          <a:off x="4133309" y="1948485"/>
          <a:ext cx="1822436" cy="56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36600" imgH="228600" progId="Equation.DSMT4">
                  <p:embed/>
                </p:oleObj>
              </mc:Choice>
              <mc:Fallback>
                <p:oleObj name="Equation" r:id="rId5" imgW="736600" imgH="228600" progId="Equation.DSMT4">
                  <p:embed/>
                  <p:pic>
                    <p:nvPicPr>
                      <p:cNvPr id="337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309" y="1948485"/>
                        <a:ext cx="1822436" cy="56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2409246" y="5080923"/>
            <a:ext cx="463588" cy="43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6" dirty="0">
                <a:sym typeface="Symbol" charset="0"/>
              </a:rPr>
              <a:t></a:t>
            </a:r>
          </a:p>
        </p:txBody>
      </p:sp>
      <p:graphicFrame>
        <p:nvGraphicFramePr>
          <p:cNvPr id="338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25296"/>
              </p:ext>
            </p:extLst>
          </p:nvPr>
        </p:nvGraphicFramePr>
        <p:xfrm>
          <a:off x="3053151" y="4837976"/>
          <a:ext cx="4164820" cy="905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44700" imgH="444500" progId="Equation.DSMT4">
                  <p:embed/>
                </p:oleObj>
              </mc:Choice>
              <mc:Fallback>
                <p:oleObj name="Equation" r:id="rId7" imgW="2044700" imgH="444500" progId="Equation.DSMT4">
                  <p:embed/>
                  <p:pic>
                    <p:nvPicPr>
                      <p:cNvPr id="338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151" y="4837976"/>
                        <a:ext cx="4164820" cy="905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5"/>
          <p:cNvGraphicFramePr>
            <a:graphicFrameLocks noChangeAspect="1"/>
          </p:cNvGraphicFramePr>
          <p:nvPr/>
        </p:nvGraphicFramePr>
        <p:xfrm>
          <a:off x="2872834" y="5808689"/>
          <a:ext cx="4345137" cy="905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33600" imgH="444500" progId="Equation.DSMT4">
                  <p:embed/>
                </p:oleObj>
              </mc:Choice>
              <mc:Fallback>
                <p:oleObj name="Equation" r:id="rId9" imgW="2133600" imgH="444500" progId="Equation.DSMT4">
                  <p:embed/>
                  <p:pic>
                    <p:nvPicPr>
                      <p:cNvPr id="338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834" y="5808689"/>
                        <a:ext cx="4345137" cy="905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/>
          </a:p>
          <a:p>
            <a:pPr>
              <a:defRPr/>
            </a:pPr>
            <a:fld id="{29A84082-9A41-D342-A970-6616569771E8}" type="slidenum">
              <a:rPr lang="en-US" smtClean="0"/>
              <a:pPr>
                <a:defRPr/>
              </a:pPr>
              <a:t>17</a:t>
            </a:fld>
            <a:endParaRPr lang="en-US" sz="1103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Now Get Energy and Charge Distribution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420765"/>
            <a:ext cx="8801735" cy="1107996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Energy for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three non-interacting </a:t>
            </a:r>
            <a:r>
              <a:rPr lang="en-US" dirty="0">
                <a:latin typeface="Arial" charset="0"/>
              </a:rPr>
              <a:t>quantum particles in the box is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  <p:graphicFrame>
        <p:nvGraphicFramePr>
          <p:cNvPr id="35845" name="Object 2"/>
          <p:cNvGraphicFramePr>
            <a:graphicFrameLocks noChangeAspect="1"/>
          </p:cNvGraphicFramePr>
          <p:nvPr/>
        </p:nvGraphicFramePr>
        <p:xfrm>
          <a:off x="2337132" y="2137556"/>
          <a:ext cx="6395159" cy="887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11500" imgH="431800" progId="Equation.DSMT4">
                  <p:embed/>
                </p:oleObj>
              </mc:Choice>
              <mc:Fallback>
                <p:oleObj name="Equation" r:id="rId3" imgW="3111500" imgH="431800" progId="Equation.DSMT4">
                  <p:embed/>
                  <p:pic>
                    <p:nvPicPr>
                      <p:cNvPr id="3584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132" y="2137556"/>
                        <a:ext cx="6395159" cy="887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3"/>
          <p:cNvGraphicFramePr>
            <a:graphicFrameLocks noChangeAspect="1"/>
          </p:cNvGraphicFramePr>
          <p:nvPr/>
        </p:nvGraphicFramePr>
        <p:xfrm>
          <a:off x="2634743" y="4182326"/>
          <a:ext cx="4318877" cy="873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600" imgH="431800" progId="Equation.DSMT4">
                  <p:embed/>
                </p:oleObj>
              </mc:Choice>
              <mc:Fallback>
                <p:oleObj name="Equation" r:id="rId5" imgW="2133600" imgH="431800" progId="Equation.DSMT4">
                  <p:embed/>
                  <p:pic>
                    <p:nvPicPr>
                      <p:cNvPr id="358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743" y="4182326"/>
                        <a:ext cx="4318877" cy="873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E60153-5294-EC85-1169-34E9A4286A19}"/>
              </a:ext>
            </a:extLst>
          </p:cNvPr>
          <p:cNvSpPr txBox="1"/>
          <p:nvPr/>
        </p:nvSpPr>
        <p:spPr>
          <a:xfrm>
            <a:off x="927100" y="3596759"/>
            <a:ext cx="586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The charge density for 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one electron </a:t>
            </a:r>
            <a:r>
              <a:rPr lang="en-US" sz="2400" dirty="0">
                <a:latin typeface="Arial" charset="0"/>
              </a:rPr>
              <a:t>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9738-5CD3-A002-C27A-8B498400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r>
              <a:rPr lang="en-US" dirty="0"/>
              <a:t>Energy and charge density distribution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03470-411E-2713-5984-CE8D06C59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5" y="1257300"/>
            <a:ext cx="85534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BE3FC8-72B4-ED6B-C64A-BEB0C0AC9B6A}"/>
              </a:ext>
            </a:extLst>
          </p:cNvPr>
          <p:cNvSpPr/>
          <p:nvPr/>
        </p:nvSpPr>
        <p:spPr>
          <a:xfrm>
            <a:off x="1231900" y="1257300"/>
            <a:ext cx="762000" cy="488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443125-A207-DE68-0F14-855D7C129D4E}"/>
              </a:ext>
            </a:extLst>
          </p:cNvPr>
          <p:cNvSpPr/>
          <p:nvPr/>
        </p:nvSpPr>
        <p:spPr>
          <a:xfrm>
            <a:off x="8361835" y="1078865"/>
            <a:ext cx="1126180" cy="488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2CF702-B838-F21B-3555-9C6070725D0C}"/>
                  </a:ext>
                </a:extLst>
              </p:cNvPr>
              <p:cNvSpPr txBox="1"/>
              <p:nvPr/>
            </p:nvSpPr>
            <p:spPr>
              <a:xfrm>
                <a:off x="1212918" y="5443411"/>
                <a:ext cx="79996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2CF702-B838-F21B-3555-9C6070725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18" y="5443411"/>
                <a:ext cx="799963" cy="518604"/>
              </a:xfrm>
              <a:prstGeom prst="rect">
                <a:avLst/>
              </a:prstGeom>
              <a:blipFill>
                <a:blip r:embed="rId3"/>
                <a:stretch>
                  <a:fillRect l="-6250" t="-4762" r="-156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AEBD8F-515E-1CBD-9D25-7F369AB9B87F}"/>
                  </a:ext>
                </a:extLst>
              </p:cNvPr>
              <p:cNvSpPr txBox="1"/>
              <p:nvPr/>
            </p:nvSpPr>
            <p:spPr>
              <a:xfrm>
                <a:off x="1238181" y="4576288"/>
                <a:ext cx="79996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AEBD8F-515E-1CBD-9D25-7F369AB9B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181" y="4576288"/>
                <a:ext cx="799963" cy="518604"/>
              </a:xfrm>
              <a:prstGeom prst="rect">
                <a:avLst/>
              </a:prstGeom>
              <a:blipFill>
                <a:blip r:embed="rId4"/>
                <a:stretch>
                  <a:fillRect l="-6250" t="-4762" r="-156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6E9A1D-B27E-A32D-D244-B85DDC7BAA2F}"/>
                  </a:ext>
                </a:extLst>
              </p:cNvPr>
              <p:cNvSpPr txBox="1"/>
              <p:nvPr/>
            </p:nvSpPr>
            <p:spPr>
              <a:xfrm>
                <a:off x="1238181" y="3375155"/>
                <a:ext cx="79996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6E9A1D-B27E-A32D-D244-B85DDC7BA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181" y="3375155"/>
                <a:ext cx="799963" cy="518604"/>
              </a:xfrm>
              <a:prstGeom prst="rect">
                <a:avLst/>
              </a:prstGeom>
              <a:blipFill>
                <a:blip r:embed="rId5"/>
                <a:stretch>
                  <a:fillRect l="-6250" t="-4762" r="-156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B16DAD-F1E5-8041-0E3E-F2DDEEC8E114}"/>
                  </a:ext>
                </a:extLst>
              </p:cNvPr>
              <p:cNvSpPr txBox="1"/>
              <p:nvPr/>
            </p:nvSpPr>
            <p:spPr>
              <a:xfrm>
                <a:off x="1231900" y="1600835"/>
                <a:ext cx="79996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B16DAD-F1E5-8041-0E3E-F2DDEEC8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00" y="1600835"/>
                <a:ext cx="799963" cy="518604"/>
              </a:xfrm>
              <a:prstGeom prst="rect">
                <a:avLst/>
              </a:prstGeom>
              <a:blipFill>
                <a:blip r:embed="rId6"/>
                <a:stretch>
                  <a:fillRect l="-4688" t="-7143" r="-3125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CAC4EE3-AA3B-A47E-1926-851BCAC8551B}"/>
              </a:ext>
            </a:extLst>
          </p:cNvPr>
          <p:cNvSpPr txBox="1"/>
          <p:nvPr/>
        </p:nvSpPr>
        <p:spPr>
          <a:xfrm>
            <a:off x="8470900" y="5838825"/>
            <a:ext cx="838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4D3A51-822B-5886-6A24-18F65305ED74}"/>
              </a:ext>
            </a:extLst>
          </p:cNvPr>
          <p:cNvSpPr txBox="1"/>
          <p:nvPr/>
        </p:nvSpPr>
        <p:spPr>
          <a:xfrm>
            <a:off x="6413500" y="6143625"/>
            <a:ext cx="838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59AD0-BE3B-9D97-22B0-F8970EA12822}"/>
              </a:ext>
            </a:extLst>
          </p:cNvPr>
          <p:cNvSpPr txBox="1"/>
          <p:nvPr/>
        </p:nvSpPr>
        <p:spPr>
          <a:xfrm>
            <a:off x="2848533" y="6146403"/>
            <a:ext cx="838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6EAD92-0FAB-4ED2-3E93-351BF97146D4}"/>
                  </a:ext>
                </a:extLst>
              </p:cNvPr>
              <p:cNvSpPr txBox="1"/>
              <p:nvPr/>
            </p:nvSpPr>
            <p:spPr>
              <a:xfrm>
                <a:off x="6035479" y="1257300"/>
                <a:ext cx="756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6EAD92-0FAB-4ED2-3E93-351BF9714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79" y="1257300"/>
                <a:ext cx="756041" cy="276999"/>
              </a:xfrm>
              <a:prstGeom prst="rect">
                <a:avLst/>
              </a:prstGeom>
              <a:blipFill>
                <a:blip r:embed="rId7"/>
                <a:stretch>
                  <a:fillRect l="-6667" r="-333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0FFFFA-D50D-5651-76D5-6226A6DE5F73}"/>
                  </a:ext>
                </a:extLst>
              </p:cNvPr>
              <p:cNvSpPr txBox="1"/>
              <p:nvPr/>
            </p:nvSpPr>
            <p:spPr>
              <a:xfrm>
                <a:off x="959965" y="6305550"/>
                <a:ext cx="9123835" cy="1428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Energy quantization=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Quantum confinement </a:t>
                </a:r>
                <a:r>
                  <a:rPr lang="en-US" dirty="0"/>
                  <a:t>for nanostructures - band gap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Quantum-classical correspondence – high quantum number n, unform probability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0FFFFA-D50D-5651-76D5-6226A6DE5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65" y="6305550"/>
                <a:ext cx="9123835" cy="1428596"/>
              </a:xfrm>
              <a:prstGeom prst="rect">
                <a:avLst/>
              </a:prstGeom>
              <a:blipFill>
                <a:blip r:embed="rId8"/>
                <a:stretch>
                  <a:fillRect l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62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/>
          </a:p>
          <a:p>
            <a:pPr>
              <a:defRPr/>
            </a:pPr>
            <a:fld id="{29A84082-9A41-D342-A970-6616569771E8}" type="slidenum">
              <a:rPr lang="en-US" smtClean="0"/>
              <a:pPr>
                <a:defRPr/>
              </a:pPr>
              <a:t>19</a:t>
            </a:fld>
            <a:endParaRPr lang="en-US" sz="1103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Summary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190" y="1414534"/>
            <a:ext cx="9075420" cy="5091779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206" dirty="0">
                <a:latin typeface="Arial" charset="0"/>
              </a:rPr>
              <a:t>Quantum mechanics describes matter on very small scales, e.g., electrons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206" dirty="0">
                <a:latin typeface="Arial" charset="0"/>
              </a:rPr>
              <a:t>The Schrodinger equation governs the physics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206" dirty="0">
                <a:latin typeface="Arial" charset="0"/>
              </a:rPr>
              <a:t>The wavefunctions=eigenfunctions=eigenstates describe the state of  electrons and their module square describes where they are. </a:t>
            </a:r>
          </a:p>
          <a:p>
            <a:pPr eaLnBrk="1" hangingPunct="1"/>
            <a:r>
              <a:rPr lang="en-US" sz="2206" dirty="0">
                <a:latin typeface="Arial" charset="0"/>
              </a:rPr>
              <a:t>     The eigenvalues=energy levels describe the energies of the electrons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206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206" dirty="0">
                <a:latin typeface="Arial" charset="0"/>
              </a:rPr>
              <a:t>The wavefunctions can be used to get the charge density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206" dirty="0">
                <a:latin typeface="Arial" charset="0"/>
              </a:rPr>
              <a:t>The energy levels can be used to get the total energy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206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206" dirty="0">
                <a:latin typeface="Arial" charset="0"/>
              </a:rPr>
              <a:t>The Schrodinger equations can be solved by expanding the wavefunctions in basis states,  and solving a matrix equation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206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206" dirty="0">
                <a:latin typeface="Arial" charset="0"/>
              </a:rPr>
              <a:t>Choice of good basis states (and good matrix </a:t>
            </a:r>
            <a:r>
              <a:rPr lang="en-US" sz="2206" dirty="0" err="1">
                <a:latin typeface="Arial" charset="0"/>
              </a:rPr>
              <a:t>diagonalizer</a:t>
            </a:r>
            <a:r>
              <a:rPr lang="en-US" sz="2206" dirty="0">
                <a:latin typeface="Arial" charset="0"/>
              </a:rPr>
              <a:t>) is key to the numerical challenge of solving the Schrodinger equation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C702-0A3A-F7F9-8B85-9175D5E4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04" y="317182"/>
            <a:ext cx="8817396" cy="553998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spc="-15" dirty="0"/>
              <a:t> </a:t>
            </a:r>
            <a:r>
              <a:rPr lang="en-US" dirty="0"/>
              <a:t>saga</a:t>
            </a:r>
            <a:r>
              <a:rPr lang="en-US" spc="-10" dirty="0"/>
              <a:t> </a:t>
            </a:r>
            <a:r>
              <a:rPr lang="en-US" dirty="0"/>
              <a:t>of</a:t>
            </a:r>
            <a:r>
              <a:rPr lang="en-US" spc="-15" dirty="0"/>
              <a:t> </a:t>
            </a:r>
            <a:r>
              <a:rPr lang="en-US" dirty="0"/>
              <a:t>time</a:t>
            </a:r>
            <a:r>
              <a:rPr lang="en-US" spc="-10" dirty="0"/>
              <a:t> </a:t>
            </a:r>
            <a:r>
              <a:rPr lang="en-US" dirty="0"/>
              <a:t>and</a:t>
            </a:r>
            <a:r>
              <a:rPr lang="en-US" spc="-15" dirty="0"/>
              <a:t> </a:t>
            </a:r>
            <a:r>
              <a:rPr lang="en-US" dirty="0"/>
              <a:t>length</a:t>
            </a:r>
            <a:r>
              <a:rPr lang="en-US" spc="-10" dirty="0"/>
              <a:t> scales</a:t>
            </a:r>
            <a:endParaRPr lang="en-US" dirty="0"/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6AA874ED-6A56-20EC-3B5A-89F33DE045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8187" r="-18187"/>
          <a:stretch>
            <a:fillRect/>
          </a:stretch>
        </p:blipFill>
        <p:spPr>
          <a:xfrm>
            <a:off x="38649" y="1221745"/>
            <a:ext cx="9651451" cy="53079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A42724-5A75-53A6-77AD-69CEA877EE88}"/>
              </a:ext>
            </a:extLst>
          </p:cNvPr>
          <p:cNvSpPr/>
          <p:nvPr/>
        </p:nvSpPr>
        <p:spPr>
          <a:xfrm>
            <a:off x="317500" y="6753225"/>
            <a:ext cx="308555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tu-freiberg.de</a:t>
            </a:r>
            <a:r>
              <a:rPr lang="en-US" sz="800" dirty="0"/>
              <a:t>/fakult4/</a:t>
            </a:r>
            <a:r>
              <a:rPr lang="en-US" sz="800" dirty="0" err="1"/>
              <a:t>imfd</a:t>
            </a:r>
            <a:r>
              <a:rPr lang="en-US" sz="800" dirty="0"/>
              <a:t>/</a:t>
            </a:r>
            <a:r>
              <a:rPr lang="en-US" sz="800" dirty="0" err="1"/>
              <a:t>cms</a:t>
            </a:r>
            <a:r>
              <a:rPr lang="en-US" sz="800" dirty="0"/>
              <a:t>/</a:t>
            </a:r>
            <a:r>
              <a:rPr lang="en-US" sz="800" dirty="0" err="1"/>
              <a:t>Multiscale</a:t>
            </a:r>
            <a:r>
              <a:rPr lang="en-US" sz="800" dirty="0"/>
              <a:t>/</a:t>
            </a:r>
            <a:r>
              <a:rPr lang="en-US" sz="800" dirty="0" err="1"/>
              <a:t>multiscale.html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64546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r>
              <a:rPr lang="en-US" altLang="zh-CN" dirty="0"/>
              <a:t>Density functional theory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1420765"/>
                <a:ext cx="8801735" cy="4708981"/>
              </a:xfrm>
            </p:spPr>
            <p:txBody>
              <a:bodyPr/>
              <a:lstStyle/>
              <a:p>
                <a:endParaRPr lang="en-US" altLang="zh-CN" dirty="0"/>
              </a:p>
              <a:p>
                <a:r>
                  <a:rPr lang="en-US" altLang="zh-CN" dirty="0"/>
                  <a:t>Particle density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: number of particles per unit volume, only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 variables (particle=electron in this problem) </a:t>
                </a:r>
              </a:p>
              <a:p>
                <a:endParaRPr lang="en-US" altLang="zh-CN" dirty="0"/>
              </a:p>
              <a:p>
                <a:r>
                  <a:rPr lang="en-US" altLang="zh-CN" dirty="0" err="1"/>
                  <a:t>Hohenberg</a:t>
                </a:r>
                <a:r>
                  <a:rPr lang="en-US" altLang="zh-CN" dirty="0"/>
                  <a:t>-Kohn theorem:</a:t>
                </a:r>
              </a:p>
              <a:p>
                <a:pPr lvl="1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1. The ground state energy of a many-particle system is a unique functional of the particle density: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2. Correct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 ground state can be solved by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1420765"/>
                <a:ext cx="8801735" cy="4708981"/>
              </a:xfrm>
              <a:blipFill>
                <a:blip r:embed="rId2"/>
                <a:stretch>
                  <a:fillRect l="-2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3CABB-6542-482D-A17F-84AB241D6AC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8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r>
              <a:rPr lang="en-US" altLang="zh-CN" dirty="0"/>
              <a:t>Kohn-Sham equation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0618" y="1266825"/>
                <a:ext cx="9413181" cy="394354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Ansatz: The ground state density can be represented by a Slater determinant of single-particle wavefunctions</a:t>
                </a: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Single-particle wavefunctions (Kohn-Sham orbitals) follows</a:t>
                </a: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𝐻𝑎𝑟𝑡𝑟𝑒𝑒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𝑥𝑐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10000"/>
                  </a:lnSpc>
                </a:pP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kinetic energy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external potential (from nuclei)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𝐻𝑎𝑟𝑡𝑟𝑒𝑒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classical Coulomb interaction between electrons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𝑥𝑐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exchange-correlation functional (many body effects beyond Hartree interactions)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Exact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𝑥𝑐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 exact solution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618" y="1266825"/>
                <a:ext cx="9413181" cy="3943540"/>
              </a:xfrm>
              <a:blipFill>
                <a:blip r:embed="rId2"/>
                <a:stretch>
                  <a:fillRect l="-2022" t="-1923" b="-5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3CABB-6542-482D-A17F-84AB241D6AC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77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r>
              <a:rPr lang="en-US" altLang="zh-CN" dirty="0"/>
              <a:t>Exchange-correlation functional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6280" y="1116766"/>
                <a:ext cx="8801735" cy="5205271"/>
              </a:xfrm>
            </p:spPr>
            <p:txBody>
              <a:bodyPr/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Exact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𝑥𝑐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is unknown</a:t>
                </a:r>
              </a:p>
              <a:p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Approximation:</a:t>
                </a:r>
              </a:p>
              <a:p>
                <a:pPr lvl="1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Local density approximation (LDA)</a:t>
                </a:r>
              </a:p>
              <a:p>
                <a:pPr lvl="1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Generalized gradient approximation  (GGA)</a:t>
                </a:r>
              </a:p>
              <a:p>
                <a:pPr lvl="2"/>
                <a:r>
                  <a:rPr lang="en-US" altLang="zh-CN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Perdew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-Burke-</a:t>
                </a:r>
                <a:r>
                  <a:rPr lang="en-US" altLang="zh-CN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Ernzerhof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(PBE)</a:t>
                </a:r>
              </a:p>
              <a:p>
                <a:pPr lvl="1"/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Hybrid : mix Hartree-</a:t>
                </a:r>
                <a:r>
                  <a:rPr lang="en-US" altLang="zh-CN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Fock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LDA/GGA</a:t>
                </a:r>
              </a:p>
              <a:p>
                <a:pPr lvl="1"/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LDA/GGA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𝑥𝑐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is solely functional of density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Hybrid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𝑥𝑐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depends on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6280" y="1116766"/>
                <a:ext cx="8801735" cy="5205271"/>
              </a:xfrm>
              <a:blipFill>
                <a:blip r:embed="rId2"/>
                <a:stretch>
                  <a:fillRect l="-2597" t="-1703" b="-3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3CABB-6542-482D-A17F-84AB241D6AC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584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r>
              <a:rPr lang="en-US" altLang="zh-CN" dirty="0"/>
              <a:t>Self consistent field (SCF)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065511"/>
              </p:ext>
            </p:extLst>
          </p:nvPr>
        </p:nvGraphicFramePr>
        <p:xfrm>
          <a:off x="693261" y="1723857"/>
          <a:ext cx="8697278" cy="3598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7786297" y="4106031"/>
            <a:ext cx="1438569" cy="1388910"/>
            <a:chOff x="4562065" y="1117"/>
            <a:chExt cx="1391468" cy="1391468"/>
          </a:xfrm>
        </p:grpSpPr>
        <p:sp>
          <p:nvSpPr>
            <p:cNvPr id="6" name="椭圆 5"/>
            <p:cNvSpPr/>
            <p:nvPr/>
          </p:nvSpPr>
          <p:spPr>
            <a:xfrm>
              <a:off x="4562065" y="1117"/>
              <a:ext cx="1391468" cy="139146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椭圆 4"/>
            <p:cNvSpPr txBox="1"/>
            <p:nvPr/>
          </p:nvSpPr>
          <p:spPr>
            <a:xfrm>
              <a:off x="4765841" y="204893"/>
              <a:ext cx="983916" cy="98391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210" tIns="25210" rIns="25210" bIns="25210" numCol="1" spcCol="1270" anchor="ctr" anchorCtr="0">
              <a:noAutofit/>
            </a:bodyPr>
            <a:lstStyle/>
            <a:p>
              <a:pPr algn="ctr" defTabSz="88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85" kern="1200" dirty="0"/>
                <a:t>External potential </a:t>
              </a:r>
              <a:endParaRPr lang="zh-CN" altLang="en-US" sz="1985" kern="1200" baseline="-25000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850179" y="2430827"/>
            <a:ext cx="51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78959" y="3010010"/>
            <a:ext cx="76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 rot="13525775">
            <a:off x="1898986" y="3289012"/>
            <a:ext cx="1242876" cy="374615"/>
            <a:chOff x="4261824" y="892966"/>
            <a:chExt cx="370944" cy="730947"/>
          </a:xfrm>
        </p:grpSpPr>
        <p:sp>
          <p:nvSpPr>
            <p:cNvPr id="12" name="右箭头 11"/>
            <p:cNvSpPr/>
            <p:nvPr/>
          </p:nvSpPr>
          <p:spPr>
            <a:xfrm rot="18900000">
              <a:off x="4261824" y="892966"/>
              <a:ext cx="370944" cy="46962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右箭头 4"/>
            <p:cNvSpPr txBox="1"/>
            <p:nvPr/>
          </p:nvSpPr>
          <p:spPr>
            <a:xfrm rot="18900000">
              <a:off x="4341792" y="1342141"/>
              <a:ext cx="259661" cy="2817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62499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6" kern="12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976229" y="1723858"/>
            <a:ext cx="1248638" cy="1175607"/>
            <a:chOff x="4562065" y="1117"/>
            <a:chExt cx="1391468" cy="1391468"/>
          </a:xfrm>
        </p:grpSpPr>
        <p:sp>
          <p:nvSpPr>
            <p:cNvPr id="16" name="椭圆 15"/>
            <p:cNvSpPr/>
            <p:nvPr/>
          </p:nvSpPr>
          <p:spPr>
            <a:xfrm>
              <a:off x="4562065" y="1117"/>
              <a:ext cx="1391468" cy="139146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椭圆 4"/>
            <p:cNvSpPr txBox="1"/>
            <p:nvPr/>
          </p:nvSpPr>
          <p:spPr>
            <a:xfrm>
              <a:off x="4765841" y="204893"/>
              <a:ext cx="983916" cy="98391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210" tIns="25210" rIns="25210" bIns="25210" numCol="1" spcCol="1270" anchor="ctr" anchorCtr="0">
              <a:noAutofit/>
            </a:bodyPr>
            <a:lstStyle/>
            <a:p>
              <a:pPr algn="ctr" defTabSz="88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85" kern="1200" dirty="0"/>
                <a:t>Atomic Density</a:t>
              </a:r>
              <a:endParaRPr lang="zh-CN" altLang="en-US" sz="1985" kern="1200" baseline="-250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 rot="13525775">
            <a:off x="6408050" y="1999101"/>
            <a:ext cx="1242876" cy="374615"/>
            <a:chOff x="4261824" y="892966"/>
            <a:chExt cx="370944" cy="730947"/>
          </a:xfrm>
        </p:grpSpPr>
        <p:sp>
          <p:nvSpPr>
            <p:cNvPr id="19" name="右箭头 18"/>
            <p:cNvSpPr/>
            <p:nvPr/>
          </p:nvSpPr>
          <p:spPr>
            <a:xfrm rot="18900000">
              <a:off x="4261824" y="892966"/>
              <a:ext cx="370944" cy="46962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右箭头 4"/>
            <p:cNvSpPr txBox="1"/>
            <p:nvPr/>
          </p:nvSpPr>
          <p:spPr>
            <a:xfrm rot="18900000">
              <a:off x="4341792" y="1342141"/>
              <a:ext cx="259661" cy="2817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62499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6" kern="1200"/>
            </a:p>
          </p:txBody>
        </p:sp>
      </p:grpSp>
      <p:sp>
        <p:nvSpPr>
          <p:cNvPr id="21" name="右箭头 20"/>
          <p:cNvSpPr/>
          <p:nvPr/>
        </p:nvSpPr>
        <p:spPr>
          <a:xfrm rot="10825775">
            <a:off x="5997307" y="4680912"/>
            <a:ext cx="1667790" cy="241507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15696" y="2899465"/>
            <a:ext cx="1248638" cy="1175607"/>
            <a:chOff x="4562065" y="1117"/>
            <a:chExt cx="1391468" cy="1391468"/>
          </a:xfrm>
        </p:grpSpPr>
        <p:sp>
          <p:nvSpPr>
            <p:cNvPr id="23" name="椭圆 22"/>
            <p:cNvSpPr/>
            <p:nvPr/>
          </p:nvSpPr>
          <p:spPr>
            <a:xfrm>
              <a:off x="4562065" y="1117"/>
              <a:ext cx="1391468" cy="1391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椭圆 4"/>
            <p:cNvSpPr txBox="1"/>
            <p:nvPr/>
          </p:nvSpPr>
          <p:spPr>
            <a:xfrm>
              <a:off x="4765841" y="204893"/>
              <a:ext cx="983916" cy="9839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210" tIns="25210" rIns="25210" bIns="25210" numCol="1" spcCol="1270" anchor="ctr" anchorCtr="0">
              <a:noAutofit/>
            </a:bodyPr>
            <a:lstStyle/>
            <a:p>
              <a:pPr algn="ctr" defTabSz="88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85" kern="1200" dirty="0"/>
                <a:t>Finish!</a:t>
              </a:r>
              <a:endParaRPr lang="zh-CN" altLang="en-US" sz="1985" kern="1200" baseline="-25000" dirty="0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3CABB-6542-482D-A17F-84AB241D6AC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82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896" y="4279535"/>
            <a:ext cx="3954740" cy="180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261" y="564376"/>
            <a:ext cx="8697278" cy="553998"/>
          </a:xfrm>
        </p:spPr>
        <p:txBody>
          <a:bodyPr/>
          <a:lstStyle/>
          <a:p>
            <a:r>
              <a:rPr lang="en-US" altLang="zh-CN" dirty="0"/>
              <a:t>Wavefunctions : Molecule orbitals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6539" y="1567975"/>
            <a:ext cx="8697278" cy="1661993"/>
          </a:xfrm>
        </p:spPr>
        <p:txBody>
          <a:bodyPr/>
          <a:lstStyle/>
          <a:p>
            <a:r>
              <a:rPr lang="en-US" altLang="zh-CN" dirty="0"/>
              <a:t>Molecule orbitals : linear combination of atomic orbitals (LCAO)</a:t>
            </a:r>
          </a:p>
          <a:p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 : 1s AO + 1s AO</a:t>
            </a:r>
          </a:p>
          <a:p>
            <a:pPr lvl="1"/>
            <a:r>
              <a:rPr lang="en-US" altLang="zh-CN" dirty="0"/>
              <a:t>one bonding MO : density concentrates</a:t>
            </a:r>
          </a:p>
          <a:p>
            <a:pPr lvl="1"/>
            <a:r>
              <a:rPr lang="en-US" altLang="zh-CN" dirty="0"/>
              <a:t>one anti-bonding MO : nodal plane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3CABB-6542-482D-A17F-84AB241D6AC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Group 35"/>
          <p:cNvGrpSpPr/>
          <p:nvPr/>
        </p:nvGrpSpPr>
        <p:grpSpPr>
          <a:xfrm>
            <a:off x="7310755" y="2804836"/>
            <a:ext cx="1890713" cy="1503759"/>
            <a:chOff x="3442347" y="495300"/>
            <a:chExt cx="2286000" cy="1818147"/>
          </a:xfrm>
        </p:grpSpPr>
        <p:grpSp>
          <p:nvGrpSpPr>
            <p:cNvPr id="6" name="Group 27"/>
            <p:cNvGrpSpPr/>
            <p:nvPr/>
          </p:nvGrpSpPr>
          <p:grpSpPr>
            <a:xfrm>
              <a:off x="3442347" y="933480"/>
              <a:ext cx="2286000" cy="1100401"/>
              <a:chOff x="7618412" y="4343400"/>
              <a:chExt cx="2286000" cy="1100401"/>
            </a:xfrm>
          </p:grpSpPr>
          <p:cxnSp>
            <p:nvCxnSpPr>
              <p:cNvPr id="9" name="Straight Connector 10"/>
              <p:cNvCxnSpPr/>
              <p:nvPr/>
            </p:nvCxnSpPr>
            <p:spPr>
              <a:xfrm>
                <a:off x="7618412" y="4800600"/>
                <a:ext cx="609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11"/>
              <p:cNvCxnSpPr/>
              <p:nvPr/>
            </p:nvCxnSpPr>
            <p:spPr>
              <a:xfrm>
                <a:off x="9294812" y="4800600"/>
                <a:ext cx="609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2"/>
              <p:cNvCxnSpPr/>
              <p:nvPr/>
            </p:nvCxnSpPr>
            <p:spPr>
              <a:xfrm>
                <a:off x="8456612" y="4343400"/>
                <a:ext cx="609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3"/>
              <p:cNvCxnSpPr/>
              <p:nvPr/>
            </p:nvCxnSpPr>
            <p:spPr>
              <a:xfrm>
                <a:off x="8456612" y="5348210"/>
                <a:ext cx="609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5"/>
              <p:cNvCxnSpPr/>
              <p:nvPr/>
            </p:nvCxnSpPr>
            <p:spPr>
              <a:xfrm flipH="1">
                <a:off x="8228012" y="4343400"/>
                <a:ext cx="22860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7"/>
              <p:cNvCxnSpPr/>
              <p:nvPr/>
            </p:nvCxnSpPr>
            <p:spPr>
              <a:xfrm>
                <a:off x="8228012" y="4800600"/>
                <a:ext cx="228600" cy="5476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9"/>
              <p:cNvCxnSpPr/>
              <p:nvPr/>
            </p:nvCxnSpPr>
            <p:spPr>
              <a:xfrm>
                <a:off x="9066212" y="4343400"/>
                <a:ext cx="22860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21"/>
              <p:cNvCxnSpPr/>
              <p:nvPr/>
            </p:nvCxnSpPr>
            <p:spPr>
              <a:xfrm flipH="1">
                <a:off x="9066212" y="4800600"/>
                <a:ext cx="228600" cy="5476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24"/>
              <p:cNvSpPr txBox="1"/>
              <p:nvPr/>
            </p:nvSpPr>
            <p:spPr>
              <a:xfrm>
                <a:off x="7618412" y="4843572"/>
                <a:ext cx="517870" cy="446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1s</a:t>
                </a:r>
              </a:p>
            </p:txBody>
          </p:sp>
          <p:sp>
            <p:nvSpPr>
              <p:cNvPr id="18" name="TextBox 25"/>
              <p:cNvSpPr txBox="1"/>
              <p:nvPr/>
            </p:nvSpPr>
            <p:spPr>
              <a:xfrm>
                <a:off x="9344574" y="4823953"/>
                <a:ext cx="517870" cy="446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1s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26"/>
                  <p:cNvSpPr txBox="1"/>
                  <p:nvPr/>
                </p:nvSpPr>
                <p:spPr>
                  <a:xfrm>
                    <a:off x="8493550" y="4997253"/>
                    <a:ext cx="541128" cy="4465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↿⇂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9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3550" y="4997253"/>
                    <a:ext cx="541128" cy="44654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28"/>
                <p:cNvSpPr/>
                <p:nvPr/>
              </p:nvSpPr>
              <p:spPr>
                <a:xfrm>
                  <a:off x="4265612" y="1866900"/>
                  <a:ext cx="1018453" cy="4465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𝑜𝑛𝑑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612" y="1866900"/>
                  <a:ext cx="1018453" cy="446547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29"/>
                <p:cNvSpPr/>
                <p:nvPr/>
              </p:nvSpPr>
              <p:spPr>
                <a:xfrm>
                  <a:off x="4303871" y="495300"/>
                  <a:ext cx="935656" cy="4465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𝑛𝑡𝑖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871" y="495300"/>
                  <a:ext cx="935656" cy="446548"/>
                </a:xfrm>
                <a:prstGeom prst="rect">
                  <a:avLst/>
                </a:prstGeom>
                <a:blipFill>
                  <a:blip r:embed="rId5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6" y="3356086"/>
            <a:ext cx="3403283" cy="144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组合 43"/>
          <p:cNvGrpSpPr/>
          <p:nvPr/>
        </p:nvGrpSpPr>
        <p:grpSpPr>
          <a:xfrm>
            <a:off x="2283458" y="4479429"/>
            <a:ext cx="2491299" cy="831207"/>
            <a:chOff x="2059275" y="5570695"/>
            <a:chExt cx="3012150" cy="1004985"/>
          </a:xfrm>
        </p:grpSpPr>
        <p:cxnSp>
          <p:nvCxnSpPr>
            <p:cNvPr id="37" name="Straight Arrow Connector 11"/>
            <p:cNvCxnSpPr/>
            <p:nvPr/>
          </p:nvCxnSpPr>
          <p:spPr>
            <a:xfrm flipH="1">
              <a:off x="2897475" y="5838225"/>
              <a:ext cx="609600" cy="35473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13"/>
                <p:cNvSpPr txBox="1"/>
                <p:nvPr/>
              </p:nvSpPr>
              <p:spPr>
                <a:xfrm>
                  <a:off x="2059275" y="6151802"/>
                  <a:ext cx="1024191" cy="4194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54" i="1">
                          <a:latin typeface="Cambria Math"/>
                          <a:ea typeface="Cambria Math"/>
                        </a:rPr>
                        <m:t>𝜎</m:t>
                      </m:r>
                    </m:oMath>
                  </a14:m>
                  <a:r>
                    <a:rPr lang="en-US" sz="1654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bond</a:t>
                  </a:r>
                </a:p>
              </p:txBody>
            </p:sp>
          </mc:Choice>
          <mc:Fallback>
            <p:sp>
              <p:nvSpPr>
                <p:cNvPr id="38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9275" y="6151802"/>
                  <a:ext cx="1024191" cy="419413"/>
                </a:xfrm>
                <a:prstGeom prst="rect">
                  <a:avLst/>
                </a:prstGeom>
                <a:blipFill>
                  <a:blip r:embed="rId7"/>
                  <a:stretch>
                    <a:fillRect t="-6897" r="-4478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20"/>
            <p:cNvCxnSpPr/>
            <p:nvPr/>
          </p:nvCxnSpPr>
          <p:spPr>
            <a:xfrm>
              <a:off x="3735675" y="5927667"/>
              <a:ext cx="381000" cy="3344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21"/>
            <p:cNvSpPr txBox="1"/>
            <p:nvPr/>
          </p:nvSpPr>
          <p:spPr>
            <a:xfrm>
              <a:off x="3926175" y="6156267"/>
              <a:ext cx="1025663" cy="419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4" dirty="0" err="1">
                  <a:latin typeface="Arial" panose="020B0604020202020204" pitchFamily="34" charset="0"/>
                  <a:cs typeface="Arial" panose="020B0604020202020204" pitchFamily="34" charset="0"/>
                </a:rPr>
                <a:t>gerade</a:t>
              </a:r>
              <a:endParaRPr lang="en-US" sz="1654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Arrow Connector 23"/>
            <p:cNvCxnSpPr/>
            <p:nvPr/>
          </p:nvCxnSpPr>
          <p:spPr>
            <a:xfrm>
              <a:off x="3922470" y="5801528"/>
              <a:ext cx="42280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24"/>
            <p:cNvSpPr txBox="1"/>
            <p:nvPr/>
          </p:nvSpPr>
          <p:spPr>
            <a:xfrm>
              <a:off x="4334544" y="5570695"/>
              <a:ext cx="736881" cy="419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4" dirty="0">
                  <a:latin typeface="Arial" panose="020B0604020202020204" pitchFamily="34" charset="0"/>
                  <a:cs typeface="Arial" panose="020B0604020202020204" pitchFamily="34" charset="0"/>
                </a:rPr>
                <a:t>A.O.</a:t>
              </a:r>
            </a:p>
          </p:txBody>
        </p:sp>
      </p:grpSp>
      <p:sp>
        <p:nvSpPr>
          <p:cNvPr id="46" name="TextBox 21"/>
          <p:cNvSpPr txBox="1"/>
          <p:nvPr/>
        </p:nvSpPr>
        <p:spPr>
          <a:xfrm>
            <a:off x="7485947" y="6092619"/>
            <a:ext cx="1085554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 dirty="0" err="1">
                <a:latin typeface="Arial" panose="020B0604020202020204" pitchFamily="34" charset="0"/>
                <a:cs typeface="Arial" panose="020B0604020202020204" pitchFamily="34" charset="0"/>
              </a:rPr>
              <a:t>ungerade</a:t>
            </a:r>
            <a:endParaRPr lang="en-US" sz="165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11"/>
          <p:cNvCxnSpPr/>
          <p:nvPr/>
        </p:nvCxnSpPr>
        <p:spPr>
          <a:xfrm flipH="1">
            <a:off x="8224180" y="6044191"/>
            <a:ext cx="300295" cy="82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04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339" y="3976946"/>
            <a:ext cx="4736689" cy="244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r>
              <a:rPr lang="en-US" altLang="zh-CN" dirty="0"/>
              <a:t>Molecule orbitals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261" y="2455300"/>
            <a:ext cx="3109888" cy="738664"/>
          </a:xfrm>
        </p:spPr>
        <p:txBody>
          <a:bodyPr/>
          <a:lstStyle/>
          <a:p>
            <a:r>
              <a:rPr lang="en-US" altLang="zh-CN" dirty="0"/>
              <a:t>σ and π </a:t>
            </a:r>
            <a:r>
              <a:rPr lang="en-US" altLang="zh-CN"/>
              <a:t>bonds for two </a:t>
            </a:r>
            <a:r>
              <a:rPr lang="en-US" altLang="zh-CN" i="1" dirty="0"/>
              <a:t>p</a:t>
            </a:r>
            <a:r>
              <a:rPr lang="en-US" altLang="zh-CN" dirty="0"/>
              <a:t> orbitals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3CABB-6542-482D-A17F-84AB241D6ACE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18" y="1615153"/>
            <a:ext cx="4932146" cy="199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3902638" y="2775910"/>
            <a:ext cx="91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σ bond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22755" y="5198370"/>
            <a:ext cx="91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π bond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995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r>
              <a:rPr lang="en-US" altLang="zh-CN" dirty="0"/>
              <a:t>Basis set and pseudo potential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1032" y="1217113"/>
                <a:ext cx="9442768" cy="5128624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Electron density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:r>
                  <a:rPr lang="en-US" altLang="zh-CN" dirty="0" err="1"/>
                  <a:t>wavefunction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functions of 3 spatial coordinates</a:t>
                </a:r>
              </a:p>
              <a:p>
                <a:r>
                  <a:rPr lang="en-US" altLang="zh-CN" dirty="0"/>
                  <a:t>Represented with a </a:t>
                </a:r>
                <a:r>
                  <a:rPr lang="en-US" altLang="zh-CN" b="1" dirty="0"/>
                  <a:t>basis set </a:t>
                </a:r>
              </a:p>
              <a:p>
                <a:pPr lvl="1"/>
                <a:r>
                  <a:rPr lang="en-US" altLang="zh-CN" sz="2400" dirty="0"/>
                  <a:t>Atomic orbitals </a:t>
                </a:r>
              </a:p>
              <a:p>
                <a:pPr lvl="1"/>
                <a:r>
                  <a:rPr lang="en-US" altLang="zh-CN" sz="2400" dirty="0" err="1"/>
                  <a:t>Planewaves</a:t>
                </a:r>
                <a:endParaRPr lang="en-US" altLang="zh-CN" sz="2400" dirty="0"/>
              </a:p>
              <a:p>
                <a:r>
                  <a:rPr lang="en-US" altLang="zh-CN" dirty="0"/>
                  <a:t>Partial differential equation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 Linear algebra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Wavefunctions of atoms:  O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Core electrons : approximately the same as those in individual atoms: O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Pseudo potential : </a:t>
                </a:r>
              </a:p>
              <a:p>
                <a:pPr lvl="1"/>
                <a:r>
                  <a:rPr lang="en-US" altLang="zh-CN" sz="2400" dirty="0"/>
                  <a:t>A “pseudo” atom with only valence electrons </a:t>
                </a:r>
              </a:p>
              <a:p>
                <a:pPr lvl="1"/>
                <a:r>
                  <a:rPr lang="en-US" altLang="zh-CN" sz="2400" dirty="0"/>
                  <a:t>Less electrons and allows for less basis functions</a:t>
                </a:r>
              </a:p>
              <a:p>
                <a:pPr lvl="1"/>
                <a:endParaRPr lang="en-US" altLang="zh-CN" sz="2400" dirty="0"/>
              </a:p>
              <a:p>
                <a:r>
                  <a:rPr lang="en-US" altLang="zh-CN" dirty="0"/>
                  <a:t>All electrons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 potential </a:t>
                </a:r>
                <a:r>
                  <a:rPr lang="zh-CN" altLang="en-US" dirty="0"/>
                  <a:t>≈</a:t>
                </a:r>
                <a:r>
                  <a:rPr lang="en-US" altLang="zh-CN" dirty="0"/>
                  <a:t> Valence electrons + pseudo potential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032" y="1217113"/>
                <a:ext cx="9442768" cy="5128624"/>
              </a:xfrm>
              <a:blipFill>
                <a:blip r:embed="rId2"/>
                <a:stretch>
                  <a:fillRect l="-2016" t="-1980" r="-2419" b="-10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3CABB-6542-482D-A17F-84AB241D6AC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00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r>
              <a:rPr lang="en-US" altLang="zh-CN" dirty="0"/>
              <a:t>Example: H</a:t>
            </a:r>
            <a:r>
              <a:rPr lang="en-US" altLang="zh-CN" baseline="-25000" dirty="0"/>
              <a:t>2</a:t>
            </a:r>
            <a:r>
              <a:rPr lang="en-US" altLang="zh-CN" dirty="0"/>
              <a:t>O molecule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3261" y="2343696"/>
                <a:ext cx="8697278" cy="3573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3 atoms</a:t>
                </a:r>
              </a:p>
              <a:p>
                <a:r>
                  <a:rPr lang="en-US" altLang="zh-CN" dirty="0"/>
                  <a:t>10 electrons (H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/>
                  <a:t>, 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8</a:t>
                </a:r>
                <a:r>
                  <a:rPr lang="en-US" altLang="zh-CN"/>
                  <a:t> </a:t>
                </a:r>
                <a:r>
                  <a:rPr lang="en-US" altLang="zh-CN" dirty="0"/>
                  <a:t>valence electrons (H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/>
                  <a:t>, 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Two H-O bonds</a:t>
                </a:r>
              </a:p>
              <a:p>
                <a:r>
                  <a:rPr lang="en-US" altLang="zh-CN" dirty="0"/>
                  <a:t>Asymmetric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hybridization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C</a:t>
                </a:r>
                <a:r>
                  <a:rPr lang="en-US" altLang="zh-CN" baseline="-25000" dirty="0"/>
                  <a:t>2v</a:t>
                </a:r>
                <a:r>
                  <a:rPr lang="en-US" altLang="zh-CN" dirty="0"/>
                  <a:t> point group symmetry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261" y="2343696"/>
                <a:ext cx="8697278" cy="3573375"/>
              </a:xfrm>
              <a:blipFill>
                <a:blip r:embed="rId2"/>
                <a:stretch>
                  <a:fillRect l="-2187" t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24" y="3201319"/>
            <a:ext cx="3714352" cy="25223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25242" y="5951746"/>
            <a:ext cx="4746834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93" dirty="0"/>
              <a:t>Wikipedia contributors. (2018, May 21). Properties of water. In Wikipedia, The Free Encyclopedia. Retrieved 06:40, May 28, 2018, from https://en.wikipedia.org/w/index.php?title=Properties_of_water&amp;oldid=842285831</a:t>
            </a:r>
            <a:endParaRPr lang="zh-CN" altLang="en-US" sz="993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3CABB-6542-482D-A17F-84AB241D6AC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30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995" y="1682244"/>
            <a:ext cx="4678082" cy="20466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O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261" y="2455301"/>
            <a:ext cx="8697278" cy="2492990"/>
          </a:xfrm>
        </p:spPr>
        <p:txBody>
          <a:bodyPr/>
          <a:lstStyle/>
          <a:p>
            <a:r>
              <a:rPr lang="en-US" altLang="zh-CN" dirty="0"/>
              <a:t>Question: why different ?</a:t>
            </a:r>
          </a:p>
          <a:p>
            <a:pPr lvl="1"/>
            <a:r>
              <a:rPr lang="en-US" altLang="zh-CN" dirty="0"/>
              <a:t>Exchange-correlation functional</a:t>
            </a:r>
          </a:p>
          <a:p>
            <a:pPr lvl="1"/>
            <a:r>
              <a:rPr lang="en-US" altLang="zh-CN" dirty="0"/>
              <a:t>Basis set</a:t>
            </a:r>
          </a:p>
          <a:p>
            <a:pPr lvl="1"/>
            <a:r>
              <a:rPr lang="en-US" altLang="zh-CN" dirty="0"/>
              <a:t>Pseudo potential</a:t>
            </a:r>
          </a:p>
          <a:p>
            <a:pPr lvl="1"/>
            <a:r>
              <a:rPr lang="en-US" altLang="zh-CN" dirty="0"/>
              <a:t>Box size</a:t>
            </a:r>
          </a:p>
          <a:p>
            <a:pPr lvl="1"/>
            <a:r>
              <a:rPr lang="en-US" altLang="zh-CN" dirty="0"/>
              <a:t>Experimental error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689" y="3864113"/>
            <a:ext cx="4678080" cy="204666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6260" y="6003311"/>
            <a:ext cx="4746834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93" dirty="0"/>
              <a:t>Wikipedia contributors. (2018, May 21). Properties of water. In Wikipedia, The Free Encyclopedia. Retrieved 06:40, May 28, 2018, from https://en.wikipedia.org/w/index.php?title=Properties_of_water&amp;oldid=842285831</a:t>
            </a:r>
            <a:endParaRPr lang="zh-CN" altLang="en-US" sz="993" dirty="0"/>
          </a:p>
        </p:txBody>
      </p:sp>
      <p:sp>
        <p:nvSpPr>
          <p:cNvPr id="7" name="文本框 6"/>
          <p:cNvSpPr txBox="1"/>
          <p:nvPr/>
        </p:nvSpPr>
        <p:spPr>
          <a:xfrm>
            <a:off x="5552775" y="1795520"/>
            <a:ext cx="201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Our result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5552775" y="4163805"/>
            <a:ext cx="201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Reference</a:t>
            </a:r>
            <a:endParaRPr lang="zh-CN" altLang="en-US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3CABB-6542-482D-A17F-84AB241D6AC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50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r>
              <a:rPr lang="en-US" altLang="zh-CN" dirty="0"/>
              <a:t>Dipole moment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1420765"/>
                <a:ext cx="8801735" cy="2091598"/>
              </a:xfrm>
            </p:spPr>
            <p:txBody>
              <a:bodyPr/>
              <a:lstStyle/>
              <a:p>
                <a:r>
                  <a:rPr lang="en-US" altLang="zh-CN" dirty="0"/>
                  <a:t>Dipole moment</a:t>
                </a:r>
                <a:br>
                  <a:rPr lang="en-US" altLang="zh-C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Experiment : 1.8546 Debye </a:t>
                </a:r>
              </a:p>
              <a:p>
                <a:r>
                  <a:rPr lang="en-US" altLang="zh-CN" dirty="0"/>
                  <a:t>Calculation : 1.8353 Debye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1420765"/>
                <a:ext cx="8801735" cy="2091598"/>
              </a:xfrm>
              <a:blipFill>
                <a:blip r:embed="rId2"/>
                <a:stretch>
                  <a:fillRect l="-2161" t="-42169" b="-53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2186539" y="5219127"/>
            <a:ext cx="7755078" cy="11614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58" dirty="0">
                <a:latin typeface="Courier New" panose="02070309020205020404" pitchFamily="49" charset="0"/>
                <a:cs typeface="Courier New" panose="02070309020205020404" pitchFamily="49" charset="0"/>
              </a:rPr>
              <a:t> reference position (x0):         7.55890453    7.55890453    8.34095072 </a:t>
            </a:r>
            <a:r>
              <a:rPr lang="en-US" altLang="zh-CN" sz="1158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bohr</a:t>
            </a:r>
            <a:endParaRPr lang="en-US" altLang="zh-CN" sz="115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15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58" dirty="0">
                <a:latin typeface="Courier New" panose="02070309020205020404" pitchFamily="49" charset="0"/>
                <a:cs typeface="Courier New" panose="02070309020205020404" pitchFamily="49" charset="0"/>
              </a:rPr>
              <a:t>     Dipole moments (with respect to x0):</a:t>
            </a:r>
          </a:p>
          <a:p>
            <a:r>
              <a:rPr lang="en-US" altLang="zh-CN" sz="1158" dirty="0">
                <a:latin typeface="Courier New" panose="02070309020205020404" pitchFamily="49" charset="0"/>
                <a:cs typeface="Courier New" panose="02070309020205020404" pitchFamily="49" charset="0"/>
              </a:rPr>
              <a:t>     Elect  -0.0000  -0.0000   0.7221 au (Ha),  -0.0000  -0.0000   1.8353 Debye</a:t>
            </a:r>
          </a:p>
          <a:p>
            <a:r>
              <a:rPr lang="en-US" altLang="zh-CN" sz="1158" dirty="0">
                <a:latin typeface="Courier New" panose="02070309020205020404" pitchFamily="49" charset="0"/>
                <a:cs typeface="Courier New" panose="02070309020205020404" pitchFamily="49" charset="0"/>
              </a:rPr>
              <a:t>     Ionic   0.0000   0.0000   0.0000 au (Ha),   0.0000   0.0000   0.0000 Debye</a:t>
            </a:r>
          </a:p>
          <a:p>
            <a:r>
              <a:rPr lang="en-US" altLang="zh-CN" sz="1158" dirty="0">
                <a:latin typeface="Courier New" panose="02070309020205020404" pitchFamily="49" charset="0"/>
                <a:cs typeface="Courier New" panose="02070309020205020404" pitchFamily="49" charset="0"/>
              </a:rPr>
              <a:t>     Total  -0.0000  -0.0000   0.7221 au (Ha),  -0.0000  -0.0000   </a:t>
            </a:r>
            <a:r>
              <a:rPr lang="en-US" altLang="zh-CN" sz="1158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1.8353</a:t>
            </a:r>
            <a:r>
              <a:rPr lang="en-US" altLang="zh-CN" sz="1158" dirty="0">
                <a:latin typeface="Courier New" panose="02070309020205020404" pitchFamily="49" charset="0"/>
                <a:cs typeface="Courier New" panose="02070309020205020404" pitchFamily="49" charset="0"/>
              </a:rPr>
              <a:t> Debye</a:t>
            </a:r>
            <a:endParaRPr lang="zh-CN" altLang="en-US" sz="1158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3CABB-6542-482D-A17F-84AB241D6ACE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423C6-6597-9C4E-98EF-7C701DEC0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9" y="1247345"/>
            <a:ext cx="10083800" cy="56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3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4455">
              <a:lnSpc>
                <a:spcPct val="100000"/>
              </a:lnSpc>
              <a:spcBef>
                <a:spcPts val="100"/>
              </a:spcBef>
            </a:pPr>
            <a:r>
              <a:rPr dirty="0"/>
              <a:t>size</a:t>
            </a:r>
            <a:r>
              <a:rPr spc="-10" dirty="0"/>
              <a:t> </a:t>
            </a:r>
            <a:r>
              <a:rPr dirty="0"/>
              <a:t>vs.</a:t>
            </a:r>
            <a:r>
              <a:rPr spc="-5" dirty="0"/>
              <a:t> </a:t>
            </a:r>
            <a:r>
              <a:rPr spc="-10" dirty="0"/>
              <a:t>accuracy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5184" y="2078611"/>
            <a:ext cx="6983630" cy="38075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40454" y="7073900"/>
            <a:ext cx="1398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24242"/>
                </a:solidFill>
                <a:latin typeface="Arial Rounded MT Bold"/>
                <a:cs typeface="Arial Rounded MT Bold"/>
              </a:rPr>
              <a:t>accuracy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971" y="3276200"/>
            <a:ext cx="378460" cy="19284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50"/>
              </a:lnSpc>
            </a:pPr>
            <a:r>
              <a:rPr sz="2400" spc="-10" dirty="0">
                <a:solidFill>
                  <a:srgbClr val="424242"/>
                </a:solidFill>
                <a:latin typeface="Arial Rounded MT Bold"/>
                <a:cs typeface="Arial Rounded MT Bold"/>
              </a:rPr>
              <a:t>size/duration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3434" rIns="0" bIns="0" rtlCol="0">
            <a:spAutoFit/>
          </a:bodyPr>
          <a:lstStyle/>
          <a:p>
            <a:pPr marL="925194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classical empirical </a:t>
            </a:r>
            <a:r>
              <a:rPr sz="1800" b="1" i="1" spc="-10" dirty="0">
                <a:solidFill>
                  <a:srgbClr val="424242"/>
                </a:solidFill>
                <a:latin typeface="Helvetica"/>
                <a:cs typeface="Helvetica"/>
              </a:rPr>
              <a:t>methods</a:t>
            </a:r>
            <a:endParaRPr sz="1800" dirty="0">
              <a:latin typeface="Helvetica"/>
              <a:cs typeface="Helvetica"/>
            </a:endParaRPr>
          </a:p>
          <a:p>
            <a:pPr marL="8401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50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pair 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potentials</a:t>
            </a:r>
            <a:endParaRPr sz="1800" dirty="0">
              <a:latin typeface="Helvetica"/>
              <a:cs typeface="Helvetica"/>
            </a:endParaRPr>
          </a:p>
          <a:p>
            <a:pPr marL="8401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65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force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 fields</a:t>
            </a:r>
            <a:endParaRPr sz="1800" dirty="0">
              <a:latin typeface="Helvetica"/>
              <a:cs typeface="Helvetica"/>
            </a:endParaRPr>
          </a:p>
          <a:p>
            <a:pPr marL="840105">
              <a:lnSpc>
                <a:spcPts val="205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65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shell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 models</a:t>
            </a:r>
            <a:endParaRPr sz="1800" dirty="0">
              <a:latin typeface="Helvetica"/>
              <a:cs typeface="Helvetica"/>
            </a:endParaRPr>
          </a:p>
          <a:p>
            <a:pPr marL="2729230">
              <a:lnSpc>
                <a:spcPts val="2050"/>
              </a:lnSpc>
            </a:pP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quantum</a:t>
            </a:r>
            <a:r>
              <a:rPr sz="1800" b="1" i="1" spc="-5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empirical</a:t>
            </a:r>
            <a:r>
              <a:rPr sz="1800" b="1" i="1" spc="-5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spc="-10" dirty="0">
                <a:solidFill>
                  <a:srgbClr val="424242"/>
                </a:solidFill>
                <a:latin typeface="Helvetica"/>
                <a:cs typeface="Helvetica"/>
              </a:rPr>
              <a:t>methods</a:t>
            </a:r>
            <a:endParaRPr sz="1800" dirty="0">
              <a:latin typeface="Helvetica"/>
              <a:cs typeface="Helvetica"/>
            </a:endParaRPr>
          </a:p>
          <a:p>
            <a:pPr marL="26689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04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tight-binding</a:t>
            </a:r>
            <a:endParaRPr sz="1800" dirty="0">
              <a:latin typeface="Helvetica"/>
              <a:cs typeface="Helvetica"/>
            </a:endParaRPr>
          </a:p>
          <a:p>
            <a:pPr marL="26689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79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embedded</a:t>
            </a:r>
            <a:r>
              <a:rPr sz="1800" i="1" spc="-1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spc="-20" dirty="0">
                <a:solidFill>
                  <a:srgbClr val="424242"/>
                </a:solidFill>
                <a:latin typeface="Helvetica"/>
                <a:cs typeface="Helvetica"/>
              </a:rPr>
              <a:t>atom</a:t>
            </a:r>
            <a:endParaRPr sz="1800" dirty="0">
              <a:latin typeface="Helvetica"/>
              <a:cs typeface="Helvetica"/>
            </a:endParaRPr>
          </a:p>
          <a:p>
            <a:pPr marL="3853179">
              <a:lnSpc>
                <a:spcPct val="100000"/>
              </a:lnSpc>
              <a:spcBef>
                <a:spcPts val="1995"/>
              </a:spcBef>
            </a:pP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quantum</a:t>
            </a:r>
            <a:r>
              <a:rPr sz="1800" b="1" i="1" spc="-5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self-consistent</a:t>
            </a:r>
            <a:r>
              <a:rPr sz="1800" b="1" i="1" spc="-5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spc="-10" dirty="0">
                <a:solidFill>
                  <a:srgbClr val="424242"/>
                </a:solidFill>
                <a:latin typeface="Helvetica"/>
                <a:cs typeface="Helvetica"/>
              </a:rPr>
              <a:t>methods</a:t>
            </a:r>
            <a:endParaRPr sz="1800" dirty="0">
              <a:latin typeface="Helvetica"/>
              <a:cs typeface="Helvetica"/>
            </a:endParaRPr>
          </a:p>
          <a:p>
            <a:pPr marL="3799204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79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density</a:t>
            </a:r>
            <a:r>
              <a:rPr sz="1800" i="1" spc="-1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Functional</a:t>
            </a:r>
            <a:r>
              <a:rPr sz="1800" i="1" spc="-4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Theory</a:t>
            </a:r>
            <a:endParaRPr sz="1800" dirty="0">
              <a:latin typeface="Helvetica"/>
              <a:cs typeface="Helvetica"/>
            </a:endParaRPr>
          </a:p>
          <a:p>
            <a:pPr marL="3799204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50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Hartree-</a:t>
            </a:r>
            <a:r>
              <a:rPr sz="1800" i="1" spc="-20" dirty="0">
                <a:solidFill>
                  <a:srgbClr val="424242"/>
                </a:solidFill>
                <a:latin typeface="Helvetica"/>
                <a:cs typeface="Helvetica"/>
              </a:rPr>
              <a:t>Fock</a:t>
            </a:r>
            <a:endParaRPr sz="1800" dirty="0">
              <a:latin typeface="Helvetica"/>
              <a:cs typeface="Helvetica"/>
            </a:endParaRPr>
          </a:p>
          <a:p>
            <a:pPr marL="5523230">
              <a:lnSpc>
                <a:spcPct val="100000"/>
              </a:lnSpc>
              <a:spcBef>
                <a:spcPts val="805"/>
              </a:spcBef>
            </a:pP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quantum</a:t>
            </a:r>
            <a:r>
              <a:rPr sz="1800" b="1" i="1" spc="-50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spc="-10" dirty="0">
                <a:solidFill>
                  <a:srgbClr val="424242"/>
                </a:solidFill>
                <a:latin typeface="Helvetica"/>
                <a:cs typeface="Helvetica"/>
              </a:rPr>
              <a:t>many-</a:t>
            </a: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body</a:t>
            </a:r>
            <a:r>
              <a:rPr sz="1800" b="1" i="1" spc="-50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spc="-10" dirty="0">
                <a:solidFill>
                  <a:srgbClr val="424242"/>
                </a:solidFill>
                <a:latin typeface="Helvetica"/>
                <a:cs typeface="Helvetica"/>
              </a:rPr>
              <a:t>methods</a:t>
            </a:r>
            <a:endParaRPr sz="1800" dirty="0">
              <a:latin typeface="Helvetica"/>
              <a:cs typeface="Helvetica"/>
            </a:endParaRPr>
          </a:p>
          <a:p>
            <a:pPr marL="54502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65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quantum</a:t>
            </a:r>
            <a:r>
              <a:rPr sz="1800" i="1" spc="-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Monte</a:t>
            </a:r>
            <a:r>
              <a:rPr sz="1800" i="1" spc="-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Carlo</a:t>
            </a:r>
            <a:endParaRPr sz="1800" dirty="0">
              <a:latin typeface="Helvetica"/>
              <a:cs typeface="Helvetica"/>
            </a:endParaRPr>
          </a:p>
          <a:p>
            <a:pPr marL="54502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95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MP2,</a:t>
            </a:r>
            <a:r>
              <a:rPr sz="1800" i="1" spc="-2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CCSD(T),</a:t>
            </a:r>
            <a:r>
              <a:rPr sz="1800" i="1" spc="-25" dirty="0">
                <a:solidFill>
                  <a:srgbClr val="424242"/>
                </a:solidFill>
                <a:latin typeface="Helvetica"/>
                <a:cs typeface="Helvetica"/>
              </a:rPr>
              <a:t> CI</a:t>
            </a:r>
            <a:endParaRPr sz="1800" dirty="0">
              <a:latin typeface="Helvetica"/>
              <a:cs typeface="Helvetica"/>
            </a:endParaRPr>
          </a:p>
          <a:p>
            <a:pPr marL="54502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225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GW,</a:t>
            </a:r>
            <a:r>
              <a:rPr sz="1800" i="1" spc="-5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spc="-25" dirty="0">
                <a:solidFill>
                  <a:srgbClr val="424242"/>
                </a:solidFill>
                <a:latin typeface="Helvetica"/>
                <a:cs typeface="Helvetica"/>
              </a:rPr>
              <a:t>BSE</a:t>
            </a:r>
            <a:endParaRPr sz="1800" dirty="0">
              <a:latin typeface="Helvetica"/>
              <a:cs typeface="Helvetic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6350" y="-6350"/>
            <a:ext cx="10093325" cy="7572375"/>
            <a:chOff x="-6350" y="-6350"/>
            <a:chExt cx="10093325" cy="7572375"/>
          </a:xfrm>
        </p:grpSpPr>
        <p:sp>
          <p:nvSpPr>
            <p:cNvPr id="8" name="object 8"/>
            <p:cNvSpPr/>
            <p:nvPr/>
          </p:nvSpPr>
          <p:spPr>
            <a:xfrm>
              <a:off x="1174750" y="1806575"/>
              <a:ext cx="0" cy="4800600"/>
            </a:xfrm>
            <a:custGeom>
              <a:avLst/>
              <a:gdLst/>
              <a:ahLst/>
              <a:cxnLst/>
              <a:rect l="l" t="t" r="r" b="b"/>
              <a:pathLst>
                <a:path h="4800600">
                  <a:moveTo>
                    <a:pt x="0" y="48006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4678" y="16864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60071" y="0"/>
                  </a:moveTo>
                  <a:lnTo>
                    <a:pt x="0" y="120141"/>
                  </a:lnTo>
                  <a:lnTo>
                    <a:pt x="120142" y="120141"/>
                  </a:lnTo>
                  <a:lnTo>
                    <a:pt x="600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8400" y="6600825"/>
              <a:ext cx="8267700" cy="0"/>
            </a:xfrm>
            <a:custGeom>
              <a:avLst/>
              <a:gdLst/>
              <a:ahLst/>
              <a:cxnLst/>
              <a:rect l="l" t="t" r="r" b="b"/>
              <a:pathLst>
                <a:path w="8267700">
                  <a:moveTo>
                    <a:pt x="0" y="0"/>
                  </a:moveTo>
                  <a:lnTo>
                    <a:pt x="82677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36100" y="6540754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0" y="0"/>
                  </a:moveTo>
                  <a:lnTo>
                    <a:pt x="0" y="120141"/>
                  </a:lnTo>
                  <a:lnTo>
                    <a:pt x="120142" y="60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7900" y="2794000"/>
              <a:ext cx="7054850" cy="4003675"/>
            </a:xfrm>
            <a:custGeom>
              <a:avLst/>
              <a:gdLst/>
              <a:ahLst/>
              <a:cxnLst/>
              <a:rect l="l" t="t" r="r" b="b"/>
              <a:pathLst>
                <a:path w="7054850" h="4003675">
                  <a:moveTo>
                    <a:pt x="958850" y="4003675"/>
                  </a:moveTo>
                  <a:lnTo>
                    <a:pt x="958850" y="3622675"/>
                  </a:lnTo>
                </a:path>
                <a:path w="7054850" h="4003675">
                  <a:moveTo>
                    <a:pt x="0" y="1524000"/>
                  </a:moveTo>
                  <a:lnTo>
                    <a:pt x="381000" y="1525764"/>
                  </a:lnTo>
                </a:path>
                <a:path w="7054850" h="4003675">
                  <a:moveTo>
                    <a:pt x="0" y="0"/>
                  </a:moveTo>
                  <a:lnTo>
                    <a:pt x="381000" y="1764"/>
                  </a:lnTo>
                </a:path>
                <a:path w="7054850" h="4003675">
                  <a:moveTo>
                    <a:pt x="0" y="3048000"/>
                  </a:moveTo>
                  <a:lnTo>
                    <a:pt x="381000" y="3049764"/>
                  </a:lnTo>
                </a:path>
                <a:path w="7054850" h="4003675">
                  <a:moveTo>
                    <a:pt x="2482850" y="4003675"/>
                  </a:moveTo>
                  <a:lnTo>
                    <a:pt x="2482850" y="3622675"/>
                  </a:lnTo>
                </a:path>
                <a:path w="7054850" h="4003675">
                  <a:moveTo>
                    <a:pt x="4006850" y="4003675"/>
                  </a:moveTo>
                  <a:lnTo>
                    <a:pt x="4006850" y="3622675"/>
                  </a:lnTo>
                </a:path>
                <a:path w="7054850" h="4003675">
                  <a:moveTo>
                    <a:pt x="5530850" y="4003675"/>
                  </a:moveTo>
                  <a:lnTo>
                    <a:pt x="5530850" y="3622675"/>
                  </a:lnTo>
                </a:path>
                <a:path w="7054850" h="4003675">
                  <a:moveTo>
                    <a:pt x="7054850" y="4003675"/>
                  </a:moveTo>
                  <a:lnTo>
                    <a:pt x="7054850" y="362267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0080625" cy="7559675"/>
            </a:xfrm>
            <a:custGeom>
              <a:avLst/>
              <a:gdLst/>
              <a:ahLst/>
              <a:cxnLst/>
              <a:rect l="l" t="t" r="r" b="b"/>
              <a:pathLst>
                <a:path w="10080625" h="7559675">
                  <a:moveTo>
                    <a:pt x="0" y="7559675"/>
                  </a:moveTo>
                  <a:lnTo>
                    <a:pt x="10080625" y="7559675"/>
                  </a:lnTo>
                  <a:lnTo>
                    <a:pt x="10080625" y="0"/>
                  </a:lnTo>
                  <a:lnTo>
                    <a:pt x="0" y="0"/>
                  </a:lnTo>
                  <a:lnTo>
                    <a:pt x="0" y="7559675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r>
              <a:rPr lang="en-US" altLang="zh-CN" dirty="0"/>
              <a:t>Molecule orbitals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972" y="2507498"/>
            <a:ext cx="5300317" cy="2308324"/>
          </a:xfrm>
        </p:spPr>
        <p:txBody>
          <a:bodyPr/>
          <a:lstStyle/>
          <a:p>
            <a:r>
              <a:rPr lang="en-US" altLang="zh-CN" dirty="0"/>
              <a:t>4 occupied orbitals for 8 electrons</a:t>
            </a:r>
          </a:p>
          <a:p>
            <a:r>
              <a:rPr lang="en-US" altLang="zh-CN" dirty="0"/>
              <a:t>1 unoccupied orbital shown</a:t>
            </a:r>
          </a:p>
          <a:p>
            <a:endParaRPr lang="en-US" altLang="zh-CN" dirty="0"/>
          </a:p>
          <a:p>
            <a:r>
              <a:rPr lang="en-US" altLang="zh-CN" dirty="0"/>
              <a:t>Questions</a:t>
            </a:r>
          </a:p>
          <a:p>
            <a:pPr lvl="1"/>
            <a:r>
              <a:rPr lang="en-US" altLang="zh-CN" dirty="0"/>
              <a:t>σ or π orbitals?</a:t>
            </a:r>
          </a:p>
          <a:p>
            <a:pPr lvl="1"/>
            <a:r>
              <a:rPr lang="en-US" altLang="zh-CN" dirty="0"/>
              <a:t>Number of nodal surfaces?</a:t>
            </a:r>
          </a:p>
          <a:p>
            <a:pPr lvl="1"/>
            <a:r>
              <a:rPr lang="en-US" altLang="zh-CN" dirty="0"/>
              <a:t>What the energy of each orbital means?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951905" y="1342428"/>
            <a:ext cx="2438634" cy="5275066"/>
            <a:chOff x="9098614" y="375576"/>
            <a:chExt cx="2948474" cy="637791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7575" y="5691673"/>
              <a:ext cx="1258987" cy="106181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7575" y="4537768"/>
              <a:ext cx="1308255" cy="9393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7575" y="3251322"/>
              <a:ext cx="1183847" cy="1071841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8967" y="1748955"/>
              <a:ext cx="1506863" cy="143900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9402" y="375576"/>
              <a:ext cx="1907562" cy="1373379"/>
            </a:xfrm>
            <a:prstGeom prst="rect">
              <a:avLst/>
            </a:prstGeom>
          </p:spPr>
        </p:pic>
        <p:cxnSp>
          <p:nvCxnSpPr>
            <p:cNvPr id="10" name="直接箭头连接符 9"/>
            <p:cNvCxnSpPr/>
            <p:nvPr/>
          </p:nvCxnSpPr>
          <p:spPr>
            <a:xfrm flipV="1">
              <a:off x="9871788" y="814873"/>
              <a:ext cx="0" cy="5623249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9345154" y="750907"/>
                  <a:ext cx="290799" cy="3349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5154" y="750907"/>
                  <a:ext cx="290799" cy="334911"/>
                </a:xfrm>
                <a:prstGeom prst="rect">
                  <a:avLst/>
                </a:prstGeom>
                <a:blipFill>
                  <a:blip r:embed="rId7"/>
                  <a:stretch>
                    <a:fillRect l="-10000" r="-500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连接符 12"/>
            <p:cNvCxnSpPr/>
            <p:nvPr/>
          </p:nvCxnSpPr>
          <p:spPr>
            <a:xfrm>
              <a:off x="9098614" y="1665806"/>
              <a:ext cx="294847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3CABB-6542-482D-A17F-84AB241D6AC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7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4455">
              <a:lnSpc>
                <a:spcPct val="100000"/>
              </a:lnSpc>
              <a:spcBef>
                <a:spcPts val="100"/>
              </a:spcBef>
            </a:pPr>
            <a:r>
              <a:rPr dirty="0"/>
              <a:t>size</a:t>
            </a:r>
            <a:r>
              <a:rPr spc="-10" dirty="0"/>
              <a:t> </a:t>
            </a:r>
            <a:r>
              <a:rPr dirty="0"/>
              <a:t>vs.</a:t>
            </a:r>
            <a:r>
              <a:rPr spc="-5" dirty="0"/>
              <a:t> </a:t>
            </a:r>
            <a:r>
              <a:rPr spc="-10" dirty="0"/>
              <a:t>accuracy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5184" y="2078611"/>
            <a:ext cx="6983630" cy="38075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40454" y="7073900"/>
            <a:ext cx="1398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24242"/>
                </a:solidFill>
                <a:latin typeface="Arial Rounded MT Bold"/>
                <a:cs typeface="Arial Rounded MT Bold"/>
              </a:rPr>
              <a:t>accuracy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971" y="3276200"/>
            <a:ext cx="378460" cy="19284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50"/>
              </a:lnSpc>
            </a:pPr>
            <a:r>
              <a:rPr sz="2400" spc="-10" dirty="0">
                <a:solidFill>
                  <a:srgbClr val="424242"/>
                </a:solidFill>
                <a:latin typeface="Arial Rounded MT Bold"/>
                <a:cs typeface="Arial Rounded MT Bold"/>
              </a:rPr>
              <a:t>size/duration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3434" rIns="0" bIns="0" rtlCol="0">
            <a:spAutoFit/>
          </a:bodyPr>
          <a:lstStyle/>
          <a:p>
            <a:pPr marL="925194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classical empirical </a:t>
            </a:r>
            <a:r>
              <a:rPr sz="1800" b="1" i="1" spc="-10" dirty="0">
                <a:solidFill>
                  <a:srgbClr val="424242"/>
                </a:solidFill>
                <a:latin typeface="Helvetica"/>
                <a:cs typeface="Helvetica"/>
              </a:rPr>
              <a:t>methods</a:t>
            </a:r>
            <a:endParaRPr sz="1800">
              <a:latin typeface="Helvetica"/>
              <a:cs typeface="Helvetica"/>
            </a:endParaRPr>
          </a:p>
          <a:p>
            <a:pPr marL="8401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50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pair 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potentials</a:t>
            </a:r>
            <a:endParaRPr sz="1800">
              <a:latin typeface="Helvetica"/>
              <a:cs typeface="Helvetica"/>
            </a:endParaRPr>
          </a:p>
          <a:p>
            <a:pPr marL="8401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65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force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 fields</a:t>
            </a:r>
            <a:endParaRPr sz="1800">
              <a:latin typeface="Helvetica"/>
              <a:cs typeface="Helvetica"/>
            </a:endParaRPr>
          </a:p>
          <a:p>
            <a:pPr marL="840105">
              <a:lnSpc>
                <a:spcPts val="205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65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shell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 models</a:t>
            </a:r>
            <a:endParaRPr sz="1800">
              <a:latin typeface="Helvetica"/>
              <a:cs typeface="Helvetica"/>
            </a:endParaRPr>
          </a:p>
          <a:p>
            <a:pPr marL="2729230">
              <a:lnSpc>
                <a:spcPts val="2050"/>
              </a:lnSpc>
            </a:pP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quantum</a:t>
            </a:r>
            <a:r>
              <a:rPr sz="1800" b="1" i="1" spc="-5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empirical</a:t>
            </a:r>
            <a:r>
              <a:rPr sz="1800" b="1" i="1" spc="-5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spc="-10" dirty="0">
                <a:solidFill>
                  <a:srgbClr val="424242"/>
                </a:solidFill>
                <a:latin typeface="Helvetica"/>
                <a:cs typeface="Helvetica"/>
              </a:rPr>
              <a:t>methods</a:t>
            </a:r>
            <a:endParaRPr sz="1800">
              <a:latin typeface="Helvetica"/>
              <a:cs typeface="Helvetica"/>
            </a:endParaRPr>
          </a:p>
          <a:p>
            <a:pPr marL="26689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04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tight-binding</a:t>
            </a:r>
            <a:endParaRPr sz="1800">
              <a:latin typeface="Helvetica"/>
              <a:cs typeface="Helvetica"/>
            </a:endParaRPr>
          </a:p>
          <a:p>
            <a:pPr marL="26689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79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embedded</a:t>
            </a:r>
            <a:r>
              <a:rPr sz="1800" i="1" spc="-1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spc="-20" dirty="0">
                <a:solidFill>
                  <a:srgbClr val="424242"/>
                </a:solidFill>
                <a:latin typeface="Helvetica"/>
                <a:cs typeface="Helvetica"/>
              </a:rPr>
              <a:t>atom</a:t>
            </a:r>
            <a:endParaRPr sz="1800">
              <a:latin typeface="Helvetica"/>
              <a:cs typeface="Helvetica"/>
            </a:endParaRPr>
          </a:p>
          <a:p>
            <a:pPr marL="3853179">
              <a:lnSpc>
                <a:spcPct val="100000"/>
              </a:lnSpc>
              <a:spcBef>
                <a:spcPts val="1995"/>
              </a:spcBef>
            </a:pP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quantum</a:t>
            </a:r>
            <a:r>
              <a:rPr sz="1800" b="1" i="1" spc="-5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self-consistent</a:t>
            </a:r>
            <a:r>
              <a:rPr sz="1800" b="1" i="1" spc="-5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spc="-10" dirty="0">
                <a:solidFill>
                  <a:srgbClr val="424242"/>
                </a:solidFill>
                <a:latin typeface="Helvetica"/>
                <a:cs typeface="Helvetica"/>
              </a:rPr>
              <a:t>methods</a:t>
            </a:r>
            <a:endParaRPr sz="1800">
              <a:latin typeface="Helvetica"/>
              <a:cs typeface="Helvetica"/>
            </a:endParaRPr>
          </a:p>
          <a:p>
            <a:pPr marL="3799204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79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density</a:t>
            </a:r>
            <a:r>
              <a:rPr sz="1800" i="1" spc="-1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Functional</a:t>
            </a:r>
            <a:r>
              <a:rPr sz="1800" i="1" spc="-4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Theory</a:t>
            </a:r>
            <a:endParaRPr sz="1800">
              <a:latin typeface="Helvetica"/>
              <a:cs typeface="Helvetica"/>
            </a:endParaRPr>
          </a:p>
          <a:p>
            <a:pPr marL="3799204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50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Hartree-</a:t>
            </a:r>
            <a:r>
              <a:rPr sz="1800" i="1" spc="-20" dirty="0">
                <a:solidFill>
                  <a:srgbClr val="424242"/>
                </a:solidFill>
                <a:latin typeface="Helvetica"/>
                <a:cs typeface="Helvetica"/>
              </a:rPr>
              <a:t>Fock</a:t>
            </a:r>
            <a:endParaRPr sz="1800">
              <a:latin typeface="Helvetica"/>
              <a:cs typeface="Helvetica"/>
            </a:endParaRPr>
          </a:p>
          <a:p>
            <a:pPr marL="5523230">
              <a:lnSpc>
                <a:spcPct val="100000"/>
              </a:lnSpc>
              <a:spcBef>
                <a:spcPts val="805"/>
              </a:spcBef>
            </a:pP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quantum</a:t>
            </a:r>
            <a:r>
              <a:rPr sz="1800" b="1" i="1" spc="-50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spc="-10" dirty="0">
                <a:solidFill>
                  <a:srgbClr val="424242"/>
                </a:solidFill>
                <a:latin typeface="Helvetica"/>
                <a:cs typeface="Helvetica"/>
              </a:rPr>
              <a:t>many-</a:t>
            </a: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body</a:t>
            </a:r>
            <a:r>
              <a:rPr sz="1800" b="1" i="1" spc="-50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spc="-10" dirty="0">
                <a:solidFill>
                  <a:srgbClr val="424242"/>
                </a:solidFill>
                <a:latin typeface="Helvetica"/>
                <a:cs typeface="Helvetica"/>
              </a:rPr>
              <a:t>methods</a:t>
            </a:r>
            <a:endParaRPr sz="1800">
              <a:latin typeface="Helvetica"/>
              <a:cs typeface="Helvetica"/>
            </a:endParaRPr>
          </a:p>
          <a:p>
            <a:pPr marL="54502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65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quantum</a:t>
            </a:r>
            <a:r>
              <a:rPr sz="1800" i="1" spc="-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Monte</a:t>
            </a:r>
            <a:r>
              <a:rPr sz="1800" i="1" spc="-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Carlo</a:t>
            </a:r>
            <a:endParaRPr sz="1800">
              <a:latin typeface="Helvetica"/>
              <a:cs typeface="Helvetica"/>
            </a:endParaRPr>
          </a:p>
          <a:p>
            <a:pPr marL="54502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95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MP2,</a:t>
            </a:r>
            <a:r>
              <a:rPr sz="1800" i="1" spc="-2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CCSD(T),</a:t>
            </a:r>
            <a:r>
              <a:rPr sz="1800" i="1" spc="-25" dirty="0">
                <a:solidFill>
                  <a:srgbClr val="424242"/>
                </a:solidFill>
                <a:latin typeface="Helvetica"/>
                <a:cs typeface="Helvetica"/>
              </a:rPr>
              <a:t> CI</a:t>
            </a:r>
            <a:endParaRPr sz="1800">
              <a:latin typeface="Helvetica"/>
              <a:cs typeface="Helvetica"/>
            </a:endParaRPr>
          </a:p>
          <a:p>
            <a:pPr marL="54502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225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GW,</a:t>
            </a:r>
            <a:r>
              <a:rPr sz="1800" i="1" spc="-5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spc="-25" dirty="0">
                <a:solidFill>
                  <a:srgbClr val="424242"/>
                </a:solidFill>
                <a:latin typeface="Helvetica"/>
                <a:cs typeface="Helvetica"/>
              </a:rPr>
              <a:t>BSE</a:t>
            </a:r>
            <a:endParaRPr sz="1800">
              <a:latin typeface="Helvetica"/>
              <a:cs typeface="Helvetic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080625" cy="7559675"/>
            <a:chOff x="0" y="0"/>
            <a:chExt cx="10080625" cy="7559675"/>
          </a:xfrm>
        </p:grpSpPr>
        <p:sp>
          <p:nvSpPr>
            <p:cNvPr id="8" name="object 8"/>
            <p:cNvSpPr/>
            <p:nvPr/>
          </p:nvSpPr>
          <p:spPr>
            <a:xfrm>
              <a:off x="1174750" y="1806575"/>
              <a:ext cx="0" cy="4800600"/>
            </a:xfrm>
            <a:custGeom>
              <a:avLst/>
              <a:gdLst/>
              <a:ahLst/>
              <a:cxnLst/>
              <a:rect l="l" t="t" r="r" b="b"/>
              <a:pathLst>
                <a:path h="4800600">
                  <a:moveTo>
                    <a:pt x="0" y="48006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4678" y="16864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60071" y="0"/>
                  </a:moveTo>
                  <a:lnTo>
                    <a:pt x="0" y="120141"/>
                  </a:lnTo>
                  <a:lnTo>
                    <a:pt x="120142" y="120141"/>
                  </a:lnTo>
                  <a:lnTo>
                    <a:pt x="600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8400" y="6600825"/>
              <a:ext cx="8267700" cy="0"/>
            </a:xfrm>
            <a:custGeom>
              <a:avLst/>
              <a:gdLst/>
              <a:ahLst/>
              <a:cxnLst/>
              <a:rect l="l" t="t" r="r" b="b"/>
              <a:pathLst>
                <a:path w="8267700">
                  <a:moveTo>
                    <a:pt x="0" y="0"/>
                  </a:moveTo>
                  <a:lnTo>
                    <a:pt x="82677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36100" y="6540754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0" y="0"/>
                  </a:moveTo>
                  <a:lnTo>
                    <a:pt x="0" y="120141"/>
                  </a:lnTo>
                  <a:lnTo>
                    <a:pt x="120142" y="60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7900" y="2794000"/>
              <a:ext cx="7054850" cy="4003675"/>
            </a:xfrm>
            <a:custGeom>
              <a:avLst/>
              <a:gdLst/>
              <a:ahLst/>
              <a:cxnLst/>
              <a:rect l="l" t="t" r="r" b="b"/>
              <a:pathLst>
                <a:path w="7054850" h="4003675">
                  <a:moveTo>
                    <a:pt x="958850" y="4003675"/>
                  </a:moveTo>
                  <a:lnTo>
                    <a:pt x="958850" y="3622675"/>
                  </a:lnTo>
                </a:path>
                <a:path w="7054850" h="4003675">
                  <a:moveTo>
                    <a:pt x="0" y="1524000"/>
                  </a:moveTo>
                  <a:lnTo>
                    <a:pt x="381000" y="1525764"/>
                  </a:lnTo>
                </a:path>
                <a:path w="7054850" h="4003675">
                  <a:moveTo>
                    <a:pt x="0" y="0"/>
                  </a:moveTo>
                  <a:lnTo>
                    <a:pt x="381000" y="1764"/>
                  </a:lnTo>
                </a:path>
                <a:path w="7054850" h="4003675">
                  <a:moveTo>
                    <a:pt x="0" y="3048000"/>
                  </a:moveTo>
                  <a:lnTo>
                    <a:pt x="381000" y="3049764"/>
                  </a:lnTo>
                </a:path>
                <a:path w="7054850" h="4003675">
                  <a:moveTo>
                    <a:pt x="2482850" y="4003675"/>
                  </a:moveTo>
                  <a:lnTo>
                    <a:pt x="2482850" y="3622675"/>
                  </a:lnTo>
                </a:path>
                <a:path w="7054850" h="4003675">
                  <a:moveTo>
                    <a:pt x="4006850" y="4003675"/>
                  </a:moveTo>
                  <a:lnTo>
                    <a:pt x="4006850" y="3622675"/>
                  </a:lnTo>
                </a:path>
                <a:path w="7054850" h="4003675">
                  <a:moveTo>
                    <a:pt x="5530850" y="4003675"/>
                  </a:moveTo>
                  <a:lnTo>
                    <a:pt x="5530850" y="3622675"/>
                  </a:lnTo>
                </a:path>
                <a:path w="7054850" h="4003675">
                  <a:moveTo>
                    <a:pt x="7054850" y="4003675"/>
                  </a:moveTo>
                  <a:lnTo>
                    <a:pt x="7054850" y="362267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94200" y="3911600"/>
              <a:ext cx="4051300" cy="2374900"/>
            </a:xfrm>
            <a:custGeom>
              <a:avLst/>
              <a:gdLst/>
              <a:ahLst/>
              <a:cxnLst/>
              <a:rect l="l" t="t" r="r" b="b"/>
              <a:pathLst>
                <a:path w="4051300" h="2374900">
                  <a:moveTo>
                    <a:pt x="0" y="876300"/>
                  </a:moveTo>
                  <a:lnTo>
                    <a:pt x="0" y="190500"/>
                  </a:lnTo>
                  <a:lnTo>
                    <a:pt x="5031" y="146819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3860800" y="0"/>
                  </a:lnTo>
                  <a:lnTo>
                    <a:pt x="3904480" y="5031"/>
                  </a:lnTo>
                  <a:lnTo>
                    <a:pt x="3944577" y="19362"/>
                  </a:lnTo>
                  <a:lnTo>
                    <a:pt x="3979948" y="41850"/>
                  </a:lnTo>
                  <a:lnTo>
                    <a:pt x="4009449" y="71351"/>
                  </a:lnTo>
                  <a:lnTo>
                    <a:pt x="4031937" y="106722"/>
                  </a:lnTo>
                  <a:lnTo>
                    <a:pt x="4046268" y="146819"/>
                  </a:lnTo>
                  <a:lnTo>
                    <a:pt x="4051300" y="190500"/>
                  </a:lnTo>
                  <a:lnTo>
                    <a:pt x="4051300" y="876300"/>
                  </a:lnTo>
                  <a:lnTo>
                    <a:pt x="4046268" y="919980"/>
                  </a:lnTo>
                  <a:lnTo>
                    <a:pt x="4031937" y="960077"/>
                  </a:lnTo>
                  <a:lnTo>
                    <a:pt x="4009449" y="995448"/>
                  </a:lnTo>
                  <a:lnTo>
                    <a:pt x="3979948" y="1024949"/>
                  </a:lnTo>
                  <a:lnTo>
                    <a:pt x="3944577" y="1047437"/>
                  </a:lnTo>
                  <a:lnTo>
                    <a:pt x="3904480" y="1061768"/>
                  </a:lnTo>
                  <a:lnTo>
                    <a:pt x="3860800" y="1066800"/>
                  </a:lnTo>
                  <a:lnTo>
                    <a:pt x="190500" y="1066800"/>
                  </a:lnTo>
                  <a:lnTo>
                    <a:pt x="146819" y="1061768"/>
                  </a:lnTo>
                  <a:lnTo>
                    <a:pt x="106722" y="1047437"/>
                  </a:lnTo>
                  <a:lnTo>
                    <a:pt x="71351" y="1024949"/>
                  </a:lnTo>
                  <a:lnTo>
                    <a:pt x="41850" y="995447"/>
                  </a:lnTo>
                  <a:lnTo>
                    <a:pt x="19362" y="960076"/>
                  </a:lnTo>
                  <a:lnTo>
                    <a:pt x="5031" y="919979"/>
                  </a:lnTo>
                  <a:lnTo>
                    <a:pt x="0" y="876300"/>
                  </a:lnTo>
                  <a:close/>
                </a:path>
                <a:path w="4051300" h="2374900">
                  <a:moveTo>
                    <a:pt x="1676400" y="2184400"/>
                  </a:moveTo>
                  <a:lnTo>
                    <a:pt x="1676400" y="2032000"/>
                  </a:lnTo>
                  <a:lnTo>
                    <a:pt x="1681431" y="1988319"/>
                  </a:lnTo>
                  <a:lnTo>
                    <a:pt x="1695762" y="1948222"/>
                  </a:lnTo>
                  <a:lnTo>
                    <a:pt x="1718250" y="1912851"/>
                  </a:lnTo>
                  <a:lnTo>
                    <a:pt x="1747751" y="1883350"/>
                  </a:lnTo>
                  <a:lnTo>
                    <a:pt x="1783122" y="1860862"/>
                  </a:lnTo>
                  <a:lnTo>
                    <a:pt x="1823219" y="1846531"/>
                  </a:lnTo>
                  <a:lnTo>
                    <a:pt x="1866900" y="1841500"/>
                  </a:lnTo>
                  <a:lnTo>
                    <a:pt x="2946400" y="1841500"/>
                  </a:lnTo>
                  <a:lnTo>
                    <a:pt x="2990080" y="1846531"/>
                  </a:lnTo>
                  <a:lnTo>
                    <a:pt x="3030177" y="1860862"/>
                  </a:lnTo>
                  <a:lnTo>
                    <a:pt x="3065548" y="1883350"/>
                  </a:lnTo>
                  <a:lnTo>
                    <a:pt x="3095049" y="1912851"/>
                  </a:lnTo>
                  <a:lnTo>
                    <a:pt x="3117537" y="1948222"/>
                  </a:lnTo>
                  <a:lnTo>
                    <a:pt x="3131868" y="1988319"/>
                  </a:lnTo>
                  <a:lnTo>
                    <a:pt x="3136900" y="2032000"/>
                  </a:lnTo>
                  <a:lnTo>
                    <a:pt x="3136900" y="2184400"/>
                  </a:lnTo>
                  <a:lnTo>
                    <a:pt x="3131868" y="2228080"/>
                  </a:lnTo>
                  <a:lnTo>
                    <a:pt x="3117537" y="2268177"/>
                  </a:lnTo>
                  <a:lnTo>
                    <a:pt x="3095049" y="2303548"/>
                  </a:lnTo>
                  <a:lnTo>
                    <a:pt x="3065548" y="2333049"/>
                  </a:lnTo>
                  <a:lnTo>
                    <a:pt x="3030177" y="2355537"/>
                  </a:lnTo>
                  <a:lnTo>
                    <a:pt x="2990080" y="2369868"/>
                  </a:lnTo>
                  <a:lnTo>
                    <a:pt x="2946400" y="2374900"/>
                  </a:lnTo>
                  <a:lnTo>
                    <a:pt x="1866900" y="2374900"/>
                  </a:lnTo>
                  <a:lnTo>
                    <a:pt x="1823219" y="2369868"/>
                  </a:lnTo>
                  <a:lnTo>
                    <a:pt x="1783122" y="2355537"/>
                  </a:lnTo>
                  <a:lnTo>
                    <a:pt x="1747751" y="2333049"/>
                  </a:lnTo>
                  <a:lnTo>
                    <a:pt x="1718250" y="2303548"/>
                  </a:lnTo>
                  <a:lnTo>
                    <a:pt x="1695762" y="2268177"/>
                  </a:lnTo>
                  <a:lnTo>
                    <a:pt x="1681431" y="2228080"/>
                  </a:lnTo>
                  <a:lnTo>
                    <a:pt x="1676400" y="2184400"/>
                  </a:lnTo>
                  <a:close/>
                </a:path>
              </a:pathLst>
            </a:custGeom>
            <a:ln w="38100">
              <a:solidFill>
                <a:srgbClr val="CA1D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0080625" cy="7559675"/>
            </a:xfrm>
            <a:custGeom>
              <a:avLst/>
              <a:gdLst/>
              <a:ahLst/>
              <a:cxnLst/>
              <a:rect l="l" t="t" r="r" b="b"/>
              <a:pathLst>
                <a:path w="10080625" h="7559675">
                  <a:moveTo>
                    <a:pt x="0" y="7559675"/>
                  </a:moveTo>
                  <a:lnTo>
                    <a:pt x="10080625" y="7559675"/>
                  </a:lnTo>
                  <a:lnTo>
                    <a:pt x="10080625" y="0"/>
                  </a:lnTo>
                  <a:lnTo>
                    <a:pt x="0" y="0"/>
                  </a:lnTo>
                  <a:lnTo>
                    <a:pt x="0" y="7559675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071772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/>
          </a:p>
          <a:p>
            <a:pPr>
              <a:defRPr/>
            </a:pPr>
            <a:fld id="{29A84082-9A41-D342-A970-6616569771E8}" type="slidenum">
              <a:rPr lang="en-US" smtClean="0"/>
              <a:pPr>
                <a:defRPr/>
              </a:pPr>
              <a:t>5</a:t>
            </a:fld>
            <a:endParaRPr lang="en-US" sz="1103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is QM?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190" y="1328751"/>
            <a:ext cx="9075420" cy="3724096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Describes matter on small length and energy scales – joins smoothly to classical mechanics on larger length scales. We will use it to describe electrons (atoms will still mostly be classically described)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state function of particles are described by wavefunctions (or states, or eigenstates) Y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), where n indexes the state and is called a quantum number.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Observables (e.g., position, momentum, energy of a particle) are described by matrices (or operators) whose eigenvalues give the possible values of the observable. e.g.</a:t>
            </a:r>
          </a:p>
        </p:txBody>
      </p:sp>
      <p:graphicFrame>
        <p:nvGraphicFramePr>
          <p:cNvPr id="174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010820"/>
              </p:ext>
            </p:extLst>
          </p:nvPr>
        </p:nvGraphicFramePr>
        <p:xfrm>
          <a:off x="3893467" y="5826292"/>
          <a:ext cx="2492939" cy="679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38200" imgH="228600" progId="Equation.DSMT4">
                  <p:embed/>
                </p:oleObj>
              </mc:Choice>
              <mc:Fallback>
                <p:oleObj name="Equation" r:id="rId3" imgW="838200" imgH="228600" progId="Equation.DSMT4">
                  <p:embed/>
                  <p:pic>
                    <p:nvPicPr>
                      <p:cNvPr id="174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467" y="5826292"/>
                        <a:ext cx="2492939" cy="679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3795430" y="5875310"/>
            <a:ext cx="644243" cy="560211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304615" y="5467407"/>
            <a:ext cx="4025461" cy="43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6" dirty="0">
                <a:solidFill>
                  <a:srgbClr val="CC0000"/>
                </a:solidFill>
              </a:rPr>
              <a:t>Energy operator = Hamiltonian</a:t>
            </a: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5223969" y="5917326"/>
            <a:ext cx="644243" cy="560211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248478" y="5381625"/>
            <a:ext cx="4713150" cy="49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6">
                <a:solidFill>
                  <a:srgbClr val="CC0000"/>
                </a:solidFill>
              </a:rPr>
              <a:t>Eigenvalue gives energy in state </a:t>
            </a:r>
            <a:r>
              <a:rPr lang="en-US" sz="2647">
                <a:solidFill>
                  <a:srgbClr val="CC0000"/>
                </a:solidFill>
                <a:latin typeface="Symbol" charset="0"/>
              </a:rPr>
              <a:t>Y</a:t>
            </a:r>
            <a:r>
              <a:rPr lang="en-US" sz="2647" baseline="-25000">
                <a:solidFill>
                  <a:srgbClr val="CC0000"/>
                </a:solidFill>
                <a:latin typeface="Times New Roman" charset="0"/>
              </a:rPr>
              <a:t>n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40742" y="6475787"/>
            <a:ext cx="7834196" cy="43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6" dirty="0">
                <a:solidFill>
                  <a:srgbClr val="CC0000"/>
                </a:solidFill>
              </a:rPr>
              <a:t>This equation is the (time independent) Schrodinger equation</a:t>
            </a:r>
            <a:endParaRPr lang="en-US" sz="2647" baseline="-25000" dirty="0">
              <a:solidFill>
                <a:srgbClr val="CC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8B01B64-4404-E143-E953-44B8E31C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540"/>
          <a:stretch/>
        </p:blipFill>
        <p:spPr>
          <a:xfrm>
            <a:off x="1003300" y="5932333"/>
            <a:ext cx="6324600" cy="10542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314424-9318-8C9B-90AD-EA5A7DFA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02" y="581025"/>
            <a:ext cx="8817396" cy="553998"/>
          </a:xfrm>
        </p:spPr>
        <p:txBody>
          <a:bodyPr/>
          <a:lstStyle/>
          <a:p>
            <a:r>
              <a:rPr lang="en-US" i="1" dirty="0"/>
              <a:t>                 ab-initio</a:t>
            </a:r>
            <a:r>
              <a:rPr lang="en-US" dirty="0"/>
              <a:t> Simulations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C902B-562D-60A8-E053-8FBE0180A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1827306"/>
            <a:ext cx="7772400" cy="1152337"/>
          </a:xfrm>
          <a:prstGeom prst="rect">
            <a:avLst/>
          </a:prstGeom>
        </p:spPr>
      </p:pic>
      <p:sp>
        <p:nvSpPr>
          <p:cNvPr id="6" name="object 13">
            <a:extLst>
              <a:ext uri="{FF2B5EF4-FFF2-40B4-BE49-F238E27FC236}">
                <a16:creationId xmlns:a16="http://schemas.microsoft.com/office/drawing/2014/main" id="{2DF7246B-8591-EF51-E2C3-713D60104331}"/>
              </a:ext>
            </a:extLst>
          </p:cNvPr>
          <p:cNvSpPr txBox="1"/>
          <p:nvPr/>
        </p:nvSpPr>
        <p:spPr>
          <a:xfrm>
            <a:off x="2002155" y="3333750"/>
            <a:ext cx="6256655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B52018"/>
                </a:solidFill>
                <a:latin typeface="Helvetica"/>
                <a:cs typeface="Helvetica"/>
              </a:rPr>
              <a:t>The</a:t>
            </a:r>
            <a:r>
              <a:rPr sz="2400" spc="-80" dirty="0">
                <a:solidFill>
                  <a:srgbClr val="B52018"/>
                </a:solidFill>
                <a:latin typeface="Helvetica"/>
                <a:cs typeface="Helvetica"/>
              </a:rPr>
              <a:t> </a:t>
            </a:r>
            <a:r>
              <a:rPr sz="2400" spc="-20" dirty="0">
                <a:solidFill>
                  <a:srgbClr val="B52018"/>
                </a:solidFill>
                <a:latin typeface="Helvetica"/>
                <a:cs typeface="Helvetica"/>
              </a:rPr>
              <a:t>Born-</a:t>
            </a:r>
            <a:r>
              <a:rPr sz="2400" dirty="0">
                <a:solidFill>
                  <a:srgbClr val="B52018"/>
                </a:solidFill>
                <a:latin typeface="Helvetica"/>
                <a:cs typeface="Helvetica"/>
              </a:rPr>
              <a:t>Oppenheimer</a:t>
            </a:r>
            <a:r>
              <a:rPr sz="2400" spc="-80" dirty="0">
                <a:solidFill>
                  <a:srgbClr val="B52018"/>
                </a:solidFill>
                <a:latin typeface="Helvetica"/>
                <a:cs typeface="Helvetica"/>
              </a:rPr>
              <a:t> </a:t>
            </a:r>
            <a:r>
              <a:rPr sz="2400" spc="-10" dirty="0">
                <a:solidFill>
                  <a:srgbClr val="B52018"/>
                </a:solidFill>
                <a:latin typeface="Helvetica"/>
                <a:cs typeface="Helvetica"/>
              </a:rPr>
              <a:t>approximation</a:t>
            </a:r>
            <a:r>
              <a:rPr sz="2400" spc="-80" dirty="0">
                <a:solidFill>
                  <a:srgbClr val="B52018"/>
                </a:solidFill>
                <a:latin typeface="Helvetica"/>
                <a:cs typeface="Helvetica"/>
              </a:rPr>
              <a:t> </a:t>
            </a:r>
            <a:r>
              <a:rPr sz="2400" spc="-10" dirty="0">
                <a:solidFill>
                  <a:srgbClr val="B52018"/>
                </a:solidFill>
                <a:latin typeface="Helvetica"/>
                <a:cs typeface="Helvetica"/>
              </a:rPr>
              <a:t>(M</a:t>
            </a:r>
            <a:r>
              <a:rPr sz="2400" spc="-10" dirty="0">
                <a:solidFill>
                  <a:srgbClr val="B52018"/>
                </a:solidFill>
                <a:latin typeface="ヒラギノ丸ゴ ProN W4"/>
                <a:cs typeface="ヒラギノ丸ゴ ProN W4"/>
              </a:rPr>
              <a:t>≫</a:t>
            </a:r>
            <a:r>
              <a:rPr sz="2400" spc="-10" dirty="0">
                <a:solidFill>
                  <a:srgbClr val="B52018"/>
                </a:solidFill>
                <a:latin typeface="Helvetica"/>
                <a:cs typeface="Helvetica"/>
              </a:rPr>
              <a:t>m)</a:t>
            </a:r>
            <a:endParaRPr sz="24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764"/>
              </a:spcBef>
            </a:pPr>
            <a:endParaRPr sz="2400" dirty="0">
              <a:latin typeface="Helvetica"/>
              <a:cs typeface="Helvetic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238FE-70D2-7010-5DF0-A998F13C7E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59076"/>
          <a:stretch/>
        </p:blipFill>
        <p:spPr>
          <a:xfrm>
            <a:off x="633202" y="4264025"/>
            <a:ext cx="6324600" cy="738033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CA3AB5D-F7B5-2D2E-88C8-3D1C7CEF8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594" y="4248149"/>
            <a:ext cx="3182913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BB08F3-568A-3943-D65D-249D4219DA66}"/>
              </a:ext>
            </a:extLst>
          </p:cNvPr>
          <p:cNvSpPr txBox="1"/>
          <p:nvPr/>
        </p:nvSpPr>
        <p:spPr>
          <a:xfrm>
            <a:off x="6386302" y="418323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49644-355D-DC7F-A5EA-E5C9F934768A}"/>
              </a:ext>
            </a:extLst>
          </p:cNvPr>
          <p:cNvSpPr txBox="1"/>
          <p:nvPr/>
        </p:nvSpPr>
        <p:spPr>
          <a:xfrm>
            <a:off x="324382" y="4467225"/>
            <a:ext cx="25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Nuclei movement (R):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0A4EDB-9BCB-7579-8B45-4B5C7527A7A6}"/>
              </a:ext>
            </a:extLst>
          </p:cNvPr>
          <p:cNvSpPr txBox="1"/>
          <p:nvPr/>
        </p:nvSpPr>
        <p:spPr>
          <a:xfrm>
            <a:off x="633202" y="5457825"/>
            <a:ext cx="575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Time-independent </a:t>
            </a:r>
            <a:r>
              <a:rPr lang="en-US" sz="1800" dirty="0">
                <a:solidFill>
                  <a:schemeClr val="tx1"/>
                </a:solidFill>
              </a:rPr>
              <a:t>Schrodinger equation for electron: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4337A5-E68F-EC54-C616-0E3EE32DF4B8}"/>
              </a:ext>
            </a:extLst>
          </p:cNvPr>
          <p:cNvSpPr txBox="1"/>
          <p:nvPr/>
        </p:nvSpPr>
        <p:spPr>
          <a:xfrm>
            <a:off x="2904280" y="1494189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Time-dependent </a:t>
            </a:r>
            <a:r>
              <a:rPr lang="en-US" sz="1800" dirty="0">
                <a:solidFill>
                  <a:schemeClr val="tx1"/>
                </a:solidFill>
              </a:rPr>
              <a:t>Schrodinger equation: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18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20700" y="229980"/>
            <a:ext cx="10391081" cy="772006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886585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Ab-initio theory for electronic structure</a:t>
            </a:r>
            <a:endParaRPr spc="-10" dirty="0"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0080625" cy="7559675"/>
          </a:xfrm>
          <a:custGeom>
            <a:avLst/>
            <a:gdLst/>
            <a:ahLst/>
            <a:cxnLst/>
            <a:rect l="l" t="t" r="r" b="b"/>
            <a:pathLst>
              <a:path w="10080625" h="7559675">
                <a:moveTo>
                  <a:pt x="0" y="7559675"/>
                </a:moveTo>
                <a:lnTo>
                  <a:pt x="10080625" y="7559675"/>
                </a:lnTo>
                <a:lnTo>
                  <a:pt x="10080625" y="0"/>
                </a:lnTo>
                <a:lnTo>
                  <a:pt x="0" y="0"/>
                </a:lnTo>
                <a:lnTo>
                  <a:pt x="0" y="7559675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2D07B803-0E39-1315-FDF8-8AE324CC637F}"/>
              </a:ext>
            </a:extLst>
          </p:cNvPr>
          <p:cNvSpPr/>
          <p:nvPr/>
        </p:nvSpPr>
        <p:spPr>
          <a:xfrm>
            <a:off x="4310765" y="2588188"/>
            <a:ext cx="1897501" cy="1275094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C2307B-FD96-1D4B-1209-89556209F978}"/>
              </a:ext>
            </a:extLst>
          </p:cNvPr>
          <p:cNvSpPr/>
          <p:nvPr/>
        </p:nvSpPr>
        <p:spPr>
          <a:xfrm>
            <a:off x="4752783" y="3008574"/>
            <a:ext cx="347810" cy="346659"/>
          </a:xfrm>
          <a:prstGeom prst="ellipse">
            <a:avLst/>
          </a:prstGeom>
          <a:solidFill>
            <a:srgbClr val="F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884D1C-C8BF-84E8-93E2-1F31C0F71802}"/>
              </a:ext>
            </a:extLst>
          </p:cNvPr>
          <p:cNvSpPr txBox="1"/>
          <p:nvPr/>
        </p:nvSpPr>
        <p:spPr>
          <a:xfrm>
            <a:off x="4729923" y="2979824"/>
            <a:ext cx="4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baseline="30000" dirty="0"/>
              <a:t>–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39312-2D4C-64A4-5A3B-95134675BD7E}"/>
              </a:ext>
            </a:extLst>
          </p:cNvPr>
          <p:cNvSpPr txBox="1"/>
          <p:nvPr/>
        </p:nvSpPr>
        <p:spPr>
          <a:xfrm>
            <a:off x="5216679" y="2719643"/>
            <a:ext cx="4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baseline="30000" dirty="0"/>
              <a:t>–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2EF50F-0333-10CF-E48B-91572F4C896E}"/>
              </a:ext>
            </a:extLst>
          </p:cNvPr>
          <p:cNvSpPr txBox="1"/>
          <p:nvPr/>
        </p:nvSpPr>
        <p:spPr>
          <a:xfrm>
            <a:off x="5160945" y="3349156"/>
            <a:ext cx="4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baseline="30000" dirty="0"/>
              <a:t>–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716E4D-E4B2-9A97-CDD3-1769B5B9E80C}"/>
              </a:ext>
            </a:extLst>
          </p:cNvPr>
          <p:cNvSpPr/>
          <p:nvPr/>
        </p:nvSpPr>
        <p:spPr>
          <a:xfrm>
            <a:off x="1919067" y="2637450"/>
            <a:ext cx="365760" cy="36576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192553-73B9-FB9E-85B9-9BA2DBC95D91}"/>
              </a:ext>
            </a:extLst>
          </p:cNvPr>
          <p:cNvSpPr txBox="1"/>
          <p:nvPr/>
        </p:nvSpPr>
        <p:spPr>
          <a:xfrm>
            <a:off x="1885704" y="2637450"/>
            <a:ext cx="4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baseline="30000" dirty="0"/>
              <a:t>–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0D3A34-14FE-7735-647F-56A1F06DBCEE}"/>
              </a:ext>
            </a:extLst>
          </p:cNvPr>
          <p:cNvSpPr/>
          <p:nvPr/>
        </p:nvSpPr>
        <p:spPr>
          <a:xfrm>
            <a:off x="1919067" y="3407688"/>
            <a:ext cx="365760" cy="36576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64D7B8-BFF5-F500-98DE-7BBAA2F2FFBC}"/>
              </a:ext>
            </a:extLst>
          </p:cNvPr>
          <p:cNvSpPr txBox="1"/>
          <p:nvPr/>
        </p:nvSpPr>
        <p:spPr>
          <a:xfrm>
            <a:off x="1885704" y="3407688"/>
            <a:ext cx="4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baseline="30000" dirty="0"/>
              <a:t>–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6868C-1983-8482-D228-7A251F565D85}"/>
              </a:ext>
            </a:extLst>
          </p:cNvPr>
          <p:cNvSpPr/>
          <p:nvPr/>
        </p:nvSpPr>
        <p:spPr>
          <a:xfrm>
            <a:off x="2491595" y="3022734"/>
            <a:ext cx="365760" cy="36576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E9C870-5E38-7009-2CFC-30D1D1BC827F}"/>
              </a:ext>
            </a:extLst>
          </p:cNvPr>
          <p:cNvSpPr txBox="1"/>
          <p:nvPr/>
        </p:nvSpPr>
        <p:spPr>
          <a:xfrm>
            <a:off x="2461114" y="3022734"/>
            <a:ext cx="4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baseline="30000" dirty="0"/>
              <a:t>–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B1C9C4-0D6B-6145-1A9B-DC49ECB69DDC}"/>
              </a:ext>
            </a:extLst>
          </p:cNvPr>
          <p:cNvSpPr/>
          <p:nvPr/>
        </p:nvSpPr>
        <p:spPr>
          <a:xfrm>
            <a:off x="2654710" y="2359588"/>
            <a:ext cx="365760" cy="36576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C790DC-B81B-8BDA-3D7F-7B97FFEBEE3E}"/>
              </a:ext>
            </a:extLst>
          </p:cNvPr>
          <p:cNvSpPr txBox="1"/>
          <p:nvPr/>
        </p:nvSpPr>
        <p:spPr>
          <a:xfrm>
            <a:off x="2624229" y="2359588"/>
            <a:ext cx="4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baseline="30000" dirty="0"/>
              <a:t>–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200E7D-6B25-80A0-07B7-40CBDC91C525}"/>
              </a:ext>
            </a:extLst>
          </p:cNvPr>
          <p:cNvSpPr/>
          <p:nvPr/>
        </p:nvSpPr>
        <p:spPr>
          <a:xfrm>
            <a:off x="2624229" y="3682308"/>
            <a:ext cx="365760" cy="36576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C0524C-2537-C60F-A183-4908FC65C175}"/>
              </a:ext>
            </a:extLst>
          </p:cNvPr>
          <p:cNvSpPr txBox="1"/>
          <p:nvPr/>
        </p:nvSpPr>
        <p:spPr>
          <a:xfrm>
            <a:off x="2593748" y="3682308"/>
            <a:ext cx="4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baseline="30000" dirty="0"/>
              <a:t>–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0E2D96-D076-F9BD-7F17-EDC3850410B1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2318190" y="3592354"/>
            <a:ext cx="275558" cy="27462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EE42FC-5935-8495-C9E2-66022EC88F70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2318190" y="2544254"/>
            <a:ext cx="306039" cy="277862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970A293-6B42-4516-39B5-3A48DD9FAEDF}"/>
              </a:ext>
            </a:extLst>
          </p:cNvPr>
          <p:cNvCxnSpPr>
            <a:cxnSpLocks/>
          </p:cNvCxnSpPr>
          <p:nvPr/>
        </p:nvCxnSpPr>
        <p:spPr>
          <a:xfrm flipV="1">
            <a:off x="2284827" y="3317734"/>
            <a:ext cx="234156" cy="184666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A8B46A-D456-395E-F168-CC42F701D3AA}"/>
              </a:ext>
            </a:extLst>
          </p:cNvPr>
          <p:cNvCxnSpPr>
            <a:cxnSpLocks/>
          </p:cNvCxnSpPr>
          <p:nvPr/>
        </p:nvCxnSpPr>
        <p:spPr>
          <a:xfrm rot="4500000" flipV="1">
            <a:off x="2289250" y="2903609"/>
            <a:ext cx="234156" cy="184666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3139F5-65A4-D911-D6CC-5C680BB1EC01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2101947" y="3006782"/>
            <a:ext cx="0" cy="400906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DA72C0-E9C0-D879-B509-EF1154A256CC}"/>
              </a:ext>
            </a:extLst>
          </p:cNvPr>
          <p:cNvCxnSpPr>
            <a:cxnSpLocks/>
          </p:cNvCxnSpPr>
          <p:nvPr/>
        </p:nvCxnSpPr>
        <p:spPr>
          <a:xfrm>
            <a:off x="2234991" y="3022303"/>
            <a:ext cx="409002" cy="707361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A8928B-28FD-FFC2-A82F-CF76FBCE1121}"/>
              </a:ext>
            </a:extLst>
          </p:cNvPr>
          <p:cNvCxnSpPr>
            <a:cxnSpLocks/>
          </p:cNvCxnSpPr>
          <p:nvPr/>
        </p:nvCxnSpPr>
        <p:spPr>
          <a:xfrm rot="3900000">
            <a:off x="2220068" y="2681409"/>
            <a:ext cx="419719" cy="75114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FD02C6-2B8A-51E1-E2FE-A9561D99A23F}"/>
              </a:ext>
            </a:extLst>
          </p:cNvPr>
          <p:cNvCxnSpPr>
            <a:cxnSpLocks/>
          </p:cNvCxnSpPr>
          <p:nvPr/>
        </p:nvCxnSpPr>
        <p:spPr>
          <a:xfrm flipH="1">
            <a:off x="2912549" y="2790308"/>
            <a:ext cx="0" cy="830612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D51ADB-1169-A505-3773-F924668AF630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2677357" y="3392066"/>
            <a:ext cx="132634" cy="290242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CDF38E-A20E-550B-86F2-D34BE6A2F12B}"/>
              </a:ext>
            </a:extLst>
          </p:cNvPr>
          <p:cNvCxnSpPr>
            <a:cxnSpLocks/>
            <a:stCxn id="28" idx="0"/>
            <a:endCxn id="30" idx="2"/>
          </p:cNvCxnSpPr>
          <p:nvPr/>
        </p:nvCxnSpPr>
        <p:spPr>
          <a:xfrm flipV="1">
            <a:off x="2677357" y="2728920"/>
            <a:ext cx="163115" cy="293814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74933B-0077-7EE4-0ADA-0F9F286B76B3}"/>
                  </a:ext>
                </a:extLst>
              </p:cNvPr>
              <p:cNvSpPr txBox="1"/>
              <p:nvPr/>
            </p:nvSpPr>
            <p:spPr>
              <a:xfrm>
                <a:off x="1446413" y="4479768"/>
                <a:ext cx="1743554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74933B-0077-7EE4-0ADA-0F9F286B7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413" y="4479768"/>
                <a:ext cx="1743554" cy="598562"/>
              </a:xfrm>
              <a:prstGeom prst="rect">
                <a:avLst/>
              </a:prstGeom>
              <a:blipFill>
                <a:blip r:embed="rId2"/>
                <a:stretch>
                  <a:fillRect l="-20863" t="-164583" r="-3597" b="-2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B7867A9-84F5-799E-98F1-F07E793EE8D7}"/>
              </a:ext>
            </a:extLst>
          </p:cNvPr>
          <p:cNvSpPr txBox="1"/>
          <p:nvPr/>
        </p:nvSpPr>
        <p:spPr>
          <a:xfrm>
            <a:off x="850900" y="157162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Correlated electron interaction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0ED76-6B14-2C3F-FD04-801F134BADC7}"/>
              </a:ext>
            </a:extLst>
          </p:cNvPr>
          <p:cNvSpPr txBox="1"/>
          <p:nvPr/>
        </p:nvSpPr>
        <p:spPr>
          <a:xfrm>
            <a:off x="4521200" y="160752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Mean-field theory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57C8E-E8EF-CF21-E1BE-CEC3F57D2198}"/>
              </a:ext>
            </a:extLst>
          </p:cNvPr>
          <p:cNvSpPr txBox="1"/>
          <p:nvPr/>
        </p:nvSpPr>
        <p:spPr>
          <a:xfrm>
            <a:off x="7099300" y="1619531"/>
            <a:ext cx="32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Beyond mean-field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46B499-4B95-E41F-C0C9-B7BCC65BE78E}"/>
                  </a:ext>
                </a:extLst>
              </p:cNvPr>
              <p:cNvSpPr txBox="1"/>
              <p:nvPr/>
            </p:nvSpPr>
            <p:spPr>
              <a:xfrm>
                <a:off x="2509309" y="4381888"/>
                <a:ext cx="5429250" cy="818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46B499-4B95-E41F-C0C9-B7BCC65BE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309" y="4381888"/>
                <a:ext cx="5429250" cy="818814"/>
              </a:xfrm>
              <a:prstGeom prst="rect">
                <a:avLst/>
              </a:prstGeom>
              <a:blipFill>
                <a:blip r:embed="rId3"/>
                <a:stretch>
                  <a:fillRect t="-132308" b="-18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5F253AC-72B8-FB02-26D5-D4CAEE494B34}"/>
              </a:ext>
            </a:extLst>
          </p:cNvPr>
          <p:cNvSpPr txBox="1"/>
          <p:nvPr/>
        </p:nvSpPr>
        <p:spPr>
          <a:xfrm>
            <a:off x="1145948" y="537787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Many-body problem </a:t>
            </a:r>
          </a:p>
          <a:p>
            <a:r>
              <a:rPr lang="en-US" dirty="0"/>
              <a:t> - unsolvable exactly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04CE2-417B-D557-0065-A48D79439E08}"/>
              </a:ext>
            </a:extLst>
          </p:cNvPr>
          <p:cNvSpPr txBox="1"/>
          <p:nvPr/>
        </p:nvSpPr>
        <p:spPr>
          <a:xfrm>
            <a:off x="3822700" y="539245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Density-functional theory</a:t>
            </a:r>
          </a:p>
          <a:p>
            <a:r>
              <a:rPr lang="en-US" dirty="0"/>
              <a:t>Hartree </a:t>
            </a:r>
            <a:r>
              <a:rPr lang="en-US" dirty="0" err="1"/>
              <a:t>Fock</a:t>
            </a:r>
            <a:r>
              <a:rPr lang="en-US" dirty="0"/>
              <a:t> approximation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1A1C01-A448-DDE7-BFFE-3CED000F5127}"/>
              </a:ext>
            </a:extLst>
          </p:cNvPr>
          <p:cNvSpPr/>
          <p:nvPr/>
        </p:nvSpPr>
        <p:spPr>
          <a:xfrm>
            <a:off x="7627204" y="2533724"/>
            <a:ext cx="1446962" cy="126992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0F124D-F9AB-8058-DA4D-0097734758BA}"/>
              </a:ext>
            </a:extLst>
          </p:cNvPr>
          <p:cNvSpPr/>
          <p:nvPr/>
        </p:nvSpPr>
        <p:spPr>
          <a:xfrm>
            <a:off x="7944218" y="3222382"/>
            <a:ext cx="310896" cy="308495"/>
          </a:xfrm>
          <a:prstGeom prst="ellipse">
            <a:avLst/>
          </a:prstGeom>
          <a:gradFill flip="none" rotWithShape="1">
            <a:gsLst>
              <a:gs pos="90000">
                <a:schemeClr val="accent1">
                  <a:alpha val="22000"/>
                </a:schemeClr>
              </a:gs>
              <a:gs pos="100000">
                <a:srgbClr val="FFFFFF">
                  <a:alpha val="22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B9151C-E7A8-BE2E-3E6E-68B88A5F137E}"/>
              </a:ext>
            </a:extLst>
          </p:cNvPr>
          <p:cNvSpPr/>
          <p:nvPr/>
        </p:nvSpPr>
        <p:spPr>
          <a:xfrm>
            <a:off x="8386667" y="2732407"/>
            <a:ext cx="310896" cy="308495"/>
          </a:xfrm>
          <a:prstGeom prst="ellipse">
            <a:avLst/>
          </a:prstGeom>
          <a:gradFill flip="none" rotWithShape="1">
            <a:gsLst>
              <a:gs pos="90000">
                <a:schemeClr val="accent1">
                  <a:alpha val="22000"/>
                </a:schemeClr>
              </a:gs>
              <a:gs pos="100000">
                <a:srgbClr val="FFFFFF">
                  <a:alpha val="22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3ADCBA4-D8AC-28E2-C269-53EE6B2E99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102126"/>
              </p:ext>
            </p:extLst>
          </p:nvPr>
        </p:nvGraphicFramePr>
        <p:xfrm>
          <a:off x="8980203" y="2326074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80203" y="2326074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D09B67-0ED5-86B0-D78B-220B978F512D}"/>
              </a:ext>
            </a:extLst>
          </p:cNvPr>
          <p:cNvCxnSpPr/>
          <p:nvPr/>
        </p:nvCxnSpPr>
        <p:spPr>
          <a:xfrm flipV="1">
            <a:off x="8081625" y="2903449"/>
            <a:ext cx="413759" cy="46617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539FC14-D663-DC2A-21FF-96B837D897AF}"/>
              </a:ext>
            </a:extLst>
          </p:cNvPr>
          <p:cNvSpPr/>
          <p:nvPr/>
        </p:nvSpPr>
        <p:spPr>
          <a:xfrm>
            <a:off x="8495422" y="2839149"/>
            <a:ext cx="73152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C53E78-3E7A-E287-CCF1-9F86DCB54A9D}"/>
              </a:ext>
            </a:extLst>
          </p:cNvPr>
          <p:cNvSpPr/>
          <p:nvPr/>
        </p:nvSpPr>
        <p:spPr>
          <a:xfrm>
            <a:off x="8036896" y="3361274"/>
            <a:ext cx="73152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03381E-6CA7-F3F1-A007-3199C5CC5DAB}"/>
              </a:ext>
            </a:extLst>
          </p:cNvPr>
          <p:cNvSpPr txBox="1"/>
          <p:nvPr/>
        </p:nvSpPr>
        <p:spPr>
          <a:xfrm>
            <a:off x="8056075" y="2764556"/>
            <a:ext cx="250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11F7097-45D1-004C-AA71-4E90322067A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6433" y="4106151"/>
            <a:ext cx="1216665" cy="29530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48F60D3-ED91-9713-874F-2F12DDAAB622}"/>
              </a:ext>
            </a:extLst>
          </p:cNvPr>
          <p:cNvSpPr txBox="1"/>
          <p:nvPr/>
        </p:nvSpPr>
        <p:spPr>
          <a:xfrm>
            <a:off x="7151688" y="5185238"/>
            <a:ext cx="2932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GW approximations (GW)</a:t>
            </a:r>
          </a:p>
          <a:p>
            <a:r>
              <a:rPr lang="en-US" dirty="0"/>
              <a:t>Dynamic Mean Field Theory (DMFT)</a:t>
            </a:r>
          </a:p>
          <a:p>
            <a:r>
              <a:rPr lang="en-US" dirty="0"/>
              <a:t>Quantum Monte Carlo </a:t>
            </a:r>
          </a:p>
          <a:p>
            <a:r>
              <a:rPr lang="en-US" dirty="0"/>
              <a:t>Full Configuration Interaction</a:t>
            </a:r>
          </a:p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D980B-E283-C26F-5975-00E2087C3DB7}"/>
                  </a:ext>
                </a:extLst>
              </p:cNvPr>
              <p:cNvSpPr txBox="1"/>
              <p:nvPr/>
            </p:nvSpPr>
            <p:spPr>
              <a:xfrm>
                <a:off x="7774385" y="4567638"/>
                <a:ext cx="114557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𝑖𝐺𝑊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D980B-E283-C26F-5975-00E2087C3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385" y="4567638"/>
                <a:ext cx="1145570" cy="338554"/>
              </a:xfrm>
              <a:prstGeom prst="rect">
                <a:avLst/>
              </a:prstGeom>
              <a:blipFill>
                <a:blip r:embed="rId7"/>
                <a:stretch>
                  <a:fillRect l="-5495" r="-329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0B19948-3370-C095-B688-EA510362196B}"/>
              </a:ext>
            </a:extLst>
          </p:cNvPr>
          <p:cNvSpPr txBox="1"/>
          <p:nvPr/>
        </p:nvSpPr>
        <p:spPr>
          <a:xfrm>
            <a:off x="7502036" y="2155043"/>
            <a:ext cx="198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Dressed particle</a:t>
            </a:r>
          </a:p>
        </p:txBody>
      </p:sp>
    </p:spTree>
    <p:extLst>
      <p:ext uri="{BB962C8B-B14F-4D97-AF65-F5344CB8AC3E}">
        <p14:creationId xmlns:p14="http://schemas.microsoft.com/office/powerpoint/2010/main" val="132516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0619" y="228600"/>
            <a:ext cx="8817396" cy="772006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886585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   Mean-Field</a:t>
            </a:r>
            <a:r>
              <a:rPr spc="-15" dirty="0"/>
              <a:t> </a:t>
            </a:r>
            <a:r>
              <a:rPr lang="en-US" spc="-10" dirty="0"/>
              <a:t>T</a:t>
            </a:r>
            <a:r>
              <a:rPr spc="-10" dirty="0"/>
              <a:t>heory</a:t>
            </a: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0080625" cy="7559675"/>
          </a:xfrm>
          <a:custGeom>
            <a:avLst/>
            <a:gdLst/>
            <a:ahLst/>
            <a:cxnLst/>
            <a:rect l="l" t="t" r="r" b="b"/>
            <a:pathLst>
              <a:path w="10080625" h="7559675">
                <a:moveTo>
                  <a:pt x="0" y="7559675"/>
                </a:moveTo>
                <a:lnTo>
                  <a:pt x="10080625" y="7559675"/>
                </a:lnTo>
                <a:lnTo>
                  <a:pt x="10080625" y="0"/>
                </a:lnTo>
                <a:lnTo>
                  <a:pt x="0" y="0"/>
                </a:lnTo>
                <a:lnTo>
                  <a:pt x="0" y="7559675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8974392-EF78-229C-1697-8D1E2502E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12" y="1495425"/>
            <a:ext cx="7772400" cy="12394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3F6F3E-0005-E535-7F60-1CF92D11B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3820511"/>
            <a:ext cx="5181600" cy="1117600"/>
          </a:xfrm>
          <a:prstGeom prst="rect">
            <a:avLst/>
          </a:prstGeom>
        </p:spPr>
      </p:pic>
      <p:sp>
        <p:nvSpPr>
          <p:cNvPr id="21" name="object 4">
            <a:extLst>
              <a:ext uri="{FF2B5EF4-FFF2-40B4-BE49-F238E27FC236}">
                <a16:creationId xmlns:a16="http://schemas.microsoft.com/office/drawing/2014/main" id="{651AD386-6EB0-544E-CB34-AA114170600A}"/>
              </a:ext>
            </a:extLst>
          </p:cNvPr>
          <p:cNvSpPr/>
          <p:nvPr/>
        </p:nvSpPr>
        <p:spPr>
          <a:xfrm>
            <a:off x="4618198" y="2957050"/>
            <a:ext cx="492759" cy="788035"/>
          </a:xfrm>
          <a:custGeom>
            <a:avLst/>
            <a:gdLst/>
            <a:ahLst/>
            <a:cxnLst/>
            <a:rect l="l" t="t" r="r" b="b"/>
            <a:pathLst>
              <a:path w="492760" h="788035">
                <a:moveTo>
                  <a:pt x="492166" y="472479"/>
                </a:moveTo>
                <a:lnTo>
                  <a:pt x="0" y="472479"/>
                </a:lnTo>
                <a:lnTo>
                  <a:pt x="246082" y="787466"/>
                </a:lnTo>
                <a:lnTo>
                  <a:pt x="492166" y="472479"/>
                </a:lnTo>
                <a:close/>
              </a:path>
              <a:path w="492760" h="788035">
                <a:moveTo>
                  <a:pt x="328274" y="0"/>
                </a:moveTo>
                <a:lnTo>
                  <a:pt x="163890" y="0"/>
                </a:lnTo>
                <a:lnTo>
                  <a:pt x="163890" y="472479"/>
                </a:lnTo>
                <a:lnTo>
                  <a:pt x="328274" y="472479"/>
                </a:lnTo>
                <a:lnTo>
                  <a:pt x="328274" y="0"/>
                </a:lnTo>
                <a:close/>
              </a:path>
            </a:pathLst>
          </a:custGeom>
          <a:solidFill>
            <a:srgbClr val="B520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38B65F1F-31D5-F8C9-D21E-6D023B3B2A60}"/>
              </a:ext>
            </a:extLst>
          </p:cNvPr>
          <p:cNvSpPr txBox="1"/>
          <p:nvPr/>
        </p:nvSpPr>
        <p:spPr>
          <a:xfrm>
            <a:off x="5281820" y="2975335"/>
            <a:ext cx="549754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5" dirty="0">
                <a:solidFill>
                  <a:srgbClr val="B52018"/>
                </a:solidFill>
                <a:latin typeface="Helvetica"/>
                <a:cs typeface="Helvetica"/>
              </a:rPr>
              <a:t>Mean field theory, e.g. </a:t>
            </a:r>
            <a:r>
              <a:rPr sz="2800" spc="-25" dirty="0">
                <a:solidFill>
                  <a:srgbClr val="B52018"/>
                </a:solidFill>
                <a:latin typeface="Helvetica"/>
                <a:cs typeface="Helvetica"/>
              </a:rPr>
              <a:t>DFT</a:t>
            </a:r>
            <a:endParaRPr sz="2800" dirty="0">
              <a:latin typeface="Helvetica"/>
              <a:cs typeface="Helvetica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A13EE9-2879-6684-B0B3-B9B2B8E77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722" y="4869712"/>
            <a:ext cx="3297598" cy="871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8DBAF3-2A47-87C9-6E89-FEBCDE53CBB5}"/>
                  </a:ext>
                </a:extLst>
              </p:cNvPr>
              <p:cNvSpPr txBox="1"/>
              <p:nvPr/>
            </p:nvSpPr>
            <p:spPr>
              <a:xfrm>
                <a:off x="6024563" y="4144350"/>
                <a:ext cx="5054600" cy="818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8DBAF3-2A47-87C9-6E89-FEBCDE53C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63" y="4144350"/>
                <a:ext cx="5054600" cy="818814"/>
              </a:xfrm>
              <a:prstGeom prst="rect">
                <a:avLst/>
              </a:prstGeom>
              <a:blipFill>
                <a:blip r:embed="rId5"/>
                <a:stretch>
                  <a:fillRect t="-132308" b="-19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4CB1A2DA-F7D9-EF4A-81E2-04F4F9618308}"/>
              </a:ext>
            </a:extLst>
          </p:cNvPr>
          <p:cNvSpPr txBox="1"/>
          <p:nvPr/>
        </p:nvSpPr>
        <p:spPr>
          <a:xfrm>
            <a:off x="7246938" y="495253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Classical Hartree term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27B203-206F-B25F-C9D2-AD67A2EC5AC2}"/>
              </a:ext>
            </a:extLst>
          </p:cNvPr>
          <p:cNvSpPr txBox="1"/>
          <p:nvPr/>
        </p:nvSpPr>
        <p:spPr>
          <a:xfrm>
            <a:off x="7281862" y="5449345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terms: e-nuclei; exchange-correlation potential (the rest many-body effects)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0D485DA-221A-5BCA-4C3A-47454C647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500" y="6021223"/>
            <a:ext cx="5181600" cy="95519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991693E-3DC8-C820-264B-42B14064A888}"/>
              </a:ext>
            </a:extLst>
          </p:cNvPr>
          <p:cNvSpPr txBox="1"/>
          <p:nvPr/>
        </p:nvSpPr>
        <p:spPr>
          <a:xfrm>
            <a:off x="670619" y="5636787"/>
            <a:ext cx="5359400" cy="365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58115" indent="-635">
              <a:lnSpc>
                <a:spcPct val="100699"/>
              </a:lnSpc>
              <a:spcBef>
                <a:spcPts val="80"/>
              </a:spcBef>
            </a:pPr>
            <a:r>
              <a:rPr lang="en-US" sz="1800" spc="-20" dirty="0">
                <a:solidFill>
                  <a:srgbClr val="B52018"/>
                </a:solidFill>
                <a:latin typeface="Helvetica"/>
                <a:cs typeface="Helvetica"/>
              </a:rPr>
              <a:t>Kohn-Sham </a:t>
            </a:r>
            <a:r>
              <a:rPr lang="en-US" sz="1800" spc="-10" dirty="0">
                <a:solidFill>
                  <a:srgbClr val="B52018"/>
                </a:solidFill>
                <a:latin typeface="Helvetica"/>
                <a:cs typeface="Helvetica"/>
              </a:rPr>
              <a:t>Hamiltonian</a:t>
            </a:r>
            <a:endParaRPr lang="en-US" sz="180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/>
          </a:p>
          <a:p>
            <a:pPr>
              <a:defRPr/>
            </a:pPr>
            <a:fld id="{29A84082-9A41-D342-A970-6616569771E8}" type="slidenum">
              <a:rPr lang="en-US" smtClean="0"/>
              <a:pPr>
                <a:defRPr/>
              </a:pPr>
              <a:t>9</a:t>
            </a:fld>
            <a:endParaRPr lang="en-US" sz="1103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54612"/>
            <a:ext cx="10855556" cy="369332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Using The Solution of the Schrodinger Equation at Mean-Field Level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349" y="1462132"/>
            <a:ext cx="9075420" cy="443198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We order the quantum states by their energies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The total energy of N electrons is approximately given by summing the first N states (the electrons occupy the lowest states)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The probability of finding an electron </a:t>
            </a:r>
            <a:r>
              <a:rPr lang="en-US" dirty="0" err="1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 in any small volume </a:t>
            </a:r>
            <a:r>
              <a:rPr lang="en-US" dirty="0" err="1">
                <a:latin typeface="Arial" charset="0"/>
              </a:rPr>
              <a:t>dV</a:t>
            </a:r>
            <a:r>
              <a:rPr lang="en-US" dirty="0">
                <a:latin typeface="Arial" charset="0"/>
              </a:rPr>
              <a:t> around </a:t>
            </a:r>
            <a:r>
              <a:rPr lang="en-US" b="1" dirty="0">
                <a:latin typeface="Arial" charset="0"/>
              </a:rPr>
              <a:t>r</a:t>
            </a:r>
            <a:r>
              <a:rPr lang="en-US" dirty="0">
                <a:latin typeface="Arial" charset="0"/>
              </a:rPr>
              <a:t> is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The total electron charge density is therefore</a:t>
            </a:r>
          </a:p>
        </p:txBody>
      </p:sp>
      <p:graphicFrame>
        <p:nvGraphicFramePr>
          <p:cNvPr id="2150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647044"/>
              </p:ext>
            </p:extLst>
          </p:nvPr>
        </p:nvGraphicFramePr>
        <p:xfrm>
          <a:off x="4084289" y="903340"/>
          <a:ext cx="1915222" cy="56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4" imgH="228501" progId="Equation.DSMT4">
                  <p:embed/>
                </p:oleObj>
              </mc:Choice>
              <mc:Fallback>
                <p:oleObj name="Equation" r:id="rId3" imgW="774364" imgH="228501" progId="Equation.DSMT4">
                  <p:embed/>
                  <p:pic>
                    <p:nvPicPr>
                      <p:cNvPr id="2150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289" y="903340"/>
                        <a:ext cx="1915222" cy="56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619076"/>
              </p:ext>
            </p:extLst>
          </p:nvPr>
        </p:nvGraphicFramePr>
        <p:xfrm>
          <a:off x="7175500" y="1468803"/>
          <a:ext cx="2356388" cy="596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52500" imgH="241300" progId="Equation.3">
                  <p:embed/>
                </p:oleObj>
              </mc:Choice>
              <mc:Fallback>
                <p:oleObj name="Equation" r:id="rId5" imgW="952500" imgH="241300" progId="Equation.3">
                  <p:embed/>
                  <p:pic>
                    <p:nvPicPr>
                      <p:cNvPr id="215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1468803"/>
                        <a:ext cx="2356388" cy="596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864441"/>
              </p:ext>
            </p:extLst>
          </p:nvPr>
        </p:nvGraphicFramePr>
        <p:xfrm>
          <a:off x="2333613" y="2814832"/>
          <a:ext cx="7475317" cy="1067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22600" imgH="431800" progId="Equation.DSMT4">
                  <p:embed/>
                </p:oleObj>
              </mc:Choice>
              <mc:Fallback>
                <p:oleObj name="Equation" r:id="rId7" imgW="3022600" imgH="431800" progId="Equation.DSMT4">
                  <p:embed/>
                  <p:pic>
                    <p:nvPicPr>
                      <p:cNvPr id="215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13" y="2814832"/>
                        <a:ext cx="7475317" cy="1067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555369"/>
              </p:ext>
            </p:extLst>
          </p:nvPr>
        </p:nvGraphicFramePr>
        <p:xfrm>
          <a:off x="4276846" y="4358481"/>
          <a:ext cx="1794426" cy="754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23586" imgH="304668" progId="Equation.DSMT4">
                  <p:embed/>
                </p:oleObj>
              </mc:Choice>
              <mc:Fallback>
                <p:oleObj name="Equation" r:id="rId9" imgW="723586" imgH="304668" progId="Equation.DSMT4">
                  <p:embed/>
                  <p:pic>
                    <p:nvPicPr>
                      <p:cNvPr id="215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846" y="4358481"/>
                        <a:ext cx="1794426" cy="754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008536"/>
              </p:ext>
            </p:extLst>
          </p:nvPr>
        </p:nvGraphicFramePr>
        <p:xfrm>
          <a:off x="4160864" y="5806689"/>
          <a:ext cx="3014636" cy="1067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18671" imgH="431613" progId="Equation.DSMT4">
                  <p:embed/>
                </p:oleObj>
              </mc:Choice>
              <mc:Fallback>
                <p:oleObj name="Equation" r:id="rId11" imgW="1218671" imgH="431613" progId="Equation.DSMT4">
                  <p:embed/>
                  <p:pic>
                    <p:nvPicPr>
                      <p:cNvPr id="215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64" y="5806689"/>
                        <a:ext cx="3014636" cy="1067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520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</TotalTime>
  <Words>1694</Words>
  <Application>Microsoft Macintosh PowerPoint</Application>
  <PresentationFormat>Custom</PresentationFormat>
  <Paragraphs>339</Paragraphs>
  <Slides>30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ヒラギノ丸ゴ ProN W4</vt:lpstr>
      <vt:lpstr>Apple Symbols</vt:lpstr>
      <vt:lpstr>Aptos</vt:lpstr>
      <vt:lpstr>Arial</vt:lpstr>
      <vt:lpstr>Arial Rounded MT Bold</vt:lpstr>
      <vt:lpstr>Cambria Math</vt:lpstr>
      <vt:lpstr>Courier New</vt:lpstr>
      <vt:lpstr>Helvetica</vt:lpstr>
      <vt:lpstr>Symbol</vt:lpstr>
      <vt:lpstr>Times New Roman</vt:lpstr>
      <vt:lpstr>Wingdings</vt:lpstr>
      <vt:lpstr>Office Theme</vt:lpstr>
      <vt:lpstr>Equation</vt:lpstr>
      <vt:lpstr>Quantum Mechanics for Electronic Structure I a quick overview of terms and concepts</vt:lpstr>
      <vt:lpstr>The saga of time and length scales</vt:lpstr>
      <vt:lpstr>size vs. accuracy</vt:lpstr>
      <vt:lpstr>size vs. accuracy</vt:lpstr>
      <vt:lpstr>What is QM?</vt:lpstr>
      <vt:lpstr>                 ab-initio Simulations</vt:lpstr>
      <vt:lpstr>Ab-initio theory for electronic structure</vt:lpstr>
      <vt:lpstr>   Mean-Field Theory</vt:lpstr>
      <vt:lpstr>Using The Solution of the Schrodinger Equation at Mean-Field Level</vt:lpstr>
      <vt:lpstr>QM calculated Charge Density</vt:lpstr>
      <vt:lpstr>Solving the Schodinger Equation</vt:lpstr>
      <vt:lpstr>Model of 3D PIB: Semiconductor Nanocrystals</vt:lpstr>
      <vt:lpstr>The Particle in a Box (“Simplest” QM problem)</vt:lpstr>
      <vt:lpstr>Choose Basis States</vt:lpstr>
      <vt:lpstr>Build the Hamiltonian</vt:lpstr>
      <vt:lpstr>Solve the Matrix Equation</vt:lpstr>
      <vt:lpstr>Now Get Energy and Charge Distribution</vt:lpstr>
      <vt:lpstr>Energy and charge density distribution </vt:lpstr>
      <vt:lpstr>Summary</vt:lpstr>
      <vt:lpstr>Density functional theory</vt:lpstr>
      <vt:lpstr>Kohn-Sham equation</vt:lpstr>
      <vt:lpstr>Exchange-correlation functional</vt:lpstr>
      <vt:lpstr>Self consistent field (SCF)</vt:lpstr>
      <vt:lpstr>Wavefunctions : Molecule orbitals</vt:lpstr>
      <vt:lpstr>Molecule orbitals</vt:lpstr>
      <vt:lpstr>Basis set and pseudo potential</vt:lpstr>
      <vt:lpstr>Example: H2O molecule</vt:lpstr>
      <vt:lpstr>H2O structure</vt:lpstr>
      <vt:lpstr>Dipole moment</vt:lpstr>
      <vt:lpstr>Molecule orbitals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yuan ping</cp:lastModifiedBy>
  <cp:revision>37</cp:revision>
  <dcterms:created xsi:type="dcterms:W3CDTF">2024-09-15T22:56:46Z</dcterms:created>
  <dcterms:modified xsi:type="dcterms:W3CDTF">2024-09-17T04:13:22Z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2009-07-20T00:00:00Z</vt:filetime>
  </property>
  <property fmtid="{D5CDD505-2E9C-101B-9397-08002B2CF9AE}" pid="3" name="Creator">
    <vt:lpwstr>Apple Keynote 4.0.4</vt:lpwstr>
  </property>
  <property fmtid="{D5CDD505-2E9C-101B-9397-08002B2CF9AE}" pid="4" name="LastSaved">
    <vt:filetime>2024-09-15T00:00:00Z</vt:filetime>
  </property>
  <property fmtid="{D5CDD505-2E9C-101B-9397-08002B2CF9AE}" pid="5" name="Producer">
    <vt:lpwstr>Mac OS X 10.5.7 Quartz PDFContext</vt:lpwstr>
  </property>
</Properties>
</file>