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91" r:id="rId30"/>
    <p:sldId id="292" r:id="rId31"/>
    <p:sldId id="293" r:id="rId32"/>
    <p:sldId id="298" r:id="rId33"/>
    <p:sldId id="294" r:id="rId34"/>
    <p:sldId id="295" r:id="rId35"/>
    <p:sldId id="296" r:id="rId36"/>
    <p:sldId id="297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591"/>
  </p:normalViewPr>
  <p:slideViewPr>
    <p:cSldViewPr>
      <p:cViewPr>
        <p:scale>
          <a:sx n="130" d="100"/>
          <a:sy n="130" d="100"/>
        </p:scale>
        <p:origin x="976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0" y="214630"/>
            <a:ext cx="747966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5520" y="2890520"/>
            <a:ext cx="4539615" cy="212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2200909"/>
            <a:ext cx="7312659" cy="1144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80110" marR="5080" indent="-867410">
              <a:lnSpc>
                <a:spcPts val="4250"/>
              </a:lnSpc>
              <a:spcBef>
                <a:spcPts val="500"/>
              </a:spcBef>
            </a:pPr>
            <a:r>
              <a:rPr sz="3800" spc="-20" dirty="0">
                <a:solidFill>
                  <a:srgbClr val="FF0000"/>
                </a:solidFill>
              </a:rPr>
              <a:t>Tutorial</a:t>
            </a:r>
            <a:r>
              <a:rPr sz="3800" spc="-130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on</a:t>
            </a:r>
            <a:r>
              <a:rPr sz="3800" spc="-125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phonon</a:t>
            </a:r>
            <a:r>
              <a:rPr sz="3800" spc="-125" dirty="0">
                <a:solidFill>
                  <a:srgbClr val="FF0000"/>
                </a:solidFill>
              </a:rPr>
              <a:t> </a:t>
            </a:r>
            <a:r>
              <a:rPr sz="3800" spc="-10" dirty="0">
                <a:solidFill>
                  <a:srgbClr val="FF0000"/>
                </a:solidFill>
              </a:rPr>
              <a:t>calculations </a:t>
            </a:r>
            <a:r>
              <a:rPr sz="3800" dirty="0">
                <a:solidFill>
                  <a:srgbClr val="FF0000"/>
                </a:solidFill>
              </a:rPr>
              <a:t>with</a:t>
            </a:r>
            <a:r>
              <a:rPr sz="3800" spc="-15" dirty="0">
                <a:solidFill>
                  <a:srgbClr val="FF0000"/>
                </a:solidFill>
              </a:rPr>
              <a:t> </a:t>
            </a:r>
            <a:r>
              <a:rPr sz="3800" spc="-10" dirty="0">
                <a:solidFill>
                  <a:srgbClr val="FF0000"/>
                </a:solidFill>
              </a:rPr>
              <a:t>Quantum-Espresso</a:t>
            </a:r>
            <a:endParaRPr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354FF-1D06-DD9C-9001-A76A9DFE5442}"/>
              </a:ext>
            </a:extLst>
          </p:cNvPr>
          <p:cNvSpPr txBox="1"/>
          <p:nvPr/>
        </p:nvSpPr>
        <p:spPr>
          <a:xfrm>
            <a:off x="3155462" y="4211322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Yuan Ping </a:t>
            </a:r>
          </a:p>
          <a:p>
            <a:endParaRPr lang="en-US" sz="2400" dirty="0"/>
          </a:p>
          <a:p>
            <a:r>
              <a:rPr lang="en-US" sz="2400" dirty="0"/>
              <a:t>   Oct. 14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7E8C-9E8C-F349-5D85-167A212C10BD}"/>
              </a:ext>
            </a:extLst>
          </p:cNvPr>
          <p:cNvSpPr txBox="1"/>
          <p:nvPr/>
        </p:nvSpPr>
        <p:spPr>
          <a:xfrm>
            <a:off x="3136900" y="69786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81"/>
                </a:solidFill>
                <a:effectLst/>
                <a:latin typeface="Helvetica" pitchFamily="2" charset="0"/>
              </a:rPr>
              <a:t>Part of slides are from Nicola </a:t>
            </a:r>
            <a:r>
              <a:rPr lang="en-US" i="1" dirty="0" err="1">
                <a:solidFill>
                  <a:srgbClr val="000081"/>
                </a:solidFill>
                <a:effectLst/>
                <a:latin typeface="Helvetica" pitchFamily="2" charset="0"/>
              </a:rPr>
              <a:t>Bonini</a:t>
            </a:r>
            <a:r>
              <a:rPr lang="en-US" i="1" dirty="0">
                <a:solidFill>
                  <a:srgbClr val="000081"/>
                </a:solidFill>
                <a:effectLst/>
                <a:latin typeface="Helvetica" pitchFamily="2" charset="0"/>
              </a:rPr>
              <a:t> from MIT and QE2009</a:t>
            </a:r>
            <a:endParaRPr lang="en-US" dirty="0">
              <a:solidFill>
                <a:srgbClr val="000081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19" y="734059"/>
            <a:ext cx="8892540" cy="1747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2225" marR="44704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Problems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charges.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  <a:spcBef>
                <a:spcPts val="85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Because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numerical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inaccuracies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charges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strictly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satisfy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following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due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translational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invariance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system: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130" y="2751859"/>
            <a:ext cx="7596136" cy="5486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0569" y="4293869"/>
            <a:ext cx="8798560" cy="2854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Reasons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numerical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inaccuracies:</a:t>
            </a:r>
            <a:endParaRPr sz="2200">
              <a:latin typeface="Arial"/>
              <a:cs typeface="Arial"/>
            </a:endParaRPr>
          </a:p>
          <a:p>
            <a:pPr marL="183515" marR="1167130" indent="-145415">
              <a:lnSpc>
                <a:spcPts val="2460"/>
              </a:lnSpc>
              <a:spcBef>
                <a:spcPts val="126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194310" algn="l"/>
              </a:tabLst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Insufficiently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accurate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thresholds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and/or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ph.x).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thresholds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save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time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!!</a:t>
            </a:r>
            <a:endParaRPr sz="2200">
              <a:latin typeface="Arial"/>
              <a:cs typeface="Arial"/>
            </a:endParaRPr>
          </a:p>
          <a:p>
            <a:pPr marL="183515" marR="30480" indent="-145415">
              <a:lnSpc>
                <a:spcPts val="2460"/>
              </a:lnSpc>
              <a:spcBef>
                <a:spcPts val="132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194310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XC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energy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computed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real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space.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problematic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GGA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than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LDA.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pseudopotentials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could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require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ecutrho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82880" marR="299720" indent="-145415">
              <a:lnSpc>
                <a:spcPts val="2460"/>
              </a:lnSpc>
              <a:spcBef>
                <a:spcPts val="132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21526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sampling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accurate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enough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particular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Z*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ε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require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very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dense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k-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sampling).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6550" y="3406140"/>
            <a:ext cx="7219950" cy="685800"/>
            <a:chOff x="336550" y="3406140"/>
            <a:chExt cx="7219950" cy="685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552" y="3580043"/>
              <a:ext cx="6686762" cy="4957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550" y="3406140"/>
              <a:ext cx="3657600" cy="685800"/>
            </a:xfrm>
            <a:custGeom>
              <a:avLst/>
              <a:gdLst/>
              <a:ahLst/>
              <a:cxnLst/>
              <a:rect l="l" t="t" r="r" b="b"/>
              <a:pathLst>
                <a:path w="3657600" h="685800">
                  <a:moveTo>
                    <a:pt x="3657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800" y="685800"/>
                  </a:lnTo>
                  <a:lnTo>
                    <a:pt x="3657600" y="6858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550" y="3406140"/>
              <a:ext cx="3657600" cy="685800"/>
            </a:xfrm>
            <a:custGeom>
              <a:avLst/>
              <a:gdLst/>
              <a:ahLst/>
              <a:cxnLst/>
              <a:rect l="l" t="t" r="r" b="b"/>
              <a:pathLst>
                <a:path w="3657600" h="685800">
                  <a:moveTo>
                    <a:pt x="1828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657600" y="0"/>
                  </a:lnTo>
                  <a:lnTo>
                    <a:pt x="3657600" y="685800"/>
                  </a:lnTo>
                  <a:lnTo>
                    <a:pt x="1828800" y="6858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109" y="883920"/>
            <a:ext cx="8623935" cy="19392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260" marR="188595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b="1" i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sum</a:t>
            </a:r>
            <a:r>
              <a:rPr sz="2200" b="1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b="1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however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imposed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after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calculation.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imposes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sum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elements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dyagonalizes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2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4629150"/>
            <a:ext cx="855662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submit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1889"/>
              </a:spcBef>
              <a:tabLst>
                <a:tab pos="2004060" algn="l"/>
                <a:tab pos="3512820" algn="l"/>
                <a:tab pos="3848100" algn="l"/>
                <a:tab pos="6028055" algn="l"/>
                <a:tab pos="636333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si.dynmat.in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si.dynmat.out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9" y="2929890"/>
            <a:ext cx="27070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05"/>
              </a:lnSpc>
              <a:spcBef>
                <a:spcPts val="100"/>
              </a:spcBef>
            </a:pPr>
            <a:r>
              <a:rPr sz="2000" spc="-10" dirty="0">
                <a:latin typeface="Courier New"/>
                <a:cs typeface="Courier New"/>
              </a:rPr>
              <a:t>&amp;input</a:t>
            </a:r>
            <a:endParaRPr sz="2000">
              <a:latin typeface="Courier New"/>
              <a:cs typeface="Courier New"/>
            </a:endParaRPr>
          </a:p>
          <a:p>
            <a:pPr marL="406400" marR="5080">
              <a:lnSpc>
                <a:spcPts val="2000"/>
              </a:lnSpc>
              <a:spcBef>
                <a:spcPts val="204"/>
              </a:spcBef>
            </a:pPr>
            <a:r>
              <a:rPr sz="2000" spc="-10" dirty="0">
                <a:latin typeface="Courier New"/>
                <a:cs typeface="Courier New"/>
              </a:rPr>
              <a:t>fildyn='dyn.G', asr='simple',</a:t>
            </a:r>
            <a:endParaRPr sz="2000">
              <a:latin typeface="Courier New"/>
              <a:cs typeface="Courier New"/>
            </a:endParaRPr>
          </a:p>
          <a:p>
            <a:pPr marL="101600">
              <a:lnSpc>
                <a:spcPts val="2000"/>
              </a:lnSpc>
            </a:pPr>
            <a:r>
              <a:rPr sz="2000" spc="-50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290" y="3091179"/>
            <a:ext cx="4911725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containing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dynamical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47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way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impose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acoustic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sum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rules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(if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put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'no'</a:t>
            </a:r>
            <a:r>
              <a:rPr sz="2200" spc="-7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instead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/>
                <a:cs typeface="Courier New"/>
              </a:rPr>
              <a:t>'simple'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does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impose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asr)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0" y="328802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920" y="3613150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740409"/>
            <a:ext cx="935355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produces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dynmat.out</a:t>
            </a:r>
            <a:r>
              <a:rPr sz="2200" i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frequencies:</a:t>
            </a:r>
            <a:endParaRPr sz="2200">
              <a:latin typeface="Arial"/>
              <a:cs typeface="Arial"/>
            </a:endParaRPr>
          </a:p>
          <a:p>
            <a:pPr marL="69850" marR="4156075" indent="487680">
              <a:lnSpc>
                <a:spcPct val="114599"/>
              </a:lnSpc>
              <a:spcBef>
                <a:spcPts val="870"/>
              </a:spcBef>
              <a:tabLst>
                <a:tab pos="1289050" algn="l"/>
                <a:tab pos="2750820" algn="l"/>
                <a:tab pos="4213225" algn="l"/>
              </a:tabLst>
            </a:pPr>
            <a:r>
              <a:rPr sz="1600" dirty="0">
                <a:latin typeface="Courier New"/>
                <a:cs typeface="Courier New"/>
              </a:rPr>
              <a:t>diagonalizing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dynamical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matrix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... </a:t>
            </a:r>
            <a:r>
              <a:rPr sz="1600" dirty="0">
                <a:latin typeface="Courier New"/>
                <a:cs typeface="Courier New"/>
              </a:rPr>
              <a:t>q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endParaRPr sz="1600">
              <a:latin typeface="Courier New"/>
              <a:cs typeface="Courier New"/>
            </a:endParaRPr>
          </a:p>
          <a:p>
            <a:pPr marL="69850">
              <a:lnSpc>
                <a:spcPts val="1430"/>
              </a:lnSpc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**************************************************************************</a:t>
            </a:r>
            <a:endParaRPr sz="1600">
              <a:latin typeface="Courier New"/>
              <a:cs typeface="Courier New"/>
            </a:endParaRPr>
          </a:p>
          <a:p>
            <a:pPr marL="557530">
              <a:lnSpc>
                <a:spcPts val="1760"/>
              </a:lnSpc>
              <a:tabLst>
                <a:tab pos="2750820" algn="l"/>
                <a:tab pos="5554345" algn="l"/>
              </a:tabLst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0.000000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0.000000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4819" y="2154932"/>
          <a:ext cx="907922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21590" algn="ct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2)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5344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21590" algn="ctr">
                        <a:lnSpc>
                          <a:spcPts val="138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8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3)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5344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ts val="1600"/>
                        </a:lnSpc>
                        <a:tabLst>
                          <a:tab pos="1705610" algn="l"/>
                        </a:tabLst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R="21590" algn="ct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ts val="1390"/>
                        </a:lnSpc>
                        <a:tabLst>
                          <a:tab pos="1705610" algn="l"/>
                        </a:tabLst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4)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R="21590" algn="ct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3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5)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21590" algn="ct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93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6)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54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3700" y="5434560"/>
            <a:ext cx="9133205" cy="1620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35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**************************************************************************</a:t>
            </a:r>
            <a:endParaRPr sz="1600">
              <a:latin typeface="Courier New"/>
              <a:cs typeface="Courier New"/>
            </a:endParaRPr>
          </a:p>
          <a:p>
            <a:pPr marL="12700" marR="483234">
              <a:lnSpc>
                <a:spcPts val="2460"/>
              </a:lnSpc>
              <a:spcBef>
                <a:spcPts val="1525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creates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dynmat.axsf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eigendisplacements.</a:t>
            </a:r>
            <a:r>
              <a:rPr sz="2200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xcrysden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visualize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them:</a:t>
            </a:r>
            <a:endParaRPr sz="22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615"/>
              </a:spcBef>
              <a:tabLst>
                <a:tab pos="1723389" algn="l"/>
                <a:tab pos="3232150" algn="l"/>
                <a:tab pos="4237990" algn="l"/>
                <a:tab pos="625030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xcrysden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–axsf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dynmat.axsf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2" y="1025530"/>
            <a:ext cx="9182726" cy="58013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310" y="2178050"/>
            <a:ext cx="7735570" cy="5209540"/>
          </a:xfrm>
          <a:custGeom>
            <a:avLst/>
            <a:gdLst/>
            <a:ahLst/>
            <a:cxnLst/>
            <a:rect l="l" t="t" r="r" b="b"/>
            <a:pathLst>
              <a:path w="7735570" h="5209540">
                <a:moveTo>
                  <a:pt x="3868419" y="5209540"/>
                </a:moveTo>
                <a:lnTo>
                  <a:pt x="0" y="5209540"/>
                </a:lnTo>
                <a:lnTo>
                  <a:pt x="0" y="0"/>
                </a:lnTo>
                <a:lnTo>
                  <a:pt x="7735570" y="0"/>
                </a:lnTo>
                <a:lnTo>
                  <a:pt x="7735570" y="5209540"/>
                </a:lnTo>
                <a:lnTo>
                  <a:pt x="3868419" y="52095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109" y="638810"/>
            <a:ext cx="7964805" cy="17894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Part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Phonons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polar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materials</a:t>
            </a:r>
            <a:endParaRPr sz="22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6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run_ph_G_AlAs.sh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290"/>
              </a:spcBef>
              <a:tabLst>
                <a:tab pos="1617980" algn="l"/>
                <a:tab pos="480377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./run_ph_G_AlAs.sh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 marR="167640" algn="ctr">
              <a:lnSpc>
                <a:spcPct val="100000"/>
              </a:lnSpc>
              <a:spcBef>
                <a:spcPts val="2480"/>
              </a:spcBef>
            </a:pPr>
            <a:r>
              <a:rPr sz="1600" dirty="0">
                <a:latin typeface="Courier New"/>
                <a:cs typeface="Courier New"/>
              </a:rPr>
              <a:t>Dielectric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constant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cartesian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axis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979" y="2438400"/>
            <a:ext cx="14795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438" y="2438400"/>
            <a:ext cx="87820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9.33612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317" y="2438400"/>
            <a:ext cx="87947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9.33612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9195" y="2438400"/>
            <a:ext cx="112331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0.00000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dirty="0">
                <a:latin typeface="Courier New"/>
                <a:cs typeface="Courier New"/>
              </a:rPr>
              <a:t>9.33612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979" y="3088639"/>
            <a:ext cx="612013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0650">
              <a:lnSpc>
                <a:spcPct val="114100"/>
              </a:lnSpc>
              <a:spcBef>
                <a:spcPts val="100"/>
              </a:spcBef>
              <a:tabLst>
                <a:tab pos="1352550" algn="l"/>
                <a:tab pos="1838960" algn="l"/>
              </a:tabLst>
            </a:pPr>
            <a:r>
              <a:rPr sz="1600" dirty="0">
                <a:latin typeface="Courier New"/>
                <a:cs typeface="Courier New"/>
              </a:rPr>
              <a:t>Effective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charges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(d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Force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/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dE)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cartesian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axis atom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25" dirty="0">
                <a:latin typeface="Courier New"/>
                <a:cs typeface="Courier New"/>
              </a:rPr>
              <a:t>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2298" y="3604259"/>
            <a:ext cx="87947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2.12370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298" y="4009390"/>
            <a:ext cx="879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9329" y="4212590"/>
            <a:ext cx="488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Courier New"/>
                <a:cs typeface="Courier New"/>
              </a:rPr>
              <a:t>atom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6028" y="4212590"/>
            <a:ext cx="756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</a:tabLst>
            </a:pPr>
            <a:r>
              <a:rPr sz="1600" spc="-50" dirty="0">
                <a:latin typeface="Courier New"/>
                <a:cs typeface="Courier New"/>
              </a:rPr>
              <a:t>2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2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300" y="3604259"/>
            <a:ext cx="62293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Ex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Ey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Ez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  <a:spcBef>
                <a:spcPts val="1270"/>
              </a:spcBef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Ex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Ey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Ez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0359" y="4414520"/>
            <a:ext cx="1001394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-2.17270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10406" y="3650991"/>
          <a:ext cx="3107689" cy="144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R="419100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R="419100" algn="r">
                        <a:lnSpc>
                          <a:spcPts val="14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2.12370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419100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2.12370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419100" algn="r">
                        <a:lnSpc>
                          <a:spcPts val="1875"/>
                        </a:lnSpc>
                        <a:spcBef>
                          <a:spcPts val="42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419100" algn="r">
                        <a:lnSpc>
                          <a:spcPts val="14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-2.17270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419100" algn="r">
                        <a:lnSpc>
                          <a:spcPts val="154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2.17270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28700" y="5063490"/>
            <a:ext cx="7459345" cy="862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Diagonalizing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dynamical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matrix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80"/>
              </a:spcBef>
              <a:tabLst>
                <a:tab pos="1597660" algn="l"/>
                <a:tab pos="3303270" algn="l"/>
                <a:tab pos="5008245" algn="l"/>
              </a:tabLst>
            </a:pPr>
            <a:r>
              <a:rPr sz="1600" dirty="0">
                <a:latin typeface="Courier New"/>
                <a:cs typeface="Courier New"/>
              </a:rPr>
              <a:t>q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0.000000000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0.000000000</a:t>
            </a:r>
            <a:r>
              <a:rPr sz="1600" dirty="0">
                <a:latin typeface="Courier New"/>
                <a:cs typeface="Courier New"/>
              </a:rPr>
              <a:t>	0.000000000</a:t>
            </a:r>
            <a:r>
              <a:rPr sz="1600" spc="-13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6380" y="5859779"/>
            <a:ext cx="136715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8138" y="5859779"/>
            <a:ext cx="209740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9595" y="5859779"/>
            <a:ext cx="209613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6380" y="6873240"/>
            <a:ext cx="684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4070" algn="l"/>
                <a:tab pos="4765675" algn="l"/>
              </a:tabLst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6)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7076440"/>
            <a:ext cx="745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3619" y="6493509"/>
            <a:ext cx="122301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No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LO-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ts val="2315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splitting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812800"/>
            <a:ext cx="8724900" cy="16903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add</a:t>
            </a:r>
            <a:r>
              <a:rPr sz="22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non-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term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recalculate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dynmat.x.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ts val="1980"/>
              </a:lnSpc>
              <a:spcBef>
                <a:spcPts val="159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665480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fildyn='dyn.G',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3477259"/>
            <a:ext cx="8836025" cy="9118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50"/>
              </a:spcBef>
              <a:tabLst>
                <a:tab pos="1612900" algn="l"/>
                <a:tab pos="3121660" algn="l"/>
                <a:tab pos="3456940" algn="l"/>
                <a:tab pos="5972175" algn="l"/>
                <a:tab pos="630745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alas.dynmat.in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alas.dynmat.out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2432050"/>
            <a:ext cx="4278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asr='simple',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  <a:tabLst>
                <a:tab pos="1521460" algn="l"/>
                <a:tab pos="3030220" algn="l"/>
              </a:tabLst>
            </a:pPr>
            <a:r>
              <a:rPr sz="1800" spc="-10" dirty="0">
                <a:latin typeface="Courier New"/>
                <a:cs typeface="Courier New"/>
              </a:rPr>
              <a:t>q(1)=1.d0,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q(2)=0.d0,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q(3)=0.d0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80" y="28892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940" y="2646679"/>
            <a:ext cx="292036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Direction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LO-TO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splitting.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0840" y="27724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0043" y="545084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48" y="545084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[THz]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237" y="545084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urier New"/>
                <a:cs typeface="Courier New"/>
              </a:rPr>
              <a:t>IR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97810" y="5730426"/>
          <a:ext cx="4315460" cy="140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8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410.67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12.3115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04190" y="4772659"/>
            <a:ext cx="275018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Check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200">
              <a:latin typeface="Arial"/>
              <a:cs typeface="Arial"/>
            </a:endParaRPr>
          </a:p>
          <a:p>
            <a:pPr marL="1776095">
              <a:lnSpc>
                <a:spcPct val="100000"/>
              </a:lnSpc>
              <a:tabLst>
                <a:tab pos="2188210" algn="l"/>
              </a:tabLst>
            </a:pPr>
            <a:r>
              <a:rPr sz="1800" spc="-50" dirty="0">
                <a:latin typeface="Courier New"/>
                <a:cs typeface="Courier New"/>
              </a:rPr>
              <a:t>#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mode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1269" y="6437629"/>
            <a:ext cx="101473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ts val="2315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LO-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splitting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039" y="3645896"/>
            <a:ext cx="9851390" cy="3910965"/>
            <a:chOff x="193039" y="3645896"/>
            <a:chExt cx="9851390" cy="3910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864" y="3645896"/>
              <a:ext cx="8988724" cy="3737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3039" y="5396229"/>
              <a:ext cx="9851390" cy="2160270"/>
            </a:xfrm>
            <a:custGeom>
              <a:avLst/>
              <a:gdLst/>
              <a:ahLst/>
              <a:cxnLst/>
              <a:rect l="l" t="t" r="r" b="b"/>
              <a:pathLst>
                <a:path w="9851390" h="2160270">
                  <a:moveTo>
                    <a:pt x="9851390" y="0"/>
                  </a:moveTo>
                  <a:lnTo>
                    <a:pt x="0" y="0"/>
                  </a:lnTo>
                  <a:lnTo>
                    <a:pt x="0" y="2160270"/>
                  </a:lnTo>
                  <a:lnTo>
                    <a:pt x="9851390" y="2160270"/>
                  </a:lnTo>
                  <a:lnTo>
                    <a:pt x="9851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039" y="5396229"/>
              <a:ext cx="9851390" cy="2160270"/>
            </a:xfrm>
            <a:custGeom>
              <a:avLst/>
              <a:gdLst/>
              <a:ahLst/>
              <a:cxnLst/>
              <a:rect l="l" t="t" r="r" b="b"/>
              <a:pathLst>
                <a:path w="9851390" h="2160270">
                  <a:moveTo>
                    <a:pt x="0" y="2160270"/>
                  </a:moveTo>
                  <a:lnTo>
                    <a:pt x="0" y="0"/>
                  </a:lnTo>
                  <a:lnTo>
                    <a:pt x="9851390" y="0"/>
                  </a:lnTo>
                  <a:lnTo>
                    <a:pt x="9851390" y="216027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5829" y="1201420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1800" spc="-50" dirty="0">
                <a:latin typeface="Courier New"/>
                <a:cs typeface="Courier New"/>
              </a:rPr>
              <a:t>#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25420" y="1143000"/>
          <a:ext cx="4588510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  <a:spcBef>
                          <a:spcPts val="560"/>
                        </a:spcBef>
                        <a:tabLst>
                          <a:tab pos="854710" algn="l"/>
                          <a:tab pos="2363470" algn="l"/>
                        </a:tabLst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ode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[cm-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1]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39"/>
                        </a:lnSpc>
                        <a:tabLst>
                          <a:tab pos="991869" algn="l"/>
                          <a:tab pos="2089150" algn="l"/>
                        </a:tabLst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 marR="297180" indent="548640">
                        <a:lnSpc>
                          <a:spcPts val="1800"/>
                        </a:lnSpc>
                        <a:spcBef>
                          <a:spcPts val="88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IR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176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  <a:lnT w="57150">
                      <a:solidFill>
                        <a:srgbClr val="7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410.67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12.3115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  <a:lnB w="57150">
                      <a:solidFill>
                        <a:srgbClr val="7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486400" y="2948939"/>
            <a:ext cx="1156970" cy="708660"/>
          </a:xfrm>
          <a:custGeom>
            <a:avLst/>
            <a:gdLst/>
            <a:ahLst/>
            <a:cxnLst/>
            <a:rect l="l" t="t" r="r" b="b"/>
            <a:pathLst>
              <a:path w="1156970" h="708660">
                <a:moveTo>
                  <a:pt x="1156970" y="45720"/>
                </a:moveTo>
                <a:lnTo>
                  <a:pt x="1129030" y="0"/>
                </a:lnTo>
                <a:lnTo>
                  <a:pt x="229730" y="538861"/>
                </a:lnTo>
                <a:lnTo>
                  <a:pt x="195580" y="481330"/>
                </a:lnTo>
                <a:lnTo>
                  <a:pt x="0" y="708660"/>
                </a:lnTo>
                <a:lnTo>
                  <a:pt x="292100" y="643890"/>
                </a:lnTo>
                <a:lnTo>
                  <a:pt x="257606" y="585825"/>
                </a:lnTo>
                <a:lnTo>
                  <a:pt x="115697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830579"/>
            <a:ext cx="9420225" cy="637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14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spc="145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200" b="1" i="1" spc="14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48895" marR="588645">
              <a:lnSpc>
                <a:spcPct val="101499"/>
              </a:lnSpc>
              <a:spcBef>
                <a:spcPts val="17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procedure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2200" b="1" i="1" spc="17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170" dirty="0">
                <a:solidFill>
                  <a:srgbClr val="00007F"/>
                </a:solidFill>
                <a:latin typeface="Times New Roman"/>
                <a:cs typeface="Times New Roman"/>
              </a:rPr>
              <a:t>≠</a:t>
            </a:r>
            <a:r>
              <a:rPr sz="2200" b="1" i="1" spc="170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b="1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Γ.</a:t>
            </a:r>
            <a:endParaRPr sz="2200">
              <a:latin typeface="Arial"/>
              <a:cs typeface="Arial"/>
            </a:endParaRPr>
          </a:p>
          <a:p>
            <a:pPr marL="48895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run_ph_G_Si.sh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=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(0,0,1):</a:t>
            </a:r>
            <a:endParaRPr sz="2200">
              <a:latin typeface="Arial"/>
              <a:cs typeface="Arial"/>
            </a:endParaRPr>
          </a:p>
          <a:p>
            <a:pPr marL="441325" indent="-415925">
              <a:lnSpc>
                <a:spcPct val="100000"/>
              </a:lnSpc>
              <a:spcBef>
                <a:spcPts val="1710"/>
              </a:spcBef>
              <a:buClr>
                <a:srgbClr val="00007F"/>
              </a:buClr>
              <a:buFont typeface="Arial"/>
              <a:buAutoNum type="arabicParenR"/>
              <a:tabLst>
                <a:tab pos="441325" algn="l"/>
                <a:tab pos="1783080" algn="l"/>
                <a:tab pos="2286000" algn="l"/>
                <a:tab pos="698055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../exercise1/run_ph_G_Si.sh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run_ph_X_Si.sh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00007F"/>
              </a:buClr>
              <a:buFont typeface="Arial"/>
              <a:buAutoNum type="arabicParenR"/>
            </a:pPr>
            <a:endParaRPr sz="2200">
              <a:latin typeface="Courier New"/>
              <a:cs typeface="Courier New"/>
            </a:endParaRPr>
          </a:p>
          <a:p>
            <a:pPr marL="336550" marR="17780" indent="-311150">
              <a:lnSpc>
                <a:spcPts val="2540"/>
              </a:lnSpc>
              <a:buAutoNum type="arabicParenR"/>
              <a:tabLst>
                <a:tab pos="336550" algn="l"/>
                <a:tab pos="3498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Use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favorite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editor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 remove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epsil=.true.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(that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only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 Γ),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change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name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matrix.</a:t>
            </a:r>
            <a:endParaRPr sz="2200">
              <a:latin typeface="Arial"/>
              <a:cs typeface="Arial"/>
            </a:endParaRPr>
          </a:p>
          <a:p>
            <a:pPr marL="351155" indent="-325755">
              <a:lnSpc>
                <a:spcPct val="100000"/>
              </a:lnSpc>
              <a:spcBef>
                <a:spcPts val="2520"/>
              </a:spcBef>
              <a:buAutoNum type="arabicParenR"/>
              <a:tabLst>
                <a:tab pos="35115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Execute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script:</a:t>
            </a:r>
            <a:endParaRPr sz="2200">
              <a:latin typeface="Arial"/>
              <a:cs typeface="Arial"/>
            </a:endParaRPr>
          </a:p>
          <a:p>
            <a:pPr marL="360680">
              <a:lnSpc>
                <a:spcPct val="100000"/>
              </a:lnSpc>
              <a:spcBef>
                <a:spcPts val="1080"/>
              </a:spcBef>
              <a:tabLst>
                <a:tab pos="1701800" algn="l"/>
                <a:tab pos="455168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./run_ph_X_Si.sh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200">
              <a:latin typeface="Courier New"/>
              <a:cs typeface="Courier New"/>
            </a:endParaRPr>
          </a:p>
          <a:p>
            <a:pPr marL="203200" marR="250190">
              <a:lnSpc>
                <a:spcPct val="97900"/>
              </a:lnSpc>
              <a:tabLst>
                <a:tab pos="31540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slightly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different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=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because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spc="165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165" dirty="0">
                <a:solidFill>
                  <a:srgbClr val="00007F"/>
                </a:solidFill>
                <a:latin typeface="Times New Roman"/>
                <a:cs typeface="Times New Roman"/>
              </a:rPr>
              <a:t>≠</a:t>
            </a:r>
            <a:r>
              <a:rPr sz="2200" b="1" i="1" spc="165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b="1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also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wavefunctions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ψ</a:t>
            </a:r>
            <a:r>
              <a:rPr sz="1875" b="1" i="1" spc="-30" baseline="-311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875" i="1" spc="-30" baseline="-31111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r>
              <a:rPr sz="1875" b="1" i="1" spc="-30" baseline="-3111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875" b="1" i="1" baseline="-3111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addition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ψ</a:t>
            </a:r>
            <a:r>
              <a:rPr sz="1875" b="1" i="1" baseline="-311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's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203200" marR="685800">
              <a:lnSpc>
                <a:spcPts val="2460"/>
              </a:lnSpc>
              <a:spcBef>
                <a:spcPts val="57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symmetry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small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group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(not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crystal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symmetry).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4057650"/>
            <a:ext cx="1809114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epsil=.true., ldisp=.true. fildyn='dyn',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4743450"/>
            <a:ext cx="848994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nq1=4, nq2=4,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4190" y="5071109"/>
            <a:ext cx="1828800" cy="137160"/>
          </a:xfrm>
          <a:custGeom>
            <a:avLst/>
            <a:gdLst/>
            <a:ahLst/>
            <a:cxnLst/>
            <a:rect l="l" t="t" r="r" b="b"/>
            <a:pathLst>
              <a:path w="1828800" h="137160">
                <a:moveTo>
                  <a:pt x="1828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828800" y="95250"/>
                </a:lnTo>
                <a:lnTo>
                  <a:pt x="1828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1420" y="4061460"/>
            <a:ext cx="4275455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1750">
              <a:lnSpc>
                <a:spcPct val="1587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Option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grid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Uniform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1390" y="4420869"/>
            <a:ext cx="1371600" cy="137160"/>
          </a:xfrm>
          <a:custGeom>
            <a:avLst/>
            <a:gdLst/>
            <a:ahLst/>
            <a:cxnLst/>
            <a:rect l="l" t="t" r="r" b="b"/>
            <a:pathLst>
              <a:path w="1371600" h="137160">
                <a:moveTo>
                  <a:pt x="13716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371600" y="95250"/>
                </a:lnTo>
                <a:lnTo>
                  <a:pt x="13716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147" y="5226180"/>
            <a:ext cx="4141083" cy="5585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669" y="5200650"/>
            <a:ext cx="9133205" cy="1950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30630" marR="583692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nq3=4, </a:t>
            </a:r>
            <a:r>
              <a:rPr sz="1800" dirty="0">
                <a:latin typeface="Courier New"/>
                <a:cs typeface="Courier New"/>
              </a:rPr>
              <a:t>tr2_ph=1.0d-</a:t>
            </a:r>
            <a:r>
              <a:rPr sz="1800" spc="-25" dirty="0">
                <a:latin typeface="Courier New"/>
                <a:cs typeface="Courier New"/>
              </a:rPr>
              <a:t>14,</a:t>
            </a:r>
            <a:endParaRPr sz="1800">
              <a:latin typeface="Courier New"/>
              <a:cs typeface="Courier New"/>
            </a:endParaRPr>
          </a:p>
          <a:p>
            <a:pPr marL="956310">
              <a:lnSpc>
                <a:spcPts val="1800"/>
              </a:lnSpc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12700" marR="490855">
              <a:lnSpc>
                <a:spcPts val="2460"/>
              </a:lnSpc>
              <a:spcBef>
                <a:spcPts val="1989"/>
              </a:spcBef>
              <a:tabLst>
                <a:tab pos="656780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specified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points.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Courier New"/>
                <a:cs typeface="Courier New"/>
              </a:rPr>
              <a:t>dyn1</a:t>
            </a:r>
            <a:r>
              <a:rPr sz="2200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200" spc="-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dyn2</a:t>
            </a:r>
            <a:r>
              <a:rPr sz="2200" spc="-10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00007F"/>
                </a:solidFill>
                <a:latin typeface="Courier New"/>
                <a:cs typeface="Courier New"/>
              </a:rPr>
              <a:t>	...</a:t>
            </a:r>
            <a:r>
              <a:rPr sz="2200" spc="-4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dyn8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9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dyn0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inequivalent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(8,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case).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109" y="588010"/>
            <a:ext cx="9277350" cy="3540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grid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run_ph_X_Si.sh</a:t>
            </a:r>
            <a:r>
              <a:rPr sz="2200" spc="-71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described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below.</a:t>
            </a:r>
            <a:endParaRPr sz="22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2340"/>
              </a:spcBef>
              <a:buClr>
                <a:srgbClr val="00007F"/>
              </a:buClr>
              <a:buFont typeface="Arial"/>
              <a:buAutoNum type="arabicParenR"/>
              <a:tabLst>
                <a:tab pos="337185" algn="l"/>
                <a:tab pos="1678939" algn="l"/>
                <a:tab pos="2181860" algn="l"/>
                <a:tab pos="469709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run_ph_X_Si.sh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run_ph_Si.sh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AutoNum type="arabicParenR"/>
            </a:pPr>
            <a:endParaRPr sz="2200">
              <a:latin typeface="Courier New"/>
              <a:cs typeface="Courier New"/>
            </a:endParaRPr>
          </a:p>
          <a:p>
            <a:pPr marL="332105" marR="5080" indent="-319405">
              <a:lnSpc>
                <a:spcPts val="2550"/>
              </a:lnSpc>
              <a:buAutoNum type="arabicParenR"/>
              <a:tabLst>
                <a:tab pos="336550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allow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both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calculations.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like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marL="991869" marR="6082030" indent="-137160">
              <a:lnSpc>
                <a:spcPts val="1800"/>
              </a:lnSpc>
              <a:spcBef>
                <a:spcPts val="1520"/>
              </a:spcBef>
              <a:tabLst>
                <a:tab pos="1951989" algn="l"/>
                <a:tab pos="2363470" algn="l"/>
                <a:tab pos="2637790" algn="l"/>
              </a:tabLst>
            </a:pPr>
            <a:r>
              <a:rPr sz="1800" spc="-10" dirty="0">
                <a:latin typeface="Courier New"/>
                <a:cs typeface="Courier New"/>
              </a:rPr>
              <a:t>phonons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on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grid </a:t>
            </a:r>
            <a:r>
              <a:rPr sz="1800" spc="-10" dirty="0">
                <a:latin typeface="Courier New"/>
                <a:cs typeface="Courier New"/>
              </a:rPr>
              <a:t>&amp;inputph</a:t>
            </a:r>
            <a:endParaRPr sz="1800">
              <a:latin typeface="Courier New"/>
              <a:cs typeface="Courier New"/>
            </a:endParaRPr>
          </a:p>
          <a:p>
            <a:pPr marL="126619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prefix='si',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7880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interatomic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force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constants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4140200"/>
            <a:ext cx="5984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q2r.x.</a:t>
            </a:r>
            <a:r>
              <a:rPr sz="22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q2r.x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6004559"/>
            <a:ext cx="6076950" cy="855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2039620" algn="l"/>
                <a:tab pos="3045460" algn="l"/>
                <a:tab pos="3380740" algn="l"/>
                <a:tab pos="4554220" algn="l"/>
                <a:tab pos="48895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4663440"/>
            <a:ext cx="194627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9225" marR="5080" indent="-13716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&amp;input fildyn='dyn',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4789" y="5120640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zasr='simple',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789" y="5349240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flfrc='si.444.fc'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630" y="55778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320" y="4695190"/>
            <a:ext cx="4571365" cy="13563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335" marR="50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calculation</a:t>
            </a:r>
            <a:endParaRPr sz="2200">
              <a:latin typeface="Arial"/>
              <a:cs typeface="Arial"/>
            </a:endParaRPr>
          </a:p>
          <a:p>
            <a:pPr marL="12700" marR="363220">
              <a:lnSpc>
                <a:spcPts val="2460"/>
              </a:lnSpc>
              <a:spcBef>
                <a:spcPts val="459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force constants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1130" y="5539739"/>
            <a:ext cx="1068070" cy="137160"/>
          </a:xfrm>
          <a:custGeom>
            <a:avLst/>
            <a:gdLst/>
            <a:ahLst/>
            <a:cxnLst/>
            <a:rect l="l" t="t" r="r" b="b"/>
            <a:pathLst>
              <a:path w="1068070" h="137160">
                <a:moveTo>
                  <a:pt x="1068070" y="34290"/>
                </a:moveTo>
                <a:lnTo>
                  <a:pt x="206121" y="41567"/>
                </a:lnTo>
                <a:lnTo>
                  <a:pt x="205740" y="0"/>
                </a:lnTo>
                <a:lnTo>
                  <a:pt x="0" y="69850"/>
                </a:lnTo>
                <a:lnTo>
                  <a:pt x="207010" y="137160"/>
                </a:lnTo>
                <a:lnTo>
                  <a:pt x="206629" y="96177"/>
                </a:lnTo>
                <a:lnTo>
                  <a:pt x="1068070" y="88900"/>
                </a:lnTo>
                <a:lnTo>
                  <a:pt x="1068070" y="3429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03800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16002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600200" y="96520"/>
                </a:lnTo>
                <a:lnTo>
                  <a:pt x="16002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1100" y="1841500"/>
            <a:ext cx="1969135" cy="13995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100"/>
              </a:spcBef>
            </a:pP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C(q</a:t>
            </a:r>
            <a:r>
              <a:rPr sz="2175" i="1" spc="-15" baseline="-19157" dirty="0">
                <a:solidFill>
                  <a:srgbClr val="00007F"/>
                </a:solidFill>
                <a:latin typeface="Times New Roman"/>
                <a:cs typeface="Times New Roman"/>
              </a:rPr>
              <a:t>n</a:t>
            </a: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5400" marR="30480" algn="just">
              <a:lnSpc>
                <a:spcPct val="93300"/>
              </a:lnSpc>
              <a:spcBef>
                <a:spcPts val="895"/>
              </a:spcBef>
            </a:pPr>
            <a:r>
              <a:rPr sz="1800" dirty="0">
                <a:latin typeface="Arial"/>
                <a:cs typeface="Arial"/>
              </a:rPr>
              <a:t>Matrices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grid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NxNxN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reciprocal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1250" y="1792393"/>
            <a:ext cx="2806700" cy="142367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205"/>
              </a:spcBef>
            </a:pP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C(R</a:t>
            </a:r>
            <a:r>
              <a:rPr sz="2175" i="1" spc="-15" baseline="-19157" dirty="0">
                <a:solidFill>
                  <a:srgbClr val="00007F"/>
                </a:solidFill>
                <a:latin typeface="Times New Roman"/>
                <a:cs typeface="Times New Roman"/>
              </a:rPr>
              <a:t>l</a:t>
            </a: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5400" marR="30480">
              <a:lnSpc>
                <a:spcPct val="933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1286510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B6EF35-D886-09EB-3117-D22B626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1404619"/>
            <a:ext cx="7057727" cy="952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38480"/>
            <a:ext cx="125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1532889"/>
            <a:ext cx="7037705" cy="2327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 marR="1807210">
              <a:lnSpc>
                <a:spcPct val="118400"/>
              </a:lnSpc>
              <a:spcBef>
                <a:spcPts val="550"/>
              </a:spcBef>
            </a:pP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1: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calculations</a:t>
            </a:r>
            <a:r>
              <a:rPr sz="24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4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Γ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2: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polar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00"/>
              </a:spcBef>
            </a:pP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3: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dispersion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density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4:</a:t>
            </a:r>
            <a:r>
              <a:rPr sz="24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7261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Third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phonons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generic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q'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IFC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3816350"/>
            <a:ext cx="70396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matdyn.x.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6328409"/>
            <a:ext cx="8592185" cy="855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2039620" algn="l"/>
                <a:tab pos="3548379" algn="l"/>
                <a:tab pos="3883660" algn="l"/>
                <a:tab pos="6063615" algn="l"/>
                <a:tab pos="639889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matdyn_ex.in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matdyn_ex.out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709" y="4248150"/>
            <a:ext cx="4707890" cy="1918970"/>
          </a:xfrm>
          <a:custGeom>
            <a:avLst/>
            <a:gdLst/>
            <a:ahLst/>
            <a:cxnLst/>
            <a:rect l="l" t="t" r="r" b="b"/>
            <a:pathLst>
              <a:path w="4707890" h="1918970">
                <a:moveTo>
                  <a:pt x="2353310" y="1918970"/>
                </a:moveTo>
                <a:lnTo>
                  <a:pt x="0" y="1918970"/>
                </a:lnTo>
                <a:lnTo>
                  <a:pt x="0" y="0"/>
                </a:lnTo>
                <a:lnTo>
                  <a:pt x="4707890" y="0"/>
                </a:lnTo>
                <a:lnTo>
                  <a:pt x="4707890" y="1918970"/>
                </a:lnTo>
                <a:lnTo>
                  <a:pt x="2353310" y="1918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339" y="4224020"/>
            <a:ext cx="290639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423545" marR="142240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asr='simple', amass(1)=28.0855,</a:t>
            </a:r>
            <a:endParaRPr sz="1800">
              <a:latin typeface="Courier New"/>
              <a:cs typeface="Courier New"/>
            </a:endParaRPr>
          </a:p>
          <a:p>
            <a:pPr marL="423545" marR="508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flfrc='si.444.fc', flfrq='si.freq'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39" y="53670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80" y="55956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5824220"/>
            <a:ext cx="441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  <a:tab pos="3304540" algn="l"/>
              </a:tabLst>
            </a:pPr>
            <a:r>
              <a:rPr sz="1800" spc="-10" dirty="0">
                <a:latin typeface="Courier New"/>
                <a:cs typeface="Courier New"/>
              </a:rPr>
              <a:t>0.300000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0.200000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0.050000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800" y="4803140"/>
            <a:ext cx="3592829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IFC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frequencies</a:t>
            </a:r>
            <a:endParaRPr sz="2200">
              <a:latin typeface="Arial"/>
              <a:cs typeface="Arial"/>
            </a:endParaRPr>
          </a:p>
          <a:p>
            <a:pPr marL="12700" marR="1214755">
              <a:lnSpc>
                <a:spcPts val="2550"/>
              </a:lnSpc>
              <a:spcBef>
                <a:spcPts val="64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081269"/>
            <a:ext cx="4834890" cy="1017269"/>
          </a:xfrm>
          <a:custGeom>
            <a:avLst/>
            <a:gdLst/>
            <a:ahLst/>
            <a:cxnLst/>
            <a:rect l="l" t="t" r="r" b="b"/>
            <a:pathLst>
              <a:path w="4834890" h="1017270">
                <a:moveTo>
                  <a:pt x="4800600" y="642620"/>
                </a:moveTo>
                <a:lnTo>
                  <a:pt x="205740" y="642620"/>
                </a:lnTo>
                <a:lnTo>
                  <a:pt x="205740" y="600710"/>
                </a:lnTo>
                <a:lnTo>
                  <a:pt x="0" y="669290"/>
                </a:lnTo>
                <a:lnTo>
                  <a:pt x="205740" y="737870"/>
                </a:lnTo>
                <a:lnTo>
                  <a:pt x="205740" y="697230"/>
                </a:lnTo>
                <a:lnTo>
                  <a:pt x="4800600" y="697230"/>
                </a:lnTo>
                <a:lnTo>
                  <a:pt x="4800600" y="642620"/>
                </a:lnTo>
                <a:close/>
              </a:path>
              <a:path w="4834890" h="1017270">
                <a:moveTo>
                  <a:pt x="4800600" y="269240"/>
                </a:moveTo>
                <a:lnTo>
                  <a:pt x="2720340" y="269240"/>
                </a:lnTo>
                <a:lnTo>
                  <a:pt x="2720340" y="228600"/>
                </a:lnTo>
                <a:lnTo>
                  <a:pt x="2514600" y="297180"/>
                </a:lnTo>
                <a:lnTo>
                  <a:pt x="2720340" y="365760"/>
                </a:lnTo>
                <a:lnTo>
                  <a:pt x="2720340" y="325120"/>
                </a:lnTo>
                <a:lnTo>
                  <a:pt x="4800600" y="325120"/>
                </a:lnTo>
                <a:lnTo>
                  <a:pt x="4800600" y="269240"/>
                </a:lnTo>
                <a:close/>
              </a:path>
              <a:path w="4834890" h="1017270">
                <a:moveTo>
                  <a:pt x="4800600" y="40640"/>
                </a:moveTo>
                <a:lnTo>
                  <a:pt x="3177540" y="40640"/>
                </a:lnTo>
                <a:lnTo>
                  <a:pt x="3177540" y="0"/>
                </a:lnTo>
                <a:lnTo>
                  <a:pt x="2971800" y="68580"/>
                </a:lnTo>
                <a:lnTo>
                  <a:pt x="3177540" y="137160"/>
                </a:lnTo>
                <a:lnTo>
                  <a:pt x="3177540" y="96520"/>
                </a:lnTo>
                <a:lnTo>
                  <a:pt x="4800600" y="96520"/>
                </a:lnTo>
                <a:lnTo>
                  <a:pt x="4800600" y="40640"/>
                </a:lnTo>
                <a:close/>
              </a:path>
              <a:path w="4834890" h="1017270">
                <a:moveTo>
                  <a:pt x="4834890" y="924560"/>
                </a:moveTo>
                <a:lnTo>
                  <a:pt x="4549648" y="921232"/>
                </a:lnTo>
                <a:lnTo>
                  <a:pt x="4550410" y="880110"/>
                </a:lnTo>
                <a:lnTo>
                  <a:pt x="4343400" y="947420"/>
                </a:lnTo>
                <a:lnTo>
                  <a:pt x="4547870" y="1017270"/>
                </a:lnTo>
                <a:lnTo>
                  <a:pt x="4548606" y="976960"/>
                </a:lnTo>
                <a:lnTo>
                  <a:pt x="4834890" y="979170"/>
                </a:lnTo>
                <a:lnTo>
                  <a:pt x="4834890" y="92456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38911" y="2221437"/>
            <a:ext cx="1999614" cy="67967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>
              <a:lnSpc>
                <a:spcPts val="202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Dynamical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generic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1358900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50289" y="2041956"/>
            <a:ext cx="5184140" cy="14966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77315">
              <a:lnSpc>
                <a:spcPct val="100000"/>
              </a:lnSpc>
              <a:spcBef>
                <a:spcPts val="40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2432685">
              <a:lnSpc>
                <a:spcPct val="933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  <a:p>
            <a:pPr marL="268478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0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85936F-8693-26CF-4F3C-1B51033C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1534193"/>
            <a:ext cx="6589532" cy="7742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9335770" cy="495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dispersion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54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run_dispersion_Si.sh</a:t>
            </a:r>
            <a:r>
              <a:rPr sz="2200" spc="-72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generate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plot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dispersion: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005"/>
              </a:spcBef>
              <a:tabLst>
                <a:tab pos="1859280" algn="l"/>
                <a:tab pos="571563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./run_dispersion_Si.sh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200">
              <a:latin typeface="Courier New"/>
              <a:cs typeface="Courier New"/>
            </a:endParaRPr>
          </a:p>
          <a:p>
            <a:pPr marL="12700" marR="714375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includes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i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(along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particular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lines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Brillouin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zone)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plotband.x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post-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processing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user-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friendly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postscript</a:t>
            </a:r>
            <a:r>
              <a:rPr sz="22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figure.</a:t>
            </a:r>
            <a:endParaRPr sz="2200">
              <a:latin typeface="Arial"/>
              <a:cs typeface="Arial"/>
            </a:endParaRPr>
          </a:p>
          <a:p>
            <a:pPr marL="12700" marR="530225">
              <a:lnSpc>
                <a:spcPts val="2460"/>
              </a:lnSpc>
              <a:spcBef>
                <a:spcPts val="121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gnuplot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plot_dispersion.gnu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)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plot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theoretical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results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together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some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experimental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(exp.dat):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085"/>
              </a:spcBef>
              <a:tabLst>
                <a:tab pos="1859280" algn="l"/>
                <a:tab pos="32004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gnuplot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plot_dispersion.gnu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676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dispersion</a:t>
            </a:r>
            <a:r>
              <a:rPr sz="22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(file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gnuplot_dispersion.eps)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54" y="1800724"/>
            <a:ext cx="6407086" cy="4563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302" y="2384993"/>
            <a:ext cx="3124070" cy="30053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4069" y="5496559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Brillouin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FCC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8508365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vibrational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density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states.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like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ts val="1980"/>
              </a:lnSpc>
              <a:spcBef>
                <a:spcPts val="143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699770" marR="5467985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asr='simple', amass(1)=28.0855,</a:t>
            </a:r>
            <a:endParaRPr sz="1800">
              <a:latin typeface="Courier New"/>
              <a:cs typeface="Courier New"/>
            </a:endParaRPr>
          </a:p>
          <a:p>
            <a:pPr marL="69977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flfrc='si.444.fc',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4968240"/>
            <a:ext cx="856551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gnuplot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plot_dos.gnu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picture.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1290"/>
              </a:spcBef>
              <a:tabLst>
                <a:tab pos="1859280" algn="l"/>
                <a:tab pos="32004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gnuplot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plot_dos.gnu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460"/>
              </a:lnSpc>
              <a:spcBef>
                <a:spcPts val="226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density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states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different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points.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gives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converged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result?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180" y="3153409"/>
            <a:ext cx="2769235" cy="1214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224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flfrq='si.dos.freq' dos=.true., fldos='si.dos' deltaE=1.d0,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932939" algn="l"/>
              </a:tabLst>
            </a:pPr>
            <a:r>
              <a:rPr sz="1800" spc="-10" dirty="0">
                <a:latin typeface="Courier New"/>
                <a:cs typeface="Courier New"/>
              </a:rPr>
              <a:t>nk1=4,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nk2=4,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nk3=4,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700" y="429640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59" y="3301999"/>
            <a:ext cx="356298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Option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DOS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calculation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Energy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interval</a:t>
            </a:r>
            <a:endParaRPr sz="2200">
              <a:latin typeface="Arial"/>
              <a:cs typeface="Arial"/>
            </a:endParaRPr>
          </a:p>
          <a:p>
            <a:pPr marL="12700" marR="99695">
              <a:lnSpc>
                <a:spcPts val="2460"/>
              </a:lnSpc>
              <a:spcBef>
                <a:spcPts val="13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Grid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DOS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8590" y="420242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143000" y="96520"/>
                </a:lnTo>
                <a:lnTo>
                  <a:pt x="11430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90" y="395096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143000" y="95250"/>
                </a:lnTo>
                <a:lnTo>
                  <a:pt x="11430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8590" y="355472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143000" y="96520"/>
                </a:lnTo>
                <a:lnTo>
                  <a:pt x="11430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4053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vibrational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219" y="1055369"/>
            <a:ext cx="7334250" cy="5129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1531" y="2232012"/>
            <a:ext cx="290195" cy="1986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aseline="1543" dirty="0">
                <a:latin typeface="Arial"/>
                <a:cs typeface="Arial"/>
              </a:rPr>
              <a:t>VDOS</a:t>
            </a:r>
            <a:r>
              <a:rPr sz="2700" spc="-44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(st</a:t>
            </a:r>
            <a:r>
              <a:rPr sz="1800" spc="-10" dirty="0">
                <a:latin typeface="Arial"/>
                <a:cs typeface="Arial"/>
              </a:rPr>
              <a:t>ates/cm</a:t>
            </a:r>
            <a:r>
              <a:rPr sz="1575" spc="-15" baseline="39682" dirty="0">
                <a:latin typeface="Arial"/>
                <a:cs typeface="Arial"/>
              </a:rPr>
              <a:t>-</a:t>
            </a:r>
            <a:r>
              <a:rPr sz="1575" spc="-37" baseline="39682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6011926"/>
            <a:ext cx="7772400" cy="11779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28549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Arial"/>
                <a:cs typeface="Arial"/>
              </a:rPr>
              <a:t>Frequency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(cm</a:t>
            </a:r>
            <a:r>
              <a:rPr sz="1575" spc="-30" baseline="39682" dirty="0">
                <a:latin typeface="Arial"/>
                <a:cs typeface="Arial"/>
              </a:rPr>
              <a:t>-</a:t>
            </a:r>
            <a:r>
              <a:rPr sz="1575" spc="-37" baseline="39682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2499"/>
              </a:lnSpc>
              <a:spcBef>
                <a:spcPts val="1019"/>
              </a:spcBef>
            </a:pP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0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VDOS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normalized</a:t>
            </a:r>
            <a:r>
              <a:rPr sz="20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3N</a:t>
            </a:r>
            <a:r>
              <a:rPr sz="1800" baseline="-18518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800" spc="270" baseline="-185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800" baseline="-18518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800" spc="284" baseline="-185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7F"/>
                </a:solidFill>
                <a:latin typeface="Arial"/>
                <a:cs typeface="Arial"/>
              </a:rPr>
              <a:t>number </a:t>
            </a:r>
            <a:r>
              <a:rPr sz="2000" spc="-25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2719" y="1496059"/>
            <a:ext cx="1999614" cy="1188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3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5080">
              <a:lnSpc>
                <a:spcPts val="202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Dynamical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generic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107439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1560" y="1791512"/>
            <a:ext cx="4930775" cy="14674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40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2179955">
              <a:lnSpc>
                <a:spcPct val="933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  <a:p>
            <a:pPr marL="2683510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18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09" y="3636009"/>
            <a:ext cx="8801735" cy="348487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1362710" algn="just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need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check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properly. </a:t>
            </a: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calculate:</a:t>
            </a:r>
            <a:endParaRPr sz="2200">
              <a:latin typeface="Arial"/>
              <a:cs typeface="Arial"/>
            </a:endParaRPr>
          </a:p>
          <a:p>
            <a:pPr marL="323850" marR="5080" indent="-311150" algn="just">
              <a:lnSpc>
                <a:spcPts val="2460"/>
              </a:lnSpc>
              <a:spcBef>
                <a:spcPts val="890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certain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belonging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grid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calculated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matrices)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(from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exercise3).</a:t>
            </a:r>
            <a:endParaRPr sz="2200">
              <a:latin typeface="Arial"/>
              <a:cs typeface="Arial"/>
            </a:endParaRPr>
          </a:p>
          <a:p>
            <a:pPr marL="323850" marR="20320" indent="-311150" algn="just">
              <a:lnSpc>
                <a:spcPts val="2460"/>
              </a:lnSpc>
              <a:spcBef>
                <a:spcPts val="680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(i.e.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performing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ab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initio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ts val="2550"/>
              </a:lnSpc>
              <a:spcBef>
                <a:spcPts val="65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compare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results.</a:t>
            </a:r>
            <a:endParaRPr sz="2200">
              <a:latin typeface="Arial"/>
              <a:cs typeface="Arial"/>
            </a:endParaRPr>
          </a:p>
          <a:p>
            <a:pPr marL="12700" marR="462280" algn="just">
              <a:lnSpc>
                <a:spcPts val="2470"/>
              </a:lnSpc>
              <a:spcBef>
                <a:spcPts val="135"/>
              </a:spcBef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exercise3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exercise3.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351A88-C3E0-DD4B-9AE6-44B905A6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3" y="1253489"/>
            <a:ext cx="6861053" cy="7662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972820"/>
            <a:ext cx="792607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run_check_Si.sh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plot_check.gnu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comparison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done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automatically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few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36" y="1978437"/>
            <a:ext cx="6944617" cy="49417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900429"/>
            <a:ext cx="8911590" cy="4672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146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if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known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sufficiently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supercell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(i.e,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enough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12700" marR="36830">
              <a:lnSpc>
                <a:spcPts val="2460"/>
              </a:lnSpc>
              <a:spcBef>
                <a:spcPts val="1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long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range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properly:</a:t>
            </a:r>
            <a:endParaRPr sz="2200">
              <a:latin typeface="Arial"/>
              <a:cs typeface="Arial"/>
            </a:endParaRPr>
          </a:p>
          <a:p>
            <a:pPr marL="323850" marR="5080" indent="-311150">
              <a:lnSpc>
                <a:spcPct val="93400"/>
              </a:lnSpc>
              <a:spcBef>
                <a:spcPts val="2375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When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Kohn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anomalies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metals.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dynamical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smooth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force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long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range.</a:t>
            </a:r>
            <a:endParaRPr sz="2200">
              <a:latin typeface="Arial"/>
              <a:cs typeface="Arial"/>
            </a:endParaRPr>
          </a:p>
          <a:p>
            <a:pPr marL="323850" marR="16510" indent="-311150">
              <a:lnSpc>
                <a:spcPct val="93300"/>
              </a:lnSpc>
              <a:spcBef>
                <a:spcPts val="1964"/>
              </a:spcBef>
              <a:buAutoNum type="arabicParenR"/>
              <a:tabLst>
                <a:tab pos="323850" algn="l"/>
                <a:tab pos="33845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In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polar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insulators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atomic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displacements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long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range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electrostatic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interactions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non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→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0.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have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seen,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case,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however,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dealt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Born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charges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dielectric</a:t>
            </a:r>
            <a:r>
              <a:rPr sz="2200" spc="5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tensor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material.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93-129D-ADBC-F8A0-12BE0049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0" y="2711450"/>
            <a:ext cx="7479665" cy="430887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  <a:effectLst/>
                <a:latin typeface="Helvetica" pitchFamily="2" charset="0"/>
              </a:rPr>
              <a:t>Electron-Phonon interaction</a:t>
            </a:r>
            <a:endParaRPr lang="en-US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8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2A23C-D246-6C8D-F68D-642889EB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4" y="958850"/>
            <a:ext cx="7816450" cy="472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C57C28E-22EF-4938-B229-D58D4D75E0F1}"/>
              </a:ext>
            </a:extLst>
          </p:cNvPr>
          <p:cNvSpPr/>
          <p:nvPr/>
        </p:nvSpPr>
        <p:spPr>
          <a:xfrm>
            <a:off x="2832100" y="2025650"/>
            <a:ext cx="914400" cy="8670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Phonons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related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quantities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02" y="1079352"/>
            <a:ext cx="6405924" cy="22760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3729" y="797559"/>
            <a:ext cx="3764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0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dispersion</a:t>
            </a:r>
            <a:r>
              <a:rPr sz="20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diamond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320" y="3907790"/>
            <a:ext cx="4011111" cy="29322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5250" y="3934459"/>
            <a:ext cx="4452970" cy="29498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7100" y="3589020"/>
            <a:ext cx="368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Thermal</a:t>
            </a:r>
            <a:r>
              <a:rPr sz="2000" b="1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expansion</a:t>
            </a:r>
            <a:r>
              <a:rPr sz="2000" b="1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coefficient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7819" y="3589020"/>
            <a:ext cx="1664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Heat</a:t>
            </a:r>
            <a:r>
              <a:rPr sz="20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8342" y="1050668"/>
            <a:ext cx="2052960" cy="19802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34909" y="3105150"/>
            <a:ext cx="2113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Brillouin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zone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FCC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2070" y="6953250"/>
            <a:ext cx="504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N.Mounet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N.Marzari,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71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205214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(2005)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89080-43F5-7443-28E0-7AED9F79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0" y="806450"/>
            <a:ext cx="7908160" cy="55943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DAFF4A8-B646-C921-06CA-334029A599BF}"/>
              </a:ext>
            </a:extLst>
          </p:cNvPr>
          <p:cNvSpPr/>
          <p:nvPr/>
        </p:nvSpPr>
        <p:spPr>
          <a:xfrm>
            <a:off x="4051300" y="2482850"/>
            <a:ext cx="914400" cy="6384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2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F3BC0-C21F-E224-BFFA-99BBBBC5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25450"/>
            <a:ext cx="5892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4DA20-8536-08D1-4AC9-AA62C39D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6" y="1720850"/>
            <a:ext cx="8020587" cy="454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83F3F-1B4C-211A-AFFB-2B5B8ED4C2B5}"/>
              </a:ext>
            </a:extLst>
          </p:cNvPr>
          <p:cNvSpPr txBox="1"/>
          <p:nvPr/>
        </p:nvSpPr>
        <p:spPr>
          <a:xfrm>
            <a:off x="4432300" y="6729968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docs.epw-code.org</a:t>
            </a:r>
            <a:r>
              <a:rPr lang="en-US" dirty="0"/>
              <a:t>/doc/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DA15AF-4657-F2DB-73A7-7EB926187A17}"/>
              </a:ext>
            </a:extLst>
          </p:cNvPr>
          <p:cNvSpPr/>
          <p:nvPr/>
        </p:nvSpPr>
        <p:spPr>
          <a:xfrm>
            <a:off x="3975100" y="2406650"/>
            <a:ext cx="914400" cy="6384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3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6A0851-9C56-7EB8-BDDF-739E4641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6" y="1458615"/>
            <a:ext cx="605917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2A81E-06BC-9CA8-06D8-AEB21C258F03}"/>
              </a:ext>
            </a:extLst>
          </p:cNvPr>
          <p:cNvSpPr txBox="1"/>
          <p:nvPr/>
        </p:nvSpPr>
        <p:spPr>
          <a:xfrm>
            <a:off x="1308100" y="5778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Carrier transport and Boltzmann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148F-17F5-429A-8DD2-02800F359972}"/>
              </a:ext>
            </a:extLst>
          </p:cNvPr>
          <p:cNvSpPr txBox="1"/>
          <p:nvPr/>
        </p:nvSpPr>
        <p:spPr>
          <a:xfrm>
            <a:off x="5651500" y="23304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Linearized Boltzmann equation in relaxation time approximation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28B27-5E6D-EE78-CF38-796227F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3410634"/>
            <a:ext cx="44577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87978-36B3-BC05-9A07-956476DE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4294581"/>
            <a:ext cx="7772400" cy="1188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FAD94C-AB78-7DAB-9BC8-5CAF2D3FB8C2}"/>
              </a:ext>
            </a:extLst>
          </p:cNvPr>
          <p:cNvSpPr/>
          <p:nvPr/>
        </p:nvSpPr>
        <p:spPr>
          <a:xfrm>
            <a:off x="3594100" y="4845050"/>
            <a:ext cx="914400" cy="6384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979BA-57AA-81BD-12EF-ED6CA52C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654050"/>
            <a:ext cx="744140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864D5-DFEE-66C2-F844-7F6D7E34EB45}"/>
              </a:ext>
            </a:extLst>
          </p:cNvPr>
          <p:cNvSpPr txBox="1"/>
          <p:nvPr/>
        </p:nvSpPr>
        <p:spPr>
          <a:xfrm>
            <a:off x="850900" y="8064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Electron-phonon coupling: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5878-9D82-FD93-7D11-044ECD34C839}"/>
              </a:ext>
            </a:extLst>
          </p:cNvPr>
          <p:cNvSpPr txBox="1"/>
          <p:nvPr/>
        </p:nvSpPr>
        <p:spPr>
          <a:xfrm>
            <a:off x="850900" y="202565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Momentum relaxation time and carrier mobility/conductivity by Boltzmann transport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Phonon assisted optical transition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Photoluminescence line shape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BCS superconductivity and transition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4161337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B4BD-08B1-BC4F-4DBD-3C190AC2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0" y="214630"/>
            <a:ext cx="7479665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Carrier transport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18ED-6AE4-E6BF-8ED2-2C27FD15E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a graph with a red line and blue line&#10;&#10;Description automatically generated">
            <a:extLst>
              <a:ext uri="{FF2B5EF4-FFF2-40B4-BE49-F238E27FC236}">
                <a16:creationId xmlns:a16="http://schemas.microsoft.com/office/drawing/2014/main" id="{CE97C6E8-A57E-E594-F091-653149C5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416050"/>
            <a:ext cx="740410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8D709-B08C-C275-62ED-435F73890130}"/>
              </a:ext>
            </a:extLst>
          </p:cNvPr>
          <p:cNvSpPr txBox="1"/>
          <p:nvPr/>
        </p:nvSpPr>
        <p:spPr>
          <a:xfrm>
            <a:off x="1536700" y="5652591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Calculated resistivity with (plain red line) and without (plain blue line) spin-orbit coupling. The inset shows a zoom of the resistivity on the 0-25~K temperature range.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8F87C-F536-13D0-B3EC-57F8D609DA7F}"/>
              </a:ext>
            </a:extLst>
          </p:cNvPr>
          <p:cNvSpPr txBox="1"/>
          <p:nvPr/>
        </p:nvSpPr>
        <p:spPr>
          <a:xfrm>
            <a:off x="6413500" y="65759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EPW tutorials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84D9-70B9-2AB9-61C9-1643542D9962}"/>
              </a:ext>
            </a:extLst>
          </p:cNvPr>
          <p:cNvSpPr txBox="1"/>
          <p:nvPr/>
        </p:nvSpPr>
        <p:spPr>
          <a:xfrm>
            <a:off x="610578" y="6665396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epw-code.org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1059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47210B01-F3A6-D4D2-FA73-D8602DF6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99626"/>
            <a:ext cx="6934200" cy="3686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DCB1D-D15A-5F0A-1CD0-7C14857C2364}"/>
              </a:ext>
            </a:extLst>
          </p:cNvPr>
          <p:cNvSpPr txBox="1"/>
          <p:nvPr/>
        </p:nvSpPr>
        <p:spPr>
          <a:xfrm>
            <a:off x="1571381" y="5226050"/>
            <a:ext cx="66362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Calculated isotropic </a:t>
            </a:r>
            <a:r>
              <a:rPr lang="en-US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Eliashberg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spectral function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𝛼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2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𝐹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𝜔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). 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of MgB</a:t>
            </a:r>
            <a:r>
              <a:rPr lang="en-US" b="0" i="1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(blue solid line), and cumulative electron-phonon coupling strength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𝜆</a:t>
            </a:r>
            <a:r>
              <a:rPr lang="el-G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λ</a:t>
            </a:r>
            <a:r>
              <a:rPr lang="el-G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black dashed line). The results are integrated on a homogeneous fine </a:t>
            </a:r>
            <a:r>
              <a:rPr lang="en-US" b="1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-point grid containing 60x60x60 points, and a fine homogeneous </a:t>
            </a:r>
            <a:r>
              <a:rPr lang="en-US" b="1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-mesh with 30x30x30 points.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FF25B-EB83-116D-C48D-E2777D1D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0" y="214630"/>
            <a:ext cx="7479665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BCS superconductivity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381B6-7CFC-0AAA-BBE1-547EA6886E5F}"/>
              </a:ext>
            </a:extLst>
          </p:cNvPr>
          <p:cNvSpPr txBox="1"/>
          <p:nvPr/>
        </p:nvSpPr>
        <p:spPr>
          <a:xfrm>
            <a:off x="7023100" y="67743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EPW tutorials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963CC-9274-73B0-BADF-6AD3A936073E}"/>
              </a:ext>
            </a:extLst>
          </p:cNvPr>
          <p:cNvSpPr txBox="1"/>
          <p:nvPr/>
        </p:nvSpPr>
        <p:spPr>
          <a:xfrm>
            <a:off x="774700" y="6774329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epw-code.org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5749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070" y="3327400"/>
            <a:ext cx="232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Extra</a:t>
            </a:r>
            <a:r>
              <a:rPr spc="-60" dirty="0"/>
              <a:t> </a:t>
            </a:r>
            <a:r>
              <a:rPr spc="-10" dirty="0"/>
              <a:t>slides...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28" y="3431659"/>
            <a:ext cx="9036423" cy="13103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Phonons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20" dirty="0"/>
              <a:t>thermo-</a:t>
            </a:r>
            <a:r>
              <a:rPr dirty="0"/>
              <a:t>mechanical</a:t>
            </a:r>
            <a:r>
              <a:rPr spc="-70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759" y="2727959"/>
            <a:ext cx="5716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energy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quasi-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harmonic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approximation: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4930" y="4881329"/>
            <a:ext cx="1637030" cy="1179830"/>
            <a:chOff x="3204930" y="4881329"/>
            <a:chExt cx="1637030" cy="1179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365" y="5133872"/>
              <a:ext cx="1457921" cy="7615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23260" y="4899659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800100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142999"/>
                  </a:lnTo>
                  <a:lnTo>
                    <a:pt x="800100" y="1142999"/>
                  </a:lnTo>
                  <a:close/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16829" y="5295900"/>
            <a:ext cx="3727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Thermal</a:t>
            </a:r>
            <a:r>
              <a:rPr sz="22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expansion</a:t>
            </a:r>
            <a:r>
              <a:rPr sz="2200" spc="-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coefficient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5347970"/>
            <a:ext cx="1143000" cy="162560"/>
          </a:xfrm>
          <a:custGeom>
            <a:avLst/>
            <a:gdLst/>
            <a:ahLst/>
            <a:cxnLst/>
            <a:rect l="l" t="t" r="r" b="b"/>
            <a:pathLst>
              <a:path w="1143000" h="162560">
                <a:moveTo>
                  <a:pt x="1143000" y="81280"/>
                </a:moveTo>
                <a:lnTo>
                  <a:pt x="899160" y="0"/>
                </a:lnTo>
                <a:lnTo>
                  <a:pt x="899160" y="62230"/>
                </a:lnTo>
                <a:lnTo>
                  <a:pt x="0" y="62230"/>
                </a:lnTo>
                <a:lnTo>
                  <a:pt x="0" y="99060"/>
                </a:lnTo>
                <a:lnTo>
                  <a:pt x="899160" y="99060"/>
                </a:lnTo>
                <a:lnTo>
                  <a:pt x="899160" y="162560"/>
                </a:lnTo>
                <a:lnTo>
                  <a:pt x="1143000" y="812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5952" y="1633015"/>
            <a:ext cx="5354615" cy="7205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8790" y="1099820"/>
            <a:ext cx="6167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determined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secular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equation: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6490970"/>
            <a:ext cx="9386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also: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heat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capacity,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temperature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dependence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elastic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constants....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05" y="1129030"/>
            <a:ext cx="9371985" cy="529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59" y="214630"/>
            <a:ext cx="8308975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Phonons</a:t>
            </a:r>
            <a:endParaRPr sz="2800">
              <a:latin typeface="Arial"/>
              <a:cs typeface="Arial"/>
            </a:endParaRPr>
          </a:p>
          <a:p>
            <a:pPr marL="83185" marR="5080">
              <a:lnSpc>
                <a:spcPts val="2460"/>
              </a:lnSpc>
              <a:spcBef>
                <a:spcPts val="242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Normal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ω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eigenvectors,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determined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secular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equation: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280" y="2612390"/>
            <a:ext cx="786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280" y="4519929"/>
            <a:ext cx="4558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solid.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6880" y="5059679"/>
            <a:ext cx="85782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5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linear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response</a:t>
            </a:r>
            <a:r>
              <a:rPr sz="2200" spc="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150" spc="120" baseline="1322" dirty="0">
                <a:latin typeface="Times New Roman"/>
                <a:cs typeface="Times New Roman"/>
              </a:rPr>
              <a:t>∂</a:t>
            </a:r>
            <a:r>
              <a:rPr sz="3150" spc="-442" baseline="1322" dirty="0">
                <a:latin typeface="Times New Roman"/>
                <a:cs typeface="Times New Roman"/>
              </a:rPr>
              <a:t> </a:t>
            </a:r>
            <a:r>
              <a:rPr sz="3150" i="1" baseline="1322" dirty="0">
                <a:latin typeface="Times New Roman"/>
                <a:cs typeface="Times New Roman"/>
              </a:rPr>
              <a:t>n</a:t>
            </a:r>
            <a:r>
              <a:rPr sz="3150" i="1" spc="-345" baseline="1322" dirty="0">
                <a:latin typeface="Times New Roman"/>
                <a:cs typeface="Times New Roman"/>
              </a:rPr>
              <a:t> </a:t>
            </a:r>
            <a:r>
              <a:rPr sz="3150" spc="-847" baseline="1322" dirty="0">
                <a:latin typeface="Times New Roman"/>
                <a:cs typeface="Times New Roman"/>
              </a:rPr>
              <a:t></a:t>
            </a:r>
            <a:r>
              <a:rPr sz="3150" b="1" i="1" spc="-847" baseline="1322" dirty="0">
                <a:latin typeface="Times New Roman"/>
                <a:cs typeface="Times New Roman"/>
              </a:rPr>
              <a:t>r</a:t>
            </a:r>
            <a:r>
              <a:rPr sz="3150" b="1" i="1" spc="-322" baseline="1322" dirty="0">
                <a:latin typeface="Times New Roman"/>
                <a:cs typeface="Times New Roman"/>
              </a:rPr>
              <a:t> </a:t>
            </a:r>
            <a:r>
              <a:rPr sz="3150" spc="-855" baseline="1322" dirty="0">
                <a:latin typeface="Times New Roman"/>
                <a:cs typeface="Times New Roman"/>
              </a:rPr>
              <a:t>/</a:t>
            </a:r>
            <a:r>
              <a:rPr sz="3150" spc="-472" baseline="1322" dirty="0">
                <a:latin typeface="Times New Roman"/>
                <a:cs typeface="Times New Roman"/>
              </a:rPr>
              <a:t> </a:t>
            </a:r>
            <a:r>
              <a:rPr sz="3150" spc="120" baseline="1322" dirty="0">
                <a:latin typeface="Times New Roman"/>
                <a:cs typeface="Times New Roman"/>
              </a:rPr>
              <a:t>∂</a:t>
            </a:r>
            <a:r>
              <a:rPr sz="3150" spc="-442" baseline="1322" dirty="0">
                <a:latin typeface="Times New Roman"/>
                <a:cs typeface="Times New Roman"/>
              </a:rPr>
              <a:t> </a:t>
            </a:r>
            <a:r>
              <a:rPr sz="3150" b="1" i="1" spc="142" baseline="1322" dirty="0">
                <a:latin typeface="Times New Roman"/>
                <a:cs typeface="Times New Roman"/>
              </a:rPr>
              <a:t>u</a:t>
            </a:r>
            <a:r>
              <a:rPr sz="1875" i="1" spc="142" baseline="-17777" dirty="0">
                <a:latin typeface="Times New Roman"/>
                <a:cs typeface="Times New Roman"/>
              </a:rPr>
              <a:t>s</a:t>
            </a:r>
            <a:r>
              <a:rPr sz="1875" i="1" spc="-195" baseline="-17777" dirty="0">
                <a:latin typeface="Times New Roman"/>
                <a:cs typeface="Times New Roman"/>
              </a:rPr>
              <a:t> </a:t>
            </a:r>
            <a:r>
              <a:rPr sz="1875" spc="-1042" baseline="-17777" dirty="0">
                <a:latin typeface="Times New Roman"/>
                <a:cs typeface="Times New Roman"/>
              </a:rPr>
              <a:t></a:t>
            </a:r>
            <a:r>
              <a:rPr sz="3150" spc="-1042" baseline="1322" dirty="0">
                <a:latin typeface="Times New Roman"/>
                <a:cs typeface="Times New Roman"/>
              </a:rPr>
              <a:t></a:t>
            </a:r>
            <a:r>
              <a:rPr sz="3150" spc="-419" baseline="1322" dirty="0">
                <a:latin typeface="Times New Roman"/>
                <a:cs typeface="Times New Roman"/>
              </a:rPr>
              <a:t> </a:t>
            </a:r>
            <a:r>
              <a:rPr sz="3150" b="1" i="1" spc="-1289" baseline="1322" dirty="0">
                <a:latin typeface="Times New Roman"/>
                <a:cs typeface="Times New Roman"/>
              </a:rPr>
              <a:t>q</a:t>
            </a:r>
            <a:r>
              <a:rPr sz="3150" spc="-1289" baseline="1322" dirty="0">
                <a:latin typeface="Times New Roman"/>
                <a:cs typeface="Times New Roman"/>
              </a:rPr>
              <a:t></a:t>
            </a:r>
            <a:endParaRPr sz="3150" baseline="1322">
              <a:latin typeface="Times New Roman"/>
              <a:cs typeface="Times New Roman"/>
            </a:endParaRPr>
          </a:p>
          <a:p>
            <a:pPr marL="38100">
              <a:lnSpc>
                <a:spcPts val="255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diagonalized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7041" y="4241799"/>
            <a:ext cx="172720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2550" marR="5080" indent="-6985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Interatomic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force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constants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(IFC)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627868-FB4A-7A90-3C73-606EBE14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76095"/>
            <a:ext cx="6074906" cy="8801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CD0417-5734-171A-3018-226D9EC3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29" y="3178174"/>
            <a:ext cx="6450814" cy="95567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4" y="1325244"/>
            <a:ext cx="9363075" cy="4429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65" y="1086492"/>
            <a:ext cx="9363075" cy="5420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(3)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Frozen</a:t>
            </a:r>
            <a:r>
              <a:rPr spc="-75" dirty="0"/>
              <a:t> </a:t>
            </a:r>
            <a:r>
              <a:rPr dirty="0"/>
              <a:t>phonons</a:t>
            </a:r>
            <a:r>
              <a:rPr spc="-70" dirty="0"/>
              <a:t> </a:t>
            </a:r>
            <a:r>
              <a:rPr dirty="0"/>
              <a:t>vs</a:t>
            </a:r>
            <a:r>
              <a:rPr spc="-70" dirty="0"/>
              <a:t> </a:t>
            </a:r>
            <a:r>
              <a:rPr spc="-20" dirty="0"/>
              <a:t>DFPT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6" y="946785"/>
            <a:ext cx="9238627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864" y="1450020"/>
            <a:ext cx="9425940" cy="4925060"/>
            <a:chOff x="314864" y="1450020"/>
            <a:chExt cx="9425940" cy="4925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864" y="1450020"/>
              <a:ext cx="8997350" cy="4924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3460" y="1828800"/>
              <a:ext cx="2286000" cy="7594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42609" y="1756409"/>
              <a:ext cx="4079240" cy="2923540"/>
            </a:xfrm>
            <a:custGeom>
              <a:avLst/>
              <a:gdLst/>
              <a:ahLst/>
              <a:cxnLst/>
              <a:rect l="l" t="t" r="r" b="b"/>
              <a:pathLst>
                <a:path w="4079240" h="2923540">
                  <a:moveTo>
                    <a:pt x="1257299" y="2923540"/>
                  </a:moveTo>
                  <a:lnTo>
                    <a:pt x="0" y="2923540"/>
                  </a:lnTo>
                  <a:lnTo>
                    <a:pt x="0" y="2009139"/>
                  </a:lnTo>
                  <a:lnTo>
                    <a:pt x="2514599" y="2009139"/>
                  </a:lnTo>
                  <a:lnTo>
                    <a:pt x="2514599" y="2923540"/>
                  </a:lnTo>
                  <a:lnTo>
                    <a:pt x="1257299" y="2923540"/>
                  </a:lnTo>
                  <a:close/>
                </a:path>
                <a:path w="4079240" h="2923540">
                  <a:moveTo>
                    <a:pt x="2881630" y="914400"/>
                  </a:moveTo>
                  <a:lnTo>
                    <a:pt x="1685289" y="914400"/>
                  </a:lnTo>
                  <a:lnTo>
                    <a:pt x="1685289" y="0"/>
                  </a:lnTo>
                  <a:lnTo>
                    <a:pt x="4079240" y="0"/>
                  </a:lnTo>
                  <a:lnTo>
                    <a:pt x="4079240" y="914400"/>
                  </a:lnTo>
                  <a:lnTo>
                    <a:pt x="2881630" y="914400"/>
                  </a:lnTo>
                  <a:close/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869" y="355600"/>
            <a:ext cx="67094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Calculation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IR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Raman</a:t>
            </a:r>
            <a:r>
              <a:rPr spc="-65" dirty="0"/>
              <a:t> </a:t>
            </a:r>
            <a:r>
              <a:rPr spc="-10" dirty="0"/>
              <a:t>intensities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1079500"/>
            <a:ext cx="8347075" cy="407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Part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1: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frequencies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silicon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2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endParaRPr sz="2200">
              <a:latin typeface="Arial"/>
              <a:cs typeface="Arial"/>
            </a:endParaRPr>
          </a:p>
          <a:p>
            <a:pPr marL="12700" marR="203835">
              <a:lnSpc>
                <a:spcPts val="2540"/>
              </a:lnSpc>
              <a:spcBef>
                <a:spcPts val="2345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run_ph_G_Si.sh</a:t>
            </a:r>
            <a:r>
              <a:rPr sz="2200" spc="-71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directory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Courier New"/>
                <a:cs typeface="Courier New"/>
              </a:rPr>
              <a:t>exercise1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tabLst>
                <a:tab pos="2039620" algn="l"/>
                <a:tab pos="48895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./run_ph_G_Si.sh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allows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perform:</a:t>
            </a:r>
            <a:endParaRPr sz="22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2470"/>
              </a:spcBef>
              <a:buAutoNum type="arabicParenR"/>
              <a:tabLst>
                <a:tab pos="3219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silicon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equilibrium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00007F"/>
              </a:buClr>
              <a:buFont typeface="Arial"/>
              <a:buAutoNum type="arabicParenR"/>
            </a:pPr>
            <a:endParaRPr sz="22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buAutoNum type="arabicParenR"/>
              <a:tabLst>
                <a:tab pos="3219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3570" y="1574800"/>
            <a:ext cx="4588510" cy="5401310"/>
          </a:xfrm>
          <a:custGeom>
            <a:avLst/>
            <a:gdLst/>
            <a:ahLst/>
            <a:cxnLst/>
            <a:rect l="l" t="t" r="r" b="b"/>
            <a:pathLst>
              <a:path w="4588510" h="5401309">
                <a:moveTo>
                  <a:pt x="2294890" y="5401310"/>
                </a:moveTo>
                <a:lnTo>
                  <a:pt x="0" y="5401310"/>
                </a:lnTo>
                <a:lnTo>
                  <a:pt x="0" y="0"/>
                </a:lnTo>
                <a:lnTo>
                  <a:pt x="4588509" y="0"/>
                </a:lnTo>
                <a:lnTo>
                  <a:pt x="4588509" y="5401310"/>
                </a:lnTo>
                <a:lnTo>
                  <a:pt x="2294890" y="540131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280" y="864870"/>
            <a:ext cx="834707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1)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silicon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equilibrium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r>
              <a:rPr sz="2200" i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200">
              <a:latin typeface="Arial"/>
              <a:cs typeface="Arial"/>
            </a:endParaRPr>
          </a:p>
          <a:p>
            <a:pPr marL="1593850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&amp;control</a:t>
            </a:r>
            <a:endParaRPr sz="1800">
              <a:latin typeface="Courier New"/>
              <a:cs typeface="Courier New"/>
            </a:endParaRPr>
          </a:p>
          <a:p>
            <a:pPr marL="2078989" marR="2418715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calculation='scf' restart_mode='from_scratch', prefix='si',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620"/>
              </a:lnSpc>
              <a:tabLst>
                <a:tab pos="3587750" algn="l"/>
                <a:tab pos="3862070" algn="l"/>
              </a:tabLst>
            </a:pPr>
            <a:r>
              <a:rPr sz="1800" spc="-10" dirty="0">
                <a:latin typeface="Courier New"/>
                <a:cs typeface="Courier New"/>
              </a:rPr>
              <a:t>pseudo_dir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'../',</a:t>
            </a:r>
            <a:endParaRPr sz="1800">
              <a:latin typeface="Courier New"/>
              <a:cs typeface="Courier New"/>
            </a:endParaRPr>
          </a:p>
          <a:p>
            <a:pPr marL="1666875" marR="5711190">
              <a:lnSpc>
                <a:spcPts val="1800"/>
              </a:lnSpc>
              <a:spcBef>
                <a:spcPts val="180"/>
              </a:spcBef>
            </a:pPr>
            <a:r>
              <a:rPr sz="1800" spc="-50" dirty="0">
                <a:latin typeface="Courier New"/>
                <a:cs typeface="Courier New"/>
              </a:rPr>
              <a:t>/ </a:t>
            </a:r>
            <a:r>
              <a:rPr sz="1800" spc="-10" dirty="0">
                <a:latin typeface="Courier New"/>
                <a:cs typeface="Courier New"/>
              </a:rPr>
              <a:t>&amp;system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620"/>
              </a:lnSpc>
              <a:tabLst>
                <a:tab pos="3176270" algn="l"/>
              </a:tabLst>
            </a:pPr>
            <a:r>
              <a:rPr sz="1800" spc="-10" dirty="0">
                <a:latin typeface="Courier New"/>
                <a:cs typeface="Courier New"/>
              </a:rPr>
              <a:t>ibrav=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3450590" algn="l"/>
              </a:tabLst>
            </a:pPr>
            <a:r>
              <a:rPr sz="1800" spc="-10" dirty="0">
                <a:latin typeface="Courier New"/>
                <a:cs typeface="Courier New"/>
              </a:rPr>
              <a:t>celldm(1)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=10.187,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2901950" algn="l"/>
              </a:tabLst>
            </a:pPr>
            <a:r>
              <a:rPr sz="1800" spc="-20" dirty="0">
                <a:latin typeface="Courier New"/>
                <a:cs typeface="Courier New"/>
              </a:rPr>
              <a:t>nat=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2901950" algn="l"/>
              </a:tabLst>
            </a:pPr>
            <a:r>
              <a:rPr sz="1800" spc="-10" dirty="0">
                <a:latin typeface="Courier New"/>
                <a:cs typeface="Courier New"/>
              </a:rPr>
              <a:t>ntyp=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1,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3176270" algn="l"/>
              </a:tabLst>
            </a:pPr>
            <a:r>
              <a:rPr sz="1800" spc="-10" dirty="0">
                <a:latin typeface="Courier New"/>
                <a:cs typeface="Courier New"/>
              </a:rPr>
              <a:t>ecutwfc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=16</a:t>
            </a:r>
            <a:endParaRPr sz="1800">
              <a:latin typeface="Courier New"/>
              <a:cs typeface="Courier New"/>
            </a:endParaRPr>
          </a:p>
          <a:p>
            <a:pPr marL="1666875">
              <a:lnSpc>
                <a:spcPts val="1980"/>
              </a:lnSpc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7089" y="4566920"/>
            <a:ext cx="3043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38300" algn="ct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&amp;electrons</a:t>
            </a:r>
            <a:endParaRPr sz="1800">
              <a:latin typeface="Courier New"/>
              <a:cs typeface="Courier New"/>
            </a:endParaRPr>
          </a:p>
          <a:p>
            <a:pPr marL="411480" algn="ctr">
              <a:lnSpc>
                <a:spcPts val="1980"/>
              </a:lnSpc>
              <a:tabLst>
                <a:tab pos="164592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conv_thr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1.0d-</a:t>
            </a:r>
            <a:r>
              <a:rPr sz="1800" spc="-2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089" y="50241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929" y="5252720"/>
            <a:ext cx="33178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ATOMIC_SPECIES</a:t>
            </a:r>
            <a:endParaRPr sz="1800">
              <a:latin typeface="Courier New"/>
              <a:cs typeface="Courier New"/>
            </a:endParaRPr>
          </a:p>
          <a:p>
            <a:pPr marL="12700" marR="5080" indent="137160">
              <a:lnSpc>
                <a:spcPts val="1800"/>
              </a:lnSpc>
              <a:spcBef>
                <a:spcPts val="180"/>
              </a:spcBef>
              <a:tabLst>
                <a:tab pos="698500" algn="l"/>
                <a:tab pos="1384300" algn="l"/>
              </a:tabLst>
            </a:pPr>
            <a:r>
              <a:rPr sz="1800" spc="-3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0.0</a:t>
            </a:r>
            <a:r>
              <a:rPr sz="1800" dirty="0">
                <a:latin typeface="Courier New"/>
                <a:cs typeface="Courier New"/>
              </a:rPr>
              <a:t>	Si.pz-</a:t>
            </a:r>
            <a:r>
              <a:rPr sz="1800" spc="-10" dirty="0">
                <a:latin typeface="Courier New"/>
                <a:cs typeface="Courier New"/>
              </a:rPr>
              <a:t>rrkj.UPF ATOMIC_POSITIONS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620"/>
              </a:lnSpc>
              <a:tabLst>
                <a:tab pos="561340" algn="l"/>
                <a:tab pos="1247140" algn="l"/>
                <a:tab pos="1932939" algn="l"/>
              </a:tabLst>
            </a:pPr>
            <a:r>
              <a:rPr sz="1800" spc="-2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endParaRPr sz="1800">
              <a:latin typeface="Courier New"/>
              <a:cs typeface="Courier New"/>
            </a:endParaRPr>
          </a:p>
          <a:p>
            <a:pPr marL="12700" marR="828040" indent="137160">
              <a:lnSpc>
                <a:spcPts val="1800"/>
              </a:lnSpc>
              <a:spcBef>
                <a:spcPts val="180"/>
              </a:spcBef>
              <a:tabLst>
                <a:tab pos="561340" algn="l"/>
                <a:tab pos="1247140" algn="l"/>
                <a:tab pos="1932939" algn="l"/>
              </a:tabLst>
            </a:pPr>
            <a:r>
              <a:rPr sz="1800" spc="-3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 </a:t>
            </a:r>
            <a:r>
              <a:rPr sz="1800" spc="-10" dirty="0">
                <a:latin typeface="Courier New"/>
                <a:cs typeface="Courier New"/>
              </a:rPr>
              <a:t>K_POINTS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AUTOMATIC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286385" algn="l"/>
                <a:tab pos="561340" algn="l"/>
                <a:tab pos="835660" algn="l"/>
                <a:tab pos="1109980" algn="l"/>
                <a:tab pos="1384300" algn="l"/>
              </a:tabLst>
            </a:pPr>
            <a:r>
              <a:rPr sz="1800" spc="-5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6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2780" y="4608829"/>
            <a:ext cx="262318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Smaller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simple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energy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4888229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16002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600200" y="96520"/>
                </a:lnTo>
                <a:lnTo>
                  <a:pt x="16002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864870"/>
            <a:ext cx="4605020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2)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si.phG.in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ph.x: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460" y="2416810"/>
            <a:ext cx="2924810" cy="31457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42570" marR="386715" indent="-152400">
              <a:lnSpc>
                <a:spcPts val="2000"/>
              </a:lnSpc>
              <a:spcBef>
                <a:spcPts val="270"/>
              </a:spcBef>
              <a:tabLst>
                <a:tab pos="1767839" algn="l"/>
              </a:tabLst>
            </a:pPr>
            <a:r>
              <a:rPr sz="2000" dirty="0">
                <a:latin typeface="Courier New"/>
                <a:cs typeface="Courier New"/>
              </a:rPr>
              <a:t>phonons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35" dirty="0">
                <a:latin typeface="Courier New"/>
                <a:cs typeface="Courier New"/>
              </a:rPr>
              <a:t>at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Gamma </a:t>
            </a:r>
            <a:r>
              <a:rPr sz="2000" spc="-10" dirty="0">
                <a:latin typeface="Courier New"/>
                <a:cs typeface="Courier New"/>
              </a:rPr>
              <a:t>&amp;inputph</a:t>
            </a:r>
            <a:endParaRPr sz="2000">
              <a:latin typeface="Courier New"/>
              <a:cs typeface="Courier New"/>
            </a:endParaRPr>
          </a:p>
          <a:p>
            <a:pPr marL="547370" marR="81915">
              <a:lnSpc>
                <a:spcPct val="167100"/>
              </a:lnSpc>
            </a:pPr>
            <a:r>
              <a:rPr sz="2000" spc="-10" dirty="0">
                <a:latin typeface="Courier New"/>
                <a:cs typeface="Courier New"/>
              </a:rPr>
              <a:t>prefix='si', epsil=.true., fildyn='dyn.G', </a:t>
            </a:r>
            <a:r>
              <a:rPr sz="2000" dirty="0">
                <a:latin typeface="Courier New"/>
                <a:cs typeface="Courier New"/>
              </a:rPr>
              <a:t>tr2_ph=1.0d-</a:t>
            </a:r>
            <a:r>
              <a:rPr sz="2000" spc="-25" dirty="0">
                <a:latin typeface="Courier New"/>
                <a:cs typeface="Courier New"/>
              </a:rPr>
              <a:t>14,</a:t>
            </a:r>
            <a:endParaRPr sz="2000">
              <a:latin typeface="Courier New"/>
              <a:cs typeface="Courier New"/>
            </a:endParaRPr>
          </a:p>
          <a:p>
            <a:pPr marL="242570">
              <a:lnSpc>
                <a:spcPts val="1800"/>
              </a:lnSpc>
            </a:pPr>
            <a:r>
              <a:rPr sz="2000" spc="-50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ts val="2200"/>
              </a:lnSpc>
              <a:tabLst>
                <a:tab pos="699770" algn="l"/>
              </a:tabLst>
            </a:pPr>
            <a:r>
              <a:rPr sz="2000" spc="-25" dirty="0">
                <a:latin typeface="Courier New"/>
                <a:cs typeface="Courier New"/>
              </a:rPr>
              <a:t>0.0</a:t>
            </a:r>
            <a:r>
              <a:rPr sz="2000" dirty="0">
                <a:latin typeface="Courier New"/>
                <a:cs typeface="Courier New"/>
              </a:rPr>
              <a:t>	0.0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0.0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6675">
              <a:lnSpc>
                <a:spcPts val="2460"/>
              </a:lnSpc>
              <a:spcBef>
                <a:spcPts val="330"/>
              </a:spcBef>
            </a:pPr>
            <a:r>
              <a:rPr dirty="0"/>
              <a:t>Same</a:t>
            </a:r>
            <a:r>
              <a:rPr spc="-45" dirty="0"/>
              <a:t> </a:t>
            </a:r>
            <a:r>
              <a:rPr dirty="0"/>
              <a:t>prefix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scf</a:t>
            </a:r>
            <a:r>
              <a:rPr spc="-40" dirty="0"/>
              <a:t> </a:t>
            </a:r>
            <a:r>
              <a:rPr spc="-10" dirty="0"/>
              <a:t>calculation </a:t>
            </a:r>
            <a:r>
              <a:rPr dirty="0"/>
              <a:t>(and</a:t>
            </a:r>
            <a:r>
              <a:rPr spc="-70" dirty="0"/>
              <a:t> </a:t>
            </a:r>
            <a:r>
              <a:rPr dirty="0"/>
              <a:t>same</a:t>
            </a:r>
            <a:r>
              <a:rPr spc="-55" dirty="0"/>
              <a:t> </a:t>
            </a:r>
            <a:r>
              <a:rPr spc="-10" dirty="0">
                <a:latin typeface="Courier New"/>
                <a:cs typeface="Courier New"/>
              </a:rPr>
              <a:t>outdir</a:t>
            </a:r>
            <a:r>
              <a:rPr spc="-10" dirty="0"/>
              <a:t>)</a:t>
            </a:r>
          </a:p>
          <a:p>
            <a:pPr marL="12700" marR="5080">
              <a:lnSpc>
                <a:spcPts val="2460"/>
              </a:lnSpc>
              <a:spcBef>
                <a:spcPts val="459"/>
              </a:spcBef>
            </a:pPr>
            <a:r>
              <a:rPr spc="-125" dirty="0"/>
              <a:t>To</a:t>
            </a:r>
            <a:r>
              <a:rPr spc="-30" dirty="0"/>
              <a:t> </a:t>
            </a:r>
            <a:r>
              <a:rPr dirty="0"/>
              <a:t>calculate</a:t>
            </a:r>
            <a:r>
              <a:rPr spc="-114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dielectric</a:t>
            </a:r>
            <a:r>
              <a:rPr spc="-70" dirty="0"/>
              <a:t> </a:t>
            </a:r>
            <a:r>
              <a:rPr dirty="0"/>
              <a:t>tensor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effective</a:t>
            </a:r>
            <a:r>
              <a:rPr spc="-95" dirty="0"/>
              <a:t> </a:t>
            </a:r>
            <a:r>
              <a:rPr spc="-10" dirty="0"/>
              <a:t>charges</a:t>
            </a:r>
          </a:p>
          <a:p>
            <a:pPr marL="12700">
              <a:lnSpc>
                <a:spcPts val="2590"/>
              </a:lnSpc>
            </a:pPr>
            <a:r>
              <a:rPr dirty="0"/>
              <a:t>File</a:t>
            </a:r>
            <a:r>
              <a:rPr spc="-90" dirty="0"/>
              <a:t> </a:t>
            </a:r>
            <a:r>
              <a:rPr dirty="0"/>
              <a:t>containing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dynamical</a:t>
            </a:r>
            <a:r>
              <a:rPr spc="-80" dirty="0"/>
              <a:t> </a:t>
            </a:r>
            <a:r>
              <a:rPr spc="-10" dirty="0"/>
              <a:t>matrix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Threshold</a:t>
            </a:r>
          </a:p>
        </p:txBody>
      </p:sp>
      <p:sp>
        <p:nvSpPr>
          <p:cNvPr id="5" name="object 5"/>
          <p:cNvSpPr/>
          <p:nvPr/>
        </p:nvSpPr>
        <p:spPr>
          <a:xfrm>
            <a:off x="3994150" y="431037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150" y="3771900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150" y="47790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2020" y="5547359"/>
            <a:ext cx="137160" cy="457200"/>
          </a:xfrm>
          <a:custGeom>
            <a:avLst/>
            <a:gdLst/>
            <a:ahLst/>
            <a:cxnLst/>
            <a:rect l="l" t="t" r="r" b="b"/>
            <a:pathLst>
              <a:path w="137160" h="457200">
                <a:moveTo>
                  <a:pt x="137160" y="205740"/>
                </a:moveTo>
                <a:lnTo>
                  <a:pt x="68580" y="0"/>
                </a:lnTo>
                <a:lnTo>
                  <a:pt x="0" y="205740"/>
                </a:lnTo>
                <a:lnTo>
                  <a:pt x="41910" y="205740"/>
                </a:lnTo>
                <a:lnTo>
                  <a:pt x="41910" y="457200"/>
                </a:lnTo>
                <a:lnTo>
                  <a:pt x="96520" y="457200"/>
                </a:lnTo>
                <a:lnTo>
                  <a:pt x="96520" y="205740"/>
                </a:lnTo>
                <a:lnTo>
                  <a:pt x="137160" y="2057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6089" y="6003290"/>
            <a:ext cx="1297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(Γ)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4150" y="32677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09" y="734906"/>
            <a:ext cx="6496050" cy="8045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si.phG.out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404620">
              <a:lnSpc>
                <a:spcPct val="100000"/>
              </a:lnSpc>
              <a:spcBef>
                <a:spcPts val="600"/>
              </a:spcBef>
              <a:tabLst>
                <a:tab pos="2913380" algn="l"/>
                <a:tab pos="4147820" algn="l"/>
                <a:tab pos="4559300" algn="l"/>
                <a:tab pos="5931535" algn="l"/>
              </a:tabLst>
            </a:pPr>
            <a:r>
              <a:rPr sz="1800" spc="-10" dirty="0">
                <a:latin typeface="Courier New"/>
                <a:cs typeface="Courier New"/>
              </a:rPr>
              <a:t>Dielectric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constant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cartesian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axis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8789" y="1596390"/>
            <a:ext cx="163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6248" y="159639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3983" y="159639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090" y="1596390"/>
            <a:ext cx="1397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097280" algn="l"/>
              </a:tabLst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097280" algn="l"/>
              </a:tabLst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789" y="2410459"/>
            <a:ext cx="688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  <a:tab pos="2481580" algn="l"/>
                <a:tab pos="2893060" algn="l"/>
                <a:tab pos="3716020" algn="l"/>
                <a:tab pos="3990340" algn="l"/>
                <a:tab pos="4539615" algn="l"/>
                <a:tab pos="6323965" algn="l"/>
              </a:tabLst>
            </a:pPr>
            <a:r>
              <a:rPr sz="1800" spc="-10" dirty="0">
                <a:latin typeface="Courier New"/>
                <a:cs typeface="Courier New"/>
              </a:rPr>
              <a:t>Effective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charges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(d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Force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/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dE)</a:t>
            </a:r>
            <a:r>
              <a:rPr sz="1800" dirty="0">
                <a:latin typeface="Courier New"/>
                <a:cs typeface="Courier New"/>
              </a:rPr>
              <a:t>	in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cartesian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axis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1100" y="2818315"/>
          <a:ext cx="7197090" cy="1875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717550">
                        <a:lnSpc>
                          <a:spcPts val="1700"/>
                        </a:lnSpc>
                        <a:tabLst>
                          <a:tab pos="2089150" algn="l"/>
                          <a:tab pos="2637790" algn="l"/>
                        </a:tabLst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atom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8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  <a:tabLst>
                          <a:tab pos="123444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717550">
                        <a:lnSpc>
                          <a:spcPts val="1460"/>
                        </a:lnSpc>
                        <a:tabLst>
                          <a:tab pos="2089150" algn="l"/>
                          <a:tab pos="2637790" algn="l"/>
                        </a:tabLst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atom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8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  <a:tabLst>
                          <a:tab pos="123444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8669" y="4641850"/>
            <a:ext cx="8258175" cy="10960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50"/>
              </a:spcBef>
              <a:tabLst>
                <a:tab pos="2207260" algn="l"/>
                <a:tab pos="2755900" algn="l"/>
                <a:tab pos="4127500" algn="l"/>
              </a:tabLst>
            </a:pPr>
            <a:r>
              <a:rPr sz="1800" spc="-10" dirty="0">
                <a:latin typeface="Courier New"/>
                <a:cs typeface="Courier New"/>
              </a:rPr>
              <a:t>Diagonalizing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the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dynamical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matrix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650"/>
              </a:spcBef>
              <a:tabLst>
                <a:tab pos="560705" algn="l"/>
                <a:tab pos="835660" algn="l"/>
                <a:tab pos="1521460" algn="l"/>
                <a:tab pos="3441700" algn="l"/>
                <a:tab pos="5363845" algn="l"/>
                <a:tab pos="7009765" algn="l"/>
              </a:tabLst>
            </a:pPr>
            <a:r>
              <a:rPr sz="1800" spc="-50" dirty="0">
                <a:latin typeface="Courier New"/>
                <a:cs typeface="Courier New"/>
              </a:rPr>
              <a:t>q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ourier New"/>
                <a:cs typeface="Courier New"/>
              </a:rPr>
              <a:t>************************************************************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989" y="5666740"/>
            <a:ext cx="153479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1)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3)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4)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5)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5089" y="5666740"/>
            <a:ext cx="23577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371600" algn="l"/>
                <a:tab pos="2194560" algn="l"/>
              </a:tabLst>
            </a:pP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371600" algn="l"/>
                <a:tab pos="2194560" algn="l"/>
              </a:tabLst>
            </a:pP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4472" y="5666740"/>
            <a:ext cx="23577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508760" algn="l"/>
              </a:tabLst>
            </a:pP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508760" algn="l"/>
              </a:tabLst>
            </a:pP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669" y="6809740"/>
            <a:ext cx="8258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0"/>
              </a:spcBef>
              <a:tabLst>
                <a:tab pos="960119" algn="l"/>
                <a:tab pos="1371600" algn="l"/>
                <a:tab pos="2331720" algn="l"/>
                <a:tab pos="3703320" algn="l"/>
                <a:tab pos="4526915" algn="l"/>
                <a:tab pos="5351145" algn="l"/>
                <a:tab pos="6859905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6)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************************************************************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875" y="2469875"/>
          <a:ext cx="8229598" cy="402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0">
                <a:tc>
                  <a:txBody>
                    <a:bodyPr/>
                    <a:lstStyle/>
                    <a:p>
                      <a:pPr marL="534035">
                        <a:lnSpc>
                          <a:spcPts val="1875"/>
                        </a:lnSpc>
                        <a:spcBef>
                          <a:spcPts val="120"/>
                        </a:spcBef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1)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0.400413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0.400413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0.578307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0.578307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3)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0.072322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3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0.072322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7F0000"/>
                      </a:solidFill>
                      <a:prstDash val="solid"/>
                    </a:lnL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450"/>
                        </a:spcBef>
                        <a:tabLst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0.325855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0.325855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160"/>
                        </a:spcBef>
                        <a:tabLst>
                          <a:tab pos="116649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0.294894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0"/>
                        </a:lnSpc>
                        <a:tabLst>
                          <a:tab pos="129603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0.294894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165"/>
                        </a:spcBef>
                        <a:tabLst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0.553946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6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0.553946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1875"/>
                        </a:lnSpc>
                        <a:spcBef>
                          <a:spcPts val="12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0.483206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0.483206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45275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0.280354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0.280354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45275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0.433490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3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0.433490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70"/>
                        </a:lnSpc>
                        <a:spcBef>
                          <a:spcPts val="183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73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32410" marB="0">
                    <a:lnR w="19050">
                      <a:solidFill>
                        <a:srgbClr val="7F0000"/>
                      </a:solidFill>
                      <a:prstDash val="solid"/>
                    </a:lnR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520">
                <a:tc>
                  <a:txBody>
                    <a:bodyPr/>
                    <a:lstStyle/>
                    <a:p>
                      <a:pPr marL="534035">
                        <a:lnSpc>
                          <a:spcPts val="157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4)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0.445151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0.445151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5)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0.535639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0.535639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6)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0.122195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870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0.122195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30"/>
                        </a:spcBef>
                        <a:tabLst>
                          <a:tab pos="103695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0.547867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5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0.547867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00"/>
                        </a:lnSpc>
                        <a:spcBef>
                          <a:spcPts val="175"/>
                        </a:spcBef>
                        <a:tabLst>
                          <a:tab pos="1036955" algn="l"/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0.444530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5"/>
                        </a:lnSpc>
                        <a:tabLst>
                          <a:tab pos="129603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0.444530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00"/>
                        </a:lnSpc>
                        <a:spcBef>
                          <a:spcPts val="175"/>
                        </a:spcBef>
                        <a:tabLst>
                          <a:tab pos="103695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0.047270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70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0.047270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7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0.041012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algn="ctr">
                        <a:lnSpc>
                          <a:spcPts val="1705"/>
                        </a:lnSpc>
                        <a:tabLst>
                          <a:tab pos="1428115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0.041012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57150" algn="r">
                        <a:lnSpc>
                          <a:spcPts val="1700"/>
                        </a:lnSpc>
                        <a:tabLst>
                          <a:tab pos="129794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0.124435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57150" algn="r">
                        <a:lnSpc>
                          <a:spcPts val="1705"/>
                        </a:lnSpc>
                        <a:tabLst>
                          <a:tab pos="142748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0.124435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367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0.694863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870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0.694863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70"/>
                        </a:lnSpc>
                        <a:spcBef>
                          <a:spcPts val="141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7907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6850" y="6376670"/>
            <a:ext cx="8452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ourier New"/>
                <a:cs typeface="Courier New"/>
              </a:rPr>
              <a:t>*****************************************************************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" y="828040"/>
            <a:ext cx="9615170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dyn.G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30860">
              <a:lnSpc>
                <a:spcPct val="100000"/>
              </a:lnSpc>
              <a:spcBef>
                <a:spcPts val="1860"/>
              </a:spcBef>
              <a:tabLst>
                <a:tab pos="2345690" algn="l"/>
                <a:tab pos="2863850" algn="l"/>
                <a:tab pos="4159250" algn="l"/>
              </a:tabLst>
            </a:pPr>
            <a:r>
              <a:rPr sz="1700" spc="-10" dirty="0">
                <a:latin typeface="Courier New"/>
                <a:cs typeface="Courier New"/>
              </a:rPr>
              <a:t>Diagonalizing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25" dirty="0">
                <a:latin typeface="Courier New"/>
                <a:cs typeface="Courier New"/>
              </a:rPr>
              <a:t>the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dynamical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matrix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1370"/>
              </a:spcBef>
              <a:tabLst>
                <a:tab pos="789305" algn="l"/>
                <a:tab pos="1049020" algn="l"/>
                <a:tab pos="1696720" algn="l"/>
                <a:tab pos="3511550" algn="l"/>
                <a:tab pos="5327015" algn="l"/>
                <a:tab pos="6884034" algn="l"/>
              </a:tabLst>
            </a:pPr>
            <a:r>
              <a:rPr sz="1700" spc="-50" dirty="0">
                <a:latin typeface="Courier New"/>
                <a:cs typeface="Courier New"/>
              </a:rPr>
              <a:t>q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=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spc="-10" dirty="0">
                <a:latin typeface="Courier New"/>
                <a:cs typeface="Courier New"/>
              </a:rPr>
              <a:t>*****************************************************************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700">
              <a:latin typeface="Courier New"/>
              <a:cs typeface="Courier New"/>
            </a:endParaRPr>
          </a:p>
          <a:p>
            <a:pPr marL="8563610" marR="5080" indent="-139700">
              <a:lnSpc>
                <a:spcPts val="2460"/>
              </a:lnSpc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Acoustic 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8380" y="3648709"/>
            <a:ext cx="591820" cy="137160"/>
            <a:chOff x="8628380" y="3648709"/>
            <a:chExt cx="591820" cy="137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380" y="3648709"/>
              <a:ext cx="137160" cy="137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38870" y="364870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311640" y="3648709"/>
            <a:ext cx="590550" cy="137160"/>
            <a:chOff x="9311640" y="3648709"/>
            <a:chExt cx="590550" cy="1371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640" y="3648709"/>
              <a:ext cx="137159" cy="137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420860" y="364870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51569" y="4950459"/>
            <a:ext cx="97091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925" marR="5080" indent="-2286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Optical modes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8380" y="5808979"/>
            <a:ext cx="591820" cy="137160"/>
            <a:chOff x="8628380" y="5808979"/>
            <a:chExt cx="591820" cy="1371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8380" y="5808979"/>
              <a:ext cx="137160" cy="137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38870" y="580897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311640" y="5808979"/>
            <a:ext cx="590550" cy="137160"/>
            <a:chOff x="9311640" y="5808979"/>
            <a:chExt cx="590550" cy="137160"/>
          </a:xfrm>
        </p:grpSpPr>
        <p:sp>
          <p:nvSpPr>
            <p:cNvPr id="16" name="object 16"/>
            <p:cNvSpPr/>
            <p:nvPr/>
          </p:nvSpPr>
          <p:spPr>
            <a:xfrm>
              <a:off x="9311640" y="5808979"/>
              <a:ext cx="205740" cy="137160"/>
            </a:xfrm>
            <a:custGeom>
              <a:avLst/>
              <a:gdLst/>
              <a:ahLst/>
              <a:cxnLst/>
              <a:rect l="l" t="t" r="r" b="b"/>
              <a:pathLst>
                <a:path w="205740" h="137160">
                  <a:moveTo>
                    <a:pt x="205739" y="0"/>
                  </a:moveTo>
                  <a:lnTo>
                    <a:pt x="0" y="68580"/>
                  </a:lnTo>
                  <a:lnTo>
                    <a:pt x="205739" y="13716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5030" y="5808979"/>
              <a:ext cx="137160" cy="1371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75470" y="5868669"/>
              <a:ext cx="316230" cy="17780"/>
            </a:xfrm>
            <a:custGeom>
              <a:avLst/>
              <a:gdLst/>
              <a:ahLst/>
              <a:cxnLst/>
              <a:rect l="l" t="t" r="r" b="b"/>
              <a:pathLst>
                <a:path w="316229" h="17779">
                  <a:moveTo>
                    <a:pt x="31622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16229" y="17779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3531</Words>
  <Application>Microsoft Macintosh PowerPoint</Application>
  <PresentationFormat>Custom</PresentationFormat>
  <Paragraphs>630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STIXGeneral-Italic</vt:lpstr>
      <vt:lpstr>STIXGeneral-Regular</vt:lpstr>
      <vt:lpstr>Arial</vt:lpstr>
      <vt:lpstr>Courier New</vt:lpstr>
      <vt:lpstr>Helvetica</vt:lpstr>
      <vt:lpstr>Lato</vt:lpstr>
      <vt:lpstr>Lucida Grande</vt:lpstr>
      <vt:lpstr>Times New Roman</vt:lpstr>
      <vt:lpstr>Office Theme</vt:lpstr>
      <vt:lpstr>Tutorial on phonon calculations with Quantum-Espresso</vt:lpstr>
      <vt:lpstr>Outline</vt:lpstr>
      <vt:lpstr>Phonons and related quantities</vt:lpstr>
      <vt:lpstr>PowerPoint Presentation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2: phonons in polar materials</vt:lpstr>
      <vt:lpstr>Exercise 2: phonons in polar materials</vt:lpstr>
      <vt:lpstr>Exercise 2: phonons in polar materials</vt:lpstr>
      <vt:lpstr>Exercise 2: phonons in polar materials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4: checking the Fourier interpolation</vt:lpstr>
      <vt:lpstr>Exercise 4: checking the Fourier interpolation</vt:lpstr>
      <vt:lpstr>Exercise 4: checking the Fourier interpolation</vt:lpstr>
      <vt:lpstr>Electron-Phonon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Carrier transport  </vt:lpstr>
      <vt:lpstr>BCS superconductivity</vt:lpstr>
      <vt:lpstr>Extra slides...</vt:lpstr>
      <vt:lpstr>Phonons and thermo-mechanical properties</vt:lpstr>
      <vt:lpstr>Density functional perturbation theory (1)</vt:lpstr>
      <vt:lpstr>Density functional perturbation theory (2)</vt:lpstr>
      <vt:lpstr>Density functional perturbation theory (3)</vt:lpstr>
      <vt:lpstr>Frozen phonons vs DFPT</vt:lpstr>
      <vt:lpstr>Calculation of IR and Raman intensities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 Bonini</dc:creator>
  <cp:lastModifiedBy>yuan ping</cp:lastModifiedBy>
  <cp:revision>8</cp:revision>
  <dcterms:created xsi:type="dcterms:W3CDTF">2024-10-15T03:49:39Z</dcterms:created>
  <dcterms:modified xsi:type="dcterms:W3CDTF">2024-10-15T17:19:13Z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2009-07-22T00:00:00Z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3.0</vt:lpwstr>
  </property>
  <property fmtid="{D5CDD505-2E9C-101B-9397-08002B2CF9AE}" pid="5" name="LastSaved">
    <vt:filetime>2009-07-22T00:00:00Z</vt:filetime>
  </property>
</Properties>
</file>