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3" r:id="rId2"/>
    <p:sldId id="496" r:id="rId3"/>
    <p:sldId id="485" r:id="rId4"/>
    <p:sldId id="466" r:id="rId5"/>
    <p:sldId id="467" r:id="rId6"/>
    <p:sldId id="488" r:id="rId7"/>
    <p:sldId id="486" r:id="rId8"/>
    <p:sldId id="48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6"/>
  </p:normalViewPr>
  <p:slideViewPr>
    <p:cSldViewPr snapToGrid="0" showGuides="1">
      <p:cViewPr varScale="1">
        <p:scale>
          <a:sx n="120" d="100"/>
          <a:sy n="120" d="100"/>
        </p:scale>
        <p:origin x="1640" y="184"/>
      </p:cViewPr>
      <p:guideLst>
        <p:guide orient="horz" pos="1361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C79FC1DE-F68E-7941-A215-53794B380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6EEAB841-512F-BB48-9F93-D8031E2C4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27D8E3-411F-AE4B-9170-D07630111792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A0B38-7F75-D24E-A6DD-F44E08924D01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B25D8F-BAAD-AB40-AE47-AF963D23CEDC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A72DD-828F-CD45-886D-C06FC19E9B07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5074B3-896A-264B-8F10-951BA9F11EBF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99215F-9421-DC4E-8CF9-CF7CA9401C7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1FA4B-0944-6C4C-9894-ED805BCBFEF0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C272A0-A4E6-5542-9D9B-9E8C6A3D0A50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ADE2D5C-8E40-F141-8E4D-86778948D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C3E3242-C1EF-B74B-983C-404A3254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A1FBD82-BC7B-9E4C-B177-F1404CC70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28005C8-5079-2448-B1CE-F20D74450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4129FBB-BAD4-C343-AC0E-661A7F69C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979D5B5-7413-4F4A-8D7A-F64F39812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C00AFE4-9CB8-E441-AC01-AC21BC5B1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30BA68-0F53-BE4C-B2B8-1492545F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4719BE-8646-234D-973D-B730F826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3115ECF-FB03-8249-B161-A3CD1936A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B33696-8CE7-644C-A9FF-EECA53E22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8434ED8-FA5A-AF40-82E0-448D8509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6948614-9C4C-0341-B89A-6F814341059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Thermal Averages in Monte Carlo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D6404-A0EE-BF0F-81B3-65A4F71EB714}"/>
              </a:ext>
            </a:extLst>
          </p:cNvPr>
          <p:cNvSpPr txBox="1"/>
          <p:nvPr/>
        </p:nvSpPr>
        <p:spPr>
          <a:xfrm>
            <a:off x="4727985" y="64578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Slides Credits to Dane Morgan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FEAE09E-D153-3746-93BB-A707C9BE932B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Reading: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Leach, Molecular Modeling,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01, Ch. 8.1-8.6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Allen and Tildesley, Computer Simulation of Liquids,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89, Ch. 4.1-4.4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to take a thermal average with the Metropolis sampling algorithm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Equilibration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Errors in averages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75223C8-286E-2A49-99DF-866DD7D1E73A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Do We Get Something from MC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6300"/>
            <a:ext cx="8229600" cy="5529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Analysis tools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Trajectories: Atom paths, collisions, atomic changes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Thermodynamic averages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Simple averages: Basic thermodynamic quantities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Fluctuations: Susceptibilities (fluctuation-dissipation theorem)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Spatial correlation functions: Structure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Time correlations: Transport coefficients (fluctuation-dissipation theorem)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1803400" y="2378075"/>
          <a:ext cx="61706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65600" imgH="482600" progId="Equation.DSMT4">
                  <p:embed/>
                </p:oleObj>
              </mc:Choice>
              <mc:Fallback>
                <p:oleObj name="Equation" r:id="rId3" imgW="4165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378075"/>
                        <a:ext cx="61706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1803400" y="3478213"/>
          <a:ext cx="52911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0600" imgH="355600" progId="Equation.DSMT4">
                  <p:embed/>
                </p:oleObj>
              </mc:Choice>
              <mc:Fallback>
                <p:oleObj name="Equation" r:id="rId5" imgW="35306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478213"/>
                        <a:ext cx="52911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1803400" y="4516438"/>
          <a:ext cx="66246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19600" imgH="279400" progId="Equation.DSMT4">
                  <p:embed/>
                </p:oleObj>
              </mc:Choice>
              <mc:Fallback>
                <p:oleObj name="Equation" r:id="rId7" imgW="44196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516438"/>
                        <a:ext cx="66246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1803400" y="5659438"/>
          <a:ext cx="58816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24300" imgH="279400" progId="Equation.DSMT4">
                  <p:embed/>
                </p:oleObj>
              </mc:Choice>
              <mc:Fallback>
                <p:oleObj name="Equation" r:id="rId9" imgW="39243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659438"/>
                        <a:ext cx="58816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1270000" y="1485900"/>
            <a:ext cx="599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1612900" y="5194300"/>
            <a:ext cx="599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1752600" y="5880100"/>
            <a:ext cx="599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7583860-0C58-5645-B131-EBE6BA4F46DF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Obtaining Thermal Averages From MC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Very similar to MD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3163"/>
            <a:ext cx="8229600" cy="4525962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MC algorithm will converge to sample states with probability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 = probability expected from statistical mechanics.  So a thermal average is given by </a:t>
            </a: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Note that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aseline="-25000" dirty="0" err="1">
                <a:latin typeface="Arial" charset="0"/>
                <a:ea typeface="ＭＳ Ｐゴシック" charset="0"/>
                <a:cs typeface="ＭＳ Ｐゴシック" charset="0"/>
              </a:rPr>
              <a:t>mcs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should be taken after the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system equilibrates</a:t>
            </a: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Fluctuations are also just thermal averages and calculated the same way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1852613" y="2254250"/>
          <a:ext cx="4556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254250"/>
                        <a:ext cx="45561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3"/>
          <p:cNvGraphicFramePr>
            <a:graphicFrameLocks noChangeAspect="1"/>
          </p:cNvGraphicFramePr>
          <p:nvPr/>
        </p:nvGraphicFramePr>
        <p:xfrm>
          <a:off x="282575" y="4846638"/>
          <a:ext cx="8458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71900" imgH="457200" progId="Equation.DSMT4">
                  <p:embed/>
                </p:oleObj>
              </mc:Choice>
              <mc:Fallback>
                <p:oleObj name="Equation" r:id="rId5" imgW="3771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4846638"/>
                        <a:ext cx="8458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50F8CAD-D74B-FC42-B2EE-2EA534A7B3DE}" type="slidenum">
              <a:rPr lang="en-US" sz="1000"/>
              <a:pPr eaLnBrk="1" hangingPunct="1"/>
              <a:t>5</a:t>
            </a:fld>
            <a:endParaRPr lang="en-US" sz="1000"/>
          </a:p>
        </p:txBody>
      </p:sp>
      <p:pic>
        <p:nvPicPr>
          <p:cNvPr id="56322" name="Picture 2" descr="energy-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/>
          <a:stretch>
            <a:fillRect/>
          </a:stretch>
        </p:blipFill>
        <p:spPr bwMode="auto">
          <a:xfrm>
            <a:off x="204788" y="411163"/>
            <a:ext cx="8139112" cy="644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Thermal Average in MC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827713" y="6164263"/>
            <a:ext cx="311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http://mccammon.ucsd.edu/~dzhang/research/ccmv/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40200" y="5861050"/>
            <a:ext cx="1370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MC Step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 rot="-5400000">
            <a:off x="-210343" y="3207544"/>
            <a:ext cx="1243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Energy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674813" y="2378075"/>
            <a:ext cx="381000" cy="808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085975" y="1470025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Equilibration period: Not equilibrated, thermal averages may be wrong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3856038" y="3657600"/>
            <a:ext cx="381000" cy="808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281488" y="2749550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Converged: Equilibrated, thermal averages will be right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429000" y="4938713"/>
            <a:ext cx="42973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 flipV="1">
            <a:off x="3167063" y="5060950"/>
            <a:ext cx="717550" cy="319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332038" y="526573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&lt;E&gt;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905750" y="473075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cs typeface="Arial" charset="0"/>
              </a:rPr>
              <a:t>√&lt;(</a:t>
            </a:r>
            <a:r>
              <a:rPr lang="en-US" sz="2400">
                <a:solidFill>
                  <a:schemeClr val="accent2"/>
                </a:solidFill>
                <a:latin typeface="Symbol" charset="0"/>
                <a:cs typeface="Arial" charset="0"/>
              </a:rPr>
              <a:t>d</a:t>
            </a:r>
            <a:r>
              <a:rPr lang="en-US" sz="2400">
                <a:solidFill>
                  <a:schemeClr val="accent2"/>
                </a:solidFill>
                <a:cs typeface="Arial" charset="0"/>
              </a:rPr>
              <a:t>E)</a:t>
            </a:r>
            <a:r>
              <a:rPr lang="en-US" sz="2400" baseline="3000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sz="2400">
                <a:solidFill>
                  <a:schemeClr val="accent2"/>
                </a:solidFill>
                <a:cs typeface="Arial" charset="0"/>
              </a:rPr>
              <a:t>&gt;</a:t>
            </a:r>
          </a:p>
        </p:txBody>
      </p:sp>
      <p:sp>
        <p:nvSpPr>
          <p:cNvPr id="56335" name="AutoShape 15"/>
          <p:cNvSpPr>
            <a:spLocks/>
          </p:cNvSpPr>
          <p:nvPr/>
        </p:nvSpPr>
        <p:spPr bwMode="auto">
          <a:xfrm>
            <a:off x="7907338" y="4556125"/>
            <a:ext cx="88900" cy="777875"/>
          </a:xfrm>
          <a:prstGeom prst="righ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675EFA1-9122-FE41-B603-7324358EF3B7}" type="slidenum">
              <a:rPr lang="en-US" sz="1000"/>
              <a:pPr eaLnBrk="1" hangingPunct="1"/>
              <a:t>6</a:t>
            </a:fld>
            <a:endParaRPr lang="en-US" sz="1000"/>
          </a:p>
        </p:txBody>
      </p:sp>
      <p:pic>
        <p:nvPicPr>
          <p:cNvPr id="58370" name="Picture 2" descr="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777875"/>
            <a:ext cx="7751762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Energy Vs. MC Step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244975" y="62706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MC Step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 rot="-5400000">
            <a:off x="283370" y="3447256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Energy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30388" y="3932238"/>
            <a:ext cx="5565775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1674813" y="2297113"/>
            <a:ext cx="381000" cy="808037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054225" y="1470025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Equilibration period: Not equilibrated, thermal averages may be wrong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5187950" y="3057525"/>
            <a:ext cx="492125" cy="484188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408613" y="2292350"/>
            <a:ext cx="347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Equilibrated, thermal averages will be right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H="1" flipV="1">
            <a:off x="7083425" y="4095750"/>
            <a:ext cx="3175" cy="573088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669088" y="47053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&lt;E&gt;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885113" y="3703638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990000"/>
                </a:solidFill>
              </a:rPr>
              <a:t>√&lt;(dE)</a:t>
            </a:r>
            <a:r>
              <a:rPr lang="en-US" baseline="30000">
                <a:solidFill>
                  <a:srgbClr val="990000"/>
                </a:solidFill>
              </a:rPr>
              <a:t>2</a:t>
            </a:r>
            <a:r>
              <a:rPr lang="en-US">
                <a:solidFill>
                  <a:srgbClr val="990000"/>
                </a:solidFill>
              </a:rPr>
              <a:t>&gt;</a:t>
            </a:r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7602538" y="3152775"/>
            <a:ext cx="231775" cy="1549400"/>
          </a:xfrm>
          <a:prstGeom prst="rightBrace">
            <a:avLst>
              <a:gd name="adj1" fmla="val 55708"/>
              <a:gd name="adj2" fmla="val 50000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AutoShape 15"/>
          <p:cNvSpPr>
            <a:spLocks/>
          </p:cNvSpPr>
          <p:nvPr/>
        </p:nvSpPr>
        <p:spPr bwMode="auto">
          <a:xfrm rot="5400000">
            <a:off x="4710906" y="4266407"/>
            <a:ext cx="231775" cy="300038"/>
          </a:xfrm>
          <a:prstGeom prst="rightBrace">
            <a:avLst>
              <a:gd name="adj1" fmla="val 10788"/>
              <a:gd name="adj2" fmla="val 50000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678238" y="4541838"/>
            <a:ext cx="17065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990000"/>
                </a:solidFill>
              </a:rPr>
              <a:t>Correlation length?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A2752-F390-C4D4-FB4F-9A43B2E1D85A}"/>
              </a:ext>
            </a:extLst>
          </p:cNvPr>
          <p:cNvSpPr txBox="1"/>
          <p:nvPr/>
        </p:nvSpPr>
        <p:spPr>
          <a:xfrm>
            <a:off x="4267994" y="5359113"/>
            <a:ext cx="480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Correlation length:  a measurement of the distance at which the pair correlation function decays to 1 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CD02F40-2E44-E14E-A7E4-02A215DB0B4A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Measuring Errors of Averages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Same as MD</a:t>
            </a:r>
          </a:p>
        </p:txBody>
      </p:sp>
      <p:graphicFrame>
        <p:nvGraphicFramePr>
          <p:cNvPr id="60419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12800" y="1736725"/>
          <a:ext cx="1597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31613" progId="Equation.DSMT4">
                  <p:embed/>
                </p:oleObj>
              </mc:Choice>
              <mc:Fallback>
                <p:oleObj name="Equation" r:id="rId3" imgW="939392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736725"/>
                        <a:ext cx="15970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528888" y="1736725"/>
            <a:ext cx="574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What is the statistical error in &lt;</a:t>
            </a:r>
            <a:r>
              <a:rPr lang="en-US" sz="2400" i="1"/>
              <a:t>A</a:t>
            </a:r>
            <a:r>
              <a:rPr lang="en-US" sz="2400"/>
              <a:t>&gt;</a:t>
            </a:r>
            <a:r>
              <a:rPr lang="en-US" sz="2400" baseline="-25000"/>
              <a:t>L</a:t>
            </a:r>
            <a:r>
              <a:rPr lang="en-US" sz="2400"/>
              <a:t> vs. L?</a:t>
            </a:r>
          </a:p>
        </p:txBody>
      </p:sp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3695700" y="2986088"/>
          <a:ext cx="38544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4951" imgH="444307" progId="Equation.DSMT4">
                  <p:embed/>
                </p:oleObj>
              </mc:Choice>
              <mc:Fallback>
                <p:oleObj name="Equation" r:id="rId5" imgW="1954951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986088"/>
                        <a:ext cx="38544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457200" y="3173413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For uncorrelated data</a:t>
            </a:r>
          </a:p>
        </p:txBody>
      </p:sp>
      <p:sp>
        <p:nvSpPr>
          <p:cNvPr id="60423" name="Text Box 10"/>
          <p:cNvSpPr txBox="1">
            <a:spLocks noChangeArrowheads="1"/>
          </p:cNvSpPr>
          <p:nvPr/>
        </p:nvSpPr>
        <p:spPr bwMode="auto">
          <a:xfrm>
            <a:off x="495300" y="4168775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For correlated data</a:t>
            </a:r>
          </a:p>
        </p:txBody>
      </p:sp>
      <p:graphicFrame>
        <p:nvGraphicFramePr>
          <p:cNvPr id="60424" name="Object 4"/>
          <p:cNvGraphicFramePr>
            <a:graphicFrameLocks noChangeAspect="1"/>
          </p:cNvGraphicFramePr>
          <p:nvPr/>
        </p:nvGraphicFramePr>
        <p:xfrm>
          <a:off x="3665538" y="3978275"/>
          <a:ext cx="4205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82600" progId="Equation.3">
                  <p:embed/>
                </p:oleObj>
              </mc:Choice>
              <mc:Fallback>
                <p:oleObj name="Equation" r:id="rId7" imgW="2133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978275"/>
                        <a:ext cx="4205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3200" y="5613400"/>
            <a:ext cx="59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previous slides for how to get these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5005536-CE37-7E40-AF58-4F023C67125D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MC averages look different because sampling is biased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must equilibrate MC to get only equilibrium state space exploration before averaging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Errors in means are like MD and must be corrected for correlation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2309813" y="2098675"/>
          <a:ext cx="4556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098675"/>
                        <a:ext cx="45561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8189"/>
              </p:ext>
            </p:extLst>
          </p:nvPr>
        </p:nvGraphicFramePr>
        <p:xfrm>
          <a:off x="3058005" y="5220586"/>
          <a:ext cx="4205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482600" progId="Equation.3">
                  <p:embed/>
                </p:oleObj>
              </mc:Choice>
              <mc:Fallback>
                <p:oleObj name="Equation" r:id="rId5" imgW="2133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005" y="5220586"/>
                        <a:ext cx="4205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23515</TotalTime>
  <Words>355</Words>
  <Application>Microsoft Macintosh PowerPoint</Application>
  <PresentationFormat>On-screen Show (4:3)</PresentationFormat>
  <Paragraphs>87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Google Sans</vt:lpstr>
      <vt:lpstr>ＭＳ Ｐゴシック</vt:lpstr>
      <vt:lpstr>Arial</vt:lpstr>
      <vt:lpstr>Symbol</vt:lpstr>
      <vt:lpstr>Default Design</vt:lpstr>
      <vt:lpstr>Equation</vt:lpstr>
      <vt:lpstr>Thermal Averages in Monte Carlo</vt:lpstr>
      <vt:lpstr>Outline</vt:lpstr>
      <vt:lpstr>How Do We Get Something from MC</vt:lpstr>
      <vt:lpstr>Obtaining Thermal Averages From MC Very similar to MD</vt:lpstr>
      <vt:lpstr>Thermal Average in MC</vt:lpstr>
      <vt:lpstr>Energy Vs. MC Step</vt:lpstr>
      <vt:lpstr>Measuring Errors of Averages Same as MD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1288</cp:revision>
  <dcterms:created xsi:type="dcterms:W3CDTF">2004-09-26T19:54:28Z</dcterms:created>
  <dcterms:modified xsi:type="dcterms:W3CDTF">2024-11-12T15:19:40Z</dcterms:modified>
</cp:coreProperties>
</file>