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9" r:id="rId3"/>
    <p:sldId id="275" r:id="rId4"/>
    <p:sldId id="258" r:id="rId5"/>
    <p:sldId id="259" r:id="rId6"/>
    <p:sldId id="273" r:id="rId7"/>
    <p:sldId id="261" r:id="rId8"/>
    <p:sldId id="278" r:id="rId9"/>
    <p:sldId id="266" r:id="rId10"/>
    <p:sldId id="271" r:id="rId11"/>
    <p:sldId id="268" r:id="rId12"/>
    <p:sldId id="28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Afflerbach" initials="BA" lastIdx="1" clrIdx="0">
    <p:extLst>
      <p:ext uri="{19B8F6BF-5375-455C-9EA6-DF929625EA0E}">
        <p15:presenceInfo xmlns:p15="http://schemas.microsoft.com/office/powerpoint/2012/main" userId="6b18fdee89c02e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3" autoAdjust="0"/>
    <p:restoredTop sz="94429" autoAdjust="0"/>
  </p:normalViewPr>
  <p:slideViewPr>
    <p:cSldViewPr snapToGrid="0">
      <p:cViewPr varScale="1">
        <p:scale>
          <a:sx n="119" d="100"/>
          <a:sy n="119" d="100"/>
        </p:scale>
        <p:origin x="4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ACB91B-96D7-4896-B6CE-E3FD7F7788BB}" type="doc">
      <dgm:prSet loTypeId="urn:microsoft.com/office/officeart/2005/8/layout/process1" loCatId="process" qsTypeId="urn:microsoft.com/office/officeart/2005/8/quickstyle/simple1" qsCatId="simple" csTypeId="urn:microsoft.com/office/officeart/2005/8/colors/accent1_2" csCatId="accent1" phldr="1"/>
      <dgm:spPr/>
    </dgm:pt>
    <dgm:pt modelId="{532407C4-C61A-4BB5-8846-323049E93360}">
      <dgm:prSet phldrT="[Text]"/>
      <dgm:spPr/>
      <dgm:t>
        <a:bodyPr/>
        <a:lstStyle/>
        <a:p>
          <a:r>
            <a:rPr lang="en-US" dirty="0"/>
            <a:t>Identify Materials Properties</a:t>
          </a:r>
        </a:p>
      </dgm:t>
    </dgm:pt>
    <dgm:pt modelId="{F660F1AA-7D4C-4BBD-BFCF-025592609A9B}" type="parTrans" cxnId="{8156B521-3BFC-4EAC-9E57-0B7C94E2F0F7}">
      <dgm:prSet/>
      <dgm:spPr/>
      <dgm:t>
        <a:bodyPr/>
        <a:lstStyle/>
        <a:p>
          <a:endParaRPr lang="en-US"/>
        </a:p>
      </dgm:t>
    </dgm:pt>
    <dgm:pt modelId="{71645022-EB08-4E68-A574-05AABB299303}" type="sibTrans" cxnId="{8156B521-3BFC-4EAC-9E57-0B7C94E2F0F7}">
      <dgm:prSet/>
      <dgm:spPr/>
      <dgm:t>
        <a:bodyPr/>
        <a:lstStyle/>
        <a:p>
          <a:endParaRPr lang="en-US"/>
        </a:p>
      </dgm:t>
    </dgm:pt>
    <dgm:pt modelId="{92589B9A-F60D-4AEB-A390-1BC6A60F054D}">
      <dgm:prSet phldrT="[Text]"/>
      <dgm:spPr/>
      <dgm:t>
        <a:bodyPr/>
        <a:lstStyle/>
        <a:p>
          <a:r>
            <a:rPr lang="en-US" dirty="0"/>
            <a:t>Train Model of Properties</a:t>
          </a:r>
        </a:p>
      </dgm:t>
    </dgm:pt>
    <dgm:pt modelId="{F04AC293-EB1D-439E-BB1D-EDFCE3E3BC32}" type="parTrans" cxnId="{DBAFA4AE-0663-4CD5-B3E5-DA297DF508DC}">
      <dgm:prSet/>
      <dgm:spPr/>
      <dgm:t>
        <a:bodyPr/>
        <a:lstStyle/>
        <a:p>
          <a:endParaRPr lang="en-US"/>
        </a:p>
      </dgm:t>
    </dgm:pt>
    <dgm:pt modelId="{172A5A87-3934-4186-AFEA-812DCFFC818E}" type="sibTrans" cxnId="{DBAFA4AE-0663-4CD5-B3E5-DA297DF508DC}">
      <dgm:prSet/>
      <dgm:spPr/>
      <dgm:t>
        <a:bodyPr/>
        <a:lstStyle/>
        <a:p>
          <a:endParaRPr lang="en-US"/>
        </a:p>
      </dgm:t>
    </dgm:pt>
    <dgm:pt modelId="{62323F05-D27E-46AB-B1BB-92366E41FF4E}">
      <dgm:prSet phldrT="[Text]"/>
      <dgm:spPr/>
      <dgm:t>
        <a:bodyPr/>
        <a:lstStyle/>
        <a:p>
          <a:r>
            <a:rPr lang="en-US" dirty="0"/>
            <a:t>Predict Properties For New Chemical Compositions</a:t>
          </a:r>
        </a:p>
      </dgm:t>
    </dgm:pt>
    <dgm:pt modelId="{2C560692-EE1A-4CA5-84E6-A4CB28DEE741}" type="parTrans" cxnId="{52584C10-4E72-472F-B40C-32068C1E7118}">
      <dgm:prSet/>
      <dgm:spPr/>
      <dgm:t>
        <a:bodyPr/>
        <a:lstStyle/>
        <a:p>
          <a:endParaRPr lang="en-US"/>
        </a:p>
      </dgm:t>
    </dgm:pt>
    <dgm:pt modelId="{A05A2818-3CE8-4E2F-8F35-EE0187FEA9A0}" type="sibTrans" cxnId="{52584C10-4E72-472F-B40C-32068C1E7118}">
      <dgm:prSet/>
      <dgm:spPr/>
      <dgm:t>
        <a:bodyPr/>
        <a:lstStyle/>
        <a:p>
          <a:endParaRPr lang="en-US"/>
        </a:p>
      </dgm:t>
    </dgm:pt>
    <dgm:pt modelId="{7CFA93FC-02F2-4310-9A79-E7A2376E6063}">
      <dgm:prSet phldrT="[Text]"/>
      <dgm:spPr/>
      <dgm:t>
        <a:bodyPr/>
        <a:lstStyle/>
        <a:p>
          <a:r>
            <a:rPr lang="en-US" dirty="0"/>
            <a:t>Synthesize and Verify Predictions</a:t>
          </a:r>
        </a:p>
      </dgm:t>
    </dgm:pt>
    <dgm:pt modelId="{8B0FFE34-6B51-4DF5-9C0D-3E05DC213332}" type="parTrans" cxnId="{B398B161-E232-4E6B-A949-B993EF723EAB}">
      <dgm:prSet/>
      <dgm:spPr/>
      <dgm:t>
        <a:bodyPr/>
        <a:lstStyle/>
        <a:p>
          <a:endParaRPr lang="en-US"/>
        </a:p>
      </dgm:t>
    </dgm:pt>
    <dgm:pt modelId="{F0B0BEB4-CBD2-4FD5-89C7-4A17118728D9}" type="sibTrans" cxnId="{B398B161-E232-4E6B-A949-B993EF723EAB}">
      <dgm:prSet/>
      <dgm:spPr/>
      <dgm:t>
        <a:bodyPr/>
        <a:lstStyle/>
        <a:p>
          <a:endParaRPr lang="en-US"/>
        </a:p>
      </dgm:t>
    </dgm:pt>
    <dgm:pt modelId="{F0693795-54EB-4222-A6FB-102B02AB8D2B}" type="pres">
      <dgm:prSet presAssocID="{A0ACB91B-96D7-4896-B6CE-E3FD7F7788BB}" presName="Name0" presStyleCnt="0">
        <dgm:presLayoutVars>
          <dgm:dir/>
          <dgm:resizeHandles val="exact"/>
        </dgm:presLayoutVars>
      </dgm:prSet>
      <dgm:spPr/>
    </dgm:pt>
    <dgm:pt modelId="{146C77C7-6B59-469C-AE73-6AAA93DD0567}" type="pres">
      <dgm:prSet presAssocID="{532407C4-C61A-4BB5-8846-323049E93360}" presName="node" presStyleLbl="node1" presStyleIdx="0" presStyleCnt="4">
        <dgm:presLayoutVars>
          <dgm:bulletEnabled val="1"/>
        </dgm:presLayoutVars>
      </dgm:prSet>
      <dgm:spPr/>
    </dgm:pt>
    <dgm:pt modelId="{103720EC-6751-40DF-BCEF-6D3217E3BB55}" type="pres">
      <dgm:prSet presAssocID="{71645022-EB08-4E68-A574-05AABB299303}" presName="sibTrans" presStyleLbl="sibTrans2D1" presStyleIdx="0" presStyleCnt="3"/>
      <dgm:spPr/>
    </dgm:pt>
    <dgm:pt modelId="{F9EE36D7-59E3-485C-AC38-793427614998}" type="pres">
      <dgm:prSet presAssocID="{71645022-EB08-4E68-A574-05AABB299303}" presName="connectorText" presStyleLbl="sibTrans2D1" presStyleIdx="0" presStyleCnt="3"/>
      <dgm:spPr/>
    </dgm:pt>
    <dgm:pt modelId="{D6CDAFA8-CA1A-43F2-A0CE-0D70336CA01B}" type="pres">
      <dgm:prSet presAssocID="{92589B9A-F60D-4AEB-A390-1BC6A60F054D}" presName="node" presStyleLbl="node1" presStyleIdx="1" presStyleCnt="4">
        <dgm:presLayoutVars>
          <dgm:bulletEnabled val="1"/>
        </dgm:presLayoutVars>
      </dgm:prSet>
      <dgm:spPr/>
    </dgm:pt>
    <dgm:pt modelId="{7BB0282E-FA83-4775-8851-2C776EE3D851}" type="pres">
      <dgm:prSet presAssocID="{172A5A87-3934-4186-AFEA-812DCFFC818E}" presName="sibTrans" presStyleLbl="sibTrans2D1" presStyleIdx="1" presStyleCnt="3"/>
      <dgm:spPr/>
    </dgm:pt>
    <dgm:pt modelId="{52FD96DD-96CD-44D9-B677-5E133CC9C40D}" type="pres">
      <dgm:prSet presAssocID="{172A5A87-3934-4186-AFEA-812DCFFC818E}" presName="connectorText" presStyleLbl="sibTrans2D1" presStyleIdx="1" presStyleCnt="3"/>
      <dgm:spPr/>
    </dgm:pt>
    <dgm:pt modelId="{8CBFFB11-6DF9-4C16-9D97-21D66455D660}" type="pres">
      <dgm:prSet presAssocID="{62323F05-D27E-46AB-B1BB-92366E41FF4E}" presName="node" presStyleLbl="node1" presStyleIdx="2" presStyleCnt="4">
        <dgm:presLayoutVars>
          <dgm:bulletEnabled val="1"/>
        </dgm:presLayoutVars>
      </dgm:prSet>
      <dgm:spPr/>
    </dgm:pt>
    <dgm:pt modelId="{69FE38FF-D641-4A71-A4EB-645E973899CD}" type="pres">
      <dgm:prSet presAssocID="{A05A2818-3CE8-4E2F-8F35-EE0187FEA9A0}" presName="sibTrans" presStyleLbl="sibTrans2D1" presStyleIdx="2" presStyleCnt="3"/>
      <dgm:spPr/>
    </dgm:pt>
    <dgm:pt modelId="{27641AA3-FDE1-4AB0-ADCD-0F2B2085459B}" type="pres">
      <dgm:prSet presAssocID="{A05A2818-3CE8-4E2F-8F35-EE0187FEA9A0}" presName="connectorText" presStyleLbl="sibTrans2D1" presStyleIdx="2" presStyleCnt="3"/>
      <dgm:spPr/>
    </dgm:pt>
    <dgm:pt modelId="{87E15649-6C71-4A1F-B429-5DAA4536EE5F}" type="pres">
      <dgm:prSet presAssocID="{7CFA93FC-02F2-4310-9A79-E7A2376E6063}" presName="node" presStyleLbl="node1" presStyleIdx="3" presStyleCnt="4">
        <dgm:presLayoutVars>
          <dgm:bulletEnabled val="1"/>
        </dgm:presLayoutVars>
      </dgm:prSet>
      <dgm:spPr/>
    </dgm:pt>
  </dgm:ptLst>
  <dgm:cxnLst>
    <dgm:cxn modelId="{52584C10-4E72-472F-B40C-32068C1E7118}" srcId="{A0ACB91B-96D7-4896-B6CE-E3FD7F7788BB}" destId="{62323F05-D27E-46AB-B1BB-92366E41FF4E}" srcOrd="2" destOrd="0" parTransId="{2C560692-EE1A-4CA5-84E6-A4CB28DEE741}" sibTransId="{A05A2818-3CE8-4E2F-8F35-EE0187FEA9A0}"/>
    <dgm:cxn modelId="{5E69E91C-AD1E-477E-A9D5-96CDBF74D447}" type="presOf" srcId="{A05A2818-3CE8-4E2F-8F35-EE0187FEA9A0}" destId="{69FE38FF-D641-4A71-A4EB-645E973899CD}" srcOrd="0" destOrd="0" presId="urn:microsoft.com/office/officeart/2005/8/layout/process1"/>
    <dgm:cxn modelId="{8156B521-3BFC-4EAC-9E57-0B7C94E2F0F7}" srcId="{A0ACB91B-96D7-4896-B6CE-E3FD7F7788BB}" destId="{532407C4-C61A-4BB5-8846-323049E93360}" srcOrd="0" destOrd="0" parTransId="{F660F1AA-7D4C-4BBD-BFCF-025592609A9B}" sibTransId="{71645022-EB08-4E68-A574-05AABB299303}"/>
    <dgm:cxn modelId="{70523832-7AE8-45B2-A55E-2A6E0F06A137}" type="presOf" srcId="{92589B9A-F60D-4AEB-A390-1BC6A60F054D}" destId="{D6CDAFA8-CA1A-43F2-A0CE-0D70336CA01B}" srcOrd="0" destOrd="0" presId="urn:microsoft.com/office/officeart/2005/8/layout/process1"/>
    <dgm:cxn modelId="{7D5ED938-F38C-4346-82ED-EE838B928002}" type="presOf" srcId="{71645022-EB08-4E68-A574-05AABB299303}" destId="{F9EE36D7-59E3-485C-AC38-793427614998}" srcOrd="1" destOrd="0" presId="urn:microsoft.com/office/officeart/2005/8/layout/process1"/>
    <dgm:cxn modelId="{F2A50842-A124-4C11-9FF3-9D03A28C6F94}" type="presOf" srcId="{62323F05-D27E-46AB-B1BB-92366E41FF4E}" destId="{8CBFFB11-6DF9-4C16-9D97-21D66455D660}" srcOrd="0" destOrd="0" presId="urn:microsoft.com/office/officeart/2005/8/layout/process1"/>
    <dgm:cxn modelId="{69148853-1599-4C2C-8666-3E022CA91292}" type="presOf" srcId="{71645022-EB08-4E68-A574-05AABB299303}" destId="{103720EC-6751-40DF-BCEF-6D3217E3BB55}" srcOrd="0" destOrd="0" presId="urn:microsoft.com/office/officeart/2005/8/layout/process1"/>
    <dgm:cxn modelId="{20F4FB60-2E10-46AB-832B-D7A2CA8E531F}" type="presOf" srcId="{A0ACB91B-96D7-4896-B6CE-E3FD7F7788BB}" destId="{F0693795-54EB-4222-A6FB-102B02AB8D2B}" srcOrd="0" destOrd="0" presId="urn:microsoft.com/office/officeart/2005/8/layout/process1"/>
    <dgm:cxn modelId="{B398B161-E232-4E6B-A949-B993EF723EAB}" srcId="{A0ACB91B-96D7-4896-B6CE-E3FD7F7788BB}" destId="{7CFA93FC-02F2-4310-9A79-E7A2376E6063}" srcOrd="3" destOrd="0" parTransId="{8B0FFE34-6B51-4DF5-9C0D-3E05DC213332}" sibTransId="{F0B0BEB4-CBD2-4FD5-89C7-4A17118728D9}"/>
    <dgm:cxn modelId="{5E34A3A2-FC37-44E5-9369-4A0CB95FB6EB}" type="presOf" srcId="{A05A2818-3CE8-4E2F-8F35-EE0187FEA9A0}" destId="{27641AA3-FDE1-4AB0-ADCD-0F2B2085459B}" srcOrd="1" destOrd="0" presId="urn:microsoft.com/office/officeart/2005/8/layout/process1"/>
    <dgm:cxn modelId="{DBAFA4AE-0663-4CD5-B3E5-DA297DF508DC}" srcId="{A0ACB91B-96D7-4896-B6CE-E3FD7F7788BB}" destId="{92589B9A-F60D-4AEB-A390-1BC6A60F054D}" srcOrd="1" destOrd="0" parTransId="{F04AC293-EB1D-439E-BB1D-EDFCE3E3BC32}" sibTransId="{172A5A87-3934-4186-AFEA-812DCFFC818E}"/>
    <dgm:cxn modelId="{93C17FC3-9F64-4933-9675-1E03244C5DC2}" type="presOf" srcId="{7CFA93FC-02F2-4310-9A79-E7A2376E6063}" destId="{87E15649-6C71-4A1F-B429-5DAA4536EE5F}" srcOrd="0" destOrd="0" presId="urn:microsoft.com/office/officeart/2005/8/layout/process1"/>
    <dgm:cxn modelId="{51EFA0E8-28F2-4C0E-9D07-B905A220B5B2}" type="presOf" srcId="{172A5A87-3934-4186-AFEA-812DCFFC818E}" destId="{52FD96DD-96CD-44D9-B677-5E133CC9C40D}" srcOrd="1" destOrd="0" presId="urn:microsoft.com/office/officeart/2005/8/layout/process1"/>
    <dgm:cxn modelId="{FF2421F6-852E-46E0-AE92-284ED9E34DCB}" type="presOf" srcId="{532407C4-C61A-4BB5-8846-323049E93360}" destId="{146C77C7-6B59-469C-AE73-6AAA93DD0567}" srcOrd="0" destOrd="0" presId="urn:microsoft.com/office/officeart/2005/8/layout/process1"/>
    <dgm:cxn modelId="{52A1B0F9-0501-4666-BF8B-C3F2443D16D7}" type="presOf" srcId="{172A5A87-3934-4186-AFEA-812DCFFC818E}" destId="{7BB0282E-FA83-4775-8851-2C776EE3D851}" srcOrd="0" destOrd="0" presId="urn:microsoft.com/office/officeart/2005/8/layout/process1"/>
    <dgm:cxn modelId="{3B8EB101-77D5-48B2-9B83-01DFCDADD80D}" type="presParOf" srcId="{F0693795-54EB-4222-A6FB-102B02AB8D2B}" destId="{146C77C7-6B59-469C-AE73-6AAA93DD0567}" srcOrd="0" destOrd="0" presId="urn:microsoft.com/office/officeart/2005/8/layout/process1"/>
    <dgm:cxn modelId="{90EE09B8-5E0A-4062-9D2E-A1F14BEC1CBD}" type="presParOf" srcId="{F0693795-54EB-4222-A6FB-102B02AB8D2B}" destId="{103720EC-6751-40DF-BCEF-6D3217E3BB55}" srcOrd="1" destOrd="0" presId="urn:microsoft.com/office/officeart/2005/8/layout/process1"/>
    <dgm:cxn modelId="{B42E0B82-1E3C-42C3-9772-EAB361A5021A}" type="presParOf" srcId="{103720EC-6751-40DF-BCEF-6D3217E3BB55}" destId="{F9EE36D7-59E3-485C-AC38-793427614998}" srcOrd="0" destOrd="0" presId="urn:microsoft.com/office/officeart/2005/8/layout/process1"/>
    <dgm:cxn modelId="{CA894BC5-BA7D-44B1-9E3B-7C501D025D73}" type="presParOf" srcId="{F0693795-54EB-4222-A6FB-102B02AB8D2B}" destId="{D6CDAFA8-CA1A-43F2-A0CE-0D70336CA01B}" srcOrd="2" destOrd="0" presId="urn:microsoft.com/office/officeart/2005/8/layout/process1"/>
    <dgm:cxn modelId="{813CB611-13AC-4863-B702-15E3CA8633B0}" type="presParOf" srcId="{F0693795-54EB-4222-A6FB-102B02AB8D2B}" destId="{7BB0282E-FA83-4775-8851-2C776EE3D851}" srcOrd="3" destOrd="0" presId="urn:microsoft.com/office/officeart/2005/8/layout/process1"/>
    <dgm:cxn modelId="{CAA6D2B2-8B93-420A-8B49-016E6EEB6CF3}" type="presParOf" srcId="{7BB0282E-FA83-4775-8851-2C776EE3D851}" destId="{52FD96DD-96CD-44D9-B677-5E133CC9C40D}" srcOrd="0" destOrd="0" presId="urn:microsoft.com/office/officeart/2005/8/layout/process1"/>
    <dgm:cxn modelId="{59564C8C-0E35-4010-8189-DC623988EEA5}" type="presParOf" srcId="{F0693795-54EB-4222-A6FB-102B02AB8D2B}" destId="{8CBFFB11-6DF9-4C16-9D97-21D66455D660}" srcOrd="4" destOrd="0" presId="urn:microsoft.com/office/officeart/2005/8/layout/process1"/>
    <dgm:cxn modelId="{AE18FE15-DD0F-4D7F-93D6-A9346E223D9F}" type="presParOf" srcId="{F0693795-54EB-4222-A6FB-102B02AB8D2B}" destId="{69FE38FF-D641-4A71-A4EB-645E973899CD}" srcOrd="5" destOrd="0" presId="urn:microsoft.com/office/officeart/2005/8/layout/process1"/>
    <dgm:cxn modelId="{A9EE74EF-6679-477C-8EF9-AB1EFE9A4ECD}" type="presParOf" srcId="{69FE38FF-D641-4A71-A4EB-645E973899CD}" destId="{27641AA3-FDE1-4AB0-ADCD-0F2B2085459B}" srcOrd="0" destOrd="0" presId="urn:microsoft.com/office/officeart/2005/8/layout/process1"/>
    <dgm:cxn modelId="{B3264DEB-590F-4504-8950-9BF88A1E07E5}" type="presParOf" srcId="{F0693795-54EB-4222-A6FB-102B02AB8D2B}" destId="{87E15649-6C71-4A1F-B429-5DAA4536EE5F}"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ACB91B-96D7-4896-B6CE-E3FD7F7788BB}" type="doc">
      <dgm:prSet loTypeId="urn:microsoft.com/office/officeart/2005/8/layout/process1" loCatId="process" qsTypeId="urn:microsoft.com/office/officeart/2005/8/quickstyle/simple1" qsCatId="simple" csTypeId="urn:microsoft.com/office/officeart/2005/8/colors/accent1_2" csCatId="accent1" phldr="1"/>
      <dgm:spPr/>
    </dgm:pt>
    <dgm:pt modelId="{532407C4-C61A-4BB5-8846-323049E93360}">
      <dgm:prSet phldrT="[Text]"/>
      <dgm:spPr/>
      <dgm:t>
        <a:bodyPr/>
        <a:lstStyle/>
        <a:p>
          <a:r>
            <a:rPr lang="en-US" dirty="0"/>
            <a:t>Identify Materials Properties</a:t>
          </a:r>
        </a:p>
      </dgm:t>
    </dgm:pt>
    <dgm:pt modelId="{F660F1AA-7D4C-4BBD-BFCF-025592609A9B}" type="parTrans" cxnId="{8156B521-3BFC-4EAC-9E57-0B7C94E2F0F7}">
      <dgm:prSet/>
      <dgm:spPr/>
      <dgm:t>
        <a:bodyPr/>
        <a:lstStyle/>
        <a:p>
          <a:endParaRPr lang="en-US"/>
        </a:p>
      </dgm:t>
    </dgm:pt>
    <dgm:pt modelId="{71645022-EB08-4E68-A574-05AABB299303}" type="sibTrans" cxnId="{8156B521-3BFC-4EAC-9E57-0B7C94E2F0F7}">
      <dgm:prSet/>
      <dgm:spPr/>
      <dgm:t>
        <a:bodyPr/>
        <a:lstStyle/>
        <a:p>
          <a:endParaRPr lang="en-US"/>
        </a:p>
      </dgm:t>
    </dgm:pt>
    <dgm:pt modelId="{92589B9A-F60D-4AEB-A390-1BC6A60F054D}">
      <dgm:prSet phldrT="[Text]"/>
      <dgm:spPr/>
      <dgm:t>
        <a:bodyPr/>
        <a:lstStyle/>
        <a:p>
          <a:r>
            <a:rPr lang="en-US" dirty="0"/>
            <a:t>Train Model of Properties</a:t>
          </a:r>
        </a:p>
      </dgm:t>
    </dgm:pt>
    <dgm:pt modelId="{F04AC293-EB1D-439E-BB1D-EDFCE3E3BC32}" type="parTrans" cxnId="{DBAFA4AE-0663-4CD5-B3E5-DA297DF508DC}">
      <dgm:prSet/>
      <dgm:spPr/>
      <dgm:t>
        <a:bodyPr/>
        <a:lstStyle/>
        <a:p>
          <a:endParaRPr lang="en-US"/>
        </a:p>
      </dgm:t>
    </dgm:pt>
    <dgm:pt modelId="{172A5A87-3934-4186-AFEA-812DCFFC818E}" type="sibTrans" cxnId="{DBAFA4AE-0663-4CD5-B3E5-DA297DF508DC}">
      <dgm:prSet/>
      <dgm:spPr/>
      <dgm:t>
        <a:bodyPr/>
        <a:lstStyle/>
        <a:p>
          <a:endParaRPr lang="en-US"/>
        </a:p>
      </dgm:t>
    </dgm:pt>
    <dgm:pt modelId="{62323F05-D27E-46AB-B1BB-92366E41FF4E}">
      <dgm:prSet phldrT="[Text]"/>
      <dgm:spPr/>
      <dgm:t>
        <a:bodyPr/>
        <a:lstStyle/>
        <a:p>
          <a:r>
            <a:rPr lang="en-US" dirty="0"/>
            <a:t>Predict Properties For New Chemical Compositions</a:t>
          </a:r>
        </a:p>
      </dgm:t>
    </dgm:pt>
    <dgm:pt modelId="{2C560692-EE1A-4CA5-84E6-A4CB28DEE741}" type="parTrans" cxnId="{52584C10-4E72-472F-B40C-32068C1E7118}">
      <dgm:prSet/>
      <dgm:spPr/>
      <dgm:t>
        <a:bodyPr/>
        <a:lstStyle/>
        <a:p>
          <a:endParaRPr lang="en-US"/>
        </a:p>
      </dgm:t>
    </dgm:pt>
    <dgm:pt modelId="{A05A2818-3CE8-4E2F-8F35-EE0187FEA9A0}" type="sibTrans" cxnId="{52584C10-4E72-472F-B40C-32068C1E7118}">
      <dgm:prSet/>
      <dgm:spPr/>
      <dgm:t>
        <a:bodyPr/>
        <a:lstStyle/>
        <a:p>
          <a:endParaRPr lang="en-US"/>
        </a:p>
      </dgm:t>
    </dgm:pt>
    <dgm:pt modelId="{7CFA93FC-02F2-4310-9A79-E7A2376E6063}">
      <dgm:prSet phldrT="[Text]"/>
      <dgm:spPr/>
      <dgm:t>
        <a:bodyPr/>
        <a:lstStyle/>
        <a:p>
          <a:r>
            <a:rPr lang="en-US" dirty="0"/>
            <a:t>Synthesize and Verify Predictions</a:t>
          </a:r>
        </a:p>
      </dgm:t>
    </dgm:pt>
    <dgm:pt modelId="{8B0FFE34-6B51-4DF5-9C0D-3E05DC213332}" type="parTrans" cxnId="{B398B161-E232-4E6B-A949-B993EF723EAB}">
      <dgm:prSet/>
      <dgm:spPr/>
      <dgm:t>
        <a:bodyPr/>
        <a:lstStyle/>
        <a:p>
          <a:endParaRPr lang="en-US"/>
        </a:p>
      </dgm:t>
    </dgm:pt>
    <dgm:pt modelId="{F0B0BEB4-CBD2-4FD5-89C7-4A17118728D9}" type="sibTrans" cxnId="{B398B161-E232-4E6B-A949-B993EF723EAB}">
      <dgm:prSet/>
      <dgm:spPr/>
      <dgm:t>
        <a:bodyPr/>
        <a:lstStyle/>
        <a:p>
          <a:endParaRPr lang="en-US"/>
        </a:p>
      </dgm:t>
    </dgm:pt>
    <dgm:pt modelId="{F0693795-54EB-4222-A6FB-102B02AB8D2B}" type="pres">
      <dgm:prSet presAssocID="{A0ACB91B-96D7-4896-B6CE-E3FD7F7788BB}" presName="Name0" presStyleCnt="0">
        <dgm:presLayoutVars>
          <dgm:dir/>
          <dgm:resizeHandles val="exact"/>
        </dgm:presLayoutVars>
      </dgm:prSet>
      <dgm:spPr/>
    </dgm:pt>
    <dgm:pt modelId="{146C77C7-6B59-469C-AE73-6AAA93DD0567}" type="pres">
      <dgm:prSet presAssocID="{532407C4-C61A-4BB5-8846-323049E93360}" presName="node" presStyleLbl="node1" presStyleIdx="0" presStyleCnt="4">
        <dgm:presLayoutVars>
          <dgm:bulletEnabled val="1"/>
        </dgm:presLayoutVars>
      </dgm:prSet>
      <dgm:spPr/>
    </dgm:pt>
    <dgm:pt modelId="{103720EC-6751-40DF-BCEF-6D3217E3BB55}" type="pres">
      <dgm:prSet presAssocID="{71645022-EB08-4E68-A574-05AABB299303}" presName="sibTrans" presStyleLbl="sibTrans2D1" presStyleIdx="0" presStyleCnt="3"/>
      <dgm:spPr/>
    </dgm:pt>
    <dgm:pt modelId="{F9EE36D7-59E3-485C-AC38-793427614998}" type="pres">
      <dgm:prSet presAssocID="{71645022-EB08-4E68-A574-05AABB299303}" presName="connectorText" presStyleLbl="sibTrans2D1" presStyleIdx="0" presStyleCnt="3"/>
      <dgm:spPr/>
    </dgm:pt>
    <dgm:pt modelId="{D6CDAFA8-CA1A-43F2-A0CE-0D70336CA01B}" type="pres">
      <dgm:prSet presAssocID="{92589B9A-F60D-4AEB-A390-1BC6A60F054D}" presName="node" presStyleLbl="node1" presStyleIdx="1" presStyleCnt="4">
        <dgm:presLayoutVars>
          <dgm:bulletEnabled val="1"/>
        </dgm:presLayoutVars>
      </dgm:prSet>
      <dgm:spPr/>
    </dgm:pt>
    <dgm:pt modelId="{7BB0282E-FA83-4775-8851-2C776EE3D851}" type="pres">
      <dgm:prSet presAssocID="{172A5A87-3934-4186-AFEA-812DCFFC818E}" presName="sibTrans" presStyleLbl="sibTrans2D1" presStyleIdx="1" presStyleCnt="3"/>
      <dgm:spPr/>
    </dgm:pt>
    <dgm:pt modelId="{52FD96DD-96CD-44D9-B677-5E133CC9C40D}" type="pres">
      <dgm:prSet presAssocID="{172A5A87-3934-4186-AFEA-812DCFFC818E}" presName="connectorText" presStyleLbl="sibTrans2D1" presStyleIdx="1" presStyleCnt="3"/>
      <dgm:spPr/>
    </dgm:pt>
    <dgm:pt modelId="{8CBFFB11-6DF9-4C16-9D97-21D66455D660}" type="pres">
      <dgm:prSet presAssocID="{62323F05-D27E-46AB-B1BB-92366E41FF4E}" presName="node" presStyleLbl="node1" presStyleIdx="2" presStyleCnt="4">
        <dgm:presLayoutVars>
          <dgm:bulletEnabled val="1"/>
        </dgm:presLayoutVars>
      </dgm:prSet>
      <dgm:spPr/>
    </dgm:pt>
    <dgm:pt modelId="{69FE38FF-D641-4A71-A4EB-645E973899CD}" type="pres">
      <dgm:prSet presAssocID="{A05A2818-3CE8-4E2F-8F35-EE0187FEA9A0}" presName="sibTrans" presStyleLbl="sibTrans2D1" presStyleIdx="2" presStyleCnt="3"/>
      <dgm:spPr/>
    </dgm:pt>
    <dgm:pt modelId="{27641AA3-FDE1-4AB0-ADCD-0F2B2085459B}" type="pres">
      <dgm:prSet presAssocID="{A05A2818-3CE8-4E2F-8F35-EE0187FEA9A0}" presName="connectorText" presStyleLbl="sibTrans2D1" presStyleIdx="2" presStyleCnt="3"/>
      <dgm:spPr/>
    </dgm:pt>
    <dgm:pt modelId="{87E15649-6C71-4A1F-B429-5DAA4536EE5F}" type="pres">
      <dgm:prSet presAssocID="{7CFA93FC-02F2-4310-9A79-E7A2376E6063}" presName="node" presStyleLbl="node1" presStyleIdx="3" presStyleCnt="4">
        <dgm:presLayoutVars>
          <dgm:bulletEnabled val="1"/>
        </dgm:presLayoutVars>
      </dgm:prSet>
      <dgm:spPr/>
    </dgm:pt>
  </dgm:ptLst>
  <dgm:cxnLst>
    <dgm:cxn modelId="{52584C10-4E72-472F-B40C-32068C1E7118}" srcId="{A0ACB91B-96D7-4896-B6CE-E3FD7F7788BB}" destId="{62323F05-D27E-46AB-B1BB-92366E41FF4E}" srcOrd="2" destOrd="0" parTransId="{2C560692-EE1A-4CA5-84E6-A4CB28DEE741}" sibTransId="{A05A2818-3CE8-4E2F-8F35-EE0187FEA9A0}"/>
    <dgm:cxn modelId="{5E69E91C-AD1E-477E-A9D5-96CDBF74D447}" type="presOf" srcId="{A05A2818-3CE8-4E2F-8F35-EE0187FEA9A0}" destId="{69FE38FF-D641-4A71-A4EB-645E973899CD}" srcOrd="0" destOrd="0" presId="urn:microsoft.com/office/officeart/2005/8/layout/process1"/>
    <dgm:cxn modelId="{8156B521-3BFC-4EAC-9E57-0B7C94E2F0F7}" srcId="{A0ACB91B-96D7-4896-B6CE-E3FD7F7788BB}" destId="{532407C4-C61A-4BB5-8846-323049E93360}" srcOrd="0" destOrd="0" parTransId="{F660F1AA-7D4C-4BBD-BFCF-025592609A9B}" sibTransId="{71645022-EB08-4E68-A574-05AABB299303}"/>
    <dgm:cxn modelId="{70523832-7AE8-45B2-A55E-2A6E0F06A137}" type="presOf" srcId="{92589B9A-F60D-4AEB-A390-1BC6A60F054D}" destId="{D6CDAFA8-CA1A-43F2-A0CE-0D70336CA01B}" srcOrd="0" destOrd="0" presId="urn:microsoft.com/office/officeart/2005/8/layout/process1"/>
    <dgm:cxn modelId="{7D5ED938-F38C-4346-82ED-EE838B928002}" type="presOf" srcId="{71645022-EB08-4E68-A574-05AABB299303}" destId="{F9EE36D7-59E3-485C-AC38-793427614998}" srcOrd="1" destOrd="0" presId="urn:microsoft.com/office/officeart/2005/8/layout/process1"/>
    <dgm:cxn modelId="{F2A50842-A124-4C11-9FF3-9D03A28C6F94}" type="presOf" srcId="{62323F05-D27E-46AB-B1BB-92366E41FF4E}" destId="{8CBFFB11-6DF9-4C16-9D97-21D66455D660}" srcOrd="0" destOrd="0" presId="urn:microsoft.com/office/officeart/2005/8/layout/process1"/>
    <dgm:cxn modelId="{69148853-1599-4C2C-8666-3E022CA91292}" type="presOf" srcId="{71645022-EB08-4E68-A574-05AABB299303}" destId="{103720EC-6751-40DF-BCEF-6D3217E3BB55}" srcOrd="0" destOrd="0" presId="urn:microsoft.com/office/officeart/2005/8/layout/process1"/>
    <dgm:cxn modelId="{20F4FB60-2E10-46AB-832B-D7A2CA8E531F}" type="presOf" srcId="{A0ACB91B-96D7-4896-B6CE-E3FD7F7788BB}" destId="{F0693795-54EB-4222-A6FB-102B02AB8D2B}" srcOrd="0" destOrd="0" presId="urn:microsoft.com/office/officeart/2005/8/layout/process1"/>
    <dgm:cxn modelId="{B398B161-E232-4E6B-A949-B993EF723EAB}" srcId="{A0ACB91B-96D7-4896-B6CE-E3FD7F7788BB}" destId="{7CFA93FC-02F2-4310-9A79-E7A2376E6063}" srcOrd="3" destOrd="0" parTransId="{8B0FFE34-6B51-4DF5-9C0D-3E05DC213332}" sibTransId="{F0B0BEB4-CBD2-4FD5-89C7-4A17118728D9}"/>
    <dgm:cxn modelId="{5E34A3A2-FC37-44E5-9369-4A0CB95FB6EB}" type="presOf" srcId="{A05A2818-3CE8-4E2F-8F35-EE0187FEA9A0}" destId="{27641AA3-FDE1-4AB0-ADCD-0F2B2085459B}" srcOrd="1" destOrd="0" presId="urn:microsoft.com/office/officeart/2005/8/layout/process1"/>
    <dgm:cxn modelId="{DBAFA4AE-0663-4CD5-B3E5-DA297DF508DC}" srcId="{A0ACB91B-96D7-4896-B6CE-E3FD7F7788BB}" destId="{92589B9A-F60D-4AEB-A390-1BC6A60F054D}" srcOrd="1" destOrd="0" parTransId="{F04AC293-EB1D-439E-BB1D-EDFCE3E3BC32}" sibTransId="{172A5A87-3934-4186-AFEA-812DCFFC818E}"/>
    <dgm:cxn modelId="{93C17FC3-9F64-4933-9675-1E03244C5DC2}" type="presOf" srcId="{7CFA93FC-02F2-4310-9A79-E7A2376E6063}" destId="{87E15649-6C71-4A1F-B429-5DAA4536EE5F}" srcOrd="0" destOrd="0" presId="urn:microsoft.com/office/officeart/2005/8/layout/process1"/>
    <dgm:cxn modelId="{51EFA0E8-28F2-4C0E-9D07-B905A220B5B2}" type="presOf" srcId="{172A5A87-3934-4186-AFEA-812DCFFC818E}" destId="{52FD96DD-96CD-44D9-B677-5E133CC9C40D}" srcOrd="1" destOrd="0" presId="urn:microsoft.com/office/officeart/2005/8/layout/process1"/>
    <dgm:cxn modelId="{FF2421F6-852E-46E0-AE92-284ED9E34DCB}" type="presOf" srcId="{532407C4-C61A-4BB5-8846-323049E93360}" destId="{146C77C7-6B59-469C-AE73-6AAA93DD0567}" srcOrd="0" destOrd="0" presId="urn:microsoft.com/office/officeart/2005/8/layout/process1"/>
    <dgm:cxn modelId="{52A1B0F9-0501-4666-BF8B-C3F2443D16D7}" type="presOf" srcId="{172A5A87-3934-4186-AFEA-812DCFFC818E}" destId="{7BB0282E-FA83-4775-8851-2C776EE3D851}" srcOrd="0" destOrd="0" presId="urn:microsoft.com/office/officeart/2005/8/layout/process1"/>
    <dgm:cxn modelId="{3B8EB101-77D5-48B2-9B83-01DFCDADD80D}" type="presParOf" srcId="{F0693795-54EB-4222-A6FB-102B02AB8D2B}" destId="{146C77C7-6B59-469C-AE73-6AAA93DD0567}" srcOrd="0" destOrd="0" presId="urn:microsoft.com/office/officeart/2005/8/layout/process1"/>
    <dgm:cxn modelId="{90EE09B8-5E0A-4062-9D2E-A1F14BEC1CBD}" type="presParOf" srcId="{F0693795-54EB-4222-A6FB-102B02AB8D2B}" destId="{103720EC-6751-40DF-BCEF-6D3217E3BB55}" srcOrd="1" destOrd="0" presId="urn:microsoft.com/office/officeart/2005/8/layout/process1"/>
    <dgm:cxn modelId="{B42E0B82-1E3C-42C3-9772-EAB361A5021A}" type="presParOf" srcId="{103720EC-6751-40DF-BCEF-6D3217E3BB55}" destId="{F9EE36D7-59E3-485C-AC38-793427614998}" srcOrd="0" destOrd="0" presId="urn:microsoft.com/office/officeart/2005/8/layout/process1"/>
    <dgm:cxn modelId="{CA894BC5-BA7D-44B1-9E3B-7C501D025D73}" type="presParOf" srcId="{F0693795-54EB-4222-A6FB-102B02AB8D2B}" destId="{D6CDAFA8-CA1A-43F2-A0CE-0D70336CA01B}" srcOrd="2" destOrd="0" presId="urn:microsoft.com/office/officeart/2005/8/layout/process1"/>
    <dgm:cxn modelId="{813CB611-13AC-4863-B702-15E3CA8633B0}" type="presParOf" srcId="{F0693795-54EB-4222-A6FB-102B02AB8D2B}" destId="{7BB0282E-FA83-4775-8851-2C776EE3D851}" srcOrd="3" destOrd="0" presId="urn:microsoft.com/office/officeart/2005/8/layout/process1"/>
    <dgm:cxn modelId="{CAA6D2B2-8B93-420A-8B49-016E6EEB6CF3}" type="presParOf" srcId="{7BB0282E-FA83-4775-8851-2C776EE3D851}" destId="{52FD96DD-96CD-44D9-B677-5E133CC9C40D}" srcOrd="0" destOrd="0" presId="urn:microsoft.com/office/officeart/2005/8/layout/process1"/>
    <dgm:cxn modelId="{59564C8C-0E35-4010-8189-DC623988EEA5}" type="presParOf" srcId="{F0693795-54EB-4222-A6FB-102B02AB8D2B}" destId="{8CBFFB11-6DF9-4C16-9D97-21D66455D660}" srcOrd="4" destOrd="0" presId="urn:microsoft.com/office/officeart/2005/8/layout/process1"/>
    <dgm:cxn modelId="{AE18FE15-DD0F-4D7F-93D6-A9346E223D9F}" type="presParOf" srcId="{F0693795-54EB-4222-A6FB-102B02AB8D2B}" destId="{69FE38FF-D641-4A71-A4EB-645E973899CD}" srcOrd="5" destOrd="0" presId="urn:microsoft.com/office/officeart/2005/8/layout/process1"/>
    <dgm:cxn modelId="{A9EE74EF-6679-477C-8EF9-AB1EFE9A4ECD}" type="presParOf" srcId="{69FE38FF-D641-4A71-A4EB-645E973899CD}" destId="{27641AA3-FDE1-4AB0-ADCD-0F2B2085459B}" srcOrd="0" destOrd="0" presId="urn:microsoft.com/office/officeart/2005/8/layout/process1"/>
    <dgm:cxn modelId="{B3264DEB-590F-4504-8950-9BF88A1E07E5}" type="presParOf" srcId="{F0693795-54EB-4222-A6FB-102B02AB8D2B}" destId="{87E15649-6C71-4A1F-B429-5DAA4536EE5F}"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ACB91B-96D7-4896-B6CE-E3FD7F7788BB}" type="doc">
      <dgm:prSet loTypeId="urn:microsoft.com/office/officeart/2005/8/layout/process1" loCatId="process" qsTypeId="urn:microsoft.com/office/officeart/2005/8/quickstyle/simple1" qsCatId="simple" csTypeId="urn:microsoft.com/office/officeart/2005/8/colors/accent1_2" csCatId="accent1" phldr="1"/>
      <dgm:spPr/>
    </dgm:pt>
    <dgm:pt modelId="{532407C4-C61A-4BB5-8846-323049E93360}">
      <dgm:prSet phldrT="[Text]" custT="1"/>
      <dgm:spPr/>
      <dgm:t>
        <a:bodyPr/>
        <a:lstStyle/>
        <a:p>
          <a:r>
            <a:rPr lang="en-US" sz="1800" dirty="0"/>
            <a:t>Generate Training Data</a:t>
          </a:r>
        </a:p>
      </dgm:t>
    </dgm:pt>
    <dgm:pt modelId="{F660F1AA-7D4C-4BBD-BFCF-025592609A9B}" type="parTrans" cxnId="{8156B521-3BFC-4EAC-9E57-0B7C94E2F0F7}">
      <dgm:prSet/>
      <dgm:spPr/>
      <dgm:t>
        <a:bodyPr/>
        <a:lstStyle/>
        <a:p>
          <a:endParaRPr lang="en-US" sz="1800"/>
        </a:p>
      </dgm:t>
    </dgm:pt>
    <dgm:pt modelId="{71645022-EB08-4E68-A574-05AABB299303}" type="sibTrans" cxnId="{8156B521-3BFC-4EAC-9E57-0B7C94E2F0F7}">
      <dgm:prSet custT="1"/>
      <dgm:spPr/>
      <dgm:t>
        <a:bodyPr/>
        <a:lstStyle/>
        <a:p>
          <a:endParaRPr lang="en-US" sz="1800"/>
        </a:p>
      </dgm:t>
    </dgm:pt>
    <dgm:pt modelId="{92589B9A-F60D-4AEB-A390-1BC6A60F054D}">
      <dgm:prSet phldrT="[Text]" custT="1"/>
      <dgm:spPr/>
      <dgm:t>
        <a:bodyPr/>
        <a:lstStyle/>
        <a:p>
          <a:r>
            <a:rPr lang="en-US" sz="1800" dirty="0"/>
            <a:t>Data Cleaning</a:t>
          </a:r>
        </a:p>
      </dgm:t>
    </dgm:pt>
    <dgm:pt modelId="{F04AC293-EB1D-439E-BB1D-EDFCE3E3BC32}" type="parTrans" cxnId="{DBAFA4AE-0663-4CD5-B3E5-DA297DF508DC}">
      <dgm:prSet/>
      <dgm:spPr/>
      <dgm:t>
        <a:bodyPr/>
        <a:lstStyle/>
        <a:p>
          <a:endParaRPr lang="en-US" sz="1800"/>
        </a:p>
      </dgm:t>
    </dgm:pt>
    <dgm:pt modelId="{172A5A87-3934-4186-AFEA-812DCFFC818E}" type="sibTrans" cxnId="{DBAFA4AE-0663-4CD5-B3E5-DA297DF508DC}">
      <dgm:prSet custT="1"/>
      <dgm:spPr/>
      <dgm:t>
        <a:bodyPr/>
        <a:lstStyle/>
        <a:p>
          <a:endParaRPr lang="en-US" sz="1800"/>
        </a:p>
      </dgm:t>
    </dgm:pt>
    <dgm:pt modelId="{62323F05-D27E-46AB-B1BB-92366E41FF4E}">
      <dgm:prSet phldrT="[Text]" custT="1"/>
      <dgm:spPr/>
      <dgm:t>
        <a:bodyPr/>
        <a:lstStyle/>
        <a:p>
          <a:r>
            <a:rPr lang="en-US" sz="1800" dirty="0"/>
            <a:t>Feature Generation and Engineering</a:t>
          </a:r>
        </a:p>
      </dgm:t>
    </dgm:pt>
    <dgm:pt modelId="{2C560692-EE1A-4CA5-84E6-A4CB28DEE741}" type="parTrans" cxnId="{52584C10-4E72-472F-B40C-32068C1E7118}">
      <dgm:prSet/>
      <dgm:spPr/>
      <dgm:t>
        <a:bodyPr/>
        <a:lstStyle/>
        <a:p>
          <a:endParaRPr lang="en-US" sz="1800"/>
        </a:p>
      </dgm:t>
    </dgm:pt>
    <dgm:pt modelId="{A05A2818-3CE8-4E2F-8F35-EE0187FEA9A0}" type="sibTrans" cxnId="{52584C10-4E72-472F-B40C-32068C1E7118}">
      <dgm:prSet custT="1"/>
      <dgm:spPr/>
      <dgm:t>
        <a:bodyPr/>
        <a:lstStyle/>
        <a:p>
          <a:endParaRPr lang="en-US" sz="1800"/>
        </a:p>
      </dgm:t>
    </dgm:pt>
    <dgm:pt modelId="{7CFA93FC-02F2-4310-9A79-E7A2376E6063}">
      <dgm:prSet phldrT="[Text]" custT="1"/>
      <dgm:spPr/>
      <dgm:t>
        <a:bodyPr/>
        <a:lstStyle/>
        <a:p>
          <a:r>
            <a:rPr lang="en-US" sz="1800" dirty="0"/>
            <a:t>Model Assessment</a:t>
          </a:r>
        </a:p>
      </dgm:t>
    </dgm:pt>
    <dgm:pt modelId="{8B0FFE34-6B51-4DF5-9C0D-3E05DC213332}" type="parTrans" cxnId="{B398B161-E232-4E6B-A949-B993EF723EAB}">
      <dgm:prSet/>
      <dgm:spPr/>
      <dgm:t>
        <a:bodyPr/>
        <a:lstStyle/>
        <a:p>
          <a:endParaRPr lang="en-US" sz="1800"/>
        </a:p>
      </dgm:t>
    </dgm:pt>
    <dgm:pt modelId="{F0B0BEB4-CBD2-4FD5-89C7-4A17118728D9}" type="sibTrans" cxnId="{B398B161-E232-4E6B-A949-B993EF723EAB}">
      <dgm:prSet custT="1"/>
      <dgm:spPr/>
      <dgm:t>
        <a:bodyPr/>
        <a:lstStyle/>
        <a:p>
          <a:endParaRPr lang="en-US" sz="1800"/>
        </a:p>
      </dgm:t>
    </dgm:pt>
    <dgm:pt modelId="{3A655E41-E6FC-4012-82EC-E83CB0F1EFE3}">
      <dgm:prSet phldrT="[Text]" custT="1"/>
      <dgm:spPr/>
      <dgm:t>
        <a:bodyPr/>
        <a:lstStyle/>
        <a:p>
          <a:r>
            <a:rPr lang="en-US" sz="1800" dirty="0"/>
            <a:t>Model Optimization</a:t>
          </a:r>
        </a:p>
      </dgm:t>
    </dgm:pt>
    <dgm:pt modelId="{FBB5D272-00A0-4935-9E67-8F49E64929BD}" type="parTrans" cxnId="{C5051BE9-7374-422C-B235-DAE9AE8AA824}">
      <dgm:prSet/>
      <dgm:spPr/>
      <dgm:t>
        <a:bodyPr/>
        <a:lstStyle/>
        <a:p>
          <a:endParaRPr lang="en-US" sz="1800"/>
        </a:p>
      </dgm:t>
    </dgm:pt>
    <dgm:pt modelId="{EC16C7BC-D0F3-4C67-A6DD-926F31D33157}" type="sibTrans" cxnId="{C5051BE9-7374-422C-B235-DAE9AE8AA824}">
      <dgm:prSet custT="1"/>
      <dgm:spPr/>
      <dgm:t>
        <a:bodyPr/>
        <a:lstStyle/>
        <a:p>
          <a:endParaRPr lang="en-US" sz="1800"/>
        </a:p>
      </dgm:t>
    </dgm:pt>
    <dgm:pt modelId="{FD5F51C8-3601-45A5-939B-1926015E124C}">
      <dgm:prSet phldrT="[Text]" custT="1"/>
      <dgm:spPr/>
      <dgm:t>
        <a:bodyPr/>
        <a:lstStyle/>
        <a:p>
          <a:r>
            <a:rPr lang="en-US" sz="1800" dirty="0"/>
            <a:t>Predictions</a:t>
          </a:r>
        </a:p>
      </dgm:t>
    </dgm:pt>
    <dgm:pt modelId="{98822C39-20F3-463A-B927-9251D37D765E}" type="parTrans" cxnId="{9B0DBB3D-7679-4691-891F-C89BC6F8FE48}">
      <dgm:prSet/>
      <dgm:spPr/>
      <dgm:t>
        <a:bodyPr/>
        <a:lstStyle/>
        <a:p>
          <a:endParaRPr lang="en-US" sz="1800"/>
        </a:p>
      </dgm:t>
    </dgm:pt>
    <dgm:pt modelId="{6BD85904-4358-4B95-B601-545B8F0A9EC2}" type="sibTrans" cxnId="{9B0DBB3D-7679-4691-891F-C89BC6F8FE48}">
      <dgm:prSet/>
      <dgm:spPr/>
      <dgm:t>
        <a:bodyPr/>
        <a:lstStyle/>
        <a:p>
          <a:endParaRPr lang="en-US" sz="1800"/>
        </a:p>
      </dgm:t>
    </dgm:pt>
    <dgm:pt modelId="{F0693795-54EB-4222-A6FB-102B02AB8D2B}" type="pres">
      <dgm:prSet presAssocID="{A0ACB91B-96D7-4896-B6CE-E3FD7F7788BB}" presName="Name0" presStyleCnt="0">
        <dgm:presLayoutVars>
          <dgm:dir/>
          <dgm:resizeHandles val="exact"/>
        </dgm:presLayoutVars>
      </dgm:prSet>
      <dgm:spPr/>
    </dgm:pt>
    <dgm:pt modelId="{146C77C7-6B59-469C-AE73-6AAA93DD0567}" type="pres">
      <dgm:prSet presAssocID="{532407C4-C61A-4BB5-8846-323049E93360}" presName="node" presStyleLbl="node1" presStyleIdx="0" presStyleCnt="6">
        <dgm:presLayoutVars>
          <dgm:bulletEnabled val="1"/>
        </dgm:presLayoutVars>
      </dgm:prSet>
      <dgm:spPr/>
    </dgm:pt>
    <dgm:pt modelId="{103720EC-6751-40DF-BCEF-6D3217E3BB55}" type="pres">
      <dgm:prSet presAssocID="{71645022-EB08-4E68-A574-05AABB299303}" presName="sibTrans" presStyleLbl="sibTrans2D1" presStyleIdx="0" presStyleCnt="5"/>
      <dgm:spPr/>
    </dgm:pt>
    <dgm:pt modelId="{F9EE36D7-59E3-485C-AC38-793427614998}" type="pres">
      <dgm:prSet presAssocID="{71645022-EB08-4E68-A574-05AABB299303}" presName="connectorText" presStyleLbl="sibTrans2D1" presStyleIdx="0" presStyleCnt="5"/>
      <dgm:spPr/>
    </dgm:pt>
    <dgm:pt modelId="{D6CDAFA8-CA1A-43F2-A0CE-0D70336CA01B}" type="pres">
      <dgm:prSet presAssocID="{92589B9A-F60D-4AEB-A390-1BC6A60F054D}" presName="node" presStyleLbl="node1" presStyleIdx="1" presStyleCnt="6">
        <dgm:presLayoutVars>
          <dgm:bulletEnabled val="1"/>
        </dgm:presLayoutVars>
      </dgm:prSet>
      <dgm:spPr/>
    </dgm:pt>
    <dgm:pt modelId="{7BB0282E-FA83-4775-8851-2C776EE3D851}" type="pres">
      <dgm:prSet presAssocID="{172A5A87-3934-4186-AFEA-812DCFFC818E}" presName="sibTrans" presStyleLbl="sibTrans2D1" presStyleIdx="1" presStyleCnt="5"/>
      <dgm:spPr/>
    </dgm:pt>
    <dgm:pt modelId="{52FD96DD-96CD-44D9-B677-5E133CC9C40D}" type="pres">
      <dgm:prSet presAssocID="{172A5A87-3934-4186-AFEA-812DCFFC818E}" presName="connectorText" presStyleLbl="sibTrans2D1" presStyleIdx="1" presStyleCnt="5"/>
      <dgm:spPr/>
    </dgm:pt>
    <dgm:pt modelId="{8CBFFB11-6DF9-4C16-9D97-21D66455D660}" type="pres">
      <dgm:prSet presAssocID="{62323F05-D27E-46AB-B1BB-92366E41FF4E}" presName="node" presStyleLbl="node1" presStyleIdx="2" presStyleCnt="6">
        <dgm:presLayoutVars>
          <dgm:bulletEnabled val="1"/>
        </dgm:presLayoutVars>
      </dgm:prSet>
      <dgm:spPr/>
    </dgm:pt>
    <dgm:pt modelId="{69FE38FF-D641-4A71-A4EB-645E973899CD}" type="pres">
      <dgm:prSet presAssocID="{A05A2818-3CE8-4E2F-8F35-EE0187FEA9A0}" presName="sibTrans" presStyleLbl="sibTrans2D1" presStyleIdx="2" presStyleCnt="5"/>
      <dgm:spPr/>
    </dgm:pt>
    <dgm:pt modelId="{27641AA3-FDE1-4AB0-ADCD-0F2B2085459B}" type="pres">
      <dgm:prSet presAssocID="{A05A2818-3CE8-4E2F-8F35-EE0187FEA9A0}" presName="connectorText" presStyleLbl="sibTrans2D1" presStyleIdx="2" presStyleCnt="5"/>
      <dgm:spPr/>
    </dgm:pt>
    <dgm:pt modelId="{87E15649-6C71-4A1F-B429-5DAA4536EE5F}" type="pres">
      <dgm:prSet presAssocID="{7CFA93FC-02F2-4310-9A79-E7A2376E6063}" presName="node" presStyleLbl="node1" presStyleIdx="3" presStyleCnt="6">
        <dgm:presLayoutVars>
          <dgm:bulletEnabled val="1"/>
        </dgm:presLayoutVars>
      </dgm:prSet>
      <dgm:spPr/>
    </dgm:pt>
    <dgm:pt modelId="{A7E54A8C-6B33-468E-8F55-F2AEE7BF742C}" type="pres">
      <dgm:prSet presAssocID="{F0B0BEB4-CBD2-4FD5-89C7-4A17118728D9}" presName="sibTrans" presStyleLbl="sibTrans2D1" presStyleIdx="3" presStyleCnt="5"/>
      <dgm:spPr/>
    </dgm:pt>
    <dgm:pt modelId="{87BBF483-DC9A-485C-9458-C58B97B4F90C}" type="pres">
      <dgm:prSet presAssocID="{F0B0BEB4-CBD2-4FD5-89C7-4A17118728D9}" presName="connectorText" presStyleLbl="sibTrans2D1" presStyleIdx="3" presStyleCnt="5"/>
      <dgm:spPr/>
    </dgm:pt>
    <dgm:pt modelId="{42E105E2-485C-44D2-A868-191F1053F374}" type="pres">
      <dgm:prSet presAssocID="{3A655E41-E6FC-4012-82EC-E83CB0F1EFE3}" presName="node" presStyleLbl="node1" presStyleIdx="4" presStyleCnt="6">
        <dgm:presLayoutVars>
          <dgm:bulletEnabled val="1"/>
        </dgm:presLayoutVars>
      </dgm:prSet>
      <dgm:spPr/>
    </dgm:pt>
    <dgm:pt modelId="{5C7CF614-D09C-490F-B064-36ADA58F01E0}" type="pres">
      <dgm:prSet presAssocID="{EC16C7BC-D0F3-4C67-A6DD-926F31D33157}" presName="sibTrans" presStyleLbl="sibTrans2D1" presStyleIdx="4" presStyleCnt="5"/>
      <dgm:spPr/>
    </dgm:pt>
    <dgm:pt modelId="{81E9E32C-9DB8-4998-90CE-C212F8361355}" type="pres">
      <dgm:prSet presAssocID="{EC16C7BC-D0F3-4C67-A6DD-926F31D33157}" presName="connectorText" presStyleLbl="sibTrans2D1" presStyleIdx="4" presStyleCnt="5"/>
      <dgm:spPr/>
    </dgm:pt>
    <dgm:pt modelId="{4EAAF2DB-ED6F-4CCA-A0CF-51ABD234BF5B}" type="pres">
      <dgm:prSet presAssocID="{FD5F51C8-3601-45A5-939B-1926015E124C}" presName="node" presStyleLbl="node1" presStyleIdx="5" presStyleCnt="6">
        <dgm:presLayoutVars>
          <dgm:bulletEnabled val="1"/>
        </dgm:presLayoutVars>
      </dgm:prSet>
      <dgm:spPr/>
    </dgm:pt>
  </dgm:ptLst>
  <dgm:cxnLst>
    <dgm:cxn modelId="{5B0A2E10-EC01-488A-BFE0-6341E374565C}" type="presOf" srcId="{F0B0BEB4-CBD2-4FD5-89C7-4A17118728D9}" destId="{A7E54A8C-6B33-468E-8F55-F2AEE7BF742C}" srcOrd="0" destOrd="0" presId="urn:microsoft.com/office/officeart/2005/8/layout/process1"/>
    <dgm:cxn modelId="{52584C10-4E72-472F-B40C-32068C1E7118}" srcId="{A0ACB91B-96D7-4896-B6CE-E3FD7F7788BB}" destId="{62323F05-D27E-46AB-B1BB-92366E41FF4E}" srcOrd="2" destOrd="0" parTransId="{2C560692-EE1A-4CA5-84E6-A4CB28DEE741}" sibTransId="{A05A2818-3CE8-4E2F-8F35-EE0187FEA9A0}"/>
    <dgm:cxn modelId="{5E69E91C-AD1E-477E-A9D5-96CDBF74D447}" type="presOf" srcId="{A05A2818-3CE8-4E2F-8F35-EE0187FEA9A0}" destId="{69FE38FF-D641-4A71-A4EB-645E973899CD}" srcOrd="0" destOrd="0" presId="urn:microsoft.com/office/officeart/2005/8/layout/process1"/>
    <dgm:cxn modelId="{8156B521-3BFC-4EAC-9E57-0B7C94E2F0F7}" srcId="{A0ACB91B-96D7-4896-B6CE-E3FD7F7788BB}" destId="{532407C4-C61A-4BB5-8846-323049E93360}" srcOrd="0" destOrd="0" parTransId="{F660F1AA-7D4C-4BBD-BFCF-025592609A9B}" sibTransId="{71645022-EB08-4E68-A574-05AABB299303}"/>
    <dgm:cxn modelId="{BCF90027-1371-4B99-BD4B-EE42461488A6}" type="presOf" srcId="{EC16C7BC-D0F3-4C67-A6DD-926F31D33157}" destId="{81E9E32C-9DB8-4998-90CE-C212F8361355}" srcOrd="1" destOrd="0" presId="urn:microsoft.com/office/officeart/2005/8/layout/process1"/>
    <dgm:cxn modelId="{70523832-7AE8-45B2-A55E-2A6E0F06A137}" type="presOf" srcId="{92589B9A-F60D-4AEB-A390-1BC6A60F054D}" destId="{D6CDAFA8-CA1A-43F2-A0CE-0D70336CA01B}" srcOrd="0" destOrd="0" presId="urn:microsoft.com/office/officeart/2005/8/layout/process1"/>
    <dgm:cxn modelId="{7D5ED938-F38C-4346-82ED-EE838B928002}" type="presOf" srcId="{71645022-EB08-4E68-A574-05AABB299303}" destId="{F9EE36D7-59E3-485C-AC38-793427614998}" srcOrd="1" destOrd="0" presId="urn:microsoft.com/office/officeart/2005/8/layout/process1"/>
    <dgm:cxn modelId="{9B0DBB3D-7679-4691-891F-C89BC6F8FE48}" srcId="{A0ACB91B-96D7-4896-B6CE-E3FD7F7788BB}" destId="{FD5F51C8-3601-45A5-939B-1926015E124C}" srcOrd="5" destOrd="0" parTransId="{98822C39-20F3-463A-B927-9251D37D765E}" sibTransId="{6BD85904-4358-4B95-B601-545B8F0A9EC2}"/>
    <dgm:cxn modelId="{F2A50842-A124-4C11-9FF3-9D03A28C6F94}" type="presOf" srcId="{62323F05-D27E-46AB-B1BB-92366E41FF4E}" destId="{8CBFFB11-6DF9-4C16-9D97-21D66455D660}" srcOrd="0" destOrd="0" presId="urn:microsoft.com/office/officeart/2005/8/layout/process1"/>
    <dgm:cxn modelId="{69148853-1599-4C2C-8666-3E022CA91292}" type="presOf" srcId="{71645022-EB08-4E68-A574-05AABB299303}" destId="{103720EC-6751-40DF-BCEF-6D3217E3BB55}" srcOrd="0" destOrd="0" presId="urn:microsoft.com/office/officeart/2005/8/layout/process1"/>
    <dgm:cxn modelId="{20F4FB60-2E10-46AB-832B-D7A2CA8E531F}" type="presOf" srcId="{A0ACB91B-96D7-4896-B6CE-E3FD7F7788BB}" destId="{F0693795-54EB-4222-A6FB-102B02AB8D2B}" srcOrd="0" destOrd="0" presId="urn:microsoft.com/office/officeart/2005/8/layout/process1"/>
    <dgm:cxn modelId="{B398B161-E232-4E6B-A949-B993EF723EAB}" srcId="{A0ACB91B-96D7-4896-B6CE-E3FD7F7788BB}" destId="{7CFA93FC-02F2-4310-9A79-E7A2376E6063}" srcOrd="3" destOrd="0" parTransId="{8B0FFE34-6B51-4DF5-9C0D-3E05DC213332}" sibTransId="{F0B0BEB4-CBD2-4FD5-89C7-4A17118728D9}"/>
    <dgm:cxn modelId="{829DC662-6D73-45DE-B89E-C9EDAFAB9874}" type="presOf" srcId="{F0B0BEB4-CBD2-4FD5-89C7-4A17118728D9}" destId="{87BBF483-DC9A-485C-9458-C58B97B4F90C}" srcOrd="1" destOrd="0" presId="urn:microsoft.com/office/officeart/2005/8/layout/process1"/>
    <dgm:cxn modelId="{5E34A3A2-FC37-44E5-9369-4A0CB95FB6EB}" type="presOf" srcId="{A05A2818-3CE8-4E2F-8F35-EE0187FEA9A0}" destId="{27641AA3-FDE1-4AB0-ADCD-0F2B2085459B}" srcOrd="1" destOrd="0" presId="urn:microsoft.com/office/officeart/2005/8/layout/process1"/>
    <dgm:cxn modelId="{DBAFA4AE-0663-4CD5-B3E5-DA297DF508DC}" srcId="{A0ACB91B-96D7-4896-B6CE-E3FD7F7788BB}" destId="{92589B9A-F60D-4AEB-A390-1BC6A60F054D}" srcOrd="1" destOrd="0" parTransId="{F04AC293-EB1D-439E-BB1D-EDFCE3E3BC32}" sibTransId="{172A5A87-3934-4186-AFEA-812DCFFC818E}"/>
    <dgm:cxn modelId="{F88567B2-7C43-4B0A-9AD1-744014BD9392}" type="presOf" srcId="{EC16C7BC-D0F3-4C67-A6DD-926F31D33157}" destId="{5C7CF614-D09C-490F-B064-36ADA58F01E0}" srcOrd="0" destOrd="0" presId="urn:microsoft.com/office/officeart/2005/8/layout/process1"/>
    <dgm:cxn modelId="{5D408DBD-7737-41EB-9C8B-9D3372CEE006}" type="presOf" srcId="{3A655E41-E6FC-4012-82EC-E83CB0F1EFE3}" destId="{42E105E2-485C-44D2-A868-191F1053F374}" srcOrd="0" destOrd="0" presId="urn:microsoft.com/office/officeart/2005/8/layout/process1"/>
    <dgm:cxn modelId="{93C17FC3-9F64-4933-9675-1E03244C5DC2}" type="presOf" srcId="{7CFA93FC-02F2-4310-9A79-E7A2376E6063}" destId="{87E15649-6C71-4A1F-B429-5DAA4536EE5F}" srcOrd="0" destOrd="0" presId="urn:microsoft.com/office/officeart/2005/8/layout/process1"/>
    <dgm:cxn modelId="{250FD7D3-21ED-4063-AE2B-F7AB24889B3F}" type="presOf" srcId="{FD5F51C8-3601-45A5-939B-1926015E124C}" destId="{4EAAF2DB-ED6F-4CCA-A0CF-51ABD234BF5B}" srcOrd="0" destOrd="0" presId="urn:microsoft.com/office/officeart/2005/8/layout/process1"/>
    <dgm:cxn modelId="{51EFA0E8-28F2-4C0E-9D07-B905A220B5B2}" type="presOf" srcId="{172A5A87-3934-4186-AFEA-812DCFFC818E}" destId="{52FD96DD-96CD-44D9-B677-5E133CC9C40D}" srcOrd="1" destOrd="0" presId="urn:microsoft.com/office/officeart/2005/8/layout/process1"/>
    <dgm:cxn modelId="{C5051BE9-7374-422C-B235-DAE9AE8AA824}" srcId="{A0ACB91B-96D7-4896-B6CE-E3FD7F7788BB}" destId="{3A655E41-E6FC-4012-82EC-E83CB0F1EFE3}" srcOrd="4" destOrd="0" parTransId="{FBB5D272-00A0-4935-9E67-8F49E64929BD}" sibTransId="{EC16C7BC-D0F3-4C67-A6DD-926F31D33157}"/>
    <dgm:cxn modelId="{FF2421F6-852E-46E0-AE92-284ED9E34DCB}" type="presOf" srcId="{532407C4-C61A-4BB5-8846-323049E93360}" destId="{146C77C7-6B59-469C-AE73-6AAA93DD0567}" srcOrd="0" destOrd="0" presId="urn:microsoft.com/office/officeart/2005/8/layout/process1"/>
    <dgm:cxn modelId="{52A1B0F9-0501-4666-BF8B-C3F2443D16D7}" type="presOf" srcId="{172A5A87-3934-4186-AFEA-812DCFFC818E}" destId="{7BB0282E-FA83-4775-8851-2C776EE3D851}" srcOrd="0" destOrd="0" presId="urn:microsoft.com/office/officeart/2005/8/layout/process1"/>
    <dgm:cxn modelId="{3B8EB101-77D5-48B2-9B83-01DFCDADD80D}" type="presParOf" srcId="{F0693795-54EB-4222-A6FB-102B02AB8D2B}" destId="{146C77C7-6B59-469C-AE73-6AAA93DD0567}" srcOrd="0" destOrd="0" presId="urn:microsoft.com/office/officeart/2005/8/layout/process1"/>
    <dgm:cxn modelId="{90EE09B8-5E0A-4062-9D2E-A1F14BEC1CBD}" type="presParOf" srcId="{F0693795-54EB-4222-A6FB-102B02AB8D2B}" destId="{103720EC-6751-40DF-BCEF-6D3217E3BB55}" srcOrd="1" destOrd="0" presId="urn:microsoft.com/office/officeart/2005/8/layout/process1"/>
    <dgm:cxn modelId="{B42E0B82-1E3C-42C3-9772-EAB361A5021A}" type="presParOf" srcId="{103720EC-6751-40DF-BCEF-6D3217E3BB55}" destId="{F9EE36D7-59E3-485C-AC38-793427614998}" srcOrd="0" destOrd="0" presId="urn:microsoft.com/office/officeart/2005/8/layout/process1"/>
    <dgm:cxn modelId="{CA894BC5-BA7D-44B1-9E3B-7C501D025D73}" type="presParOf" srcId="{F0693795-54EB-4222-A6FB-102B02AB8D2B}" destId="{D6CDAFA8-CA1A-43F2-A0CE-0D70336CA01B}" srcOrd="2" destOrd="0" presId="urn:microsoft.com/office/officeart/2005/8/layout/process1"/>
    <dgm:cxn modelId="{813CB611-13AC-4863-B702-15E3CA8633B0}" type="presParOf" srcId="{F0693795-54EB-4222-A6FB-102B02AB8D2B}" destId="{7BB0282E-FA83-4775-8851-2C776EE3D851}" srcOrd="3" destOrd="0" presId="urn:microsoft.com/office/officeart/2005/8/layout/process1"/>
    <dgm:cxn modelId="{CAA6D2B2-8B93-420A-8B49-016E6EEB6CF3}" type="presParOf" srcId="{7BB0282E-FA83-4775-8851-2C776EE3D851}" destId="{52FD96DD-96CD-44D9-B677-5E133CC9C40D}" srcOrd="0" destOrd="0" presId="urn:microsoft.com/office/officeart/2005/8/layout/process1"/>
    <dgm:cxn modelId="{59564C8C-0E35-4010-8189-DC623988EEA5}" type="presParOf" srcId="{F0693795-54EB-4222-A6FB-102B02AB8D2B}" destId="{8CBFFB11-6DF9-4C16-9D97-21D66455D660}" srcOrd="4" destOrd="0" presId="urn:microsoft.com/office/officeart/2005/8/layout/process1"/>
    <dgm:cxn modelId="{AE18FE15-DD0F-4D7F-93D6-A9346E223D9F}" type="presParOf" srcId="{F0693795-54EB-4222-A6FB-102B02AB8D2B}" destId="{69FE38FF-D641-4A71-A4EB-645E973899CD}" srcOrd="5" destOrd="0" presId="urn:microsoft.com/office/officeart/2005/8/layout/process1"/>
    <dgm:cxn modelId="{A9EE74EF-6679-477C-8EF9-AB1EFE9A4ECD}" type="presParOf" srcId="{69FE38FF-D641-4A71-A4EB-645E973899CD}" destId="{27641AA3-FDE1-4AB0-ADCD-0F2B2085459B}" srcOrd="0" destOrd="0" presId="urn:microsoft.com/office/officeart/2005/8/layout/process1"/>
    <dgm:cxn modelId="{B3264DEB-590F-4504-8950-9BF88A1E07E5}" type="presParOf" srcId="{F0693795-54EB-4222-A6FB-102B02AB8D2B}" destId="{87E15649-6C71-4A1F-B429-5DAA4536EE5F}" srcOrd="6" destOrd="0" presId="urn:microsoft.com/office/officeart/2005/8/layout/process1"/>
    <dgm:cxn modelId="{D1A3FB80-6A1C-4FDF-8641-9D20F840360F}" type="presParOf" srcId="{F0693795-54EB-4222-A6FB-102B02AB8D2B}" destId="{A7E54A8C-6B33-468E-8F55-F2AEE7BF742C}" srcOrd="7" destOrd="0" presId="urn:microsoft.com/office/officeart/2005/8/layout/process1"/>
    <dgm:cxn modelId="{5C3E2F0B-96E8-430C-AF49-9B93D800541A}" type="presParOf" srcId="{A7E54A8C-6B33-468E-8F55-F2AEE7BF742C}" destId="{87BBF483-DC9A-485C-9458-C58B97B4F90C}" srcOrd="0" destOrd="0" presId="urn:microsoft.com/office/officeart/2005/8/layout/process1"/>
    <dgm:cxn modelId="{E945DD80-E485-4CC8-9CF9-D88AA7C3094F}" type="presParOf" srcId="{F0693795-54EB-4222-A6FB-102B02AB8D2B}" destId="{42E105E2-485C-44D2-A868-191F1053F374}" srcOrd="8" destOrd="0" presId="urn:microsoft.com/office/officeart/2005/8/layout/process1"/>
    <dgm:cxn modelId="{801A6440-9BBD-470A-AFB4-0C3925FBEE52}" type="presParOf" srcId="{F0693795-54EB-4222-A6FB-102B02AB8D2B}" destId="{5C7CF614-D09C-490F-B064-36ADA58F01E0}" srcOrd="9" destOrd="0" presId="urn:microsoft.com/office/officeart/2005/8/layout/process1"/>
    <dgm:cxn modelId="{9E405DA7-7954-4B21-9D65-6D268882F9D5}" type="presParOf" srcId="{5C7CF614-D09C-490F-B064-36ADA58F01E0}" destId="{81E9E32C-9DB8-4998-90CE-C212F8361355}" srcOrd="0" destOrd="0" presId="urn:microsoft.com/office/officeart/2005/8/layout/process1"/>
    <dgm:cxn modelId="{A32DB36E-6214-4A1D-9E7B-2847BE5B3C79}" type="presParOf" srcId="{F0693795-54EB-4222-A6FB-102B02AB8D2B}" destId="{4EAAF2DB-ED6F-4CCA-A0CF-51ABD234BF5B}" srcOrd="10"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0ACB91B-96D7-4896-B6CE-E3FD7F7788BB}" type="doc">
      <dgm:prSet loTypeId="urn:microsoft.com/office/officeart/2005/8/layout/process1" loCatId="process" qsTypeId="urn:microsoft.com/office/officeart/2005/8/quickstyle/simple1" qsCatId="simple" csTypeId="urn:microsoft.com/office/officeart/2005/8/colors/accent1_2" csCatId="accent1" phldr="1"/>
      <dgm:spPr/>
    </dgm:pt>
    <dgm:pt modelId="{532407C4-C61A-4BB5-8846-323049E93360}">
      <dgm:prSet phldrT="[Text]"/>
      <dgm:spPr/>
      <dgm:t>
        <a:bodyPr/>
        <a:lstStyle/>
        <a:p>
          <a:r>
            <a:rPr lang="en-US" dirty="0"/>
            <a:t>Identify Materials Properties</a:t>
          </a:r>
        </a:p>
      </dgm:t>
    </dgm:pt>
    <dgm:pt modelId="{F660F1AA-7D4C-4BBD-BFCF-025592609A9B}" type="parTrans" cxnId="{8156B521-3BFC-4EAC-9E57-0B7C94E2F0F7}">
      <dgm:prSet/>
      <dgm:spPr/>
      <dgm:t>
        <a:bodyPr/>
        <a:lstStyle/>
        <a:p>
          <a:endParaRPr lang="en-US"/>
        </a:p>
      </dgm:t>
    </dgm:pt>
    <dgm:pt modelId="{71645022-EB08-4E68-A574-05AABB299303}" type="sibTrans" cxnId="{8156B521-3BFC-4EAC-9E57-0B7C94E2F0F7}">
      <dgm:prSet/>
      <dgm:spPr/>
      <dgm:t>
        <a:bodyPr/>
        <a:lstStyle/>
        <a:p>
          <a:endParaRPr lang="en-US"/>
        </a:p>
      </dgm:t>
    </dgm:pt>
    <dgm:pt modelId="{92589B9A-F60D-4AEB-A390-1BC6A60F054D}">
      <dgm:prSet phldrT="[Text]"/>
      <dgm:spPr/>
      <dgm:t>
        <a:bodyPr/>
        <a:lstStyle/>
        <a:p>
          <a:r>
            <a:rPr lang="en-US" dirty="0"/>
            <a:t>Train Model of Properties</a:t>
          </a:r>
        </a:p>
      </dgm:t>
    </dgm:pt>
    <dgm:pt modelId="{F04AC293-EB1D-439E-BB1D-EDFCE3E3BC32}" type="parTrans" cxnId="{DBAFA4AE-0663-4CD5-B3E5-DA297DF508DC}">
      <dgm:prSet/>
      <dgm:spPr/>
      <dgm:t>
        <a:bodyPr/>
        <a:lstStyle/>
        <a:p>
          <a:endParaRPr lang="en-US"/>
        </a:p>
      </dgm:t>
    </dgm:pt>
    <dgm:pt modelId="{172A5A87-3934-4186-AFEA-812DCFFC818E}" type="sibTrans" cxnId="{DBAFA4AE-0663-4CD5-B3E5-DA297DF508DC}">
      <dgm:prSet/>
      <dgm:spPr/>
      <dgm:t>
        <a:bodyPr/>
        <a:lstStyle/>
        <a:p>
          <a:endParaRPr lang="en-US"/>
        </a:p>
      </dgm:t>
    </dgm:pt>
    <dgm:pt modelId="{62323F05-D27E-46AB-B1BB-92366E41FF4E}">
      <dgm:prSet phldrT="[Text]"/>
      <dgm:spPr/>
      <dgm:t>
        <a:bodyPr/>
        <a:lstStyle/>
        <a:p>
          <a:r>
            <a:rPr lang="en-US" dirty="0"/>
            <a:t>Predict Properties For New Chemical Compositions</a:t>
          </a:r>
        </a:p>
      </dgm:t>
    </dgm:pt>
    <dgm:pt modelId="{2C560692-EE1A-4CA5-84E6-A4CB28DEE741}" type="parTrans" cxnId="{52584C10-4E72-472F-B40C-32068C1E7118}">
      <dgm:prSet/>
      <dgm:spPr/>
      <dgm:t>
        <a:bodyPr/>
        <a:lstStyle/>
        <a:p>
          <a:endParaRPr lang="en-US"/>
        </a:p>
      </dgm:t>
    </dgm:pt>
    <dgm:pt modelId="{A05A2818-3CE8-4E2F-8F35-EE0187FEA9A0}" type="sibTrans" cxnId="{52584C10-4E72-472F-B40C-32068C1E7118}">
      <dgm:prSet/>
      <dgm:spPr/>
      <dgm:t>
        <a:bodyPr/>
        <a:lstStyle/>
        <a:p>
          <a:endParaRPr lang="en-US"/>
        </a:p>
      </dgm:t>
    </dgm:pt>
    <dgm:pt modelId="{7CFA93FC-02F2-4310-9A79-E7A2376E6063}">
      <dgm:prSet phldrT="[Text]"/>
      <dgm:spPr/>
      <dgm:t>
        <a:bodyPr/>
        <a:lstStyle/>
        <a:p>
          <a:r>
            <a:rPr lang="en-US" dirty="0"/>
            <a:t>Synthesize and Verify Predictions</a:t>
          </a:r>
        </a:p>
      </dgm:t>
    </dgm:pt>
    <dgm:pt modelId="{8B0FFE34-6B51-4DF5-9C0D-3E05DC213332}" type="parTrans" cxnId="{B398B161-E232-4E6B-A949-B993EF723EAB}">
      <dgm:prSet/>
      <dgm:spPr/>
      <dgm:t>
        <a:bodyPr/>
        <a:lstStyle/>
        <a:p>
          <a:endParaRPr lang="en-US"/>
        </a:p>
      </dgm:t>
    </dgm:pt>
    <dgm:pt modelId="{F0B0BEB4-CBD2-4FD5-89C7-4A17118728D9}" type="sibTrans" cxnId="{B398B161-E232-4E6B-A949-B993EF723EAB}">
      <dgm:prSet/>
      <dgm:spPr/>
      <dgm:t>
        <a:bodyPr/>
        <a:lstStyle/>
        <a:p>
          <a:endParaRPr lang="en-US"/>
        </a:p>
      </dgm:t>
    </dgm:pt>
    <dgm:pt modelId="{F0693795-54EB-4222-A6FB-102B02AB8D2B}" type="pres">
      <dgm:prSet presAssocID="{A0ACB91B-96D7-4896-B6CE-E3FD7F7788BB}" presName="Name0" presStyleCnt="0">
        <dgm:presLayoutVars>
          <dgm:dir/>
          <dgm:resizeHandles val="exact"/>
        </dgm:presLayoutVars>
      </dgm:prSet>
      <dgm:spPr/>
    </dgm:pt>
    <dgm:pt modelId="{146C77C7-6B59-469C-AE73-6AAA93DD0567}" type="pres">
      <dgm:prSet presAssocID="{532407C4-C61A-4BB5-8846-323049E93360}" presName="node" presStyleLbl="node1" presStyleIdx="0" presStyleCnt="4">
        <dgm:presLayoutVars>
          <dgm:bulletEnabled val="1"/>
        </dgm:presLayoutVars>
      </dgm:prSet>
      <dgm:spPr/>
    </dgm:pt>
    <dgm:pt modelId="{103720EC-6751-40DF-BCEF-6D3217E3BB55}" type="pres">
      <dgm:prSet presAssocID="{71645022-EB08-4E68-A574-05AABB299303}" presName="sibTrans" presStyleLbl="sibTrans2D1" presStyleIdx="0" presStyleCnt="3"/>
      <dgm:spPr/>
    </dgm:pt>
    <dgm:pt modelId="{F9EE36D7-59E3-485C-AC38-793427614998}" type="pres">
      <dgm:prSet presAssocID="{71645022-EB08-4E68-A574-05AABB299303}" presName="connectorText" presStyleLbl="sibTrans2D1" presStyleIdx="0" presStyleCnt="3"/>
      <dgm:spPr/>
    </dgm:pt>
    <dgm:pt modelId="{D6CDAFA8-CA1A-43F2-A0CE-0D70336CA01B}" type="pres">
      <dgm:prSet presAssocID="{92589B9A-F60D-4AEB-A390-1BC6A60F054D}" presName="node" presStyleLbl="node1" presStyleIdx="1" presStyleCnt="4">
        <dgm:presLayoutVars>
          <dgm:bulletEnabled val="1"/>
        </dgm:presLayoutVars>
      </dgm:prSet>
      <dgm:spPr/>
    </dgm:pt>
    <dgm:pt modelId="{7BB0282E-FA83-4775-8851-2C776EE3D851}" type="pres">
      <dgm:prSet presAssocID="{172A5A87-3934-4186-AFEA-812DCFFC818E}" presName="sibTrans" presStyleLbl="sibTrans2D1" presStyleIdx="1" presStyleCnt="3"/>
      <dgm:spPr/>
    </dgm:pt>
    <dgm:pt modelId="{52FD96DD-96CD-44D9-B677-5E133CC9C40D}" type="pres">
      <dgm:prSet presAssocID="{172A5A87-3934-4186-AFEA-812DCFFC818E}" presName="connectorText" presStyleLbl="sibTrans2D1" presStyleIdx="1" presStyleCnt="3"/>
      <dgm:spPr/>
    </dgm:pt>
    <dgm:pt modelId="{8CBFFB11-6DF9-4C16-9D97-21D66455D660}" type="pres">
      <dgm:prSet presAssocID="{62323F05-D27E-46AB-B1BB-92366E41FF4E}" presName="node" presStyleLbl="node1" presStyleIdx="2" presStyleCnt="4">
        <dgm:presLayoutVars>
          <dgm:bulletEnabled val="1"/>
        </dgm:presLayoutVars>
      </dgm:prSet>
      <dgm:spPr/>
    </dgm:pt>
    <dgm:pt modelId="{69FE38FF-D641-4A71-A4EB-645E973899CD}" type="pres">
      <dgm:prSet presAssocID="{A05A2818-3CE8-4E2F-8F35-EE0187FEA9A0}" presName="sibTrans" presStyleLbl="sibTrans2D1" presStyleIdx="2" presStyleCnt="3"/>
      <dgm:spPr/>
    </dgm:pt>
    <dgm:pt modelId="{27641AA3-FDE1-4AB0-ADCD-0F2B2085459B}" type="pres">
      <dgm:prSet presAssocID="{A05A2818-3CE8-4E2F-8F35-EE0187FEA9A0}" presName="connectorText" presStyleLbl="sibTrans2D1" presStyleIdx="2" presStyleCnt="3"/>
      <dgm:spPr/>
    </dgm:pt>
    <dgm:pt modelId="{87E15649-6C71-4A1F-B429-5DAA4536EE5F}" type="pres">
      <dgm:prSet presAssocID="{7CFA93FC-02F2-4310-9A79-E7A2376E6063}" presName="node" presStyleLbl="node1" presStyleIdx="3" presStyleCnt="4">
        <dgm:presLayoutVars>
          <dgm:bulletEnabled val="1"/>
        </dgm:presLayoutVars>
      </dgm:prSet>
      <dgm:spPr/>
    </dgm:pt>
  </dgm:ptLst>
  <dgm:cxnLst>
    <dgm:cxn modelId="{52584C10-4E72-472F-B40C-32068C1E7118}" srcId="{A0ACB91B-96D7-4896-B6CE-E3FD7F7788BB}" destId="{62323F05-D27E-46AB-B1BB-92366E41FF4E}" srcOrd="2" destOrd="0" parTransId="{2C560692-EE1A-4CA5-84E6-A4CB28DEE741}" sibTransId="{A05A2818-3CE8-4E2F-8F35-EE0187FEA9A0}"/>
    <dgm:cxn modelId="{5E69E91C-AD1E-477E-A9D5-96CDBF74D447}" type="presOf" srcId="{A05A2818-3CE8-4E2F-8F35-EE0187FEA9A0}" destId="{69FE38FF-D641-4A71-A4EB-645E973899CD}" srcOrd="0" destOrd="0" presId="urn:microsoft.com/office/officeart/2005/8/layout/process1"/>
    <dgm:cxn modelId="{8156B521-3BFC-4EAC-9E57-0B7C94E2F0F7}" srcId="{A0ACB91B-96D7-4896-B6CE-E3FD7F7788BB}" destId="{532407C4-C61A-4BB5-8846-323049E93360}" srcOrd="0" destOrd="0" parTransId="{F660F1AA-7D4C-4BBD-BFCF-025592609A9B}" sibTransId="{71645022-EB08-4E68-A574-05AABB299303}"/>
    <dgm:cxn modelId="{70523832-7AE8-45B2-A55E-2A6E0F06A137}" type="presOf" srcId="{92589B9A-F60D-4AEB-A390-1BC6A60F054D}" destId="{D6CDAFA8-CA1A-43F2-A0CE-0D70336CA01B}" srcOrd="0" destOrd="0" presId="urn:microsoft.com/office/officeart/2005/8/layout/process1"/>
    <dgm:cxn modelId="{7D5ED938-F38C-4346-82ED-EE838B928002}" type="presOf" srcId="{71645022-EB08-4E68-A574-05AABB299303}" destId="{F9EE36D7-59E3-485C-AC38-793427614998}" srcOrd="1" destOrd="0" presId="urn:microsoft.com/office/officeart/2005/8/layout/process1"/>
    <dgm:cxn modelId="{F2A50842-A124-4C11-9FF3-9D03A28C6F94}" type="presOf" srcId="{62323F05-D27E-46AB-B1BB-92366E41FF4E}" destId="{8CBFFB11-6DF9-4C16-9D97-21D66455D660}" srcOrd="0" destOrd="0" presId="urn:microsoft.com/office/officeart/2005/8/layout/process1"/>
    <dgm:cxn modelId="{69148853-1599-4C2C-8666-3E022CA91292}" type="presOf" srcId="{71645022-EB08-4E68-A574-05AABB299303}" destId="{103720EC-6751-40DF-BCEF-6D3217E3BB55}" srcOrd="0" destOrd="0" presId="urn:microsoft.com/office/officeart/2005/8/layout/process1"/>
    <dgm:cxn modelId="{20F4FB60-2E10-46AB-832B-D7A2CA8E531F}" type="presOf" srcId="{A0ACB91B-96D7-4896-B6CE-E3FD7F7788BB}" destId="{F0693795-54EB-4222-A6FB-102B02AB8D2B}" srcOrd="0" destOrd="0" presId="urn:microsoft.com/office/officeart/2005/8/layout/process1"/>
    <dgm:cxn modelId="{B398B161-E232-4E6B-A949-B993EF723EAB}" srcId="{A0ACB91B-96D7-4896-B6CE-E3FD7F7788BB}" destId="{7CFA93FC-02F2-4310-9A79-E7A2376E6063}" srcOrd="3" destOrd="0" parTransId="{8B0FFE34-6B51-4DF5-9C0D-3E05DC213332}" sibTransId="{F0B0BEB4-CBD2-4FD5-89C7-4A17118728D9}"/>
    <dgm:cxn modelId="{5E34A3A2-FC37-44E5-9369-4A0CB95FB6EB}" type="presOf" srcId="{A05A2818-3CE8-4E2F-8F35-EE0187FEA9A0}" destId="{27641AA3-FDE1-4AB0-ADCD-0F2B2085459B}" srcOrd="1" destOrd="0" presId="urn:microsoft.com/office/officeart/2005/8/layout/process1"/>
    <dgm:cxn modelId="{DBAFA4AE-0663-4CD5-B3E5-DA297DF508DC}" srcId="{A0ACB91B-96D7-4896-B6CE-E3FD7F7788BB}" destId="{92589B9A-F60D-4AEB-A390-1BC6A60F054D}" srcOrd="1" destOrd="0" parTransId="{F04AC293-EB1D-439E-BB1D-EDFCE3E3BC32}" sibTransId="{172A5A87-3934-4186-AFEA-812DCFFC818E}"/>
    <dgm:cxn modelId="{93C17FC3-9F64-4933-9675-1E03244C5DC2}" type="presOf" srcId="{7CFA93FC-02F2-4310-9A79-E7A2376E6063}" destId="{87E15649-6C71-4A1F-B429-5DAA4536EE5F}" srcOrd="0" destOrd="0" presId="urn:microsoft.com/office/officeart/2005/8/layout/process1"/>
    <dgm:cxn modelId="{51EFA0E8-28F2-4C0E-9D07-B905A220B5B2}" type="presOf" srcId="{172A5A87-3934-4186-AFEA-812DCFFC818E}" destId="{52FD96DD-96CD-44D9-B677-5E133CC9C40D}" srcOrd="1" destOrd="0" presId="urn:microsoft.com/office/officeart/2005/8/layout/process1"/>
    <dgm:cxn modelId="{FF2421F6-852E-46E0-AE92-284ED9E34DCB}" type="presOf" srcId="{532407C4-C61A-4BB5-8846-323049E93360}" destId="{146C77C7-6B59-469C-AE73-6AAA93DD0567}" srcOrd="0" destOrd="0" presId="urn:microsoft.com/office/officeart/2005/8/layout/process1"/>
    <dgm:cxn modelId="{52A1B0F9-0501-4666-BF8B-C3F2443D16D7}" type="presOf" srcId="{172A5A87-3934-4186-AFEA-812DCFFC818E}" destId="{7BB0282E-FA83-4775-8851-2C776EE3D851}" srcOrd="0" destOrd="0" presId="urn:microsoft.com/office/officeart/2005/8/layout/process1"/>
    <dgm:cxn modelId="{3B8EB101-77D5-48B2-9B83-01DFCDADD80D}" type="presParOf" srcId="{F0693795-54EB-4222-A6FB-102B02AB8D2B}" destId="{146C77C7-6B59-469C-AE73-6AAA93DD0567}" srcOrd="0" destOrd="0" presId="urn:microsoft.com/office/officeart/2005/8/layout/process1"/>
    <dgm:cxn modelId="{90EE09B8-5E0A-4062-9D2E-A1F14BEC1CBD}" type="presParOf" srcId="{F0693795-54EB-4222-A6FB-102B02AB8D2B}" destId="{103720EC-6751-40DF-BCEF-6D3217E3BB55}" srcOrd="1" destOrd="0" presId="urn:microsoft.com/office/officeart/2005/8/layout/process1"/>
    <dgm:cxn modelId="{B42E0B82-1E3C-42C3-9772-EAB361A5021A}" type="presParOf" srcId="{103720EC-6751-40DF-BCEF-6D3217E3BB55}" destId="{F9EE36D7-59E3-485C-AC38-793427614998}" srcOrd="0" destOrd="0" presId="urn:microsoft.com/office/officeart/2005/8/layout/process1"/>
    <dgm:cxn modelId="{CA894BC5-BA7D-44B1-9E3B-7C501D025D73}" type="presParOf" srcId="{F0693795-54EB-4222-A6FB-102B02AB8D2B}" destId="{D6CDAFA8-CA1A-43F2-A0CE-0D70336CA01B}" srcOrd="2" destOrd="0" presId="urn:microsoft.com/office/officeart/2005/8/layout/process1"/>
    <dgm:cxn modelId="{813CB611-13AC-4863-B702-15E3CA8633B0}" type="presParOf" srcId="{F0693795-54EB-4222-A6FB-102B02AB8D2B}" destId="{7BB0282E-FA83-4775-8851-2C776EE3D851}" srcOrd="3" destOrd="0" presId="urn:microsoft.com/office/officeart/2005/8/layout/process1"/>
    <dgm:cxn modelId="{CAA6D2B2-8B93-420A-8B49-016E6EEB6CF3}" type="presParOf" srcId="{7BB0282E-FA83-4775-8851-2C776EE3D851}" destId="{52FD96DD-96CD-44D9-B677-5E133CC9C40D}" srcOrd="0" destOrd="0" presId="urn:microsoft.com/office/officeart/2005/8/layout/process1"/>
    <dgm:cxn modelId="{59564C8C-0E35-4010-8189-DC623988EEA5}" type="presParOf" srcId="{F0693795-54EB-4222-A6FB-102B02AB8D2B}" destId="{8CBFFB11-6DF9-4C16-9D97-21D66455D660}" srcOrd="4" destOrd="0" presId="urn:microsoft.com/office/officeart/2005/8/layout/process1"/>
    <dgm:cxn modelId="{AE18FE15-DD0F-4D7F-93D6-A9346E223D9F}" type="presParOf" srcId="{F0693795-54EB-4222-A6FB-102B02AB8D2B}" destId="{69FE38FF-D641-4A71-A4EB-645E973899CD}" srcOrd="5" destOrd="0" presId="urn:microsoft.com/office/officeart/2005/8/layout/process1"/>
    <dgm:cxn modelId="{A9EE74EF-6679-477C-8EF9-AB1EFE9A4ECD}" type="presParOf" srcId="{69FE38FF-D641-4A71-A4EB-645E973899CD}" destId="{27641AA3-FDE1-4AB0-ADCD-0F2B2085459B}" srcOrd="0" destOrd="0" presId="urn:microsoft.com/office/officeart/2005/8/layout/process1"/>
    <dgm:cxn modelId="{B3264DEB-590F-4504-8950-9BF88A1E07E5}" type="presParOf" srcId="{F0693795-54EB-4222-A6FB-102B02AB8D2B}" destId="{87E15649-6C71-4A1F-B429-5DAA4536EE5F}"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C77C7-6B59-469C-AE73-6AAA93DD0567}">
      <dsp:nvSpPr>
        <dsp:cNvPr id="0" name=""/>
        <dsp:cNvSpPr/>
      </dsp:nvSpPr>
      <dsp:spPr>
        <a:xfrm>
          <a:off x="3033" y="368349"/>
          <a:ext cx="1326227" cy="13249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Identify Materials Properties</a:t>
          </a:r>
        </a:p>
      </dsp:txBody>
      <dsp:txXfrm>
        <a:off x="41839" y="407155"/>
        <a:ext cx="1248615" cy="1247320"/>
      </dsp:txXfrm>
    </dsp:sp>
    <dsp:sp modelId="{103720EC-6751-40DF-BCEF-6D3217E3BB55}">
      <dsp:nvSpPr>
        <dsp:cNvPr id="0" name=""/>
        <dsp:cNvSpPr/>
      </dsp:nvSpPr>
      <dsp:spPr>
        <a:xfrm>
          <a:off x="1461883" y="866363"/>
          <a:ext cx="281160" cy="3289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461883" y="932144"/>
        <a:ext cx="196812" cy="197342"/>
      </dsp:txXfrm>
    </dsp:sp>
    <dsp:sp modelId="{D6CDAFA8-CA1A-43F2-A0CE-0D70336CA01B}">
      <dsp:nvSpPr>
        <dsp:cNvPr id="0" name=""/>
        <dsp:cNvSpPr/>
      </dsp:nvSpPr>
      <dsp:spPr>
        <a:xfrm>
          <a:off x="1859751" y="368349"/>
          <a:ext cx="1326227" cy="13249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Train Model of Properties</a:t>
          </a:r>
        </a:p>
      </dsp:txBody>
      <dsp:txXfrm>
        <a:off x="1898557" y="407155"/>
        <a:ext cx="1248615" cy="1247320"/>
      </dsp:txXfrm>
    </dsp:sp>
    <dsp:sp modelId="{7BB0282E-FA83-4775-8851-2C776EE3D851}">
      <dsp:nvSpPr>
        <dsp:cNvPr id="0" name=""/>
        <dsp:cNvSpPr/>
      </dsp:nvSpPr>
      <dsp:spPr>
        <a:xfrm>
          <a:off x="3318602" y="866363"/>
          <a:ext cx="281160" cy="3289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318602" y="932144"/>
        <a:ext cx="196812" cy="197342"/>
      </dsp:txXfrm>
    </dsp:sp>
    <dsp:sp modelId="{8CBFFB11-6DF9-4C16-9D97-21D66455D660}">
      <dsp:nvSpPr>
        <dsp:cNvPr id="0" name=""/>
        <dsp:cNvSpPr/>
      </dsp:nvSpPr>
      <dsp:spPr>
        <a:xfrm>
          <a:off x="3716470" y="368349"/>
          <a:ext cx="1326227" cy="13249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Predict Properties For New Chemical Compositions</a:t>
          </a:r>
        </a:p>
      </dsp:txBody>
      <dsp:txXfrm>
        <a:off x="3755276" y="407155"/>
        <a:ext cx="1248615" cy="1247320"/>
      </dsp:txXfrm>
    </dsp:sp>
    <dsp:sp modelId="{69FE38FF-D641-4A71-A4EB-645E973899CD}">
      <dsp:nvSpPr>
        <dsp:cNvPr id="0" name=""/>
        <dsp:cNvSpPr/>
      </dsp:nvSpPr>
      <dsp:spPr>
        <a:xfrm>
          <a:off x="5175320" y="866363"/>
          <a:ext cx="281160" cy="3289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175320" y="932144"/>
        <a:ext cx="196812" cy="197342"/>
      </dsp:txXfrm>
    </dsp:sp>
    <dsp:sp modelId="{87E15649-6C71-4A1F-B429-5DAA4536EE5F}">
      <dsp:nvSpPr>
        <dsp:cNvPr id="0" name=""/>
        <dsp:cNvSpPr/>
      </dsp:nvSpPr>
      <dsp:spPr>
        <a:xfrm>
          <a:off x="5573189" y="368349"/>
          <a:ext cx="1326227" cy="13249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Synthesize and Verify Predictions</a:t>
          </a:r>
        </a:p>
      </dsp:txBody>
      <dsp:txXfrm>
        <a:off x="5611995" y="407155"/>
        <a:ext cx="1248615" cy="1247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C77C7-6B59-469C-AE73-6AAA93DD0567}">
      <dsp:nvSpPr>
        <dsp:cNvPr id="0" name=""/>
        <dsp:cNvSpPr/>
      </dsp:nvSpPr>
      <dsp:spPr>
        <a:xfrm>
          <a:off x="3890" y="400862"/>
          <a:ext cx="1701140" cy="12599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Identify Materials Properties</a:t>
          </a:r>
        </a:p>
      </dsp:txBody>
      <dsp:txXfrm>
        <a:off x="40791" y="437763"/>
        <a:ext cx="1627338" cy="1186105"/>
      </dsp:txXfrm>
    </dsp:sp>
    <dsp:sp modelId="{103720EC-6751-40DF-BCEF-6D3217E3BB55}">
      <dsp:nvSpPr>
        <dsp:cNvPr id="0" name=""/>
        <dsp:cNvSpPr/>
      </dsp:nvSpPr>
      <dsp:spPr>
        <a:xfrm>
          <a:off x="1875145" y="819874"/>
          <a:ext cx="360641" cy="4218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875145" y="904250"/>
        <a:ext cx="252449" cy="253130"/>
      </dsp:txXfrm>
    </dsp:sp>
    <dsp:sp modelId="{D6CDAFA8-CA1A-43F2-A0CE-0D70336CA01B}">
      <dsp:nvSpPr>
        <dsp:cNvPr id="0" name=""/>
        <dsp:cNvSpPr/>
      </dsp:nvSpPr>
      <dsp:spPr>
        <a:xfrm>
          <a:off x="2385487" y="400862"/>
          <a:ext cx="1701140" cy="12599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Train Model of Properties</a:t>
          </a:r>
        </a:p>
      </dsp:txBody>
      <dsp:txXfrm>
        <a:off x="2422388" y="437763"/>
        <a:ext cx="1627338" cy="1186105"/>
      </dsp:txXfrm>
    </dsp:sp>
    <dsp:sp modelId="{7BB0282E-FA83-4775-8851-2C776EE3D851}">
      <dsp:nvSpPr>
        <dsp:cNvPr id="0" name=""/>
        <dsp:cNvSpPr/>
      </dsp:nvSpPr>
      <dsp:spPr>
        <a:xfrm>
          <a:off x="4256742" y="819874"/>
          <a:ext cx="360641" cy="4218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256742" y="904250"/>
        <a:ext cx="252449" cy="253130"/>
      </dsp:txXfrm>
    </dsp:sp>
    <dsp:sp modelId="{8CBFFB11-6DF9-4C16-9D97-21D66455D660}">
      <dsp:nvSpPr>
        <dsp:cNvPr id="0" name=""/>
        <dsp:cNvSpPr/>
      </dsp:nvSpPr>
      <dsp:spPr>
        <a:xfrm>
          <a:off x="4767085" y="400862"/>
          <a:ext cx="1701140" cy="12599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Predict Properties For New Chemical Compositions</a:t>
          </a:r>
        </a:p>
      </dsp:txBody>
      <dsp:txXfrm>
        <a:off x="4803986" y="437763"/>
        <a:ext cx="1627338" cy="1186105"/>
      </dsp:txXfrm>
    </dsp:sp>
    <dsp:sp modelId="{69FE38FF-D641-4A71-A4EB-645E973899CD}">
      <dsp:nvSpPr>
        <dsp:cNvPr id="0" name=""/>
        <dsp:cNvSpPr/>
      </dsp:nvSpPr>
      <dsp:spPr>
        <a:xfrm>
          <a:off x="6638340" y="819874"/>
          <a:ext cx="360641" cy="4218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638340" y="904250"/>
        <a:ext cx="252449" cy="253130"/>
      </dsp:txXfrm>
    </dsp:sp>
    <dsp:sp modelId="{87E15649-6C71-4A1F-B429-5DAA4536EE5F}">
      <dsp:nvSpPr>
        <dsp:cNvPr id="0" name=""/>
        <dsp:cNvSpPr/>
      </dsp:nvSpPr>
      <dsp:spPr>
        <a:xfrm>
          <a:off x="7148682" y="400862"/>
          <a:ext cx="1701140" cy="12599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Synthesize and Verify Predictions</a:t>
          </a:r>
        </a:p>
      </dsp:txBody>
      <dsp:txXfrm>
        <a:off x="7185583" y="437763"/>
        <a:ext cx="1627338" cy="11861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C77C7-6B59-469C-AE73-6AAA93DD0567}">
      <dsp:nvSpPr>
        <dsp:cNvPr id="0" name=""/>
        <dsp:cNvSpPr/>
      </dsp:nvSpPr>
      <dsp:spPr>
        <a:xfrm>
          <a:off x="0" y="885193"/>
          <a:ext cx="1427389" cy="12177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Generate Training Data</a:t>
          </a:r>
        </a:p>
      </dsp:txBody>
      <dsp:txXfrm>
        <a:off x="35666" y="920859"/>
        <a:ext cx="1356057" cy="1146409"/>
      </dsp:txXfrm>
    </dsp:sp>
    <dsp:sp modelId="{103720EC-6751-40DF-BCEF-6D3217E3BB55}">
      <dsp:nvSpPr>
        <dsp:cNvPr id="0" name=""/>
        <dsp:cNvSpPr/>
      </dsp:nvSpPr>
      <dsp:spPr>
        <a:xfrm>
          <a:off x="1570128" y="1317067"/>
          <a:ext cx="302606" cy="3539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570128" y="1387865"/>
        <a:ext cx="211824" cy="212396"/>
      </dsp:txXfrm>
    </dsp:sp>
    <dsp:sp modelId="{D6CDAFA8-CA1A-43F2-A0CE-0D70336CA01B}">
      <dsp:nvSpPr>
        <dsp:cNvPr id="0" name=""/>
        <dsp:cNvSpPr/>
      </dsp:nvSpPr>
      <dsp:spPr>
        <a:xfrm>
          <a:off x="1998345" y="885193"/>
          <a:ext cx="1427389" cy="12177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 Cleaning</a:t>
          </a:r>
        </a:p>
      </dsp:txBody>
      <dsp:txXfrm>
        <a:off x="2034011" y="920859"/>
        <a:ext cx="1356057" cy="1146409"/>
      </dsp:txXfrm>
    </dsp:sp>
    <dsp:sp modelId="{7BB0282E-FA83-4775-8851-2C776EE3D851}">
      <dsp:nvSpPr>
        <dsp:cNvPr id="0" name=""/>
        <dsp:cNvSpPr/>
      </dsp:nvSpPr>
      <dsp:spPr>
        <a:xfrm>
          <a:off x="3568473" y="1317067"/>
          <a:ext cx="302606" cy="3539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3568473" y="1387865"/>
        <a:ext cx="211824" cy="212396"/>
      </dsp:txXfrm>
    </dsp:sp>
    <dsp:sp modelId="{8CBFFB11-6DF9-4C16-9D97-21D66455D660}">
      <dsp:nvSpPr>
        <dsp:cNvPr id="0" name=""/>
        <dsp:cNvSpPr/>
      </dsp:nvSpPr>
      <dsp:spPr>
        <a:xfrm>
          <a:off x="3996690" y="885193"/>
          <a:ext cx="1427389" cy="12177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Feature Generation and Engineering</a:t>
          </a:r>
        </a:p>
      </dsp:txBody>
      <dsp:txXfrm>
        <a:off x="4032356" y="920859"/>
        <a:ext cx="1356057" cy="1146409"/>
      </dsp:txXfrm>
    </dsp:sp>
    <dsp:sp modelId="{69FE38FF-D641-4A71-A4EB-645E973899CD}">
      <dsp:nvSpPr>
        <dsp:cNvPr id="0" name=""/>
        <dsp:cNvSpPr/>
      </dsp:nvSpPr>
      <dsp:spPr>
        <a:xfrm>
          <a:off x="5566819" y="1317067"/>
          <a:ext cx="302606" cy="3539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5566819" y="1387865"/>
        <a:ext cx="211824" cy="212396"/>
      </dsp:txXfrm>
    </dsp:sp>
    <dsp:sp modelId="{87E15649-6C71-4A1F-B429-5DAA4536EE5F}">
      <dsp:nvSpPr>
        <dsp:cNvPr id="0" name=""/>
        <dsp:cNvSpPr/>
      </dsp:nvSpPr>
      <dsp:spPr>
        <a:xfrm>
          <a:off x="5995035" y="885193"/>
          <a:ext cx="1427389" cy="12177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Model Assessment</a:t>
          </a:r>
        </a:p>
      </dsp:txBody>
      <dsp:txXfrm>
        <a:off x="6030701" y="920859"/>
        <a:ext cx="1356057" cy="1146409"/>
      </dsp:txXfrm>
    </dsp:sp>
    <dsp:sp modelId="{A7E54A8C-6B33-468E-8F55-F2AEE7BF742C}">
      <dsp:nvSpPr>
        <dsp:cNvPr id="0" name=""/>
        <dsp:cNvSpPr/>
      </dsp:nvSpPr>
      <dsp:spPr>
        <a:xfrm>
          <a:off x="7565164" y="1317067"/>
          <a:ext cx="302606" cy="3539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565164" y="1387865"/>
        <a:ext cx="211824" cy="212396"/>
      </dsp:txXfrm>
    </dsp:sp>
    <dsp:sp modelId="{42E105E2-485C-44D2-A868-191F1053F374}">
      <dsp:nvSpPr>
        <dsp:cNvPr id="0" name=""/>
        <dsp:cNvSpPr/>
      </dsp:nvSpPr>
      <dsp:spPr>
        <a:xfrm>
          <a:off x="7993381" y="885193"/>
          <a:ext cx="1427389" cy="12177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Model Optimization</a:t>
          </a:r>
        </a:p>
      </dsp:txBody>
      <dsp:txXfrm>
        <a:off x="8029047" y="920859"/>
        <a:ext cx="1356057" cy="1146409"/>
      </dsp:txXfrm>
    </dsp:sp>
    <dsp:sp modelId="{5C7CF614-D09C-490F-B064-36ADA58F01E0}">
      <dsp:nvSpPr>
        <dsp:cNvPr id="0" name=""/>
        <dsp:cNvSpPr/>
      </dsp:nvSpPr>
      <dsp:spPr>
        <a:xfrm>
          <a:off x="9563509" y="1317067"/>
          <a:ext cx="302606" cy="3539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9563509" y="1387865"/>
        <a:ext cx="211824" cy="212396"/>
      </dsp:txXfrm>
    </dsp:sp>
    <dsp:sp modelId="{4EAAF2DB-ED6F-4CCA-A0CF-51ABD234BF5B}">
      <dsp:nvSpPr>
        <dsp:cNvPr id="0" name=""/>
        <dsp:cNvSpPr/>
      </dsp:nvSpPr>
      <dsp:spPr>
        <a:xfrm>
          <a:off x="9991726" y="885193"/>
          <a:ext cx="1427389" cy="12177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Predictions</a:t>
          </a:r>
        </a:p>
      </dsp:txBody>
      <dsp:txXfrm>
        <a:off x="10027392" y="920859"/>
        <a:ext cx="1356057" cy="11464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C77C7-6B59-469C-AE73-6AAA93DD0567}">
      <dsp:nvSpPr>
        <dsp:cNvPr id="0" name=""/>
        <dsp:cNvSpPr/>
      </dsp:nvSpPr>
      <dsp:spPr>
        <a:xfrm>
          <a:off x="3033" y="368349"/>
          <a:ext cx="1326227" cy="13249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Identify Materials Properties</a:t>
          </a:r>
        </a:p>
      </dsp:txBody>
      <dsp:txXfrm>
        <a:off x="41839" y="407155"/>
        <a:ext cx="1248615" cy="1247320"/>
      </dsp:txXfrm>
    </dsp:sp>
    <dsp:sp modelId="{103720EC-6751-40DF-BCEF-6D3217E3BB55}">
      <dsp:nvSpPr>
        <dsp:cNvPr id="0" name=""/>
        <dsp:cNvSpPr/>
      </dsp:nvSpPr>
      <dsp:spPr>
        <a:xfrm>
          <a:off x="1461883" y="866363"/>
          <a:ext cx="281160" cy="3289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461883" y="932144"/>
        <a:ext cx="196812" cy="197342"/>
      </dsp:txXfrm>
    </dsp:sp>
    <dsp:sp modelId="{D6CDAFA8-CA1A-43F2-A0CE-0D70336CA01B}">
      <dsp:nvSpPr>
        <dsp:cNvPr id="0" name=""/>
        <dsp:cNvSpPr/>
      </dsp:nvSpPr>
      <dsp:spPr>
        <a:xfrm>
          <a:off x="1859751" y="368349"/>
          <a:ext cx="1326227" cy="13249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Train Model of Properties</a:t>
          </a:r>
        </a:p>
      </dsp:txBody>
      <dsp:txXfrm>
        <a:off x="1898557" y="407155"/>
        <a:ext cx="1248615" cy="1247320"/>
      </dsp:txXfrm>
    </dsp:sp>
    <dsp:sp modelId="{7BB0282E-FA83-4775-8851-2C776EE3D851}">
      <dsp:nvSpPr>
        <dsp:cNvPr id="0" name=""/>
        <dsp:cNvSpPr/>
      </dsp:nvSpPr>
      <dsp:spPr>
        <a:xfrm>
          <a:off x="3318602" y="866363"/>
          <a:ext cx="281160" cy="3289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318602" y="932144"/>
        <a:ext cx="196812" cy="197342"/>
      </dsp:txXfrm>
    </dsp:sp>
    <dsp:sp modelId="{8CBFFB11-6DF9-4C16-9D97-21D66455D660}">
      <dsp:nvSpPr>
        <dsp:cNvPr id="0" name=""/>
        <dsp:cNvSpPr/>
      </dsp:nvSpPr>
      <dsp:spPr>
        <a:xfrm>
          <a:off x="3716470" y="368349"/>
          <a:ext cx="1326227" cy="13249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Predict Properties For New Chemical Compositions</a:t>
          </a:r>
        </a:p>
      </dsp:txBody>
      <dsp:txXfrm>
        <a:off x="3755276" y="407155"/>
        <a:ext cx="1248615" cy="1247320"/>
      </dsp:txXfrm>
    </dsp:sp>
    <dsp:sp modelId="{69FE38FF-D641-4A71-A4EB-645E973899CD}">
      <dsp:nvSpPr>
        <dsp:cNvPr id="0" name=""/>
        <dsp:cNvSpPr/>
      </dsp:nvSpPr>
      <dsp:spPr>
        <a:xfrm>
          <a:off x="5175320" y="866363"/>
          <a:ext cx="281160" cy="3289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175320" y="932144"/>
        <a:ext cx="196812" cy="197342"/>
      </dsp:txXfrm>
    </dsp:sp>
    <dsp:sp modelId="{87E15649-6C71-4A1F-B429-5DAA4536EE5F}">
      <dsp:nvSpPr>
        <dsp:cNvPr id="0" name=""/>
        <dsp:cNvSpPr/>
      </dsp:nvSpPr>
      <dsp:spPr>
        <a:xfrm>
          <a:off x="5573189" y="368349"/>
          <a:ext cx="1326227" cy="13249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Synthesize and Verify Predictions</a:t>
          </a:r>
        </a:p>
      </dsp:txBody>
      <dsp:txXfrm>
        <a:off x="5611995" y="407155"/>
        <a:ext cx="1248615" cy="124732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219CC-DB96-48AB-BEB6-60F06109739A}" type="datetimeFigureOut">
              <a:rPr lang="en-US" smtClean="0"/>
              <a:t>11/18/24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93E84-4C85-4E2E-ACDE-8F45EF13942A}" type="slidenum">
              <a:rPr lang="en-US" smtClean="0"/>
              <a:t>‹#›</a:t>
            </a:fld>
            <a:endParaRPr lang="en-US"/>
          </a:p>
        </p:txBody>
      </p:sp>
    </p:spTree>
    <p:extLst>
      <p:ext uri="{BB962C8B-B14F-4D97-AF65-F5344CB8AC3E}">
        <p14:creationId xmlns:p14="http://schemas.microsoft.com/office/powerpoint/2010/main" val="428458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 are two key takeaway messages that we’ll cover in this slide deck. We’ll highlight them now and then again at the end.</a:t>
            </a:r>
          </a:p>
          <a:p>
            <a:r>
              <a:rPr lang="en-US" dirty="0"/>
              <a:t>- Bottom diagram is our basic overview of a simple materials design workflow</a:t>
            </a:r>
          </a:p>
        </p:txBody>
      </p:sp>
      <p:sp>
        <p:nvSpPr>
          <p:cNvPr id="4" name="Slide Number Placeholder 3"/>
          <p:cNvSpPr>
            <a:spLocks noGrp="1"/>
          </p:cNvSpPr>
          <p:nvPr>
            <p:ph type="sldNum" sz="quarter" idx="5"/>
          </p:nvPr>
        </p:nvSpPr>
        <p:spPr/>
        <p:txBody>
          <a:bodyPr/>
          <a:lstStyle/>
          <a:p>
            <a:fld id="{5D893E84-4C85-4E2E-ACDE-8F45EF13942A}" type="slidenum">
              <a:rPr lang="en-US" smtClean="0"/>
              <a:t>2</a:t>
            </a:fld>
            <a:endParaRPr lang="en-US"/>
          </a:p>
        </p:txBody>
      </p:sp>
    </p:spTree>
    <p:extLst>
      <p:ext uri="{BB962C8B-B14F-4D97-AF65-F5344CB8AC3E}">
        <p14:creationId xmlns:p14="http://schemas.microsoft.com/office/powerpoint/2010/main" val="3448397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Outputs of the model are given by the leaves</a:t>
            </a:r>
          </a:p>
          <a:p>
            <a:pPr marL="171450" indent="-171450">
              <a:buFontTx/>
              <a:buChar char="-"/>
            </a:pPr>
            <a:r>
              <a:rPr lang="en-US" dirty="0"/>
              <a:t>Each leaf has a single value associated with it</a:t>
            </a:r>
          </a:p>
        </p:txBody>
      </p:sp>
      <p:sp>
        <p:nvSpPr>
          <p:cNvPr id="4" name="Slide Number Placeholder 3"/>
          <p:cNvSpPr>
            <a:spLocks noGrp="1"/>
          </p:cNvSpPr>
          <p:nvPr>
            <p:ph type="sldNum" sz="quarter" idx="5"/>
          </p:nvPr>
        </p:nvSpPr>
        <p:spPr/>
        <p:txBody>
          <a:bodyPr/>
          <a:lstStyle/>
          <a:p>
            <a:fld id="{5D893E84-4C85-4E2E-ACDE-8F45EF13942A}" type="slidenum">
              <a:rPr lang="en-US" smtClean="0"/>
              <a:t>11</a:t>
            </a:fld>
            <a:endParaRPr lang="en-US"/>
          </a:p>
        </p:txBody>
      </p:sp>
    </p:spTree>
    <p:extLst>
      <p:ext uri="{BB962C8B-B14F-4D97-AF65-F5344CB8AC3E}">
        <p14:creationId xmlns:p14="http://schemas.microsoft.com/office/powerpoint/2010/main" val="3646057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Remind students of again the two key takeaways</a:t>
            </a:r>
          </a:p>
          <a:p>
            <a:pPr marL="171450" indent="-171450">
              <a:buFontTx/>
              <a:buChar char="-"/>
            </a:pPr>
            <a:r>
              <a:rPr lang="en-US" dirty="0"/>
              <a:t>In the next set of slides we’ll talk through in more details about the machine </a:t>
            </a:r>
            <a:r>
              <a:rPr lang="en-US"/>
              <a:t>learning workflow</a:t>
            </a:r>
            <a:endParaRPr lang="en-US" dirty="0"/>
          </a:p>
        </p:txBody>
      </p:sp>
      <p:sp>
        <p:nvSpPr>
          <p:cNvPr id="4" name="Slide Number Placeholder 3"/>
          <p:cNvSpPr>
            <a:spLocks noGrp="1"/>
          </p:cNvSpPr>
          <p:nvPr>
            <p:ph type="sldNum" sz="quarter" idx="5"/>
          </p:nvPr>
        </p:nvSpPr>
        <p:spPr/>
        <p:txBody>
          <a:bodyPr/>
          <a:lstStyle/>
          <a:p>
            <a:fld id="{5D893E84-4C85-4E2E-ACDE-8F45EF13942A}" type="slidenum">
              <a:rPr lang="en-US" smtClean="0"/>
              <a:t>12</a:t>
            </a:fld>
            <a:endParaRPr lang="en-US"/>
          </a:p>
        </p:txBody>
      </p:sp>
    </p:spTree>
    <p:extLst>
      <p:ext uri="{BB962C8B-B14F-4D97-AF65-F5344CB8AC3E}">
        <p14:creationId xmlns:p14="http://schemas.microsoft.com/office/powerpoint/2010/main" val="2614196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Before jumping in we’ll show one example that highlights some of the power of machine learning</a:t>
            </a:r>
          </a:p>
          <a:p>
            <a:pPr marL="171450" indent="-171450">
              <a:buFontTx/>
              <a:buChar char="-"/>
            </a:pPr>
            <a:r>
              <a:rPr lang="en-US" dirty="0"/>
              <a:t>Machine Learning can predict materials properties much faster than traditional techniques (experiments, computational simulations)</a:t>
            </a:r>
          </a:p>
          <a:p>
            <a:pPr marL="171450" indent="-171450">
              <a:buFontTx/>
              <a:buChar char="-"/>
            </a:pPr>
            <a:r>
              <a:rPr lang="en-US" dirty="0"/>
              <a:t>This example shows predictions on the Y-axis that were obtained from only compositional information of the materials!</a:t>
            </a:r>
          </a:p>
          <a:p>
            <a:pPr marL="171450" indent="-171450">
              <a:buFontTx/>
              <a:buChar char="-"/>
            </a:pPr>
            <a:r>
              <a:rPr lang="en-US" dirty="0"/>
              <a:t>Notice how close the majority of data points are to a “perfect prediction” which would fall on the dashed line</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D893E84-4C85-4E2E-ACDE-8F45EF13942A}" type="slidenum">
              <a:rPr lang="en-US" smtClean="0"/>
              <a:t>3</a:t>
            </a:fld>
            <a:endParaRPr lang="en-US"/>
          </a:p>
        </p:txBody>
      </p:sp>
    </p:spTree>
    <p:extLst>
      <p:ext uri="{BB962C8B-B14F-4D97-AF65-F5344CB8AC3E}">
        <p14:creationId xmlns:p14="http://schemas.microsoft.com/office/powerpoint/2010/main" val="2691396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Throughout these materials we’ll be calling back to our over-arching example of performing materials design</a:t>
            </a:r>
          </a:p>
          <a:p>
            <a:pPr marL="171450" indent="-171450">
              <a:buFontTx/>
              <a:buChar char="-"/>
            </a:pPr>
            <a:r>
              <a:rPr lang="en-US" dirty="0"/>
              <a:t>Point out how a machine learning model in the second box could basically be substituted with any other modeling technique as well.</a:t>
            </a:r>
          </a:p>
          <a:p>
            <a:pPr marL="171450" indent="-171450">
              <a:buFontTx/>
              <a:buChar char="-"/>
            </a:pPr>
            <a:r>
              <a:rPr lang="en-US" dirty="0"/>
              <a:t>We’ll talk more about training details in the next slide decks</a:t>
            </a:r>
          </a:p>
          <a:p>
            <a:pPr marL="171450" indent="-171450">
              <a:buFontTx/>
              <a:buChar char="-"/>
            </a:pPr>
            <a:r>
              <a:rPr lang="en-US" dirty="0"/>
              <a:t>For now the key idea is that we’ll be focusing on this idea of building models to predict properties</a:t>
            </a:r>
          </a:p>
          <a:p>
            <a:pPr marL="171450" indent="-171450">
              <a:buFontTx/>
              <a:buChar char="-"/>
            </a:pPr>
            <a:r>
              <a:rPr lang="en-US" dirty="0"/>
              <a:t>Worth pointing out that this isn’t everything that machine learning can do! We’re just choosing a specific objective to focus on!</a:t>
            </a:r>
          </a:p>
        </p:txBody>
      </p:sp>
      <p:sp>
        <p:nvSpPr>
          <p:cNvPr id="4" name="Slide Number Placeholder 3"/>
          <p:cNvSpPr>
            <a:spLocks noGrp="1"/>
          </p:cNvSpPr>
          <p:nvPr>
            <p:ph type="sldNum" sz="quarter" idx="5"/>
          </p:nvPr>
        </p:nvSpPr>
        <p:spPr/>
        <p:txBody>
          <a:bodyPr/>
          <a:lstStyle/>
          <a:p>
            <a:fld id="{5D893E84-4C85-4E2E-ACDE-8F45EF13942A}" type="slidenum">
              <a:rPr lang="en-US" smtClean="0"/>
              <a:t>4</a:t>
            </a:fld>
            <a:endParaRPr lang="en-US"/>
          </a:p>
        </p:txBody>
      </p:sp>
    </p:spTree>
    <p:extLst>
      <p:ext uri="{BB962C8B-B14F-4D97-AF65-F5344CB8AC3E}">
        <p14:creationId xmlns:p14="http://schemas.microsoft.com/office/powerpoint/2010/main" val="2552593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Machine learning makes predictions by identifying patterns within data that it has been trained 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 an example in materials science students probably already have an intuition about various trends within the periodic table.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For example if we view this representation of atomic radius vs atomic number we can see a general trend of increasing radius with atomic number, but also a sawtooth pattern as well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this example the pattern can be seen by simply plotting against the atomic number, but in general patterns tend to be much more complex and may require many variables that our brains can’t visualize as easily.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order to find these patterns a model needs large amounts of data to train on, ideally thousands of data points.</a:t>
            </a:r>
          </a:p>
        </p:txBody>
      </p:sp>
      <p:sp>
        <p:nvSpPr>
          <p:cNvPr id="4" name="Slide Number Placeholder 3"/>
          <p:cNvSpPr>
            <a:spLocks noGrp="1"/>
          </p:cNvSpPr>
          <p:nvPr>
            <p:ph type="sldNum" sz="quarter" idx="5"/>
          </p:nvPr>
        </p:nvSpPr>
        <p:spPr/>
        <p:txBody>
          <a:bodyPr/>
          <a:lstStyle/>
          <a:p>
            <a:fld id="{5D893E84-4C85-4E2E-ACDE-8F45EF13942A}" type="slidenum">
              <a:rPr lang="en-US" smtClean="0"/>
              <a:t>5</a:t>
            </a:fld>
            <a:endParaRPr lang="en-US"/>
          </a:p>
        </p:txBody>
      </p:sp>
    </p:spTree>
    <p:extLst>
      <p:ext uri="{BB962C8B-B14F-4D97-AF65-F5344CB8AC3E}">
        <p14:creationId xmlns:p14="http://schemas.microsoft.com/office/powerpoint/2010/main" val="2278019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Now we’re going to talk about a bit more specifics of machine learning. </a:t>
            </a:r>
          </a:p>
          <a:p>
            <a:pPr marL="171450" indent="-171450">
              <a:buFontTx/>
              <a:buChar char="-"/>
            </a:pPr>
            <a:r>
              <a:rPr lang="en-US" dirty="0"/>
              <a:t>When talking about machine learning there are a few major different types, and depending on which one we choose we would have to approach things very differently</a:t>
            </a:r>
          </a:p>
          <a:p>
            <a:pPr marL="171450" indent="-171450">
              <a:buFontTx/>
              <a:buChar char="-"/>
            </a:pPr>
            <a:r>
              <a:rPr lang="en-US" dirty="0"/>
              <a:t>For the rest of our discussion we’ll be talking about supervised learning, where we have output data or “labels” for everything</a:t>
            </a:r>
          </a:p>
          <a:p>
            <a:pPr marL="171450" indent="-171450">
              <a:buFontTx/>
              <a:buChar char="-"/>
            </a:pPr>
            <a:r>
              <a:rPr lang="en-US" dirty="0"/>
              <a:t>Therefore the goal of machine learning is to find some function that predicts these labels from the inputs</a:t>
            </a:r>
          </a:p>
        </p:txBody>
      </p:sp>
      <p:sp>
        <p:nvSpPr>
          <p:cNvPr id="4" name="Slide Number Placeholder 3"/>
          <p:cNvSpPr>
            <a:spLocks noGrp="1"/>
          </p:cNvSpPr>
          <p:nvPr>
            <p:ph type="sldNum" sz="quarter" idx="5"/>
          </p:nvPr>
        </p:nvSpPr>
        <p:spPr/>
        <p:txBody>
          <a:bodyPr/>
          <a:lstStyle/>
          <a:p>
            <a:fld id="{5D893E84-4C85-4E2E-ACDE-8F45EF13942A}" type="slidenum">
              <a:rPr lang="en-US" smtClean="0"/>
              <a:t>6</a:t>
            </a:fld>
            <a:endParaRPr lang="en-US"/>
          </a:p>
        </p:txBody>
      </p:sp>
    </p:spTree>
    <p:extLst>
      <p:ext uri="{BB962C8B-B14F-4D97-AF65-F5344CB8AC3E}">
        <p14:creationId xmlns:p14="http://schemas.microsoft.com/office/powerpoint/2010/main" val="1792690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second key distinction is in how our outputs for supervised learning are structured</a:t>
            </a:r>
          </a:p>
          <a:p>
            <a:pPr marL="171450" indent="-171450">
              <a:buFontTx/>
              <a:buChar char="-"/>
            </a:pPr>
            <a:r>
              <a:rPr lang="en-US" dirty="0"/>
              <a:t>Regression gives continuous outputs, while classification gives distinct predictions of a class</a:t>
            </a:r>
          </a:p>
          <a:p>
            <a:pPr marL="171450" indent="-171450">
              <a:buFontTx/>
              <a:buChar char="-"/>
            </a:pPr>
            <a:r>
              <a:rPr lang="en-US" dirty="0"/>
              <a:t>For our examples we’ll be assuming regression models going forward</a:t>
            </a:r>
          </a:p>
        </p:txBody>
      </p:sp>
      <p:sp>
        <p:nvSpPr>
          <p:cNvPr id="4" name="Slide Number Placeholder 3"/>
          <p:cNvSpPr>
            <a:spLocks noGrp="1"/>
          </p:cNvSpPr>
          <p:nvPr>
            <p:ph type="sldNum" sz="quarter" idx="5"/>
          </p:nvPr>
        </p:nvSpPr>
        <p:spPr/>
        <p:txBody>
          <a:bodyPr/>
          <a:lstStyle/>
          <a:p>
            <a:fld id="{5D893E84-4C85-4E2E-ACDE-8F45EF13942A}" type="slidenum">
              <a:rPr lang="en-US" smtClean="0"/>
              <a:t>7</a:t>
            </a:fld>
            <a:endParaRPr lang="en-US"/>
          </a:p>
        </p:txBody>
      </p:sp>
    </p:spTree>
    <p:extLst>
      <p:ext uri="{BB962C8B-B14F-4D97-AF65-F5344CB8AC3E}">
        <p14:creationId xmlns:p14="http://schemas.microsoft.com/office/powerpoint/2010/main" val="2409482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There are many different model types, some of which you may have heard of</a:t>
            </a:r>
          </a:p>
          <a:p>
            <a:pPr marL="171450" indent="-171450">
              <a:buFontTx/>
              <a:buChar char="-"/>
            </a:pPr>
            <a:r>
              <a:rPr lang="en-US" dirty="0"/>
              <a:t>They all are fundamentally trying to do the same thing, finding that function to map inputs to outputs and identify patterns</a:t>
            </a:r>
          </a:p>
          <a:p>
            <a:pPr marL="171450" indent="-171450">
              <a:buFontTx/>
              <a:buChar char="-"/>
            </a:pPr>
            <a:r>
              <a:rPr lang="en-US" dirty="0"/>
              <a:t>However, they all do that is drastically different ways</a:t>
            </a:r>
          </a:p>
          <a:p>
            <a:pPr marL="171450" indent="-171450">
              <a:buFontTx/>
              <a:buChar char="-"/>
            </a:pPr>
            <a:r>
              <a:rPr lang="en-US" dirty="0"/>
              <a:t>We’re going to again limit ourselves to just one choice, in the interest of time. Decision trees are easy to get a grasp of, and require little math background to understand</a:t>
            </a:r>
          </a:p>
        </p:txBody>
      </p:sp>
      <p:sp>
        <p:nvSpPr>
          <p:cNvPr id="4" name="Slide Number Placeholder 3"/>
          <p:cNvSpPr>
            <a:spLocks noGrp="1"/>
          </p:cNvSpPr>
          <p:nvPr>
            <p:ph type="sldNum" sz="quarter" idx="5"/>
          </p:nvPr>
        </p:nvSpPr>
        <p:spPr/>
        <p:txBody>
          <a:bodyPr/>
          <a:lstStyle/>
          <a:p>
            <a:fld id="{5D893E84-4C85-4E2E-ACDE-8F45EF13942A}" type="slidenum">
              <a:rPr lang="en-US" smtClean="0"/>
              <a:t>8</a:t>
            </a:fld>
            <a:endParaRPr lang="en-US"/>
          </a:p>
        </p:txBody>
      </p:sp>
    </p:spTree>
    <p:extLst>
      <p:ext uri="{BB962C8B-B14F-4D97-AF65-F5344CB8AC3E}">
        <p14:creationId xmlns:p14="http://schemas.microsoft.com/office/powerpoint/2010/main" val="4206601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the key structure of a decision tree. Identify components</a:t>
            </a:r>
          </a:p>
          <a:p>
            <a:pPr marL="171450" indent="-171450">
              <a:buFontTx/>
              <a:buChar char="-"/>
            </a:pPr>
            <a:r>
              <a:rPr lang="en-US" dirty="0"/>
              <a:t>To make a prediction we would flow from the top to the bottom of the tree making a “decision” at each node about which direction or branch of the tree to follow</a:t>
            </a:r>
          </a:p>
          <a:p>
            <a:pPr marL="171450" indent="-171450">
              <a:buFontTx/>
              <a:buChar char="-"/>
            </a:pPr>
            <a:r>
              <a:rPr lang="en-US" dirty="0"/>
              <a:t>Which leaf we reach determines what the model prediction is</a:t>
            </a:r>
          </a:p>
        </p:txBody>
      </p:sp>
      <p:sp>
        <p:nvSpPr>
          <p:cNvPr id="4" name="Slide Number Placeholder 3"/>
          <p:cNvSpPr>
            <a:spLocks noGrp="1"/>
          </p:cNvSpPr>
          <p:nvPr>
            <p:ph type="sldNum" sz="quarter" idx="5"/>
          </p:nvPr>
        </p:nvSpPr>
        <p:spPr/>
        <p:txBody>
          <a:bodyPr/>
          <a:lstStyle/>
          <a:p>
            <a:fld id="{5D893E84-4C85-4E2E-ACDE-8F45EF13942A}" type="slidenum">
              <a:rPr lang="en-US" smtClean="0"/>
              <a:t>9</a:t>
            </a:fld>
            <a:endParaRPr lang="en-US"/>
          </a:p>
        </p:txBody>
      </p:sp>
    </p:spTree>
    <p:extLst>
      <p:ext uri="{BB962C8B-B14F-4D97-AF65-F5344CB8AC3E}">
        <p14:creationId xmlns:p14="http://schemas.microsoft.com/office/powerpoint/2010/main" val="3715835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Break down the example dataset on right, explaining rows and columns</a:t>
            </a:r>
          </a:p>
          <a:p>
            <a:pPr marL="171450" indent="-171450">
              <a:buFontTx/>
              <a:buChar char="-"/>
            </a:pPr>
            <a:r>
              <a:rPr lang="en-US" dirty="0"/>
              <a:t>Now let’s remind talk a bit more about the inputs to the model. We mentioned making decisions, but how do we do that?</a:t>
            </a:r>
          </a:p>
          <a:p>
            <a:pPr marL="171450" indent="-171450">
              <a:buFontTx/>
              <a:buChar char="-"/>
            </a:pPr>
            <a:r>
              <a:rPr lang="en-US" dirty="0"/>
              <a:t>The model using information from the data called Features to make each decision. For example is X1 greater than 0.5?</a:t>
            </a:r>
          </a:p>
        </p:txBody>
      </p:sp>
      <p:sp>
        <p:nvSpPr>
          <p:cNvPr id="4" name="Slide Number Placeholder 3"/>
          <p:cNvSpPr>
            <a:spLocks noGrp="1"/>
          </p:cNvSpPr>
          <p:nvPr>
            <p:ph type="sldNum" sz="quarter" idx="5"/>
          </p:nvPr>
        </p:nvSpPr>
        <p:spPr/>
        <p:txBody>
          <a:bodyPr/>
          <a:lstStyle/>
          <a:p>
            <a:fld id="{5D893E84-4C85-4E2E-ACDE-8F45EF13942A}" type="slidenum">
              <a:rPr lang="en-US" smtClean="0"/>
              <a:t>10</a:t>
            </a:fld>
            <a:endParaRPr lang="en-US"/>
          </a:p>
        </p:txBody>
      </p:sp>
    </p:spTree>
    <p:extLst>
      <p:ext uri="{BB962C8B-B14F-4D97-AF65-F5344CB8AC3E}">
        <p14:creationId xmlns:p14="http://schemas.microsoft.com/office/powerpoint/2010/main" val="2391302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BFA15-FE96-46BE-8DBD-28BBF77859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235BF4-008E-41EC-B908-E64315D62D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9D65AC-13B9-46C8-9893-00344709BC5A}"/>
              </a:ext>
            </a:extLst>
          </p:cNvPr>
          <p:cNvSpPr>
            <a:spLocks noGrp="1"/>
          </p:cNvSpPr>
          <p:nvPr>
            <p:ph type="dt" sz="half" idx="10"/>
          </p:nvPr>
        </p:nvSpPr>
        <p:spPr/>
        <p:txBody>
          <a:bodyPr/>
          <a:lstStyle/>
          <a:p>
            <a:fld id="{01F24ED7-8326-4ACA-B215-95BF3A307EDF}" type="datetimeFigureOut">
              <a:rPr lang="en-US" smtClean="0"/>
              <a:t>11/18/24</a:t>
            </a:fld>
            <a:endParaRPr lang="en-US"/>
          </a:p>
        </p:txBody>
      </p:sp>
      <p:sp>
        <p:nvSpPr>
          <p:cNvPr id="5" name="Footer Placeholder 4">
            <a:extLst>
              <a:ext uri="{FF2B5EF4-FFF2-40B4-BE49-F238E27FC236}">
                <a16:creationId xmlns:a16="http://schemas.microsoft.com/office/drawing/2014/main" id="{BCD5CE24-E761-463D-B4D3-360C55D3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98D5D-2716-478E-AEC5-48AD82E5D247}"/>
              </a:ext>
            </a:extLst>
          </p:cNvPr>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3880894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5C3B-6258-4852-B8CB-013FCBF67C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85FEDC-F500-42D8-8E1C-41776665D0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F9E75E-5714-4AA5-BBD9-7E91B699C13E}"/>
              </a:ext>
            </a:extLst>
          </p:cNvPr>
          <p:cNvSpPr>
            <a:spLocks noGrp="1"/>
          </p:cNvSpPr>
          <p:nvPr>
            <p:ph type="dt" sz="half" idx="10"/>
          </p:nvPr>
        </p:nvSpPr>
        <p:spPr/>
        <p:txBody>
          <a:bodyPr/>
          <a:lstStyle/>
          <a:p>
            <a:fld id="{01F24ED7-8326-4ACA-B215-95BF3A307EDF}" type="datetimeFigureOut">
              <a:rPr lang="en-US" smtClean="0"/>
              <a:t>11/18/24</a:t>
            </a:fld>
            <a:endParaRPr lang="en-US"/>
          </a:p>
        </p:txBody>
      </p:sp>
      <p:sp>
        <p:nvSpPr>
          <p:cNvPr id="5" name="Footer Placeholder 4">
            <a:extLst>
              <a:ext uri="{FF2B5EF4-FFF2-40B4-BE49-F238E27FC236}">
                <a16:creationId xmlns:a16="http://schemas.microsoft.com/office/drawing/2014/main" id="{A05E1CE8-1AE6-4582-8338-1FF790E0BD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40C98-60E0-4BCD-BCB3-D5B14448A814}"/>
              </a:ext>
            </a:extLst>
          </p:cNvPr>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2245694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C8287D-F715-472A-8B13-0A279FAE1E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62F038-3199-4731-A4BB-0B68210E13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81A622-76B3-4B04-9558-5F7DF0F6D457}"/>
              </a:ext>
            </a:extLst>
          </p:cNvPr>
          <p:cNvSpPr>
            <a:spLocks noGrp="1"/>
          </p:cNvSpPr>
          <p:nvPr>
            <p:ph type="dt" sz="half" idx="10"/>
          </p:nvPr>
        </p:nvSpPr>
        <p:spPr/>
        <p:txBody>
          <a:bodyPr/>
          <a:lstStyle/>
          <a:p>
            <a:fld id="{01F24ED7-8326-4ACA-B215-95BF3A307EDF}" type="datetimeFigureOut">
              <a:rPr lang="en-US" smtClean="0"/>
              <a:t>11/18/24</a:t>
            </a:fld>
            <a:endParaRPr lang="en-US"/>
          </a:p>
        </p:txBody>
      </p:sp>
      <p:sp>
        <p:nvSpPr>
          <p:cNvPr id="5" name="Footer Placeholder 4">
            <a:extLst>
              <a:ext uri="{FF2B5EF4-FFF2-40B4-BE49-F238E27FC236}">
                <a16:creationId xmlns:a16="http://schemas.microsoft.com/office/drawing/2014/main" id="{A0FA62F7-3735-4C9A-B944-32316DE93E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84EC61-9617-4C8A-8933-E2F3C4EB953F}"/>
              </a:ext>
            </a:extLst>
          </p:cNvPr>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44967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B9BEC-39D0-4B56-AB02-4B3FAD31FB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D6ABB5-6251-4455-B218-F651DF61DF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E0E08-4F80-435E-82E7-C3450636BC35}"/>
              </a:ext>
            </a:extLst>
          </p:cNvPr>
          <p:cNvSpPr>
            <a:spLocks noGrp="1"/>
          </p:cNvSpPr>
          <p:nvPr>
            <p:ph type="dt" sz="half" idx="10"/>
          </p:nvPr>
        </p:nvSpPr>
        <p:spPr/>
        <p:txBody>
          <a:bodyPr/>
          <a:lstStyle/>
          <a:p>
            <a:fld id="{01F24ED7-8326-4ACA-B215-95BF3A307EDF}" type="datetimeFigureOut">
              <a:rPr lang="en-US" smtClean="0"/>
              <a:t>11/18/24</a:t>
            </a:fld>
            <a:endParaRPr lang="en-US"/>
          </a:p>
        </p:txBody>
      </p:sp>
      <p:sp>
        <p:nvSpPr>
          <p:cNvPr id="5" name="Footer Placeholder 4">
            <a:extLst>
              <a:ext uri="{FF2B5EF4-FFF2-40B4-BE49-F238E27FC236}">
                <a16:creationId xmlns:a16="http://schemas.microsoft.com/office/drawing/2014/main" id="{9255094A-4D0C-405B-B2D6-6A3DF7FD5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E38122-07D0-40BA-AF75-F0E63AA53A82}"/>
              </a:ext>
            </a:extLst>
          </p:cNvPr>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675720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2182-06BA-4A57-9ED3-C70D35E2AC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4EFCCD-BC44-41C8-A401-48554511FE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1ED12D-AC5C-4D37-A2D2-A2EF2649BD82}"/>
              </a:ext>
            </a:extLst>
          </p:cNvPr>
          <p:cNvSpPr>
            <a:spLocks noGrp="1"/>
          </p:cNvSpPr>
          <p:nvPr>
            <p:ph type="dt" sz="half" idx="10"/>
          </p:nvPr>
        </p:nvSpPr>
        <p:spPr/>
        <p:txBody>
          <a:bodyPr/>
          <a:lstStyle/>
          <a:p>
            <a:fld id="{01F24ED7-8326-4ACA-B215-95BF3A307EDF}" type="datetimeFigureOut">
              <a:rPr lang="en-US" smtClean="0"/>
              <a:t>11/18/24</a:t>
            </a:fld>
            <a:endParaRPr lang="en-US"/>
          </a:p>
        </p:txBody>
      </p:sp>
      <p:sp>
        <p:nvSpPr>
          <p:cNvPr id="5" name="Footer Placeholder 4">
            <a:extLst>
              <a:ext uri="{FF2B5EF4-FFF2-40B4-BE49-F238E27FC236}">
                <a16:creationId xmlns:a16="http://schemas.microsoft.com/office/drawing/2014/main" id="{13FC71D3-408E-4452-ADDE-AC7D1DA89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3F1D73-85F4-4F2B-BF2C-8343CE2AADB8}"/>
              </a:ext>
            </a:extLst>
          </p:cNvPr>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2767891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41E78-4D54-42FA-9E9A-585E02E8D1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F76F38-0B73-4B3E-8BCF-6BD66BDAED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62688C-31F5-48A1-8CD6-0F7AC555AC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29D6DA-6DCB-4788-AB24-D1B0997A013E}"/>
              </a:ext>
            </a:extLst>
          </p:cNvPr>
          <p:cNvSpPr>
            <a:spLocks noGrp="1"/>
          </p:cNvSpPr>
          <p:nvPr>
            <p:ph type="dt" sz="half" idx="10"/>
          </p:nvPr>
        </p:nvSpPr>
        <p:spPr/>
        <p:txBody>
          <a:bodyPr/>
          <a:lstStyle/>
          <a:p>
            <a:fld id="{01F24ED7-8326-4ACA-B215-95BF3A307EDF}" type="datetimeFigureOut">
              <a:rPr lang="en-US" smtClean="0"/>
              <a:t>11/18/24</a:t>
            </a:fld>
            <a:endParaRPr lang="en-US"/>
          </a:p>
        </p:txBody>
      </p:sp>
      <p:sp>
        <p:nvSpPr>
          <p:cNvPr id="6" name="Footer Placeholder 5">
            <a:extLst>
              <a:ext uri="{FF2B5EF4-FFF2-40B4-BE49-F238E27FC236}">
                <a16:creationId xmlns:a16="http://schemas.microsoft.com/office/drawing/2014/main" id="{E148FECE-6061-4F37-9E67-8D92283639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808A03-AD9C-49BF-8E9B-FDB885D02DFC}"/>
              </a:ext>
            </a:extLst>
          </p:cNvPr>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3514132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EA98E-0D85-4B8B-B641-2F1E1994D9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ADD781-BD9F-4099-9705-A8071D14C1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44B771-11A2-495A-A966-F87EA8AD5A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8A269-6B27-413F-B589-40251741C6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9DEEA-326A-467C-950C-003B80170A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2A6045-7663-4F99-9EE3-CB068652DAA6}"/>
              </a:ext>
            </a:extLst>
          </p:cNvPr>
          <p:cNvSpPr>
            <a:spLocks noGrp="1"/>
          </p:cNvSpPr>
          <p:nvPr>
            <p:ph type="dt" sz="half" idx="10"/>
          </p:nvPr>
        </p:nvSpPr>
        <p:spPr/>
        <p:txBody>
          <a:bodyPr/>
          <a:lstStyle/>
          <a:p>
            <a:fld id="{01F24ED7-8326-4ACA-B215-95BF3A307EDF}" type="datetimeFigureOut">
              <a:rPr lang="en-US" smtClean="0"/>
              <a:t>11/18/24</a:t>
            </a:fld>
            <a:endParaRPr lang="en-US"/>
          </a:p>
        </p:txBody>
      </p:sp>
      <p:sp>
        <p:nvSpPr>
          <p:cNvPr id="8" name="Footer Placeholder 7">
            <a:extLst>
              <a:ext uri="{FF2B5EF4-FFF2-40B4-BE49-F238E27FC236}">
                <a16:creationId xmlns:a16="http://schemas.microsoft.com/office/drawing/2014/main" id="{DF4856C0-99D1-4C6C-A75F-796DF429FF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010ED5-192A-4CF2-ACD3-647017DD79CF}"/>
              </a:ext>
            </a:extLst>
          </p:cNvPr>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404136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8717-AABC-452A-9E67-CB9223D2BB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A8D4B6-3043-4F62-B67D-37128E2E2795}"/>
              </a:ext>
            </a:extLst>
          </p:cNvPr>
          <p:cNvSpPr>
            <a:spLocks noGrp="1"/>
          </p:cNvSpPr>
          <p:nvPr>
            <p:ph type="dt" sz="half" idx="10"/>
          </p:nvPr>
        </p:nvSpPr>
        <p:spPr/>
        <p:txBody>
          <a:bodyPr/>
          <a:lstStyle/>
          <a:p>
            <a:fld id="{01F24ED7-8326-4ACA-B215-95BF3A307EDF}" type="datetimeFigureOut">
              <a:rPr lang="en-US" smtClean="0"/>
              <a:t>11/18/24</a:t>
            </a:fld>
            <a:endParaRPr lang="en-US"/>
          </a:p>
        </p:txBody>
      </p:sp>
      <p:sp>
        <p:nvSpPr>
          <p:cNvPr id="4" name="Footer Placeholder 3">
            <a:extLst>
              <a:ext uri="{FF2B5EF4-FFF2-40B4-BE49-F238E27FC236}">
                <a16:creationId xmlns:a16="http://schemas.microsoft.com/office/drawing/2014/main" id="{15E92567-7A05-44C1-8F4D-E4B48873FE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F0B573-8B29-402B-A2DA-18311C943119}"/>
              </a:ext>
            </a:extLst>
          </p:cNvPr>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2333284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9C3DC2-5F03-4B1A-9291-AE75D102039B}"/>
              </a:ext>
            </a:extLst>
          </p:cNvPr>
          <p:cNvSpPr>
            <a:spLocks noGrp="1"/>
          </p:cNvSpPr>
          <p:nvPr>
            <p:ph type="dt" sz="half" idx="10"/>
          </p:nvPr>
        </p:nvSpPr>
        <p:spPr/>
        <p:txBody>
          <a:bodyPr/>
          <a:lstStyle/>
          <a:p>
            <a:fld id="{01F24ED7-8326-4ACA-B215-95BF3A307EDF}" type="datetimeFigureOut">
              <a:rPr lang="en-US" smtClean="0"/>
              <a:t>11/18/24</a:t>
            </a:fld>
            <a:endParaRPr lang="en-US"/>
          </a:p>
        </p:txBody>
      </p:sp>
      <p:sp>
        <p:nvSpPr>
          <p:cNvPr id="3" name="Footer Placeholder 2">
            <a:extLst>
              <a:ext uri="{FF2B5EF4-FFF2-40B4-BE49-F238E27FC236}">
                <a16:creationId xmlns:a16="http://schemas.microsoft.com/office/drawing/2014/main" id="{EAC5AF07-B6C4-46E6-971D-A4455C24C6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D3C1A6-EECB-4FD2-823E-5D354200E409}"/>
              </a:ext>
            </a:extLst>
          </p:cNvPr>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245665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ADDD7-A9D1-45B5-B9FA-5F9CE45112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8B01D5-1AC4-48E8-8F8C-A14C60F90C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EF178F-E20C-4696-B0B4-0D01B80D1D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ACD536-68E3-4AE6-8F14-062B293D3A38}"/>
              </a:ext>
            </a:extLst>
          </p:cNvPr>
          <p:cNvSpPr>
            <a:spLocks noGrp="1"/>
          </p:cNvSpPr>
          <p:nvPr>
            <p:ph type="dt" sz="half" idx="10"/>
          </p:nvPr>
        </p:nvSpPr>
        <p:spPr/>
        <p:txBody>
          <a:bodyPr/>
          <a:lstStyle/>
          <a:p>
            <a:fld id="{01F24ED7-8326-4ACA-B215-95BF3A307EDF}" type="datetimeFigureOut">
              <a:rPr lang="en-US" smtClean="0"/>
              <a:t>11/18/24</a:t>
            </a:fld>
            <a:endParaRPr lang="en-US"/>
          </a:p>
        </p:txBody>
      </p:sp>
      <p:sp>
        <p:nvSpPr>
          <p:cNvPr id="6" name="Footer Placeholder 5">
            <a:extLst>
              <a:ext uri="{FF2B5EF4-FFF2-40B4-BE49-F238E27FC236}">
                <a16:creationId xmlns:a16="http://schemas.microsoft.com/office/drawing/2014/main" id="{B10CA14B-9C99-40B5-B2D1-EEC481262C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33272E-A73C-4292-ACCF-AEB259082295}"/>
              </a:ext>
            </a:extLst>
          </p:cNvPr>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234285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9AB9F-6E41-401C-B173-30CCB2F80B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7DFE61-FD04-4A6F-8192-81AA6C5401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D6C9E8-2420-4B3A-AC18-9B7E4B1F0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0C1D6-7D57-450D-8D4D-5D0E1BDAE545}"/>
              </a:ext>
            </a:extLst>
          </p:cNvPr>
          <p:cNvSpPr>
            <a:spLocks noGrp="1"/>
          </p:cNvSpPr>
          <p:nvPr>
            <p:ph type="dt" sz="half" idx="10"/>
          </p:nvPr>
        </p:nvSpPr>
        <p:spPr/>
        <p:txBody>
          <a:bodyPr/>
          <a:lstStyle/>
          <a:p>
            <a:fld id="{01F24ED7-8326-4ACA-B215-95BF3A307EDF}" type="datetimeFigureOut">
              <a:rPr lang="en-US" smtClean="0"/>
              <a:t>11/18/24</a:t>
            </a:fld>
            <a:endParaRPr lang="en-US"/>
          </a:p>
        </p:txBody>
      </p:sp>
      <p:sp>
        <p:nvSpPr>
          <p:cNvPr id="6" name="Footer Placeholder 5">
            <a:extLst>
              <a:ext uri="{FF2B5EF4-FFF2-40B4-BE49-F238E27FC236}">
                <a16:creationId xmlns:a16="http://schemas.microsoft.com/office/drawing/2014/main" id="{176ECBB3-3FE2-434A-9A05-79ED7425CA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95DA52-D5E8-4FDC-9A73-3210EE4D1E86}"/>
              </a:ext>
            </a:extLst>
          </p:cNvPr>
          <p:cNvSpPr>
            <a:spLocks noGrp="1"/>
          </p:cNvSpPr>
          <p:nvPr>
            <p:ph type="sldNum" sz="quarter" idx="12"/>
          </p:nvPr>
        </p:nvSpPr>
        <p:spPr/>
        <p:txBody>
          <a:bodyPr/>
          <a:lstStyle/>
          <a:p>
            <a:fld id="{F52F98C7-B022-4B23-A980-5F5A6EC1BD06}" type="slidenum">
              <a:rPr lang="en-US" smtClean="0"/>
              <a:t>‹#›</a:t>
            </a:fld>
            <a:endParaRPr lang="en-US"/>
          </a:p>
        </p:txBody>
      </p:sp>
    </p:spTree>
    <p:extLst>
      <p:ext uri="{BB962C8B-B14F-4D97-AF65-F5344CB8AC3E}">
        <p14:creationId xmlns:p14="http://schemas.microsoft.com/office/powerpoint/2010/main" val="544730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B28185-13CB-4FEF-A383-71853CBAED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ED4C0F-AFE2-4616-8DC0-C4C6BC9308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BA5F48-CB65-4445-8F2F-DB5F2915CC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24ED7-8326-4ACA-B215-95BF3A307EDF}" type="datetimeFigureOut">
              <a:rPr lang="en-US" smtClean="0"/>
              <a:t>11/18/24</a:t>
            </a:fld>
            <a:endParaRPr lang="en-US"/>
          </a:p>
        </p:txBody>
      </p:sp>
      <p:sp>
        <p:nvSpPr>
          <p:cNvPr id="5" name="Footer Placeholder 4">
            <a:extLst>
              <a:ext uri="{FF2B5EF4-FFF2-40B4-BE49-F238E27FC236}">
                <a16:creationId xmlns:a16="http://schemas.microsoft.com/office/drawing/2014/main" id="{C8359428-F92E-446F-9A24-B07F841E5C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3F3BCC-8B81-439E-937E-91CA5D8BAD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2F98C7-B022-4B23-A980-5F5A6EC1BD06}" type="slidenum">
              <a:rPr lang="en-US" smtClean="0"/>
              <a:t>‹#›</a:t>
            </a:fld>
            <a:endParaRPr lang="en-US"/>
          </a:p>
        </p:txBody>
      </p:sp>
    </p:spTree>
    <p:extLst>
      <p:ext uri="{BB962C8B-B14F-4D97-AF65-F5344CB8AC3E}">
        <p14:creationId xmlns:p14="http://schemas.microsoft.com/office/powerpoint/2010/main" val="409109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nanohub.org/resources/intromllab/abou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chem.libretexts.org/Bookshelves/Introductory_Chemistr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6D10-003A-4376-8470-41C859524B1A}"/>
              </a:ext>
            </a:extLst>
          </p:cNvPr>
          <p:cNvSpPr>
            <a:spLocks noGrp="1"/>
          </p:cNvSpPr>
          <p:nvPr>
            <p:ph type="ctrTitle"/>
          </p:nvPr>
        </p:nvSpPr>
        <p:spPr/>
        <p:txBody>
          <a:bodyPr>
            <a:normAutofit fontScale="90000"/>
          </a:bodyPr>
          <a:lstStyle/>
          <a:p>
            <a:r>
              <a:rPr lang="en-US" dirty="0"/>
              <a:t>Module 1:</a:t>
            </a:r>
            <a:br>
              <a:rPr lang="en-US" dirty="0"/>
            </a:br>
            <a:r>
              <a:rPr lang="en-US" dirty="0"/>
              <a:t>Machine Learning Basics in Materials Science</a:t>
            </a:r>
          </a:p>
        </p:txBody>
      </p:sp>
      <p:sp>
        <p:nvSpPr>
          <p:cNvPr id="3" name="Subtitle 2">
            <a:extLst>
              <a:ext uri="{FF2B5EF4-FFF2-40B4-BE49-F238E27FC236}">
                <a16:creationId xmlns:a16="http://schemas.microsoft.com/office/drawing/2014/main" id="{371C1825-B4D6-49D4-B0C5-866495EA25F6}"/>
              </a:ext>
            </a:extLst>
          </p:cNvPr>
          <p:cNvSpPr>
            <a:spLocks noGrp="1"/>
          </p:cNvSpPr>
          <p:nvPr>
            <p:ph type="subTitle" idx="1"/>
          </p:nvPr>
        </p:nvSpPr>
        <p:spPr/>
        <p:txBody>
          <a:bodyPr>
            <a:normAutofit/>
          </a:bodyPr>
          <a:lstStyle/>
          <a:p>
            <a:endParaRPr lang="en-US" dirty="0"/>
          </a:p>
          <a:p>
            <a:r>
              <a:rPr lang="en-US" dirty="0"/>
              <a:t>Yuan Ping</a:t>
            </a:r>
          </a:p>
        </p:txBody>
      </p:sp>
      <p:sp>
        <p:nvSpPr>
          <p:cNvPr id="5" name="TextBox 4">
            <a:extLst>
              <a:ext uri="{FF2B5EF4-FFF2-40B4-BE49-F238E27FC236}">
                <a16:creationId xmlns:a16="http://schemas.microsoft.com/office/drawing/2014/main" id="{5B3ED2C3-22E9-0E41-965D-98CEF65138CB}"/>
              </a:ext>
            </a:extLst>
          </p:cNvPr>
          <p:cNvSpPr txBox="1"/>
          <p:nvPr/>
        </p:nvSpPr>
        <p:spPr>
          <a:xfrm>
            <a:off x="2620029" y="5366305"/>
            <a:ext cx="8185758" cy="369332"/>
          </a:xfrm>
          <a:prstGeom prst="rect">
            <a:avLst/>
          </a:prstGeom>
          <a:noFill/>
        </p:spPr>
        <p:txBody>
          <a:bodyPr wrap="square">
            <a:spAutoFit/>
          </a:bodyPr>
          <a:lstStyle/>
          <a:p>
            <a:r>
              <a:rPr lang="en-US" dirty="0"/>
              <a:t>All ML slides updated from </a:t>
            </a:r>
            <a:r>
              <a:rPr lang="en-US" dirty="0">
                <a:hlinkClick r:id="rId2"/>
              </a:rPr>
              <a:t>https://nanohub.org/resources/intromllab/about</a:t>
            </a:r>
            <a:r>
              <a:rPr lang="en-US" dirty="0"/>
              <a:t> </a:t>
            </a:r>
          </a:p>
        </p:txBody>
      </p:sp>
      <p:sp>
        <p:nvSpPr>
          <p:cNvPr id="4" name="TextBox 3">
            <a:extLst>
              <a:ext uri="{FF2B5EF4-FFF2-40B4-BE49-F238E27FC236}">
                <a16:creationId xmlns:a16="http://schemas.microsoft.com/office/drawing/2014/main" id="{0802ACF2-2B95-DA8A-F517-15553D4F668F}"/>
              </a:ext>
            </a:extLst>
          </p:cNvPr>
          <p:cNvSpPr txBox="1"/>
          <p:nvPr/>
        </p:nvSpPr>
        <p:spPr>
          <a:xfrm>
            <a:off x="6096000" y="6248400"/>
            <a:ext cx="6197600" cy="369332"/>
          </a:xfrm>
          <a:prstGeom prst="rect">
            <a:avLst/>
          </a:prstGeom>
          <a:noFill/>
        </p:spPr>
        <p:txBody>
          <a:bodyPr wrap="square" rtlCol="0">
            <a:spAutoFit/>
          </a:bodyPr>
          <a:lstStyle/>
          <a:p>
            <a:r>
              <a:rPr lang="en-US" dirty="0"/>
              <a:t>Credits of slides to Ben </a:t>
            </a:r>
            <a:r>
              <a:rPr lang="en-US" dirty="0" err="1"/>
              <a:t>Afflerbach</a:t>
            </a:r>
            <a:r>
              <a:rPr lang="en-US" dirty="0"/>
              <a:t> and Dane Morgan </a:t>
            </a:r>
          </a:p>
        </p:txBody>
      </p:sp>
    </p:spTree>
    <p:extLst>
      <p:ext uri="{BB962C8B-B14F-4D97-AF65-F5344CB8AC3E}">
        <p14:creationId xmlns:p14="http://schemas.microsoft.com/office/powerpoint/2010/main" val="3580728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a:xfrm>
            <a:off x="838200" y="365125"/>
            <a:ext cx="10515600" cy="1325563"/>
          </a:xfrm>
        </p:spPr>
        <p:txBody>
          <a:bodyPr/>
          <a:lstStyle/>
          <a:p>
            <a:r>
              <a:rPr lang="en-US" dirty="0"/>
              <a:t>Decision Trees: Inputs</a:t>
            </a:r>
          </a:p>
        </p:txBody>
      </p:sp>
      <p:grpSp>
        <p:nvGrpSpPr>
          <p:cNvPr id="30" name="Group 29">
            <a:extLst>
              <a:ext uri="{FF2B5EF4-FFF2-40B4-BE49-F238E27FC236}">
                <a16:creationId xmlns:a16="http://schemas.microsoft.com/office/drawing/2014/main" id="{0052D3FF-F65C-4779-BDEF-5C63AB3D8273}"/>
              </a:ext>
            </a:extLst>
          </p:cNvPr>
          <p:cNvGrpSpPr/>
          <p:nvPr/>
        </p:nvGrpSpPr>
        <p:grpSpPr>
          <a:xfrm>
            <a:off x="838200" y="3068765"/>
            <a:ext cx="3906078" cy="2360154"/>
            <a:chOff x="1524001" y="1934527"/>
            <a:chExt cx="3381375" cy="2043115"/>
          </a:xfrm>
        </p:grpSpPr>
        <p:sp>
          <p:nvSpPr>
            <p:cNvPr id="4" name="Flowchart: Terminator 3">
              <a:extLst>
                <a:ext uri="{FF2B5EF4-FFF2-40B4-BE49-F238E27FC236}">
                  <a16:creationId xmlns:a16="http://schemas.microsoft.com/office/drawing/2014/main" id="{591401BD-E655-4844-94FC-7B5A28733820}"/>
                </a:ext>
              </a:extLst>
            </p:cNvPr>
            <p:cNvSpPr/>
            <p:nvPr/>
          </p:nvSpPr>
          <p:spPr>
            <a:xfrm>
              <a:off x="2238376" y="1934527"/>
              <a:ext cx="1238250" cy="408623"/>
            </a:xfrm>
            <a:prstGeom prst="flowChartTerminator">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r>
                <a:rPr lang="en-US" baseline="-25000" dirty="0"/>
                <a:t>N</a:t>
              </a:r>
              <a:r>
                <a:rPr lang="en-US" dirty="0"/>
                <a:t> &gt; 10</a:t>
              </a:r>
            </a:p>
          </p:txBody>
        </p:sp>
        <p:cxnSp>
          <p:nvCxnSpPr>
            <p:cNvPr id="6" name="Straight Arrow Connector 5">
              <a:extLst>
                <a:ext uri="{FF2B5EF4-FFF2-40B4-BE49-F238E27FC236}">
                  <a16:creationId xmlns:a16="http://schemas.microsoft.com/office/drawing/2014/main" id="{E123D1E3-0A35-4923-830D-1440C3958356}"/>
                </a:ext>
              </a:extLst>
            </p:cNvPr>
            <p:cNvCxnSpPr>
              <a:cxnSpLocks/>
              <a:stCxn id="4" idx="2"/>
              <a:endCxn id="14" idx="0"/>
            </p:cNvCxnSpPr>
            <p:nvPr/>
          </p:nvCxnSpPr>
          <p:spPr>
            <a:xfrm>
              <a:off x="2857501" y="2343150"/>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0E37CA1-519E-40BC-A415-C65DB921EB3E}"/>
                </a:ext>
              </a:extLst>
            </p:cNvPr>
            <p:cNvCxnSpPr>
              <a:cxnSpLocks/>
              <a:stCxn id="4" idx="2"/>
              <a:endCxn id="18" idx="0"/>
            </p:cNvCxnSpPr>
            <p:nvPr/>
          </p:nvCxnSpPr>
          <p:spPr>
            <a:xfrm flipH="1">
              <a:off x="2143126" y="2343150"/>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Flowchart: Terminator 13">
              <a:extLst>
                <a:ext uri="{FF2B5EF4-FFF2-40B4-BE49-F238E27FC236}">
                  <a16:creationId xmlns:a16="http://schemas.microsoft.com/office/drawing/2014/main" id="{DCF727F4-3ECF-44D7-A2F4-5562547FA6F0}"/>
                </a:ext>
              </a:extLst>
            </p:cNvPr>
            <p:cNvSpPr/>
            <p:nvPr/>
          </p:nvSpPr>
          <p:spPr>
            <a:xfrm>
              <a:off x="2952751" y="2751773"/>
              <a:ext cx="1238250" cy="408623"/>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baseline="-25000" dirty="0"/>
                <a:t>m</a:t>
              </a:r>
              <a:r>
                <a:rPr lang="en-US" dirty="0"/>
                <a:t> &lt; 1000</a:t>
              </a:r>
            </a:p>
          </p:txBody>
        </p:sp>
        <p:sp>
          <p:nvSpPr>
            <p:cNvPr id="18" name="Flowchart: Terminator 17">
              <a:extLst>
                <a:ext uri="{FF2B5EF4-FFF2-40B4-BE49-F238E27FC236}">
                  <a16:creationId xmlns:a16="http://schemas.microsoft.com/office/drawing/2014/main" id="{F1E223DD-BEB0-477C-BD3E-F42F68F42DF1}"/>
                </a:ext>
              </a:extLst>
            </p:cNvPr>
            <p:cNvSpPr/>
            <p:nvPr/>
          </p:nvSpPr>
          <p:spPr>
            <a:xfrm>
              <a:off x="1524001" y="2751773"/>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a:t>
              </a:r>
            </a:p>
          </p:txBody>
        </p:sp>
        <p:cxnSp>
          <p:nvCxnSpPr>
            <p:cNvPr id="22" name="Straight Arrow Connector 21">
              <a:extLst>
                <a:ext uri="{FF2B5EF4-FFF2-40B4-BE49-F238E27FC236}">
                  <a16:creationId xmlns:a16="http://schemas.microsoft.com/office/drawing/2014/main" id="{8B8AF882-A877-4BF7-9C39-27CCFB30BDE9}"/>
                </a:ext>
              </a:extLst>
            </p:cNvPr>
            <p:cNvCxnSpPr>
              <a:cxnSpLocks/>
              <a:endCxn id="24" idx="0"/>
            </p:cNvCxnSpPr>
            <p:nvPr/>
          </p:nvCxnSpPr>
          <p:spPr>
            <a:xfrm>
              <a:off x="3571876" y="3160396"/>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A89E746-123C-4347-91FC-4CE32FBBD592}"/>
                </a:ext>
              </a:extLst>
            </p:cNvPr>
            <p:cNvCxnSpPr>
              <a:cxnSpLocks/>
              <a:endCxn id="25" idx="0"/>
            </p:cNvCxnSpPr>
            <p:nvPr/>
          </p:nvCxnSpPr>
          <p:spPr>
            <a:xfrm flipH="1">
              <a:off x="2857501" y="3160396"/>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Flowchart: Terminator 23">
              <a:extLst>
                <a:ext uri="{FF2B5EF4-FFF2-40B4-BE49-F238E27FC236}">
                  <a16:creationId xmlns:a16="http://schemas.microsoft.com/office/drawing/2014/main" id="{C55AFCE0-00F0-43C8-8FEA-DE93C3BF0CB4}"/>
                </a:ext>
              </a:extLst>
            </p:cNvPr>
            <p:cNvSpPr/>
            <p:nvPr/>
          </p:nvSpPr>
          <p:spPr>
            <a:xfrm>
              <a:off x="3667126" y="3569019"/>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a:t>
              </a:r>
            </a:p>
          </p:txBody>
        </p:sp>
        <p:sp>
          <p:nvSpPr>
            <p:cNvPr id="25" name="Flowchart: Terminator 24">
              <a:extLst>
                <a:ext uri="{FF2B5EF4-FFF2-40B4-BE49-F238E27FC236}">
                  <a16:creationId xmlns:a16="http://schemas.microsoft.com/office/drawing/2014/main" id="{71969188-F8BA-43F9-8CEF-A4B498C8D984}"/>
                </a:ext>
              </a:extLst>
            </p:cNvPr>
            <p:cNvSpPr/>
            <p:nvPr/>
          </p:nvSpPr>
          <p:spPr>
            <a:xfrm>
              <a:off x="2238376" y="3569019"/>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a:t>
              </a:r>
            </a:p>
          </p:txBody>
        </p:sp>
      </p:grpSp>
      <p:cxnSp>
        <p:nvCxnSpPr>
          <p:cNvPr id="17" name="Connector: Curved 16">
            <a:extLst>
              <a:ext uri="{FF2B5EF4-FFF2-40B4-BE49-F238E27FC236}">
                <a16:creationId xmlns:a16="http://schemas.microsoft.com/office/drawing/2014/main" id="{4BA22D0A-4DF2-4835-A13F-CE9C4B5B85E8}"/>
              </a:ext>
            </a:extLst>
          </p:cNvPr>
          <p:cNvCxnSpPr>
            <a:cxnSpLocks/>
            <a:endCxn id="4" idx="0"/>
          </p:cNvCxnSpPr>
          <p:nvPr/>
        </p:nvCxnSpPr>
        <p:spPr>
          <a:xfrm rot="5400000">
            <a:off x="2270368" y="2354949"/>
            <a:ext cx="822074" cy="605558"/>
          </a:xfrm>
          <a:prstGeom prst="curved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Flowchart: Process 33">
            <a:extLst>
              <a:ext uri="{FF2B5EF4-FFF2-40B4-BE49-F238E27FC236}">
                <a16:creationId xmlns:a16="http://schemas.microsoft.com/office/drawing/2014/main" id="{CDB7C5C5-A95C-45AA-B32D-D1866CCED705}"/>
              </a:ext>
            </a:extLst>
          </p:cNvPr>
          <p:cNvSpPr/>
          <p:nvPr/>
        </p:nvSpPr>
        <p:spPr>
          <a:xfrm>
            <a:off x="2984182" y="1917291"/>
            <a:ext cx="956132" cy="640608"/>
          </a:xfrm>
          <a:prstGeom prst="flowChartProcess">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Data</a:t>
            </a:r>
          </a:p>
        </p:txBody>
      </p:sp>
      <p:graphicFrame>
        <p:nvGraphicFramePr>
          <p:cNvPr id="38" name="Table 38">
            <a:extLst>
              <a:ext uri="{FF2B5EF4-FFF2-40B4-BE49-F238E27FC236}">
                <a16:creationId xmlns:a16="http://schemas.microsoft.com/office/drawing/2014/main" id="{2019F32D-7F65-4239-AEB0-83D9B0CA206C}"/>
              </a:ext>
            </a:extLst>
          </p:cNvPr>
          <p:cNvGraphicFramePr>
            <a:graphicFrameLocks noGrp="1"/>
          </p:cNvGraphicFramePr>
          <p:nvPr>
            <p:extLst>
              <p:ext uri="{D42A27DB-BD31-4B8C-83A1-F6EECF244321}">
                <p14:modId xmlns:p14="http://schemas.microsoft.com/office/powerpoint/2010/main" val="1340513185"/>
              </p:ext>
            </p:extLst>
          </p:nvPr>
        </p:nvGraphicFramePr>
        <p:xfrm>
          <a:off x="8041954" y="4215208"/>
          <a:ext cx="2864643" cy="1483360"/>
        </p:xfrm>
        <a:graphic>
          <a:graphicData uri="http://schemas.openxmlformats.org/drawingml/2006/table">
            <a:tbl>
              <a:tblPr firstRow="1" bandRow="1">
                <a:tableStyleId>{5C22544A-7EE6-4342-B048-85BDC9FD1C3A}</a:tableStyleId>
              </a:tblPr>
              <a:tblGrid>
                <a:gridCol w="954881">
                  <a:extLst>
                    <a:ext uri="{9D8B030D-6E8A-4147-A177-3AD203B41FA5}">
                      <a16:colId xmlns:a16="http://schemas.microsoft.com/office/drawing/2014/main" val="1537921776"/>
                    </a:ext>
                  </a:extLst>
                </a:gridCol>
                <a:gridCol w="954881">
                  <a:extLst>
                    <a:ext uri="{9D8B030D-6E8A-4147-A177-3AD203B41FA5}">
                      <a16:colId xmlns:a16="http://schemas.microsoft.com/office/drawing/2014/main" val="405230371"/>
                    </a:ext>
                  </a:extLst>
                </a:gridCol>
                <a:gridCol w="954881">
                  <a:extLst>
                    <a:ext uri="{9D8B030D-6E8A-4147-A177-3AD203B41FA5}">
                      <a16:colId xmlns:a16="http://schemas.microsoft.com/office/drawing/2014/main" val="1008547546"/>
                    </a:ext>
                  </a:extLst>
                </a:gridCol>
              </a:tblGrid>
              <a:tr h="370840">
                <a:tc>
                  <a:txBody>
                    <a:bodyPr/>
                    <a:lstStyle/>
                    <a:p>
                      <a:r>
                        <a:rPr lang="en-US" dirty="0"/>
                        <a:t>Index</a:t>
                      </a:r>
                    </a:p>
                  </a:txBody>
                  <a:tcPr/>
                </a:tc>
                <a:tc>
                  <a:txBody>
                    <a:bodyPr/>
                    <a:lstStyle/>
                    <a:p>
                      <a:r>
                        <a:rPr lang="en-US" dirty="0"/>
                        <a:t>A</a:t>
                      </a:r>
                      <a:r>
                        <a:rPr lang="en-US" baseline="-25000" dirty="0"/>
                        <a:t>N</a:t>
                      </a:r>
                      <a:endParaRPr lang="en-US" dirty="0"/>
                    </a:p>
                  </a:txBody>
                  <a:tcPr/>
                </a:tc>
                <a:tc>
                  <a:txBody>
                    <a:bodyPr/>
                    <a:lstStyle/>
                    <a:p>
                      <a:r>
                        <a:rPr lang="en-US" dirty="0"/>
                        <a:t>T</a:t>
                      </a:r>
                      <a:r>
                        <a:rPr lang="en-US" baseline="-25000" dirty="0"/>
                        <a:t>m</a:t>
                      </a:r>
                      <a:r>
                        <a:rPr lang="en-US" baseline="0" dirty="0"/>
                        <a:t> (K)</a:t>
                      </a:r>
                      <a:endParaRPr lang="en-US" dirty="0"/>
                    </a:p>
                  </a:txBody>
                  <a:tcPr/>
                </a:tc>
                <a:extLst>
                  <a:ext uri="{0D108BD9-81ED-4DB2-BD59-A6C34878D82A}">
                    <a16:rowId xmlns:a16="http://schemas.microsoft.com/office/drawing/2014/main" val="4032699703"/>
                  </a:ext>
                </a:extLst>
              </a:tr>
              <a:tr h="370840">
                <a:tc>
                  <a:txBody>
                    <a:bodyPr/>
                    <a:lstStyle/>
                    <a:p>
                      <a:r>
                        <a:rPr lang="en-US" dirty="0"/>
                        <a:t>Fe</a:t>
                      </a:r>
                    </a:p>
                  </a:txBody>
                  <a:tcPr/>
                </a:tc>
                <a:tc>
                  <a:txBody>
                    <a:bodyPr/>
                    <a:lstStyle/>
                    <a:p>
                      <a:r>
                        <a:rPr lang="en-US" dirty="0"/>
                        <a:t>26</a:t>
                      </a:r>
                    </a:p>
                  </a:txBody>
                  <a:tcPr/>
                </a:tc>
                <a:tc>
                  <a:txBody>
                    <a:bodyPr/>
                    <a:lstStyle/>
                    <a:p>
                      <a:r>
                        <a:rPr lang="en-US" dirty="0"/>
                        <a:t>1800</a:t>
                      </a:r>
                    </a:p>
                  </a:txBody>
                  <a:tcPr/>
                </a:tc>
                <a:extLst>
                  <a:ext uri="{0D108BD9-81ED-4DB2-BD59-A6C34878D82A}">
                    <a16:rowId xmlns:a16="http://schemas.microsoft.com/office/drawing/2014/main" val="2108890095"/>
                  </a:ext>
                </a:extLst>
              </a:tr>
              <a:tr h="370840">
                <a:tc>
                  <a:txBody>
                    <a:bodyPr/>
                    <a:lstStyle/>
                    <a:p>
                      <a:r>
                        <a:rPr lang="en-US" dirty="0"/>
                        <a:t>Al</a:t>
                      </a:r>
                    </a:p>
                  </a:txBody>
                  <a:tcPr/>
                </a:tc>
                <a:tc>
                  <a:txBody>
                    <a:bodyPr/>
                    <a:lstStyle/>
                    <a:p>
                      <a:r>
                        <a:rPr lang="en-US" dirty="0"/>
                        <a:t>13</a:t>
                      </a:r>
                    </a:p>
                  </a:txBody>
                  <a:tcPr/>
                </a:tc>
                <a:tc>
                  <a:txBody>
                    <a:bodyPr/>
                    <a:lstStyle/>
                    <a:p>
                      <a:r>
                        <a:rPr lang="en-US" dirty="0"/>
                        <a:t>930</a:t>
                      </a:r>
                    </a:p>
                  </a:txBody>
                  <a:tcPr/>
                </a:tc>
                <a:extLst>
                  <a:ext uri="{0D108BD9-81ED-4DB2-BD59-A6C34878D82A}">
                    <a16:rowId xmlns:a16="http://schemas.microsoft.com/office/drawing/2014/main" val="3284666753"/>
                  </a:ext>
                </a:extLst>
              </a:tr>
              <a:tr h="370840">
                <a:tc>
                  <a:txBody>
                    <a:bodyPr/>
                    <a:lstStyle/>
                    <a:p>
                      <a:r>
                        <a:rPr lang="en-US" dirty="0"/>
                        <a:t>C</a:t>
                      </a:r>
                    </a:p>
                  </a:txBody>
                  <a:tcPr/>
                </a:tc>
                <a:tc>
                  <a:txBody>
                    <a:bodyPr/>
                    <a:lstStyle/>
                    <a:p>
                      <a:r>
                        <a:rPr lang="en-US" dirty="0"/>
                        <a:t>6</a:t>
                      </a:r>
                    </a:p>
                  </a:txBody>
                  <a:tcPr/>
                </a:tc>
                <a:tc>
                  <a:txBody>
                    <a:bodyPr/>
                    <a:lstStyle/>
                    <a:p>
                      <a:r>
                        <a:rPr lang="en-US" dirty="0"/>
                        <a:t>3800</a:t>
                      </a:r>
                    </a:p>
                  </a:txBody>
                  <a:tcPr/>
                </a:tc>
                <a:extLst>
                  <a:ext uri="{0D108BD9-81ED-4DB2-BD59-A6C34878D82A}">
                    <a16:rowId xmlns:a16="http://schemas.microsoft.com/office/drawing/2014/main" val="3992808309"/>
                  </a:ext>
                </a:extLst>
              </a:tr>
            </a:tbl>
          </a:graphicData>
        </a:graphic>
      </p:graphicFrame>
      <p:sp>
        <p:nvSpPr>
          <p:cNvPr id="43" name="Left Brace 42">
            <a:extLst>
              <a:ext uri="{FF2B5EF4-FFF2-40B4-BE49-F238E27FC236}">
                <a16:creationId xmlns:a16="http://schemas.microsoft.com/office/drawing/2014/main" id="{102F73CC-AD38-4D49-870F-17D531842B42}"/>
              </a:ext>
            </a:extLst>
          </p:cNvPr>
          <p:cNvSpPr/>
          <p:nvPr/>
        </p:nvSpPr>
        <p:spPr>
          <a:xfrm>
            <a:off x="7528717" y="4598492"/>
            <a:ext cx="379134" cy="1100075"/>
          </a:xfrm>
          <a:prstGeom prst="leftBrace">
            <a:avLst>
              <a:gd name="adj1" fmla="val 43421"/>
              <a:gd name="adj2" fmla="val 50000"/>
            </a:avLst>
          </a:prstGeom>
          <a:ln w="19050" cap="flat">
            <a:tailEnd type="none"/>
            <a:extLst>
              <a:ext uri="{C807C97D-BFC1-408E-A445-0C87EB9F89A2}">
                <ask:lineSketchStyleProps xmlns:ask="http://schemas.microsoft.com/office/drawing/2018/sketchyshapes" sd="1219033472">
                  <a:custGeom>
                    <a:avLst/>
                    <a:gdLst>
                      <a:gd name="connsiteX0" fmla="*/ 379134 w 379134"/>
                      <a:gd name="connsiteY0" fmla="*/ 1013472 h 1013472"/>
                      <a:gd name="connsiteX1" fmla="*/ 189567 w 379134"/>
                      <a:gd name="connsiteY1" fmla="*/ 848848 h 1013472"/>
                      <a:gd name="connsiteX2" fmla="*/ 189567 w 379134"/>
                      <a:gd name="connsiteY2" fmla="*/ 671360 h 1013472"/>
                      <a:gd name="connsiteX3" fmla="*/ 0 w 379134"/>
                      <a:gd name="connsiteY3" fmla="*/ 506736 h 1013472"/>
                      <a:gd name="connsiteX4" fmla="*/ 189567 w 379134"/>
                      <a:gd name="connsiteY4" fmla="*/ 342112 h 1013472"/>
                      <a:gd name="connsiteX5" fmla="*/ 189567 w 379134"/>
                      <a:gd name="connsiteY5" fmla="*/ 164624 h 1013472"/>
                      <a:gd name="connsiteX6" fmla="*/ 379134 w 379134"/>
                      <a:gd name="connsiteY6" fmla="*/ 0 h 1013472"/>
                      <a:gd name="connsiteX7" fmla="*/ 379134 w 379134"/>
                      <a:gd name="connsiteY7" fmla="*/ 1013472 h 1013472"/>
                      <a:gd name="connsiteX0" fmla="*/ 379134 w 379134"/>
                      <a:gd name="connsiteY0" fmla="*/ 1013472 h 1013472"/>
                      <a:gd name="connsiteX1" fmla="*/ 189567 w 379134"/>
                      <a:gd name="connsiteY1" fmla="*/ 848848 h 1013472"/>
                      <a:gd name="connsiteX2" fmla="*/ 189567 w 379134"/>
                      <a:gd name="connsiteY2" fmla="*/ 671360 h 1013472"/>
                      <a:gd name="connsiteX3" fmla="*/ 0 w 379134"/>
                      <a:gd name="connsiteY3" fmla="*/ 506736 h 1013472"/>
                      <a:gd name="connsiteX4" fmla="*/ 189567 w 379134"/>
                      <a:gd name="connsiteY4" fmla="*/ 342112 h 1013472"/>
                      <a:gd name="connsiteX5" fmla="*/ 189567 w 379134"/>
                      <a:gd name="connsiteY5" fmla="*/ 164624 h 1013472"/>
                      <a:gd name="connsiteX6" fmla="*/ 379134 w 379134"/>
                      <a:gd name="connsiteY6" fmla="*/ 0 h 101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9134" h="1013472" stroke="0" extrusionOk="0">
                        <a:moveTo>
                          <a:pt x="379134" y="1013472"/>
                        </a:moveTo>
                        <a:cubicBezTo>
                          <a:pt x="259924" y="1004519"/>
                          <a:pt x="182279" y="942502"/>
                          <a:pt x="189567" y="848848"/>
                        </a:cubicBezTo>
                        <a:cubicBezTo>
                          <a:pt x="188411" y="787853"/>
                          <a:pt x="199220" y="689242"/>
                          <a:pt x="189567" y="671360"/>
                        </a:cubicBezTo>
                        <a:cubicBezTo>
                          <a:pt x="177311" y="592409"/>
                          <a:pt x="102366" y="519611"/>
                          <a:pt x="0" y="506736"/>
                        </a:cubicBezTo>
                        <a:cubicBezTo>
                          <a:pt x="89423" y="498380"/>
                          <a:pt x="200909" y="438450"/>
                          <a:pt x="189567" y="342112"/>
                        </a:cubicBezTo>
                        <a:cubicBezTo>
                          <a:pt x="184452" y="253524"/>
                          <a:pt x="188466" y="250071"/>
                          <a:pt x="189567" y="164624"/>
                        </a:cubicBezTo>
                        <a:cubicBezTo>
                          <a:pt x="171826" y="70988"/>
                          <a:pt x="270967" y="3269"/>
                          <a:pt x="379134" y="0"/>
                        </a:cubicBezTo>
                        <a:cubicBezTo>
                          <a:pt x="406807" y="396824"/>
                          <a:pt x="391188" y="896070"/>
                          <a:pt x="379134" y="1013472"/>
                        </a:cubicBezTo>
                        <a:close/>
                      </a:path>
                      <a:path w="379134" h="1013472" fill="none" extrusionOk="0">
                        <a:moveTo>
                          <a:pt x="379134" y="1013472"/>
                        </a:moveTo>
                        <a:cubicBezTo>
                          <a:pt x="289935" y="1022147"/>
                          <a:pt x="202475" y="942871"/>
                          <a:pt x="189567" y="848848"/>
                        </a:cubicBezTo>
                        <a:cubicBezTo>
                          <a:pt x="190643" y="800846"/>
                          <a:pt x="186647" y="694021"/>
                          <a:pt x="189567" y="671360"/>
                        </a:cubicBezTo>
                        <a:cubicBezTo>
                          <a:pt x="193324" y="586034"/>
                          <a:pt x="106689" y="527384"/>
                          <a:pt x="0" y="506736"/>
                        </a:cubicBezTo>
                        <a:cubicBezTo>
                          <a:pt x="108012" y="511846"/>
                          <a:pt x="194047" y="438519"/>
                          <a:pt x="189567" y="342112"/>
                        </a:cubicBezTo>
                        <a:cubicBezTo>
                          <a:pt x="199334" y="313384"/>
                          <a:pt x="200262" y="207953"/>
                          <a:pt x="189567" y="164624"/>
                        </a:cubicBezTo>
                        <a:cubicBezTo>
                          <a:pt x="188222" y="73926"/>
                          <a:pt x="264937" y="-6556"/>
                          <a:pt x="379134" y="0"/>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48AFE4F2-15B4-42E2-AFDF-79AE12CA4BFA}"/>
              </a:ext>
            </a:extLst>
          </p:cNvPr>
          <p:cNvSpPr txBox="1"/>
          <p:nvPr/>
        </p:nvSpPr>
        <p:spPr>
          <a:xfrm>
            <a:off x="6129692" y="4825363"/>
            <a:ext cx="1331973" cy="646331"/>
          </a:xfrm>
          <a:prstGeom prst="rect">
            <a:avLst/>
          </a:prstGeom>
          <a:noFill/>
        </p:spPr>
        <p:txBody>
          <a:bodyPr wrap="square" rtlCol="0">
            <a:spAutoFit/>
          </a:bodyPr>
          <a:lstStyle/>
          <a:p>
            <a:r>
              <a:rPr lang="en-US" dirty="0"/>
              <a:t>Individual Data points</a:t>
            </a:r>
          </a:p>
        </p:txBody>
      </p:sp>
      <p:sp>
        <p:nvSpPr>
          <p:cNvPr id="51" name="Left Brace 50">
            <a:extLst>
              <a:ext uri="{FF2B5EF4-FFF2-40B4-BE49-F238E27FC236}">
                <a16:creationId xmlns:a16="http://schemas.microsoft.com/office/drawing/2014/main" id="{9F630B94-D773-4246-B37C-5800DE0F013F}"/>
              </a:ext>
            </a:extLst>
          </p:cNvPr>
          <p:cNvSpPr/>
          <p:nvPr/>
        </p:nvSpPr>
        <p:spPr>
          <a:xfrm rot="5400000">
            <a:off x="9767830" y="3029483"/>
            <a:ext cx="379134" cy="1863551"/>
          </a:xfrm>
          <a:prstGeom prst="leftBrace">
            <a:avLst>
              <a:gd name="adj1" fmla="val 43421"/>
              <a:gd name="adj2" fmla="val 50000"/>
            </a:avLst>
          </a:prstGeom>
          <a:ln w="19050" cap="flat">
            <a:tailEnd type="none"/>
            <a:extLst>
              <a:ext uri="{C807C97D-BFC1-408E-A445-0C87EB9F89A2}">
                <ask:lineSketchStyleProps xmlns:ask="http://schemas.microsoft.com/office/drawing/2018/sketchyshapes" sd="1219033472">
                  <a:custGeom>
                    <a:avLst/>
                    <a:gdLst>
                      <a:gd name="connsiteX0" fmla="*/ 379134 w 379134"/>
                      <a:gd name="connsiteY0" fmla="*/ 1013472 h 1013472"/>
                      <a:gd name="connsiteX1" fmla="*/ 189567 w 379134"/>
                      <a:gd name="connsiteY1" fmla="*/ 848848 h 1013472"/>
                      <a:gd name="connsiteX2" fmla="*/ 189567 w 379134"/>
                      <a:gd name="connsiteY2" fmla="*/ 671360 h 1013472"/>
                      <a:gd name="connsiteX3" fmla="*/ 0 w 379134"/>
                      <a:gd name="connsiteY3" fmla="*/ 506736 h 1013472"/>
                      <a:gd name="connsiteX4" fmla="*/ 189567 w 379134"/>
                      <a:gd name="connsiteY4" fmla="*/ 342112 h 1013472"/>
                      <a:gd name="connsiteX5" fmla="*/ 189567 w 379134"/>
                      <a:gd name="connsiteY5" fmla="*/ 164624 h 1013472"/>
                      <a:gd name="connsiteX6" fmla="*/ 379134 w 379134"/>
                      <a:gd name="connsiteY6" fmla="*/ 0 h 1013472"/>
                      <a:gd name="connsiteX7" fmla="*/ 379134 w 379134"/>
                      <a:gd name="connsiteY7" fmla="*/ 1013472 h 1013472"/>
                      <a:gd name="connsiteX0" fmla="*/ 379134 w 379134"/>
                      <a:gd name="connsiteY0" fmla="*/ 1013472 h 1013472"/>
                      <a:gd name="connsiteX1" fmla="*/ 189567 w 379134"/>
                      <a:gd name="connsiteY1" fmla="*/ 848848 h 1013472"/>
                      <a:gd name="connsiteX2" fmla="*/ 189567 w 379134"/>
                      <a:gd name="connsiteY2" fmla="*/ 671360 h 1013472"/>
                      <a:gd name="connsiteX3" fmla="*/ 0 w 379134"/>
                      <a:gd name="connsiteY3" fmla="*/ 506736 h 1013472"/>
                      <a:gd name="connsiteX4" fmla="*/ 189567 w 379134"/>
                      <a:gd name="connsiteY4" fmla="*/ 342112 h 1013472"/>
                      <a:gd name="connsiteX5" fmla="*/ 189567 w 379134"/>
                      <a:gd name="connsiteY5" fmla="*/ 164624 h 1013472"/>
                      <a:gd name="connsiteX6" fmla="*/ 379134 w 379134"/>
                      <a:gd name="connsiteY6" fmla="*/ 0 h 101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9134" h="1013472" stroke="0" extrusionOk="0">
                        <a:moveTo>
                          <a:pt x="379134" y="1013472"/>
                        </a:moveTo>
                        <a:cubicBezTo>
                          <a:pt x="259924" y="1004519"/>
                          <a:pt x="182279" y="942502"/>
                          <a:pt x="189567" y="848848"/>
                        </a:cubicBezTo>
                        <a:cubicBezTo>
                          <a:pt x="188411" y="787853"/>
                          <a:pt x="199220" y="689242"/>
                          <a:pt x="189567" y="671360"/>
                        </a:cubicBezTo>
                        <a:cubicBezTo>
                          <a:pt x="177311" y="592409"/>
                          <a:pt x="102366" y="519611"/>
                          <a:pt x="0" y="506736"/>
                        </a:cubicBezTo>
                        <a:cubicBezTo>
                          <a:pt x="89423" y="498380"/>
                          <a:pt x="200909" y="438450"/>
                          <a:pt x="189567" y="342112"/>
                        </a:cubicBezTo>
                        <a:cubicBezTo>
                          <a:pt x="184452" y="253524"/>
                          <a:pt x="188466" y="250071"/>
                          <a:pt x="189567" y="164624"/>
                        </a:cubicBezTo>
                        <a:cubicBezTo>
                          <a:pt x="171826" y="70988"/>
                          <a:pt x="270967" y="3269"/>
                          <a:pt x="379134" y="0"/>
                        </a:cubicBezTo>
                        <a:cubicBezTo>
                          <a:pt x="406807" y="396824"/>
                          <a:pt x="391188" y="896070"/>
                          <a:pt x="379134" y="1013472"/>
                        </a:cubicBezTo>
                        <a:close/>
                      </a:path>
                      <a:path w="379134" h="1013472" fill="none" extrusionOk="0">
                        <a:moveTo>
                          <a:pt x="379134" y="1013472"/>
                        </a:moveTo>
                        <a:cubicBezTo>
                          <a:pt x="289935" y="1022147"/>
                          <a:pt x="202475" y="942871"/>
                          <a:pt x="189567" y="848848"/>
                        </a:cubicBezTo>
                        <a:cubicBezTo>
                          <a:pt x="190643" y="800846"/>
                          <a:pt x="186647" y="694021"/>
                          <a:pt x="189567" y="671360"/>
                        </a:cubicBezTo>
                        <a:cubicBezTo>
                          <a:pt x="193324" y="586034"/>
                          <a:pt x="106689" y="527384"/>
                          <a:pt x="0" y="506736"/>
                        </a:cubicBezTo>
                        <a:cubicBezTo>
                          <a:pt x="108012" y="511846"/>
                          <a:pt x="194047" y="438519"/>
                          <a:pt x="189567" y="342112"/>
                        </a:cubicBezTo>
                        <a:cubicBezTo>
                          <a:pt x="199334" y="313384"/>
                          <a:pt x="200262" y="207953"/>
                          <a:pt x="189567" y="164624"/>
                        </a:cubicBezTo>
                        <a:cubicBezTo>
                          <a:pt x="188222" y="73926"/>
                          <a:pt x="264937" y="-6556"/>
                          <a:pt x="379134" y="0"/>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a:extLst>
              <a:ext uri="{FF2B5EF4-FFF2-40B4-BE49-F238E27FC236}">
                <a16:creationId xmlns:a16="http://schemas.microsoft.com/office/drawing/2014/main" id="{6F7AEDCD-A8FA-4E7C-A2A2-4EC136A2DEFE}"/>
              </a:ext>
            </a:extLst>
          </p:cNvPr>
          <p:cNvSpPr txBox="1"/>
          <p:nvPr/>
        </p:nvSpPr>
        <p:spPr>
          <a:xfrm>
            <a:off x="8883279" y="3032021"/>
            <a:ext cx="2023318" cy="646331"/>
          </a:xfrm>
          <a:prstGeom prst="rect">
            <a:avLst/>
          </a:prstGeom>
          <a:noFill/>
        </p:spPr>
        <p:txBody>
          <a:bodyPr wrap="square" rtlCol="0">
            <a:spAutoFit/>
          </a:bodyPr>
          <a:lstStyle/>
          <a:p>
            <a:pPr algn="ctr"/>
            <a:r>
              <a:rPr lang="en-US" dirty="0"/>
              <a:t>Features (descriptors)</a:t>
            </a:r>
          </a:p>
        </p:txBody>
      </p:sp>
      <p:cxnSp>
        <p:nvCxnSpPr>
          <p:cNvPr id="50" name="Connector: Curved 49">
            <a:extLst>
              <a:ext uri="{FF2B5EF4-FFF2-40B4-BE49-F238E27FC236}">
                <a16:creationId xmlns:a16="http://schemas.microsoft.com/office/drawing/2014/main" id="{C6CC1711-B1F6-4B14-9ECB-3D821B66E424}"/>
              </a:ext>
            </a:extLst>
          </p:cNvPr>
          <p:cNvCxnSpPr>
            <a:cxnSpLocks/>
            <a:stCxn id="52" idx="1"/>
            <a:endCxn id="34" idx="3"/>
          </p:cNvCxnSpPr>
          <p:nvPr/>
        </p:nvCxnSpPr>
        <p:spPr>
          <a:xfrm rot="10800000">
            <a:off x="3940315" y="2237595"/>
            <a:ext cx="4942965" cy="1117592"/>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5303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p:txBody>
          <a:bodyPr/>
          <a:lstStyle/>
          <a:p>
            <a:r>
              <a:rPr lang="en-US" dirty="0"/>
              <a:t>Decision Trees: Outputs</a:t>
            </a:r>
          </a:p>
        </p:txBody>
      </p:sp>
      <p:cxnSp>
        <p:nvCxnSpPr>
          <p:cNvPr id="63" name="Connector: Curved 62">
            <a:extLst>
              <a:ext uri="{FF2B5EF4-FFF2-40B4-BE49-F238E27FC236}">
                <a16:creationId xmlns:a16="http://schemas.microsoft.com/office/drawing/2014/main" id="{A6DEECFD-BC86-4A34-975C-6CD7C5068C12}"/>
              </a:ext>
            </a:extLst>
          </p:cNvPr>
          <p:cNvCxnSpPr>
            <a:cxnSpLocks/>
            <a:endCxn id="53" idx="3"/>
          </p:cNvCxnSpPr>
          <p:nvPr/>
        </p:nvCxnSpPr>
        <p:spPr>
          <a:xfrm rot="10800000" flipV="1">
            <a:off x="4639587" y="2102733"/>
            <a:ext cx="3501049" cy="281394"/>
          </a:xfrm>
          <a:prstGeom prst="curved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Table 38">
            <a:extLst>
              <a:ext uri="{FF2B5EF4-FFF2-40B4-BE49-F238E27FC236}">
                <a16:creationId xmlns:a16="http://schemas.microsoft.com/office/drawing/2014/main" id="{DE078182-2604-465C-9CD4-5F419D64B8B7}"/>
              </a:ext>
            </a:extLst>
          </p:cNvPr>
          <p:cNvGraphicFramePr>
            <a:graphicFrameLocks noGrp="1"/>
          </p:cNvGraphicFramePr>
          <p:nvPr>
            <p:extLst>
              <p:ext uri="{D42A27DB-BD31-4B8C-83A1-F6EECF244321}">
                <p14:modId xmlns:p14="http://schemas.microsoft.com/office/powerpoint/2010/main" val="4017697448"/>
              </p:ext>
            </p:extLst>
          </p:nvPr>
        </p:nvGraphicFramePr>
        <p:xfrm>
          <a:off x="7214316" y="2952301"/>
          <a:ext cx="2864643" cy="1483360"/>
        </p:xfrm>
        <a:graphic>
          <a:graphicData uri="http://schemas.openxmlformats.org/drawingml/2006/table">
            <a:tbl>
              <a:tblPr firstRow="1" bandRow="1">
                <a:tableStyleId>{5C22544A-7EE6-4342-B048-85BDC9FD1C3A}</a:tableStyleId>
              </a:tblPr>
              <a:tblGrid>
                <a:gridCol w="954881">
                  <a:extLst>
                    <a:ext uri="{9D8B030D-6E8A-4147-A177-3AD203B41FA5}">
                      <a16:colId xmlns:a16="http://schemas.microsoft.com/office/drawing/2014/main" val="1537921776"/>
                    </a:ext>
                  </a:extLst>
                </a:gridCol>
                <a:gridCol w="954881">
                  <a:extLst>
                    <a:ext uri="{9D8B030D-6E8A-4147-A177-3AD203B41FA5}">
                      <a16:colId xmlns:a16="http://schemas.microsoft.com/office/drawing/2014/main" val="405230371"/>
                    </a:ext>
                  </a:extLst>
                </a:gridCol>
                <a:gridCol w="954881">
                  <a:extLst>
                    <a:ext uri="{9D8B030D-6E8A-4147-A177-3AD203B41FA5}">
                      <a16:colId xmlns:a16="http://schemas.microsoft.com/office/drawing/2014/main" val="1008547546"/>
                    </a:ext>
                  </a:extLst>
                </a:gridCol>
              </a:tblGrid>
              <a:tr h="370840">
                <a:tc>
                  <a:txBody>
                    <a:bodyPr/>
                    <a:lstStyle/>
                    <a:p>
                      <a:r>
                        <a:rPr lang="en-US" dirty="0"/>
                        <a:t>Index</a:t>
                      </a:r>
                    </a:p>
                  </a:txBody>
                  <a:tcPr/>
                </a:tc>
                <a:tc>
                  <a:txBody>
                    <a:bodyPr/>
                    <a:lstStyle/>
                    <a:p>
                      <a:r>
                        <a:rPr lang="en-US" dirty="0"/>
                        <a:t>A</a:t>
                      </a:r>
                      <a:r>
                        <a:rPr lang="en-US" baseline="-25000" dirty="0"/>
                        <a:t>N</a:t>
                      </a:r>
                      <a:endParaRPr lang="en-US" dirty="0"/>
                    </a:p>
                  </a:txBody>
                  <a:tcPr/>
                </a:tc>
                <a:tc>
                  <a:txBody>
                    <a:bodyPr/>
                    <a:lstStyle/>
                    <a:p>
                      <a:r>
                        <a:rPr lang="en-US" dirty="0"/>
                        <a:t>T</a:t>
                      </a:r>
                      <a:r>
                        <a:rPr lang="en-US" baseline="-25000" dirty="0"/>
                        <a:t>m</a:t>
                      </a:r>
                      <a:r>
                        <a:rPr lang="en-US" baseline="0" dirty="0"/>
                        <a:t> (K)</a:t>
                      </a:r>
                      <a:endParaRPr lang="en-US" dirty="0"/>
                    </a:p>
                  </a:txBody>
                  <a:tcPr/>
                </a:tc>
                <a:extLst>
                  <a:ext uri="{0D108BD9-81ED-4DB2-BD59-A6C34878D82A}">
                    <a16:rowId xmlns:a16="http://schemas.microsoft.com/office/drawing/2014/main" val="4032699703"/>
                  </a:ext>
                </a:extLst>
              </a:tr>
              <a:tr h="370840">
                <a:tc>
                  <a:txBody>
                    <a:bodyPr/>
                    <a:lstStyle/>
                    <a:p>
                      <a:r>
                        <a:rPr lang="en-US" dirty="0"/>
                        <a:t>Fe</a:t>
                      </a:r>
                    </a:p>
                  </a:txBody>
                  <a:tcPr/>
                </a:tc>
                <a:tc>
                  <a:txBody>
                    <a:bodyPr/>
                    <a:lstStyle/>
                    <a:p>
                      <a:r>
                        <a:rPr lang="en-US" dirty="0"/>
                        <a:t>26</a:t>
                      </a:r>
                    </a:p>
                  </a:txBody>
                  <a:tcPr/>
                </a:tc>
                <a:tc>
                  <a:txBody>
                    <a:bodyPr/>
                    <a:lstStyle/>
                    <a:p>
                      <a:r>
                        <a:rPr lang="en-US" dirty="0"/>
                        <a:t>1800</a:t>
                      </a:r>
                    </a:p>
                  </a:txBody>
                  <a:tcPr/>
                </a:tc>
                <a:extLst>
                  <a:ext uri="{0D108BD9-81ED-4DB2-BD59-A6C34878D82A}">
                    <a16:rowId xmlns:a16="http://schemas.microsoft.com/office/drawing/2014/main" val="2108890095"/>
                  </a:ext>
                </a:extLst>
              </a:tr>
              <a:tr h="370840">
                <a:tc>
                  <a:txBody>
                    <a:bodyPr/>
                    <a:lstStyle/>
                    <a:p>
                      <a:r>
                        <a:rPr lang="en-US" dirty="0"/>
                        <a:t>Al</a:t>
                      </a:r>
                    </a:p>
                  </a:txBody>
                  <a:tcPr/>
                </a:tc>
                <a:tc>
                  <a:txBody>
                    <a:bodyPr/>
                    <a:lstStyle/>
                    <a:p>
                      <a:r>
                        <a:rPr lang="en-US" dirty="0"/>
                        <a:t>13</a:t>
                      </a:r>
                    </a:p>
                  </a:txBody>
                  <a:tcPr/>
                </a:tc>
                <a:tc>
                  <a:txBody>
                    <a:bodyPr/>
                    <a:lstStyle/>
                    <a:p>
                      <a:r>
                        <a:rPr lang="en-US" dirty="0"/>
                        <a:t>930</a:t>
                      </a:r>
                    </a:p>
                  </a:txBody>
                  <a:tcPr/>
                </a:tc>
                <a:extLst>
                  <a:ext uri="{0D108BD9-81ED-4DB2-BD59-A6C34878D82A}">
                    <a16:rowId xmlns:a16="http://schemas.microsoft.com/office/drawing/2014/main" val="3284666753"/>
                  </a:ext>
                </a:extLst>
              </a:tr>
              <a:tr h="370840">
                <a:tc>
                  <a:txBody>
                    <a:bodyPr/>
                    <a:lstStyle/>
                    <a:p>
                      <a:r>
                        <a:rPr lang="en-US" dirty="0"/>
                        <a:t>C</a:t>
                      </a:r>
                    </a:p>
                  </a:txBody>
                  <a:tcPr/>
                </a:tc>
                <a:tc>
                  <a:txBody>
                    <a:bodyPr/>
                    <a:lstStyle/>
                    <a:p>
                      <a:r>
                        <a:rPr lang="en-US" dirty="0"/>
                        <a:t>6</a:t>
                      </a:r>
                    </a:p>
                  </a:txBody>
                  <a:tcPr/>
                </a:tc>
                <a:tc>
                  <a:txBody>
                    <a:bodyPr/>
                    <a:lstStyle/>
                    <a:p>
                      <a:r>
                        <a:rPr lang="en-US" dirty="0"/>
                        <a:t>3800</a:t>
                      </a:r>
                    </a:p>
                  </a:txBody>
                  <a:tcPr/>
                </a:tc>
                <a:extLst>
                  <a:ext uri="{0D108BD9-81ED-4DB2-BD59-A6C34878D82A}">
                    <a16:rowId xmlns:a16="http://schemas.microsoft.com/office/drawing/2014/main" val="3992808309"/>
                  </a:ext>
                </a:extLst>
              </a:tr>
            </a:tbl>
          </a:graphicData>
        </a:graphic>
      </p:graphicFrame>
      <p:sp>
        <p:nvSpPr>
          <p:cNvPr id="38" name="Left Brace 37">
            <a:extLst>
              <a:ext uri="{FF2B5EF4-FFF2-40B4-BE49-F238E27FC236}">
                <a16:creationId xmlns:a16="http://schemas.microsoft.com/office/drawing/2014/main" id="{DC23AF0D-A94E-4844-94ED-AB8F4CA1AB2A}"/>
              </a:ext>
            </a:extLst>
          </p:cNvPr>
          <p:cNvSpPr/>
          <p:nvPr/>
        </p:nvSpPr>
        <p:spPr>
          <a:xfrm>
            <a:off x="6701079" y="3335585"/>
            <a:ext cx="379134" cy="1100075"/>
          </a:xfrm>
          <a:prstGeom prst="leftBrace">
            <a:avLst>
              <a:gd name="adj1" fmla="val 43421"/>
              <a:gd name="adj2" fmla="val 50000"/>
            </a:avLst>
          </a:prstGeom>
          <a:ln w="19050" cap="flat">
            <a:tailEnd type="none"/>
            <a:extLst>
              <a:ext uri="{C807C97D-BFC1-408E-A445-0C87EB9F89A2}">
                <ask:lineSketchStyleProps xmlns:ask="http://schemas.microsoft.com/office/drawing/2018/sketchyshapes" sd="1219033472">
                  <a:custGeom>
                    <a:avLst/>
                    <a:gdLst>
                      <a:gd name="connsiteX0" fmla="*/ 379134 w 379134"/>
                      <a:gd name="connsiteY0" fmla="*/ 1013472 h 1013472"/>
                      <a:gd name="connsiteX1" fmla="*/ 189567 w 379134"/>
                      <a:gd name="connsiteY1" fmla="*/ 848848 h 1013472"/>
                      <a:gd name="connsiteX2" fmla="*/ 189567 w 379134"/>
                      <a:gd name="connsiteY2" fmla="*/ 671360 h 1013472"/>
                      <a:gd name="connsiteX3" fmla="*/ 0 w 379134"/>
                      <a:gd name="connsiteY3" fmla="*/ 506736 h 1013472"/>
                      <a:gd name="connsiteX4" fmla="*/ 189567 w 379134"/>
                      <a:gd name="connsiteY4" fmla="*/ 342112 h 1013472"/>
                      <a:gd name="connsiteX5" fmla="*/ 189567 w 379134"/>
                      <a:gd name="connsiteY5" fmla="*/ 164624 h 1013472"/>
                      <a:gd name="connsiteX6" fmla="*/ 379134 w 379134"/>
                      <a:gd name="connsiteY6" fmla="*/ 0 h 1013472"/>
                      <a:gd name="connsiteX7" fmla="*/ 379134 w 379134"/>
                      <a:gd name="connsiteY7" fmla="*/ 1013472 h 1013472"/>
                      <a:gd name="connsiteX0" fmla="*/ 379134 w 379134"/>
                      <a:gd name="connsiteY0" fmla="*/ 1013472 h 1013472"/>
                      <a:gd name="connsiteX1" fmla="*/ 189567 w 379134"/>
                      <a:gd name="connsiteY1" fmla="*/ 848848 h 1013472"/>
                      <a:gd name="connsiteX2" fmla="*/ 189567 w 379134"/>
                      <a:gd name="connsiteY2" fmla="*/ 671360 h 1013472"/>
                      <a:gd name="connsiteX3" fmla="*/ 0 w 379134"/>
                      <a:gd name="connsiteY3" fmla="*/ 506736 h 1013472"/>
                      <a:gd name="connsiteX4" fmla="*/ 189567 w 379134"/>
                      <a:gd name="connsiteY4" fmla="*/ 342112 h 1013472"/>
                      <a:gd name="connsiteX5" fmla="*/ 189567 w 379134"/>
                      <a:gd name="connsiteY5" fmla="*/ 164624 h 1013472"/>
                      <a:gd name="connsiteX6" fmla="*/ 379134 w 379134"/>
                      <a:gd name="connsiteY6" fmla="*/ 0 h 101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9134" h="1013472" stroke="0" extrusionOk="0">
                        <a:moveTo>
                          <a:pt x="379134" y="1013472"/>
                        </a:moveTo>
                        <a:cubicBezTo>
                          <a:pt x="259924" y="1004519"/>
                          <a:pt x="182279" y="942502"/>
                          <a:pt x="189567" y="848848"/>
                        </a:cubicBezTo>
                        <a:cubicBezTo>
                          <a:pt x="188411" y="787853"/>
                          <a:pt x="199220" y="689242"/>
                          <a:pt x="189567" y="671360"/>
                        </a:cubicBezTo>
                        <a:cubicBezTo>
                          <a:pt x="177311" y="592409"/>
                          <a:pt x="102366" y="519611"/>
                          <a:pt x="0" y="506736"/>
                        </a:cubicBezTo>
                        <a:cubicBezTo>
                          <a:pt x="89423" y="498380"/>
                          <a:pt x="200909" y="438450"/>
                          <a:pt x="189567" y="342112"/>
                        </a:cubicBezTo>
                        <a:cubicBezTo>
                          <a:pt x="184452" y="253524"/>
                          <a:pt x="188466" y="250071"/>
                          <a:pt x="189567" y="164624"/>
                        </a:cubicBezTo>
                        <a:cubicBezTo>
                          <a:pt x="171826" y="70988"/>
                          <a:pt x="270967" y="3269"/>
                          <a:pt x="379134" y="0"/>
                        </a:cubicBezTo>
                        <a:cubicBezTo>
                          <a:pt x="406807" y="396824"/>
                          <a:pt x="391188" y="896070"/>
                          <a:pt x="379134" y="1013472"/>
                        </a:cubicBezTo>
                        <a:close/>
                      </a:path>
                      <a:path w="379134" h="1013472" fill="none" extrusionOk="0">
                        <a:moveTo>
                          <a:pt x="379134" y="1013472"/>
                        </a:moveTo>
                        <a:cubicBezTo>
                          <a:pt x="289935" y="1022147"/>
                          <a:pt x="202475" y="942871"/>
                          <a:pt x="189567" y="848848"/>
                        </a:cubicBezTo>
                        <a:cubicBezTo>
                          <a:pt x="190643" y="800846"/>
                          <a:pt x="186647" y="694021"/>
                          <a:pt x="189567" y="671360"/>
                        </a:cubicBezTo>
                        <a:cubicBezTo>
                          <a:pt x="193324" y="586034"/>
                          <a:pt x="106689" y="527384"/>
                          <a:pt x="0" y="506736"/>
                        </a:cubicBezTo>
                        <a:cubicBezTo>
                          <a:pt x="108012" y="511846"/>
                          <a:pt x="194047" y="438519"/>
                          <a:pt x="189567" y="342112"/>
                        </a:cubicBezTo>
                        <a:cubicBezTo>
                          <a:pt x="199334" y="313384"/>
                          <a:pt x="200262" y="207953"/>
                          <a:pt x="189567" y="164624"/>
                        </a:cubicBezTo>
                        <a:cubicBezTo>
                          <a:pt x="188222" y="73926"/>
                          <a:pt x="264937" y="-6556"/>
                          <a:pt x="379134" y="0"/>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2572128E-57BD-4021-8B43-8F86E7A4B35C}"/>
              </a:ext>
            </a:extLst>
          </p:cNvPr>
          <p:cNvSpPr txBox="1"/>
          <p:nvPr/>
        </p:nvSpPr>
        <p:spPr>
          <a:xfrm>
            <a:off x="5426238" y="3544942"/>
            <a:ext cx="1331973" cy="646331"/>
          </a:xfrm>
          <a:prstGeom prst="rect">
            <a:avLst/>
          </a:prstGeom>
          <a:noFill/>
        </p:spPr>
        <p:txBody>
          <a:bodyPr wrap="square" rtlCol="0">
            <a:spAutoFit/>
          </a:bodyPr>
          <a:lstStyle/>
          <a:p>
            <a:r>
              <a:rPr lang="en-US" dirty="0"/>
              <a:t>Individual Data points</a:t>
            </a:r>
          </a:p>
        </p:txBody>
      </p:sp>
      <p:sp>
        <p:nvSpPr>
          <p:cNvPr id="40" name="Left Brace 39">
            <a:extLst>
              <a:ext uri="{FF2B5EF4-FFF2-40B4-BE49-F238E27FC236}">
                <a16:creationId xmlns:a16="http://schemas.microsoft.com/office/drawing/2014/main" id="{7327AFE8-5085-4E10-AF87-90279B0E69A8}"/>
              </a:ext>
            </a:extLst>
          </p:cNvPr>
          <p:cNvSpPr/>
          <p:nvPr/>
        </p:nvSpPr>
        <p:spPr>
          <a:xfrm rot="5400000">
            <a:off x="8940192" y="1766576"/>
            <a:ext cx="379134" cy="1863551"/>
          </a:xfrm>
          <a:prstGeom prst="leftBrace">
            <a:avLst>
              <a:gd name="adj1" fmla="val 43421"/>
              <a:gd name="adj2" fmla="val 50000"/>
            </a:avLst>
          </a:prstGeom>
          <a:ln w="19050" cap="flat">
            <a:tailEnd type="none"/>
            <a:extLst>
              <a:ext uri="{C807C97D-BFC1-408E-A445-0C87EB9F89A2}">
                <ask:lineSketchStyleProps xmlns:ask="http://schemas.microsoft.com/office/drawing/2018/sketchyshapes" sd="1219033472">
                  <a:custGeom>
                    <a:avLst/>
                    <a:gdLst>
                      <a:gd name="connsiteX0" fmla="*/ 379134 w 379134"/>
                      <a:gd name="connsiteY0" fmla="*/ 1013472 h 1013472"/>
                      <a:gd name="connsiteX1" fmla="*/ 189567 w 379134"/>
                      <a:gd name="connsiteY1" fmla="*/ 848848 h 1013472"/>
                      <a:gd name="connsiteX2" fmla="*/ 189567 w 379134"/>
                      <a:gd name="connsiteY2" fmla="*/ 671360 h 1013472"/>
                      <a:gd name="connsiteX3" fmla="*/ 0 w 379134"/>
                      <a:gd name="connsiteY3" fmla="*/ 506736 h 1013472"/>
                      <a:gd name="connsiteX4" fmla="*/ 189567 w 379134"/>
                      <a:gd name="connsiteY4" fmla="*/ 342112 h 1013472"/>
                      <a:gd name="connsiteX5" fmla="*/ 189567 w 379134"/>
                      <a:gd name="connsiteY5" fmla="*/ 164624 h 1013472"/>
                      <a:gd name="connsiteX6" fmla="*/ 379134 w 379134"/>
                      <a:gd name="connsiteY6" fmla="*/ 0 h 1013472"/>
                      <a:gd name="connsiteX7" fmla="*/ 379134 w 379134"/>
                      <a:gd name="connsiteY7" fmla="*/ 1013472 h 1013472"/>
                      <a:gd name="connsiteX0" fmla="*/ 379134 w 379134"/>
                      <a:gd name="connsiteY0" fmla="*/ 1013472 h 1013472"/>
                      <a:gd name="connsiteX1" fmla="*/ 189567 w 379134"/>
                      <a:gd name="connsiteY1" fmla="*/ 848848 h 1013472"/>
                      <a:gd name="connsiteX2" fmla="*/ 189567 w 379134"/>
                      <a:gd name="connsiteY2" fmla="*/ 671360 h 1013472"/>
                      <a:gd name="connsiteX3" fmla="*/ 0 w 379134"/>
                      <a:gd name="connsiteY3" fmla="*/ 506736 h 1013472"/>
                      <a:gd name="connsiteX4" fmla="*/ 189567 w 379134"/>
                      <a:gd name="connsiteY4" fmla="*/ 342112 h 1013472"/>
                      <a:gd name="connsiteX5" fmla="*/ 189567 w 379134"/>
                      <a:gd name="connsiteY5" fmla="*/ 164624 h 1013472"/>
                      <a:gd name="connsiteX6" fmla="*/ 379134 w 379134"/>
                      <a:gd name="connsiteY6" fmla="*/ 0 h 101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9134" h="1013472" stroke="0" extrusionOk="0">
                        <a:moveTo>
                          <a:pt x="379134" y="1013472"/>
                        </a:moveTo>
                        <a:cubicBezTo>
                          <a:pt x="259924" y="1004519"/>
                          <a:pt x="182279" y="942502"/>
                          <a:pt x="189567" y="848848"/>
                        </a:cubicBezTo>
                        <a:cubicBezTo>
                          <a:pt x="188411" y="787853"/>
                          <a:pt x="199220" y="689242"/>
                          <a:pt x="189567" y="671360"/>
                        </a:cubicBezTo>
                        <a:cubicBezTo>
                          <a:pt x="177311" y="592409"/>
                          <a:pt x="102366" y="519611"/>
                          <a:pt x="0" y="506736"/>
                        </a:cubicBezTo>
                        <a:cubicBezTo>
                          <a:pt x="89423" y="498380"/>
                          <a:pt x="200909" y="438450"/>
                          <a:pt x="189567" y="342112"/>
                        </a:cubicBezTo>
                        <a:cubicBezTo>
                          <a:pt x="184452" y="253524"/>
                          <a:pt x="188466" y="250071"/>
                          <a:pt x="189567" y="164624"/>
                        </a:cubicBezTo>
                        <a:cubicBezTo>
                          <a:pt x="171826" y="70988"/>
                          <a:pt x="270967" y="3269"/>
                          <a:pt x="379134" y="0"/>
                        </a:cubicBezTo>
                        <a:cubicBezTo>
                          <a:pt x="406807" y="396824"/>
                          <a:pt x="391188" y="896070"/>
                          <a:pt x="379134" y="1013472"/>
                        </a:cubicBezTo>
                        <a:close/>
                      </a:path>
                      <a:path w="379134" h="1013472" fill="none" extrusionOk="0">
                        <a:moveTo>
                          <a:pt x="379134" y="1013472"/>
                        </a:moveTo>
                        <a:cubicBezTo>
                          <a:pt x="289935" y="1022147"/>
                          <a:pt x="202475" y="942871"/>
                          <a:pt x="189567" y="848848"/>
                        </a:cubicBezTo>
                        <a:cubicBezTo>
                          <a:pt x="190643" y="800846"/>
                          <a:pt x="186647" y="694021"/>
                          <a:pt x="189567" y="671360"/>
                        </a:cubicBezTo>
                        <a:cubicBezTo>
                          <a:pt x="193324" y="586034"/>
                          <a:pt x="106689" y="527384"/>
                          <a:pt x="0" y="506736"/>
                        </a:cubicBezTo>
                        <a:cubicBezTo>
                          <a:pt x="108012" y="511846"/>
                          <a:pt x="194047" y="438519"/>
                          <a:pt x="189567" y="342112"/>
                        </a:cubicBezTo>
                        <a:cubicBezTo>
                          <a:pt x="199334" y="313384"/>
                          <a:pt x="200262" y="207953"/>
                          <a:pt x="189567" y="164624"/>
                        </a:cubicBezTo>
                        <a:cubicBezTo>
                          <a:pt x="188222" y="73926"/>
                          <a:pt x="264937" y="-6556"/>
                          <a:pt x="379134" y="0"/>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a:extLst>
              <a:ext uri="{FF2B5EF4-FFF2-40B4-BE49-F238E27FC236}">
                <a16:creationId xmlns:a16="http://schemas.microsoft.com/office/drawing/2014/main" id="{6618EB5C-1B81-4FA3-944B-820C70D35688}"/>
              </a:ext>
            </a:extLst>
          </p:cNvPr>
          <p:cNvSpPr txBox="1"/>
          <p:nvPr/>
        </p:nvSpPr>
        <p:spPr>
          <a:xfrm>
            <a:off x="8055641" y="1769114"/>
            <a:ext cx="2023318" cy="646331"/>
          </a:xfrm>
          <a:prstGeom prst="rect">
            <a:avLst/>
          </a:prstGeom>
          <a:noFill/>
        </p:spPr>
        <p:txBody>
          <a:bodyPr wrap="square" rtlCol="0">
            <a:spAutoFit/>
          </a:bodyPr>
          <a:lstStyle/>
          <a:p>
            <a:pPr algn="ctr"/>
            <a:r>
              <a:rPr lang="en-US" dirty="0"/>
              <a:t>Features (descriptors)</a:t>
            </a:r>
          </a:p>
        </p:txBody>
      </p:sp>
      <p:grpSp>
        <p:nvGrpSpPr>
          <p:cNvPr id="42" name="Group 41">
            <a:extLst>
              <a:ext uri="{FF2B5EF4-FFF2-40B4-BE49-F238E27FC236}">
                <a16:creationId xmlns:a16="http://schemas.microsoft.com/office/drawing/2014/main" id="{740F84EA-67ED-4F1A-93D5-7C903057C24F}"/>
              </a:ext>
            </a:extLst>
          </p:cNvPr>
          <p:cNvGrpSpPr/>
          <p:nvPr/>
        </p:nvGrpSpPr>
        <p:grpSpPr>
          <a:xfrm>
            <a:off x="838199" y="3068765"/>
            <a:ext cx="5540877" cy="3080244"/>
            <a:chOff x="1524001" y="1934527"/>
            <a:chExt cx="3381375" cy="2043115"/>
          </a:xfrm>
        </p:grpSpPr>
        <p:sp>
          <p:nvSpPr>
            <p:cNvPr id="43" name="Flowchart: Terminator 42">
              <a:extLst>
                <a:ext uri="{FF2B5EF4-FFF2-40B4-BE49-F238E27FC236}">
                  <a16:creationId xmlns:a16="http://schemas.microsoft.com/office/drawing/2014/main" id="{E429E107-F999-4608-9288-03A362158F1D}"/>
                </a:ext>
              </a:extLst>
            </p:cNvPr>
            <p:cNvSpPr/>
            <p:nvPr/>
          </p:nvSpPr>
          <p:spPr>
            <a:xfrm>
              <a:off x="2238376" y="1934527"/>
              <a:ext cx="1238250" cy="408623"/>
            </a:xfrm>
            <a:prstGeom prst="flowChartTerminator">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r>
                <a:rPr lang="en-US" baseline="-25000" dirty="0"/>
                <a:t>N</a:t>
              </a:r>
              <a:r>
                <a:rPr lang="en-US" dirty="0"/>
                <a:t> &gt; 10</a:t>
              </a:r>
            </a:p>
          </p:txBody>
        </p:sp>
        <p:cxnSp>
          <p:nvCxnSpPr>
            <p:cNvPr id="44" name="Straight Arrow Connector 43">
              <a:extLst>
                <a:ext uri="{FF2B5EF4-FFF2-40B4-BE49-F238E27FC236}">
                  <a16:creationId xmlns:a16="http://schemas.microsoft.com/office/drawing/2014/main" id="{25249C02-30D3-4283-83C4-D36174088B4F}"/>
                </a:ext>
              </a:extLst>
            </p:cNvPr>
            <p:cNvCxnSpPr>
              <a:cxnSpLocks/>
              <a:stCxn id="43" idx="2"/>
              <a:endCxn id="46" idx="0"/>
            </p:cNvCxnSpPr>
            <p:nvPr/>
          </p:nvCxnSpPr>
          <p:spPr>
            <a:xfrm>
              <a:off x="2857501" y="2343150"/>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BC6D022-DB5F-49D7-8D12-56A484FEF0D7}"/>
                </a:ext>
              </a:extLst>
            </p:cNvPr>
            <p:cNvCxnSpPr>
              <a:cxnSpLocks/>
              <a:stCxn id="43" idx="2"/>
              <a:endCxn id="47" idx="0"/>
            </p:cNvCxnSpPr>
            <p:nvPr/>
          </p:nvCxnSpPr>
          <p:spPr>
            <a:xfrm flipH="1">
              <a:off x="2143126" y="2343150"/>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Flowchart: Terminator 45">
              <a:extLst>
                <a:ext uri="{FF2B5EF4-FFF2-40B4-BE49-F238E27FC236}">
                  <a16:creationId xmlns:a16="http://schemas.microsoft.com/office/drawing/2014/main" id="{8CDF32DE-847A-419D-96A8-B126692F6C20}"/>
                </a:ext>
              </a:extLst>
            </p:cNvPr>
            <p:cNvSpPr/>
            <p:nvPr/>
          </p:nvSpPr>
          <p:spPr>
            <a:xfrm>
              <a:off x="2952751" y="2751773"/>
              <a:ext cx="1238250" cy="408623"/>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baseline="-25000" dirty="0"/>
                <a:t>m</a:t>
              </a:r>
              <a:r>
                <a:rPr lang="en-US" dirty="0"/>
                <a:t> &lt; 1000</a:t>
              </a:r>
            </a:p>
          </p:txBody>
        </p:sp>
        <p:sp>
          <p:nvSpPr>
            <p:cNvPr id="47" name="Flowchart: Terminator 46">
              <a:extLst>
                <a:ext uri="{FF2B5EF4-FFF2-40B4-BE49-F238E27FC236}">
                  <a16:creationId xmlns:a16="http://schemas.microsoft.com/office/drawing/2014/main" id="{A8B12734-E358-468B-8ABF-9896CA075DBF}"/>
                </a:ext>
              </a:extLst>
            </p:cNvPr>
            <p:cNvSpPr/>
            <p:nvPr/>
          </p:nvSpPr>
          <p:spPr>
            <a:xfrm>
              <a:off x="1524001" y="2751773"/>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Radius = 67 pm</a:t>
              </a:r>
            </a:p>
          </p:txBody>
        </p:sp>
        <p:cxnSp>
          <p:nvCxnSpPr>
            <p:cNvPr id="48" name="Straight Arrow Connector 47">
              <a:extLst>
                <a:ext uri="{FF2B5EF4-FFF2-40B4-BE49-F238E27FC236}">
                  <a16:creationId xmlns:a16="http://schemas.microsoft.com/office/drawing/2014/main" id="{8A867ECA-3D64-4601-AC19-426E7C7ADC87}"/>
                </a:ext>
              </a:extLst>
            </p:cNvPr>
            <p:cNvCxnSpPr>
              <a:cxnSpLocks/>
              <a:endCxn id="50" idx="0"/>
            </p:cNvCxnSpPr>
            <p:nvPr/>
          </p:nvCxnSpPr>
          <p:spPr>
            <a:xfrm>
              <a:off x="3571876" y="3160396"/>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23F8C6D-A868-435B-A08E-841D594B7FE9}"/>
                </a:ext>
              </a:extLst>
            </p:cNvPr>
            <p:cNvCxnSpPr>
              <a:cxnSpLocks/>
              <a:endCxn id="51" idx="0"/>
            </p:cNvCxnSpPr>
            <p:nvPr/>
          </p:nvCxnSpPr>
          <p:spPr>
            <a:xfrm flipH="1">
              <a:off x="2857501" y="3160396"/>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Flowchart: Terminator 49">
              <a:extLst>
                <a:ext uri="{FF2B5EF4-FFF2-40B4-BE49-F238E27FC236}">
                  <a16:creationId xmlns:a16="http://schemas.microsoft.com/office/drawing/2014/main" id="{FD1C4FE0-BF57-44AF-BBCA-5722C9DF9812}"/>
                </a:ext>
              </a:extLst>
            </p:cNvPr>
            <p:cNvSpPr/>
            <p:nvPr/>
          </p:nvSpPr>
          <p:spPr>
            <a:xfrm>
              <a:off x="3667126" y="3569019"/>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Radius = 118 pm</a:t>
              </a:r>
            </a:p>
          </p:txBody>
        </p:sp>
        <p:sp>
          <p:nvSpPr>
            <p:cNvPr id="51" name="Flowchart: Terminator 50">
              <a:extLst>
                <a:ext uri="{FF2B5EF4-FFF2-40B4-BE49-F238E27FC236}">
                  <a16:creationId xmlns:a16="http://schemas.microsoft.com/office/drawing/2014/main" id="{06180400-985F-4149-818E-F8B531714039}"/>
                </a:ext>
              </a:extLst>
            </p:cNvPr>
            <p:cNvSpPr/>
            <p:nvPr/>
          </p:nvSpPr>
          <p:spPr>
            <a:xfrm>
              <a:off x="2238376" y="3569019"/>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Radius = 156 pm</a:t>
              </a:r>
            </a:p>
          </p:txBody>
        </p:sp>
      </p:grpSp>
      <p:cxnSp>
        <p:nvCxnSpPr>
          <p:cNvPr id="52" name="Connector: Curved 51">
            <a:extLst>
              <a:ext uri="{FF2B5EF4-FFF2-40B4-BE49-F238E27FC236}">
                <a16:creationId xmlns:a16="http://schemas.microsoft.com/office/drawing/2014/main" id="{40622492-B463-4970-86EB-42473DA1ED5A}"/>
              </a:ext>
            </a:extLst>
          </p:cNvPr>
          <p:cNvCxnSpPr>
            <a:cxnSpLocks/>
            <a:stCxn id="53" idx="1"/>
            <a:endCxn id="43" idx="0"/>
          </p:cNvCxnSpPr>
          <p:nvPr/>
        </p:nvCxnSpPr>
        <p:spPr>
          <a:xfrm rot="10800000" flipV="1">
            <a:off x="3023334" y="2384127"/>
            <a:ext cx="660120" cy="684638"/>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Flowchart: Process 52">
            <a:extLst>
              <a:ext uri="{FF2B5EF4-FFF2-40B4-BE49-F238E27FC236}">
                <a16:creationId xmlns:a16="http://schemas.microsoft.com/office/drawing/2014/main" id="{22725F06-944A-4CC5-B769-B87720CC430B}"/>
              </a:ext>
            </a:extLst>
          </p:cNvPr>
          <p:cNvSpPr/>
          <p:nvPr/>
        </p:nvSpPr>
        <p:spPr>
          <a:xfrm>
            <a:off x="3683454" y="2063823"/>
            <a:ext cx="956132" cy="640608"/>
          </a:xfrm>
          <a:prstGeom prst="flowChartProcess">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Data</a:t>
            </a:r>
          </a:p>
        </p:txBody>
      </p:sp>
    </p:spTree>
    <p:extLst>
      <p:ext uri="{BB962C8B-B14F-4D97-AF65-F5344CB8AC3E}">
        <p14:creationId xmlns:p14="http://schemas.microsoft.com/office/powerpoint/2010/main" val="1555786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0AA1921-06BF-4A0D-972F-59857998AE03}"/>
              </a:ext>
            </a:extLst>
          </p:cNvPr>
          <p:cNvSpPr>
            <a:spLocks noGrp="1"/>
          </p:cNvSpPr>
          <p:nvPr>
            <p:ph idx="1"/>
          </p:nvPr>
        </p:nvSpPr>
        <p:spPr>
          <a:xfrm>
            <a:off x="838200" y="1666601"/>
            <a:ext cx="10515600" cy="4351338"/>
          </a:xfrm>
        </p:spPr>
        <p:txBody>
          <a:bodyPr/>
          <a:lstStyle/>
          <a:p>
            <a:pPr marL="0" indent="0">
              <a:buNone/>
            </a:pPr>
            <a:r>
              <a:rPr lang="en-US" dirty="0"/>
              <a:t>What is Machine Learning?</a:t>
            </a:r>
          </a:p>
          <a:p>
            <a:r>
              <a:rPr lang="en-US" dirty="0"/>
              <a:t>Machine learning is a tool that finds patterns in large datasets that might be hard to discover otherwise</a:t>
            </a:r>
          </a:p>
          <a:p>
            <a:pPr marL="0" indent="0">
              <a:buNone/>
            </a:pPr>
            <a:r>
              <a:rPr lang="en-US" dirty="0"/>
              <a:t>How can we use it for Materials Science?</a:t>
            </a:r>
          </a:p>
          <a:p>
            <a:r>
              <a:rPr lang="en-US" dirty="0"/>
              <a:t>It can be included in existing materials science workflows to accelerate research, materials design, and materials discovery</a:t>
            </a:r>
          </a:p>
        </p:txBody>
      </p:sp>
      <p:graphicFrame>
        <p:nvGraphicFramePr>
          <p:cNvPr id="4" name="Diagram 3">
            <a:extLst>
              <a:ext uri="{FF2B5EF4-FFF2-40B4-BE49-F238E27FC236}">
                <a16:creationId xmlns:a16="http://schemas.microsoft.com/office/drawing/2014/main" id="{C396611E-7141-428A-88B9-3DE6D3CF00DF}"/>
              </a:ext>
            </a:extLst>
          </p:cNvPr>
          <p:cNvGraphicFramePr/>
          <p:nvPr/>
        </p:nvGraphicFramePr>
        <p:xfrm>
          <a:off x="2279650" y="4499644"/>
          <a:ext cx="6902450" cy="2061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245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0AA1921-06BF-4A0D-972F-59857998AE03}"/>
              </a:ext>
            </a:extLst>
          </p:cNvPr>
          <p:cNvSpPr>
            <a:spLocks noGrp="1"/>
          </p:cNvSpPr>
          <p:nvPr>
            <p:ph idx="1"/>
          </p:nvPr>
        </p:nvSpPr>
        <p:spPr>
          <a:xfrm>
            <a:off x="838200" y="1666601"/>
            <a:ext cx="10515600" cy="4351338"/>
          </a:xfrm>
        </p:spPr>
        <p:txBody>
          <a:bodyPr/>
          <a:lstStyle/>
          <a:p>
            <a:pPr marL="0" indent="0">
              <a:buNone/>
            </a:pPr>
            <a:r>
              <a:rPr lang="en-US" dirty="0"/>
              <a:t>What is Machine Learning?</a:t>
            </a:r>
          </a:p>
          <a:p>
            <a:r>
              <a:rPr lang="en-US" dirty="0"/>
              <a:t>Machine learning is a tool that finds patterns in large datasets that might be hard to discover otherwise</a:t>
            </a:r>
          </a:p>
          <a:p>
            <a:pPr marL="0" indent="0">
              <a:buNone/>
            </a:pPr>
            <a:r>
              <a:rPr lang="en-US" dirty="0"/>
              <a:t>How can we use it for Materials Science?</a:t>
            </a:r>
          </a:p>
          <a:p>
            <a:r>
              <a:rPr lang="en-US" dirty="0"/>
              <a:t>It can be included in existing materials science workflows to accelerate research, materials design, and materials discovery</a:t>
            </a:r>
          </a:p>
        </p:txBody>
      </p:sp>
      <p:graphicFrame>
        <p:nvGraphicFramePr>
          <p:cNvPr id="4" name="Diagram 3">
            <a:extLst>
              <a:ext uri="{FF2B5EF4-FFF2-40B4-BE49-F238E27FC236}">
                <a16:creationId xmlns:a16="http://schemas.microsoft.com/office/drawing/2014/main" id="{C396611E-7141-428A-88B9-3DE6D3CF00DF}"/>
              </a:ext>
            </a:extLst>
          </p:cNvPr>
          <p:cNvGraphicFramePr/>
          <p:nvPr>
            <p:extLst>
              <p:ext uri="{D42A27DB-BD31-4B8C-83A1-F6EECF244321}">
                <p14:modId xmlns:p14="http://schemas.microsoft.com/office/powerpoint/2010/main" val="2887782650"/>
              </p:ext>
            </p:extLst>
          </p:nvPr>
        </p:nvGraphicFramePr>
        <p:xfrm>
          <a:off x="2279650" y="4499644"/>
          <a:ext cx="6902450" cy="2061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177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a:xfrm>
            <a:off x="838200" y="365125"/>
            <a:ext cx="10515600" cy="1325563"/>
          </a:xfrm>
        </p:spPr>
        <p:txBody>
          <a:bodyPr/>
          <a:lstStyle/>
          <a:p>
            <a:pPr algn="ctr"/>
            <a:r>
              <a:rPr lang="en-US" dirty="0"/>
              <a:t>An Application: Predict a Materials Property</a:t>
            </a:r>
          </a:p>
        </p:txBody>
      </p:sp>
      <p:sp>
        <p:nvSpPr>
          <p:cNvPr id="4" name="Title 1">
            <a:extLst>
              <a:ext uri="{FF2B5EF4-FFF2-40B4-BE49-F238E27FC236}">
                <a16:creationId xmlns:a16="http://schemas.microsoft.com/office/drawing/2014/main" id="{AFD88DE9-F467-4D23-B034-F1522232D402}"/>
              </a:ext>
            </a:extLst>
          </p:cNvPr>
          <p:cNvSpPr txBox="1">
            <a:spLocks/>
          </p:cNvSpPr>
          <p:nvPr/>
        </p:nvSpPr>
        <p:spPr>
          <a:xfrm>
            <a:off x="3422073" y="1133004"/>
            <a:ext cx="609599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u="sng" dirty="0"/>
              <a:t>Bandgaps in Semiconductors</a:t>
            </a:r>
          </a:p>
        </p:txBody>
      </p:sp>
      <p:sp>
        <p:nvSpPr>
          <p:cNvPr id="3" name="Rectangle 2">
            <a:extLst>
              <a:ext uri="{FF2B5EF4-FFF2-40B4-BE49-F238E27FC236}">
                <a16:creationId xmlns:a16="http://schemas.microsoft.com/office/drawing/2014/main" id="{739BD08C-061C-4A29-98B7-603FD0427544}"/>
              </a:ext>
            </a:extLst>
          </p:cNvPr>
          <p:cNvSpPr/>
          <p:nvPr/>
        </p:nvSpPr>
        <p:spPr>
          <a:xfrm>
            <a:off x="114640" y="6492875"/>
            <a:ext cx="10712386" cy="276999"/>
          </a:xfrm>
          <a:prstGeom prst="rect">
            <a:avLst/>
          </a:prstGeom>
        </p:spPr>
        <p:txBody>
          <a:bodyPr wrap="square">
            <a:spAutoFit/>
          </a:bodyPr>
          <a:lstStyle/>
          <a:p>
            <a:r>
              <a:rPr lang="en-US" sz="1200" dirty="0"/>
              <a:t>Y. </a:t>
            </a:r>
            <a:r>
              <a:rPr lang="en-US" sz="1200" dirty="0" err="1"/>
              <a:t>Zhuo</a:t>
            </a:r>
            <a:r>
              <a:rPr lang="en-US" sz="1200" dirty="0"/>
              <a:t>, et al. </a:t>
            </a:r>
            <a:r>
              <a:rPr lang="en-US" sz="1200" i="1" dirty="0"/>
              <a:t>The Journal of Physical Chemistry Letters</a:t>
            </a:r>
            <a:r>
              <a:rPr lang="en-US" sz="1200" dirty="0"/>
              <a:t> 2018 </a:t>
            </a:r>
            <a:r>
              <a:rPr lang="en-US" sz="1200" i="1" dirty="0"/>
              <a:t>9</a:t>
            </a:r>
            <a:r>
              <a:rPr lang="en-US" sz="1200" dirty="0"/>
              <a:t> (7), 1668-1673. DOI: 10.1021/acs.jpclett.8b00124</a:t>
            </a:r>
          </a:p>
        </p:txBody>
      </p:sp>
      <p:grpSp>
        <p:nvGrpSpPr>
          <p:cNvPr id="7" name="Group 6">
            <a:extLst>
              <a:ext uri="{FF2B5EF4-FFF2-40B4-BE49-F238E27FC236}">
                <a16:creationId xmlns:a16="http://schemas.microsoft.com/office/drawing/2014/main" id="{1FE0E3B5-B20D-4AA2-AA79-C8E02AFD9832}"/>
              </a:ext>
            </a:extLst>
          </p:cNvPr>
          <p:cNvGrpSpPr/>
          <p:nvPr/>
        </p:nvGrpSpPr>
        <p:grpSpPr>
          <a:xfrm>
            <a:off x="2410695" y="1995918"/>
            <a:ext cx="7370610" cy="3524733"/>
            <a:chOff x="2410695" y="1995918"/>
            <a:chExt cx="7370610" cy="3524733"/>
          </a:xfrm>
        </p:grpSpPr>
        <p:pic>
          <p:nvPicPr>
            <p:cNvPr id="6" name="Picture 5">
              <a:extLst>
                <a:ext uri="{FF2B5EF4-FFF2-40B4-BE49-F238E27FC236}">
                  <a16:creationId xmlns:a16="http://schemas.microsoft.com/office/drawing/2014/main" id="{23E7C812-1F55-470C-931A-985ED4218C18}"/>
                </a:ext>
              </a:extLst>
            </p:cNvPr>
            <p:cNvPicPr>
              <a:picLocks noChangeAspect="1"/>
            </p:cNvPicPr>
            <p:nvPr/>
          </p:nvPicPr>
          <p:blipFill rotWithShape="1">
            <a:blip r:embed="rId3"/>
            <a:srcRect l="4243" b="59372"/>
            <a:stretch/>
          </p:blipFill>
          <p:spPr>
            <a:xfrm>
              <a:off x="2410695" y="1995918"/>
              <a:ext cx="7370610" cy="3524733"/>
            </a:xfrm>
            <a:prstGeom prst="rect">
              <a:avLst/>
            </a:prstGeom>
          </p:spPr>
        </p:pic>
        <p:sp>
          <p:nvSpPr>
            <p:cNvPr id="5" name="Rectangle 4">
              <a:extLst>
                <a:ext uri="{FF2B5EF4-FFF2-40B4-BE49-F238E27FC236}">
                  <a16:creationId xmlns:a16="http://schemas.microsoft.com/office/drawing/2014/main" id="{3819E763-888C-440C-9D89-1E3924FAF081}"/>
                </a:ext>
              </a:extLst>
            </p:cNvPr>
            <p:cNvSpPr/>
            <p:nvPr/>
          </p:nvSpPr>
          <p:spPr>
            <a:xfrm>
              <a:off x="2410695" y="5083330"/>
              <a:ext cx="1011378" cy="4373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A90350E8-5672-44B5-8535-78D696B71B4E}"/>
              </a:ext>
            </a:extLst>
          </p:cNvPr>
          <p:cNvSpPr txBox="1"/>
          <p:nvPr/>
        </p:nvSpPr>
        <p:spPr>
          <a:xfrm>
            <a:off x="0" y="5790087"/>
            <a:ext cx="12192000" cy="400110"/>
          </a:xfrm>
          <a:prstGeom prst="rect">
            <a:avLst/>
          </a:prstGeom>
          <a:noFill/>
        </p:spPr>
        <p:txBody>
          <a:bodyPr wrap="square" rtlCol="0">
            <a:spAutoFit/>
          </a:bodyPr>
          <a:lstStyle/>
          <a:p>
            <a:pPr algn="ctr"/>
            <a:r>
              <a:rPr lang="en-US" sz="2000" b="1" dirty="0"/>
              <a:t>Machine learning prediction here is obtained from only properties of the elements in the material!</a:t>
            </a:r>
          </a:p>
        </p:txBody>
      </p:sp>
      <p:sp>
        <p:nvSpPr>
          <p:cNvPr id="10" name="TextBox 9">
            <a:extLst>
              <a:ext uri="{FF2B5EF4-FFF2-40B4-BE49-F238E27FC236}">
                <a16:creationId xmlns:a16="http://schemas.microsoft.com/office/drawing/2014/main" id="{B8C457A3-D781-4199-87D9-18638CF1E997}"/>
              </a:ext>
            </a:extLst>
          </p:cNvPr>
          <p:cNvSpPr txBox="1"/>
          <p:nvPr/>
        </p:nvSpPr>
        <p:spPr>
          <a:xfrm rot="16200000">
            <a:off x="1414978" y="3410146"/>
            <a:ext cx="2517917" cy="523220"/>
          </a:xfrm>
          <a:prstGeom prst="rect">
            <a:avLst/>
          </a:prstGeom>
          <a:solidFill>
            <a:schemeClr val="bg1"/>
          </a:solidFill>
        </p:spPr>
        <p:txBody>
          <a:bodyPr wrap="square" rtlCol="0">
            <a:spAutoFit/>
          </a:bodyPr>
          <a:lstStyle/>
          <a:p>
            <a:pPr algn="ctr"/>
            <a:r>
              <a:rPr lang="en-US" sz="2800" dirty="0"/>
              <a:t>ML Predictions</a:t>
            </a:r>
          </a:p>
        </p:txBody>
      </p:sp>
      <p:sp>
        <p:nvSpPr>
          <p:cNvPr id="11" name="TextBox 10">
            <a:extLst>
              <a:ext uri="{FF2B5EF4-FFF2-40B4-BE49-F238E27FC236}">
                <a16:creationId xmlns:a16="http://schemas.microsoft.com/office/drawing/2014/main" id="{11432B49-C43B-4C30-A9F3-681B86336C25}"/>
              </a:ext>
            </a:extLst>
          </p:cNvPr>
          <p:cNvSpPr txBox="1"/>
          <p:nvPr/>
        </p:nvSpPr>
        <p:spPr>
          <a:xfrm>
            <a:off x="4994285" y="5083330"/>
            <a:ext cx="2203429" cy="523220"/>
          </a:xfrm>
          <a:prstGeom prst="rect">
            <a:avLst/>
          </a:prstGeom>
          <a:solidFill>
            <a:schemeClr val="bg1"/>
          </a:solidFill>
        </p:spPr>
        <p:txBody>
          <a:bodyPr wrap="square" rtlCol="0">
            <a:spAutoFit/>
          </a:bodyPr>
          <a:lstStyle/>
          <a:p>
            <a:pPr algn="ctr"/>
            <a:r>
              <a:rPr lang="en-US" sz="2800" dirty="0"/>
              <a:t>Known Values</a:t>
            </a:r>
          </a:p>
        </p:txBody>
      </p:sp>
    </p:spTree>
    <p:extLst>
      <p:ext uri="{BB962C8B-B14F-4D97-AF65-F5344CB8AC3E}">
        <p14:creationId xmlns:p14="http://schemas.microsoft.com/office/powerpoint/2010/main" val="3199784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p:txBody>
          <a:bodyPr/>
          <a:lstStyle/>
          <a:p>
            <a:pPr algn="ctr"/>
            <a:r>
              <a:rPr lang="en-US" dirty="0"/>
              <a:t>A Basic Materials Design Workflow</a:t>
            </a:r>
          </a:p>
        </p:txBody>
      </p:sp>
      <p:graphicFrame>
        <p:nvGraphicFramePr>
          <p:cNvPr id="8" name="Diagram 7">
            <a:extLst>
              <a:ext uri="{FF2B5EF4-FFF2-40B4-BE49-F238E27FC236}">
                <a16:creationId xmlns:a16="http://schemas.microsoft.com/office/drawing/2014/main" id="{F106ACC7-7ECD-44EF-961D-DD4E4CDCB948}"/>
              </a:ext>
            </a:extLst>
          </p:cNvPr>
          <p:cNvGraphicFramePr/>
          <p:nvPr>
            <p:extLst>
              <p:ext uri="{D42A27DB-BD31-4B8C-83A1-F6EECF244321}">
                <p14:modId xmlns:p14="http://schemas.microsoft.com/office/powerpoint/2010/main" val="261561059"/>
              </p:ext>
            </p:extLst>
          </p:nvPr>
        </p:nvGraphicFramePr>
        <p:xfrm>
          <a:off x="1669143" y="1403843"/>
          <a:ext cx="8853714" cy="2061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Diagram 11">
            <a:extLst>
              <a:ext uri="{FF2B5EF4-FFF2-40B4-BE49-F238E27FC236}">
                <a16:creationId xmlns:a16="http://schemas.microsoft.com/office/drawing/2014/main" id="{B4DBB6D6-ADF5-4104-91AC-61A908A23934}"/>
              </a:ext>
            </a:extLst>
          </p:cNvPr>
          <p:cNvGraphicFramePr/>
          <p:nvPr>
            <p:extLst>
              <p:ext uri="{D42A27DB-BD31-4B8C-83A1-F6EECF244321}">
                <p14:modId xmlns:p14="http://schemas.microsoft.com/office/powerpoint/2010/main" val="3746349877"/>
              </p:ext>
            </p:extLst>
          </p:nvPr>
        </p:nvGraphicFramePr>
        <p:xfrm>
          <a:off x="386442" y="3869872"/>
          <a:ext cx="11419116" cy="29881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15" name="Group 14">
            <a:extLst>
              <a:ext uri="{FF2B5EF4-FFF2-40B4-BE49-F238E27FC236}">
                <a16:creationId xmlns:a16="http://schemas.microsoft.com/office/drawing/2014/main" id="{47CA3166-EB0C-4869-B827-80CD1C9D8856}"/>
              </a:ext>
            </a:extLst>
          </p:cNvPr>
          <p:cNvGrpSpPr/>
          <p:nvPr/>
        </p:nvGrpSpPr>
        <p:grpSpPr>
          <a:xfrm rot="8569940">
            <a:off x="1608394" y="3709361"/>
            <a:ext cx="2624830" cy="353992"/>
            <a:chOff x="1570128" y="1317067"/>
            <a:chExt cx="302606" cy="353992"/>
          </a:xfrm>
        </p:grpSpPr>
        <p:sp>
          <p:nvSpPr>
            <p:cNvPr id="16" name="Arrow: Right 15">
              <a:extLst>
                <a:ext uri="{FF2B5EF4-FFF2-40B4-BE49-F238E27FC236}">
                  <a16:creationId xmlns:a16="http://schemas.microsoft.com/office/drawing/2014/main" id="{752A25FC-AE7E-4A57-9CED-5DB112567988}"/>
                </a:ext>
              </a:extLst>
            </p:cNvPr>
            <p:cNvSpPr/>
            <p:nvPr/>
          </p:nvSpPr>
          <p:spPr>
            <a:xfrm>
              <a:off x="1570128" y="1317067"/>
              <a:ext cx="302606" cy="35399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17" name="Arrow: Right 4">
              <a:extLst>
                <a:ext uri="{FF2B5EF4-FFF2-40B4-BE49-F238E27FC236}">
                  <a16:creationId xmlns:a16="http://schemas.microsoft.com/office/drawing/2014/main" id="{1161DD87-4371-4A1A-9ACA-5A2EB172C110}"/>
                </a:ext>
              </a:extLst>
            </p:cNvPr>
            <p:cNvSpPr txBox="1"/>
            <p:nvPr/>
          </p:nvSpPr>
          <p:spPr>
            <a:xfrm>
              <a:off x="1570128" y="1387865"/>
              <a:ext cx="211824" cy="2123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p:txBody>
        </p:sp>
      </p:grpSp>
      <p:grpSp>
        <p:nvGrpSpPr>
          <p:cNvPr id="18" name="Group 17">
            <a:extLst>
              <a:ext uri="{FF2B5EF4-FFF2-40B4-BE49-F238E27FC236}">
                <a16:creationId xmlns:a16="http://schemas.microsoft.com/office/drawing/2014/main" id="{9D6ADE3A-C28E-4280-851D-CA7197B2AD61}"/>
              </a:ext>
            </a:extLst>
          </p:cNvPr>
          <p:cNvGrpSpPr/>
          <p:nvPr/>
        </p:nvGrpSpPr>
        <p:grpSpPr>
          <a:xfrm rot="13173052">
            <a:off x="7988171" y="3779961"/>
            <a:ext cx="2624830" cy="353992"/>
            <a:chOff x="1570128" y="1317067"/>
            <a:chExt cx="302606" cy="353992"/>
          </a:xfrm>
        </p:grpSpPr>
        <p:sp>
          <p:nvSpPr>
            <p:cNvPr id="19" name="Arrow: Right 18">
              <a:extLst>
                <a:ext uri="{FF2B5EF4-FFF2-40B4-BE49-F238E27FC236}">
                  <a16:creationId xmlns:a16="http://schemas.microsoft.com/office/drawing/2014/main" id="{BCC6C62D-C61E-42A7-B99E-4BA0D684A6AC}"/>
                </a:ext>
              </a:extLst>
            </p:cNvPr>
            <p:cNvSpPr/>
            <p:nvPr/>
          </p:nvSpPr>
          <p:spPr>
            <a:xfrm>
              <a:off x="1570128" y="1317067"/>
              <a:ext cx="302606" cy="35399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20" name="Arrow: Right 4">
              <a:extLst>
                <a:ext uri="{FF2B5EF4-FFF2-40B4-BE49-F238E27FC236}">
                  <a16:creationId xmlns:a16="http://schemas.microsoft.com/office/drawing/2014/main" id="{BF5224CD-296C-4E66-A682-E9B37407FD91}"/>
                </a:ext>
              </a:extLst>
            </p:cNvPr>
            <p:cNvSpPr txBox="1"/>
            <p:nvPr/>
          </p:nvSpPr>
          <p:spPr>
            <a:xfrm>
              <a:off x="1570128" y="1387865"/>
              <a:ext cx="211824" cy="2123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p:txBody>
        </p:sp>
      </p:grpSp>
      <p:sp>
        <p:nvSpPr>
          <p:cNvPr id="21" name="Title 1">
            <a:extLst>
              <a:ext uri="{FF2B5EF4-FFF2-40B4-BE49-F238E27FC236}">
                <a16:creationId xmlns:a16="http://schemas.microsoft.com/office/drawing/2014/main" id="{963E8272-4D16-41C4-AAC6-095A1F417612}"/>
              </a:ext>
            </a:extLst>
          </p:cNvPr>
          <p:cNvSpPr txBox="1">
            <a:spLocks/>
          </p:cNvSpPr>
          <p:nvPr/>
        </p:nvSpPr>
        <p:spPr>
          <a:xfrm>
            <a:off x="838200" y="37006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u="sng" dirty="0"/>
              <a:t>Training Details</a:t>
            </a:r>
          </a:p>
        </p:txBody>
      </p:sp>
    </p:spTree>
    <p:extLst>
      <p:ext uri="{BB962C8B-B14F-4D97-AF65-F5344CB8AC3E}">
        <p14:creationId xmlns:p14="http://schemas.microsoft.com/office/powerpoint/2010/main" val="3206778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p:txBody>
          <a:bodyPr/>
          <a:lstStyle/>
          <a:p>
            <a:pPr algn="ctr"/>
            <a:r>
              <a:rPr lang="en-US" dirty="0"/>
              <a:t>Machine Learning is Pattern Matching</a:t>
            </a:r>
          </a:p>
        </p:txBody>
      </p:sp>
      <p:sp>
        <p:nvSpPr>
          <p:cNvPr id="3" name="Rectangle 2">
            <a:extLst>
              <a:ext uri="{FF2B5EF4-FFF2-40B4-BE49-F238E27FC236}">
                <a16:creationId xmlns:a16="http://schemas.microsoft.com/office/drawing/2014/main" id="{02240645-4142-4DBF-9907-498DE5AF3AA2}"/>
              </a:ext>
            </a:extLst>
          </p:cNvPr>
          <p:cNvSpPr/>
          <p:nvPr/>
        </p:nvSpPr>
        <p:spPr>
          <a:xfrm>
            <a:off x="0" y="6488120"/>
            <a:ext cx="8716804" cy="276999"/>
          </a:xfrm>
          <a:prstGeom prst="rect">
            <a:avLst/>
          </a:prstGeom>
        </p:spPr>
        <p:txBody>
          <a:bodyPr wrap="square">
            <a:spAutoFit/>
          </a:bodyPr>
          <a:lstStyle/>
          <a:p>
            <a:r>
              <a:rPr lang="en-US" sz="1200" dirty="0">
                <a:hlinkClick r:id="rId3"/>
              </a:rPr>
              <a:t>https://chem.libretexts.org/Bookshelves/Introductory_Chemistry</a:t>
            </a:r>
            <a:r>
              <a:rPr lang="en-US" sz="1200" dirty="0"/>
              <a:t> (accessed May, 2020)</a:t>
            </a:r>
          </a:p>
        </p:txBody>
      </p:sp>
      <p:pic>
        <p:nvPicPr>
          <p:cNvPr id="5" name="Picture 4" descr="A close up of a map&#10;&#10;Description automatically generated">
            <a:extLst>
              <a:ext uri="{FF2B5EF4-FFF2-40B4-BE49-F238E27FC236}">
                <a16:creationId xmlns:a16="http://schemas.microsoft.com/office/drawing/2014/main" id="{B459CB4A-35CB-4A2B-BAAB-F43D6A0290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6242" y="1690688"/>
            <a:ext cx="6019516" cy="4642270"/>
          </a:xfrm>
          <a:prstGeom prst="rect">
            <a:avLst/>
          </a:prstGeom>
        </p:spPr>
      </p:pic>
    </p:spTree>
    <p:extLst>
      <p:ext uri="{BB962C8B-B14F-4D97-AF65-F5344CB8AC3E}">
        <p14:creationId xmlns:p14="http://schemas.microsoft.com/office/powerpoint/2010/main" val="3817951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a:xfrm>
            <a:off x="838200" y="365125"/>
            <a:ext cx="10515600" cy="1325563"/>
          </a:xfrm>
        </p:spPr>
        <p:txBody>
          <a:bodyPr/>
          <a:lstStyle/>
          <a:p>
            <a:pPr algn="ctr"/>
            <a:r>
              <a:rPr lang="en-US" dirty="0"/>
              <a:t>Key Distinction in ML </a:t>
            </a:r>
          </a:p>
        </p:txBody>
      </p:sp>
      <p:sp>
        <p:nvSpPr>
          <p:cNvPr id="20" name="Title 1">
            <a:extLst>
              <a:ext uri="{FF2B5EF4-FFF2-40B4-BE49-F238E27FC236}">
                <a16:creationId xmlns:a16="http://schemas.microsoft.com/office/drawing/2014/main" id="{49C445BF-4FBF-4277-9204-16CA2F452539}"/>
              </a:ext>
            </a:extLst>
          </p:cNvPr>
          <p:cNvSpPr txBox="1">
            <a:spLocks/>
          </p:cNvSpPr>
          <p:nvPr/>
        </p:nvSpPr>
        <p:spPr>
          <a:xfrm>
            <a:off x="0" y="1234280"/>
            <a:ext cx="609599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u="sng" dirty="0"/>
              <a:t>Supervised Learning</a:t>
            </a:r>
          </a:p>
        </p:txBody>
      </p:sp>
      <p:sp>
        <p:nvSpPr>
          <p:cNvPr id="21" name="Title 1">
            <a:extLst>
              <a:ext uri="{FF2B5EF4-FFF2-40B4-BE49-F238E27FC236}">
                <a16:creationId xmlns:a16="http://schemas.microsoft.com/office/drawing/2014/main" id="{19549A52-3C68-4F13-9F88-EDE683B69F5A}"/>
              </a:ext>
            </a:extLst>
          </p:cNvPr>
          <p:cNvSpPr txBox="1">
            <a:spLocks/>
          </p:cNvSpPr>
          <p:nvPr/>
        </p:nvSpPr>
        <p:spPr>
          <a:xfrm>
            <a:off x="6096009" y="1234279"/>
            <a:ext cx="609599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u="sng" dirty="0"/>
              <a:t>Unsupervised Learning</a:t>
            </a:r>
          </a:p>
        </p:txBody>
      </p:sp>
      <p:cxnSp>
        <p:nvCxnSpPr>
          <p:cNvPr id="4" name="Straight Arrow Connector 3">
            <a:extLst>
              <a:ext uri="{FF2B5EF4-FFF2-40B4-BE49-F238E27FC236}">
                <a16:creationId xmlns:a16="http://schemas.microsoft.com/office/drawing/2014/main" id="{BBE5E482-55DE-4702-BA7D-A5C26B1DDA7C}"/>
              </a:ext>
            </a:extLst>
          </p:cNvPr>
          <p:cNvCxnSpPr>
            <a:cxnSpLocks/>
          </p:cNvCxnSpPr>
          <p:nvPr/>
        </p:nvCxnSpPr>
        <p:spPr>
          <a:xfrm>
            <a:off x="1433507" y="4745833"/>
            <a:ext cx="32289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6028640-3827-4579-B6D3-B52146BDE41A}"/>
              </a:ext>
            </a:extLst>
          </p:cNvPr>
          <p:cNvCxnSpPr>
            <a:cxnSpLocks/>
          </p:cNvCxnSpPr>
          <p:nvPr/>
        </p:nvCxnSpPr>
        <p:spPr>
          <a:xfrm flipV="1">
            <a:off x="1433507" y="2628900"/>
            <a:ext cx="0" cy="21169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32A7AFF0-D67C-4CF8-8FD5-7D14148AB30D}"/>
              </a:ext>
            </a:extLst>
          </p:cNvPr>
          <p:cNvSpPr/>
          <p:nvPr/>
        </p:nvSpPr>
        <p:spPr>
          <a:xfrm>
            <a:off x="1790690" y="4042174"/>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1A45FE1-58B1-492B-9A9A-6C8991063E10}"/>
              </a:ext>
            </a:extLst>
          </p:cNvPr>
          <p:cNvSpPr/>
          <p:nvPr/>
        </p:nvSpPr>
        <p:spPr>
          <a:xfrm>
            <a:off x="2590790" y="3876676"/>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B268701-DB16-4A41-B435-3663ED60D468}"/>
              </a:ext>
            </a:extLst>
          </p:cNvPr>
          <p:cNvSpPr/>
          <p:nvPr/>
        </p:nvSpPr>
        <p:spPr>
          <a:xfrm>
            <a:off x="2182409" y="3814763"/>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9C1F1F0-445F-4C9D-812F-7B73434FFD01}"/>
              </a:ext>
            </a:extLst>
          </p:cNvPr>
          <p:cNvSpPr/>
          <p:nvPr/>
        </p:nvSpPr>
        <p:spPr>
          <a:xfrm>
            <a:off x="3490897" y="3402808"/>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8AB219D-5CE8-486C-988F-3DE4BCB86582}"/>
              </a:ext>
            </a:extLst>
          </p:cNvPr>
          <p:cNvSpPr/>
          <p:nvPr/>
        </p:nvSpPr>
        <p:spPr>
          <a:xfrm>
            <a:off x="2947981" y="3724278"/>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3CB2489-2A07-4FCD-BBC1-C310CC2F98D5}"/>
              </a:ext>
            </a:extLst>
          </p:cNvPr>
          <p:cNvSpPr/>
          <p:nvPr/>
        </p:nvSpPr>
        <p:spPr>
          <a:xfrm>
            <a:off x="4000489" y="3724278"/>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68562DC-CBAB-456F-AB6D-17D2EE07C529}"/>
              </a:ext>
            </a:extLst>
          </p:cNvPr>
          <p:cNvSpPr/>
          <p:nvPr/>
        </p:nvSpPr>
        <p:spPr>
          <a:xfrm>
            <a:off x="4248139" y="4174333"/>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535AFC2-F1A6-4DA1-8826-40A2C94BD4FF}"/>
              </a:ext>
            </a:extLst>
          </p:cNvPr>
          <p:cNvSpPr/>
          <p:nvPr/>
        </p:nvSpPr>
        <p:spPr>
          <a:xfrm>
            <a:off x="3178961" y="3464720"/>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FDA5E9D-1B96-4E84-86A9-1AAABFD14A64}"/>
              </a:ext>
            </a:extLst>
          </p:cNvPr>
          <p:cNvSpPr txBox="1"/>
          <p:nvPr/>
        </p:nvSpPr>
        <p:spPr>
          <a:xfrm>
            <a:off x="2385987" y="4820725"/>
            <a:ext cx="1571534" cy="369332"/>
          </a:xfrm>
          <a:prstGeom prst="rect">
            <a:avLst/>
          </a:prstGeom>
          <a:noFill/>
        </p:spPr>
        <p:txBody>
          <a:bodyPr wrap="square" rtlCol="0">
            <a:spAutoFit/>
          </a:bodyPr>
          <a:lstStyle/>
          <a:p>
            <a:r>
              <a:rPr lang="en-US" dirty="0"/>
              <a:t>Input Data X</a:t>
            </a:r>
          </a:p>
        </p:txBody>
      </p:sp>
      <p:sp>
        <p:nvSpPr>
          <p:cNvPr id="31" name="TextBox 30">
            <a:extLst>
              <a:ext uri="{FF2B5EF4-FFF2-40B4-BE49-F238E27FC236}">
                <a16:creationId xmlns:a16="http://schemas.microsoft.com/office/drawing/2014/main" id="{7E4B9C2D-C21F-418F-96F0-E5D671878712}"/>
              </a:ext>
            </a:extLst>
          </p:cNvPr>
          <p:cNvSpPr txBox="1"/>
          <p:nvPr/>
        </p:nvSpPr>
        <p:spPr>
          <a:xfrm rot="16200000">
            <a:off x="-137396" y="3400904"/>
            <a:ext cx="2320527" cy="369332"/>
          </a:xfrm>
          <a:prstGeom prst="rect">
            <a:avLst/>
          </a:prstGeom>
          <a:noFill/>
        </p:spPr>
        <p:txBody>
          <a:bodyPr wrap="square" rtlCol="0">
            <a:spAutoFit/>
          </a:bodyPr>
          <a:lstStyle/>
          <a:p>
            <a:r>
              <a:rPr lang="en-US" dirty="0"/>
              <a:t>Labels (Output Data)</a:t>
            </a:r>
          </a:p>
        </p:txBody>
      </p:sp>
      <p:cxnSp>
        <p:nvCxnSpPr>
          <p:cNvPr id="33" name="Straight Arrow Connector 32">
            <a:extLst>
              <a:ext uri="{FF2B5EF4-FFF2-40B4-BE49-F238E27FC236}">
                <a16:creationId xmlns:a16="http://schemas.microsoft.com/office/drawing/2014/main" id="{3C168BE4-A49E-4A54-B5C1-CFD6CE5FA98C}"/>
              </a:ext>
            </a:extLst>
          </p:cNvPr>
          <p:cNvCxnSpPr>
            <a:cxnSpLocks/>
          </p:cNvCxnSpPr>
          <p:nvPr/>
        </p:nvCxnSpPr>
        <p:spPr>
          <a:xfrm>
            <a:off x="7340059" y="4745833"/>
            <a:ext cx="322897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BF6795E-EDDD-4FA7-9C55-C1360FA79C16}"/>
              </a:ext>
            </a:extLst>
          </p:cNvPr>
          <p:cNvCxnSpPr>
            <a:cxnSpLocks/>
          </p:cNvCxnSpPr>
          <p:nvPr/>
        </p:nvCxnSpPr>
        <p:spPr>
          <a:xfrm flipV="1">
            <a:off x="7340059" y="2628900"/>
            <a:ext cx="0" cy="21169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616C302-A371-4595-850B-3C4CC0AEEA86}"/>
              </a:ext>
            </a:extLst>
          </p:cNvPr>
          <p:cNvSpPr/>
          <p:nvPr/>
        </p:nvSpPr>
        <p:spPr>
          <a:xfrm>
            <a:off x="7732963" y="4273157"/>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98528A51-8E50-41B8-A01B-8CDF4F99BB87}"/>
              </a:ext>
            </a:extLst>
          </p:cNvPr>
          <p:cNvSpPr/>
          <p:nvPr/>
        </p:nvSpPr>
        <p:spPr>
          <a:xfrm>
            <a:off x="8021213" y="4012408"/>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67F3DC1-519F-4D38-8C66-D63348A69803}"/>
              </a:ext>
            </a:extLst>
          </p:cNvPr>
          <p:cNvSpPr/>
          <p:nvPr/>
        </p:nvSpPr>
        <p:spPr>
          <a:xfrm>
            <a:off x="7687843" y="3876676"/>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DD9A1C4-54D5-40CB-9810-F404A2DB81A5}"/>
              </a:ext>
            </a:extLst>
          </p:cNvPr>
          <p:cNvSpPr/>
          <p:nvPr/>
        </p:nvSpPr>
        <p:spPr>
          <a:xfrm>
            <a:off x="9793921" y="3889778"/>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5326D993-C543-4796-8F4E-4CD88930AAF0}"/>
              </a:ext>
            </a:extLst>
          </p:cNvPr>
          <p:cNvSpPr/>
          <p:nvPr/>
        </p:nvSpPr>
        <p:spPr>
          <a:xfrm>
            <a:off x="7878066" y="3706717"/>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BD75024-DA3D-4059-95EA-5CC8C7419192}"/>
              </a:ext>
            </a:extLst>
          </p:cNvPr>
          <p:cNvSpPr/>
          <p:nvPr/>
        </p:nvSpPr>
        <p:spPr>
          <a:xfrm>
            <a:off x="10059174" y="3677842"/>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8B54D0AF-79F0-4E8D-BB71-0D69E1E63752}"/>
              </a:ext>
            </a:extLst>
          </p:cNvPr>
          <p:cNvSpPr/>
          <p:nvPr/>
        </p:nvSpPr>
        <p:spPr>
          <a:xfrm>
            <a:off x="9793920" y="3554017"/>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D7C4CBE-8D9A-40E1-9165-AFF5265731CA}"/>
              </a:ext>
            </a:extLst>
          </p:cNvPr>
          <p:cNvSpPr/>
          <p:nvPr/>
        </p:nvSpPr>
        <p:spPr>
          <a:xfrm>
            <a:off x="10124809" y="3439720"/>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9479A4A9-D92C-42EE-959B-78441FC9E345}"/>
              </a:ext>
            </a:extLst>
          </p:cNvPr>
          <p:cNvSpPr txBox="1"/>
          <p:nvPr/>
        </p:nvSpPr>
        <p:spPr>
          <a:xfrm>
            <a:off x="8234480" y="4849754"/>
            <a:ext cx="1881233" cy="369332"/>
          </a:xfrm>
          <a:prstGeom prst="rect">
            <a:avLst/>
          </a:prstGeom>
          <a:noFill/>
        </p:spPr>
        <p:txBody>
          <a:bodyPr wrap="square" rtlCol="0">
            <a:spAutoFit/>
          </a:bodyPr>
          <a:lstStyle/>
          <a:p>
            <a:r>
              <a:rPr lang="en-US" dirty="0"/>
              <a:t>Input Data X</a:t>
            </a:r>
            <a:r>
              <a:rPr lang="en-US" baseline="-25000" dirty="0"/>
              <a:t>1</a:t>
            </a:r>
            <a:endParaRPr lang="en-US" dirty="0"/>
          </a:p>
        </p:txBody>
      </p:sp>
      <p:sp>
        <p:nvSpPr>
          <p:cNvPr id="44" name="TextBox 43">
            <a:extLst>
              <a:ext uri="{FF2B5EF4-FFF2-40B4-BE49-F238E27FC236}">
                <a16:creationId xmlns:a16="http://schemas.microsoft.com/office/drawing/2014/main" id="{9D682501-3AFE-4352-9E12-D576220A6FF4}"/>
              </a:ext>
            </a:extLst>
          </p:cNvPr>
          <p:cNvSpPr txBox="1"/>
          <p:nvPr/>
        </p:nvSpPr>
        <p:spPr>
          <a:xfrm rot="16200000">
            <a:off x="6294013" y="3530027"/>
            <a:ext cx="1478532" cy="369332"/>
          </a:xfrm>
          <a:prstGeom prst="rect">
            <a:avLst/>
          </a:prstGeom>
          <a:noFill/>
        </p:spPr>
        <p:txBody>
          <a:bodyPr wrap="square" rtlCol="0">
            <a:spAutoFit/>
          </a:bodyPr>
          <a:lstStyle/>
          <a:p>
            <a:r>
              <a:rPr lang="en-US" dirty="0"/>
              <a:t>Input Data X</a:t>
            </a:r>
            <a:r>
              <a:rPr lang="en-US" baseline="-25000" dirty="0"/>
              <a:t>2</a:t>
            </a:r>
            <a:endParaRPr lang="en-US" dirty="0"/>
          </a:p>
        </p:txBody>
      </p:sp>
      <p:sp>
        <p:nvSpPr>
          <p:cNvPr id="45" name="Oval 44">
            <a:extLst>
              <a:ext uri="{FF2B5EF4-FFF2-40B4-BE49-F238E27FC236}">
                <a16:creationId xmlns:a16="http://schemas.microsoft.com/office/drawing/2014/main" id="{5A869C90-100D-43F2-A2F4-E379E54EAE37}"/>
              </a:ext>
            </a:extLst>
          </p:cNvPr>
          <p:cNvSpPr/>
          <p:nvPr/>
        </p:nvSpPr>
        <p:spPr>
          <a:xfrm>
            <a:off x="8879509" y="3213381"/>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8BCEE37F-C268-42F6-B244-9F212556A79E}"/>
              </a:ext>
            </a:extLst>
          </p:cNvPr>
          <p:cNvSpPr/>
          <p:nvPr/>
        </p:nvSpPr>
        <p:spPr>
          <a:xfrm>
            <a:off x="8809272" y="3003352"/>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05B2841-D0D5-4415-90FF-384EBFF0A056}"/>
              </a:ext>
            </a:extLst>
          </p:cNvPr>
          <p:cNvSpPr/>
          <p:nvPr/>
        </p:nvSpPr>
        <p:spPr>
          <a:xfrm>
            <a:off x="9041438" y="3032521"/>
            <a:ext cx="123825" cy="123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CB45618-6FED-43E4-AC01-89CD4F113EF7}"/>
              </a:ext>
            </a:extLst>
          </p:cNvPr>
          <p:cNvSpPr txBox="1"/>
          <p:nvPr/>
        </p:nvSpPr>
        <p:spPr>
          <a:xfrm>
            <a:off x="1623996" y="5491166"/>
            <a:ext cx="2928954" cy="830997"/>
          </a:xfrm>
          <a:prstGeom prst="rect">
            <a:avLst/>
          </a:prstGeom>
          <a:noFill/>
          <a:ln w="25400">
            <a:solidFill>
              <a:schemeClr val="accent6"/>
            </a:solidFill>
          </a:ln>
        </p:spPr>
        <p:txBody>
          <a:bodyPr wrap="square" rtlCol="0">
            <a:spAutoFit/>
          </a:bodyPr>
          <a:lstStyle/>
          <a:p>
            <a:pPr algn="ctr"/>
            <a:r>
              <a:rPr lang="en-US" sz="2400" dirty="0"/>
              <a:t>Find a </a:t>
            </a:r>
            <a:r>
              <a:rPr lang="en-US" sz="2400" b="1" dirty="0">
                <a:solidFill>
                  <a:srgbClr val="C00000"/>
                </a:solidFill>
              </a:rPr>
              <a:t>Function</a:t>
            </a:r>
            <a:r>
              <a:rPr lang="en-US" sz="2400" b="1" dirty="0"/>
              <a:t> </a:t>
            </a:r>
            <a:r>
              <a:rPr lang="en-US" sz="2400" dirty="0"/>
              <a:t>that represents the data</a:t>
            </a:r>
            <a:endParaRPr lang="en-US" sz="2400" b="1" dirty="0"/>
          </a:p>
        </p:txBody>
      </p:sp>
      <p:sp>
        <p:nvSpPr>
          <p:cNvPr id="49" name="TextBox 48">
            <a:extLst>
              <a:ext uri="{FF2B5EF4-FFF2-40B4-BE49-F238E27FC236}">
                <a16:creationId xmlns:a16="http://schemas.microsoft.com/office/drawing/2014/main" id="{7F6EEE86-98FE-42BD-8CF8-323A3C313AB0}"/>
              </a:ext>
            </a:extLst>
          </p:cNvPr>
          <p:cNvSpPr txBox="1"/>
          <p:nvPr/>
        </p:nvSpPr>
        <p:spPr>
          <a:xfrm>
            <a:off x="7186835" y="5472561"/>
            <a:ext cx="3914338" cy="830997"/>
          </a:xfrm>
          <a:prstGeom prst="rect">
            <a:avLst/>
          </a:prstGeom>
          <a:noFill/>
        </p:spPr>
        <p:txBody>
          <a:bodyPr wrap="square" rtlCol="0">
            <a:spAutoFit/>
          </a:bodyPr>
          <a:lstStyle/>
          <a:p>
            <a:pPr algn="ctr"/>
            <a:r>
              <a:rPr lang="en-US" sz="2400" dirty="0"/>
              <a:t>Find </a:t>
            </a:r>
            <a:r>
              <a:rPr lang="en-US" sz="2400" b="1" dirty="0">
                <a:solidFill>
                  <a:srgbClr val="C00000"/>
                </a:solidFill>
              </a:rPr>
              <a:t>Structure</a:t>
            </a:r>
            <a:r>
              <a:rPr lang="en-US" sz="2400" b="1" dirty="0"/>
              <a:t> </a:t>
            </a:r>
            <a:r>
              <a:rPr lang="en-US" sz="2400" dirty="0"/>
              <a:t>in the data</a:t>
            </a:r>
          </a:p>
          <a:p>
            <a:pPr algn="ctr"/>
            <a:r>
              <a:rPr lang="en-US" sz="2400" dirty="0"/>
              <a:t>No Labels</a:t>
            </a:r>
          </a:p>
        </p:txBody>
      </p:sp>
      <p:sp>
        <p:nvSpPr>
          <p:cNvPr id="5" name="Freeform: Shape 4">
            <a:extLst>
              <a:ext uri="{FF2B5EF4-FFF2-40B4-BE49-F238E27FC236}">
                <a16:creationId xmlns:a16="http://schemas.microsoft.com/office/drawing/2014/main" id="{8BE70E46-D759-4DC8-B6AE-1C2B2171BD6B}"/>
              </a:ext>
            </a:extLst>
          </p:cNvPr>
          <p:cNvSpPr/>
          <p:nvPr/>
        </p:nvSpPr>
        <p:spPr>
          <a:xfrm>
            <a:off x="1484243" y="3376744"/>
            <a:ext cx="3061262" cy="1261517"/>
          </a:xfrm>
          <a:custGeom>
            <a:avLst/>
            <a:gdLst>
              <a:gd name="connsiteX0" fmla="*/ 0 w 3061262"/>
              <a:gd name="connsiteY0" fmla="*/ 1261517 h 1261517"/>
              <a:gd name="connsiteX1" fmla="*/ 530087 w 3061262"/>
              <a:gd name="connsiteY1" fmla="*/ 612160 h 1261517"/>
              <a:gd name="connsiteX2" fmla="*/ 980661 w 3061262"/>
              <a:gd name="connsiteY2" fmla="*/ 545899 h 1261517"/>
              <a:gd name="connsiteX3" fmla="*/ 1484244 w 3061262"/>
              <a:gd name="connsiteY3" fmla="*/ 545899 h 1261517"/>
              <a:gd name="connsiteX4" fmla="*/ 1895061 w 3061262"/>
              <a:gd name="connsiteY4" fmla="*/ 15813 h 1261517"/>
              <a:gd name="connsiteX5" fmla="*/ 2478157 w 3061262"/>
              <a:gd name="connsiteY5" fmla="*/ 241099 h 1261517"/>
              <a:gd name="connsiteX6" fmla="*/ 3061253 w 3061262"/>
              <a:gd name="connsiteY6" fmla="*/ 1248265 h 126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1262" h="1261517">
                <a:moveTo>
                  <a:pt x="0" y="1261517"/>
                </a:moveTo>
                <a:cubicBezTo>
                  <a:pt x="183322" y="996473"/>
                  <a:pt x="366644" y="731430"/>
                  <a:pt x="530087" y="612160"/>
                </a:cubicBezTo>
                <a:cubicBezTo>
                  <a:pt x="693531" y="492890"/>
                  <a:pt x="821635" y="556943"/>
                  <a:pt x="980661" y="545899"/>
                </a:cubicBezTo>
                <a:cubicBezTo>
                  <a:pt x="1139687" y="534855"/>
                  <a:pt x="1331844" y="634247"/>
                  <a:pt x="1484244" y="545899"/>
                </a:cubicBezTo>
                <a:cubicBezTo>
                  <a:pt x="1636644" y="457551"/>
                  <a:pt x="1729409" y="66613"/>
                  <a:pt x="1895061" y="15813"/>
                </a:cubicBezTo>
                <a:cubicBezTo>
                  <a:pt x="2060713" y="-34987"/>
                  <a:pt x="2283792" y="35690"/>
                  <a:pt x="2478157" y="241099"/>
                </a:cubicBezTo>
                <a:cubicBezTo>
                  <a:pt x="2672522" y="446508"/>
                  <a:pt x="3063462" y="1058317"/>
                  <a:pt x="3061253" y="1248265"/>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05AB64F-CD24-426D-983D-D91A7ACA0C4C}"/>
              </a:ext>
            </a:extLst>
          </p:cNvPr>
          <p:cNvSpPr/>
          <p:nvPr/>
        </p:nvSpPr>
        <p:spPr>
          <a:xfrm>
            <a:off x="7504431" y="3417299"/>
            <a:ext cx="822151" cy="122664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E9DEAF27-2981-41E1-8EBF-97AE6ECC8020}"/>
              </a:ext>
            </a:extLst>
          </p:cNvPr>
          <p:cNvSpPr/>
          <p:nvPr/>
        </p:nvSpPr>
        <p:spPr>
          <a:xfrm>
            <a:off x="8543471" y="2721781"/>
            <a:ext cx="822151" cy="83174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6D37C7A0-04B5-408F-9E38-C83838D63947}"/>
              </a:ext>
            </a:extLst>
          </p:cNvPr>
          <p:cNvSpPr/>
          <p:nvPr/>
        </p:nvSpPr>
        <p:spPr>
          <a:xfrm>
            <a:off x="9629905" y="3261971"/>
            <a:ext cx="822151" cy="91236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22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a:xfrm>
            <a:off x="838200" y="365125"/>
            <a:ext cx="10515600" cy="1325563"/>
          </a:xfrm>
        </p:spPr>
        <p:txBody>
          <a:bodyPr/>
          <a:lstStyle/>
          <a:p>
            <a:pPr algn="ctr"/>
            <a:r>
              <a:rPr lang="en-US" dirty="0"/>
              <a:t>Key Distinction in ML </a:t>
            </a:r>
          </a:p>
        </p:txBody>
      </p:sp>
      <p:sp>
        <p:nvSpPr>
          <p:cNvPr id="20" name="Title 1">
            <a:extLst>
              <a:ext uri="{FF2B5EF4-FFF2-40B4-BE49-F238E27FC236}">
                <a16:creationId xmlns:a16="http://schemas.microsoft.com/office/drawing/2014/main" id="{49C445BF-4FBF-4277-9204-16CA2F452539}"/>
              </a:ext>
            </a:extLst>
          </p:cNvPr>
          <p:cNvSpPr txBox="1">
            <a:spLocks/>
          </p:cNvSpPr>
          <p:nvPr/>
        </p:nvSpPr>
        <p:spPr>
          <a:xfrm>
            <a:off x="6096009" y="1310480"/>
            <a:ext cx="609599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u="sng" dirty="0"/>
              <a:t>Classification</a:t>
            </a:r>
          </a:p>
        </p:txBody>
      </p:sp>
      <p:sp>
        <p:nvSpPr>
          <p:cNvPr id="21" name="Title 1">
            <a:extLst>
              <a:ext uri="{FF2B5EF4-FFF2-40B4-BE49-F238E27FC236}">
                <a16:creationId xmlns:a16="http://schemas.microsoft.com/office/drawing/2014/main" id="{19549A52-3C68-4F13-9F88-EDE683B69F5A}"/>
              </a:ext>
            </a:extLst>
          </p:cNvPr>
          <p:cNvSpPr txBox="1">
            <a:spLocks/>
          </p:cNvSpPr>
          <p:nvPr/>
        </p:nvSpPr>
        <p:spPr>
          <a:xfrm>
            <a:off x="-53060" y="1310480"/>
            <a:ext cx="609599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u="sng" dirty="0"/>
              <a:t>Regression</a:t>
            </a:r>
          </a:p>
        </p:txBody>
      </p:sp>
      <p:sp>
        <p:nvSpPr>
          <p:cNvPr id="53" name="Flowchart: Delay 52">
            <a:extLst>
              <a:ext uri="{FF2B5EF4-FFF2-40B4-BE49-F238E27FC236}">
                <a16:creationId xmlns:a16="http://schemas.microsoft.com/office/drawing/2014/main" id="{CC0A9384-9FD3-4181-A9A1-617FF3C2E1C9}"/>
              </a:ext>
            </a:extLst>
          </p:cNvPr>
          <p:cNvSpPr/>
          <p:nvPr/>
        </p:nvSpPr>
        <p:spPr>
          <a:xfrm>
            <a:off x="9117474" y="2636043"/>
            <a:ext cx="1608369" cy="1050904"/>
          </a:xfrm>
          <a:prstGeom prst="flowChartDelay">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Conductor</a:t>
            </a:r>
          </a:p>
        </p:txBody>
      </p:sp>
      <p:sp>
        <p:nvSpPr>
          <p:cNvPr id="54" name="Flowchart: Delay 53">
            <a:extLst>
              <a:ext uri="{FF2B5EF4-FFF2-40B4-BE49-F238E27FC236}">
                <a16:creationId xmlns:a16="http://schemas.microsoft.com/office/drawing/2014/main" id="{356E1369-DEF6-401F-8C05-ECD19A5A4C18}"/>
              </a:ext>
            </a:extLst>
          </p:cNvPr>
          <p:cNvSpPr/>
          <p:nvPr/>
        </p:nvSpPr>
        <p:spPr>
          <a:xfrm flipH="1">
            <a:off x="7509088" y="2636041"/>
            <a:ext cx="1608368" cy="1050905"/>
          </a:xfrm>
          <a:prstGeom prst="flowChartDelay">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Insulator</a:t>
            </a:r>
          </a:p>
        </p:txBody>
      </p:sp>
      <p:sp>
        <p:nvSpPr>
          <p:cNvPr id="60" name="Flowchart: Terminator 59">
            <a:extLst>
              <a:ext uri="{FF2B5EF4-FFF2-40B4-BE49-F238E27FC236}">
                <a16:creationId xmlns:a16="http://schemas.microsoft.com/office/drawing/2014/main" id="{60D68709-B0B9-4064-8850-E0EF805CE392}"/>
              </a:ext>
            </a:extLst>
          </p:cNvPr>
          <p:cNvSpPr/>
          <p:nvPr/>
        </p:nvSpPr>
        <p:spPr>
          <a:xfrm>
            <a:off x="1420237" y="2636041"/>
            <a:ext cx="3149396" cy="1050905"/>
          </a:xfrm>
          <a:prstGeom prst="flowChartTerminator">
            <a:avLst/>
          </a:prstGeom>
          <a:gradFill flip="none" rotWithShape="1">
            <a:gsLst>
              <a:gs pos="0">
                <a:srgbClr val="C00000"/>
              </a:gs>
              <a:gs pos="100000">
                <a:schemeClr val="accent1"/>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Bandgap</a:t>
            </a:r>
          </a:p>
        </p:txBody>
      </p:sp>
      <p:sp>
        <p:nvSpPr>
          <p:cNvPr id="62" name="Flowchart: Terminator 61">
            <a:extLst>
              <a:ext uri="{FF2B5EF4-FFF2-40B4-BE49-F238E27FC236}">
                <a16:creationId xmlns:a16="http://schemas.microsoft.com/office/drawing/2014/main" id="{3E21AE02-BC10-4BA4-ABA2-068CB6EDA442}"/>
              </a:ext>
            </a:extLst>
          </p:cNvPr>
          <p:cNvSpPr/>
          <p:nvPr/>
        </p:nvSpPr>
        <p:spPr>
          <a:xfrm>
            <a:off x="1420237" y="3893160"/>
            <a:ext cx="3149396" cy="1050902"/>
          </a:xfrm>
          <a:prstGeom prst="flowChartTerminator">
            <a:avLst/>
          </a:prstGeom>
          <a:gradFill flip="none" rotWithShape="1">
            <a:gsLst>
              <a:gs pos="0">
                <a:srgbClr val="C00000"/>
              </a:gs>
              <a:gs pos="100000">
                <a:schemeClr val="accent1"/>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Fatigue Strength</a:t>
            </a:r>
          </a:p>
        </p:txBody>
      </p:sp>
      <p:sp>
        <p:nvSpPr>
          <p:cNvPr id="64" name="Flowchart: Delay 63">
            <a:extLst>
              <a:ext uri="{FF2B5EF4-FFF2-40B4-BE49-F238E27FC236}">
                <a16:creationId xmlns:a16="http://schemas.microsoft.com/office/drawing/2014/main" id="{2FC1E7DD-7FBC-4E05-9A2F-8A73FC4356BF}"/>
              </a:ext>
            </a:extLst>
          </p:cNvPr>
          <p:cNvSpPr/>
          <p:nvPr/>
        </p:nvSpPr>
        <p:spPr>
          <a:xfrm>
            <a:off x="9117456" y="3893155"/>
            <a:ext cx="1608369" cy="1050902"/>
          </a:xfrm>
          <a:prstGeom prst="flowChartDelay">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Ductile</a:t>
            </a:r>
            <a:br>
              <a:rPr lang="en-US" sz="2000" b="1" dirty="0"/>
            </a:br>
            <a:r>
              <a:rPr lang="en-US" sz="2000" b="1" dirty="0"/>
              <a:t>Failure</a:t>
            </a:r>
          </a:p>
        </p:txBody>
      </p:sp>
      <p:sp>
        <p:nvSpPr>
          <p:cNvPr id="65" name="Flowchart: Delay 64">
            <a:extLst>
              <a:ext uri="{FF2B5EF4-FFF2-40B4-BE49-F238E27FC236}">
                <a16:creationId xmlns:a16="http://schemas.microsoft.com/office/drawing/2014/main" id="{A383916D-5221-44EF-A17E-B40F70F44779}"/>
              </a:ext>
            </a:extLst>
          </p:cNvPr>
          <p:cNvSpPr/>
          <p:nvPr/>
        </p:nvSpPr>
        <p:spPr>
          <a:xfrm flipH="1">
            <a:off x="7509088" y="3893158"/>
            <a:ext cx="1608368" cy="1050904"/>
          </a:xfrm>
          <a:prstGeom prst="flowChartDelay">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Brittle</a:t>
            </a:r>
            <a:br>
              <a:rPr lang="en-US" sz="2000" b="1" dirty="0"/>
            </a:br>
            <a:r>
              <a:rPr lang="en-US" sz="2000" b="1" dirty="0"/>
              <a:t>Failure</a:t>
            </a:r>
          </a:p>
        </p:txBody>
      </p:sp>
      <p:sp>
        <p:nvSpPr>
          <p:cNvPr id="12" name="Flowchart: Terminator 11">
            <a:extLst>
              <a:ext uri="{FF2B5EF4-FFF2-40B4-BE49-F238E27FC236}">
                <a16:creationId xmlns:a16="http://schemas.microsoft.com/office/drawing/2014/main" id="{305F5021-A168-464C-9D6C-6BC0AE293513}"/>
              </a:ext>
            </a:extLst>
          </p:cNvPr>
          <p:cNvSpPr/>
          <p:nvPr/>
        </p:nvSpPr>
        <p:spPr>
          <a:xfrm>
            <a:off x="1420237" y="5150276"/>
            <a:ext cx="3149396" cy="1050902"/>
          </a:xfrm>
          <a:prstGeom prst="flowChartTerminator">
            <a:avLst/>
          </a:prstGeom>
          <a:gradFill flip="none" rotWithShape="1">
            <a:gsLst>
              <a:gs pos="0">
                <a:srgbClr val="C00000"/>
              </a:gs>
              <a:gs pos="100000">
                <a:schemeClr val="accent1"/>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Transformation Temp.</a:t>
            </a:r>
          </a:p>
        </p:txBody>
      </p:sp>
      <p:sp>
        <p:nvSpPr>
          <p:cNvPr id="13" name="Flowchart: Delay 12">
            <a:extLst>
              <a:ext uri="{FF2B5EF4-FFF2-40B4-BE49-F238E27FC236}">
                <a16:creationId xmlns:a16="http://schemas.microsoft.com/office/drawing/2014/main" id="{4CAD739F-4A4D-4283-9077-A33E8D68E48E}"/>
              </a:ext>
            </a:extLst>
          </p:cNvPr>
          <p:cNvSpPr/>
          <p:nvPr/>
        </p:nvSpPr>
        <p:spPr>
          <a:xfrm>
            <a:off x="9117456" y="5145290"/>
            <a:ext cx="1608369" cy="1050902"/>
          </a:xfrm>
          <a:prstGeom prst="flowChartDelay">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Not Shape Memory Alloy</a:t>
            </a:r>
          </a:p>
        </p:txBody>
      </p:sp>
      <p:sp>
        <p:nvSpPr>
          <p:cNvPr id="14" name="Flowchart: Delay 13">
            <a:extLst>
              <a:ext uri="{FF2B5EF4-FFF2-40B4-BE49-F238E27FC236}">
                <a16:creationId xmlns:a16="http://schemas.microsoft.com/office/drawing/2014/main" id="{AC8380B5-0467-4332-9B19-9433E26C0568}"/>
              </a:ext>
            </a:extLst>
          </p:cNvPr>
          <p:cNvSpPr/>
          <p:nvPr/>
        </p:nvSpPr>
        <p:spPr>
          <a:xfrm flipH="1">
            <a:off x="7509088" y="5145293"/>
            <a:ext cx="1608368" cy="1050904"/>
          </a:xfrm>
          <a:prstGeom prst="flowChartDelay">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Is Shape Memory Alloy</a:t>
            </a:r>
          </a:p>
        </p:txBody>
      </p:sp>
    </p:spTree>
    <p:extLst>
      <p:ext uri="{BB962C8B-B14F-4D97-AF65-F5344CB8AC3E}">
        <p14:creationId xmlns:p14="http://schemas.microsoft.com/office/powerpoint/2010/main" val="320340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18336C-BF3B-4022-A150-E2E722AE7E53}"/>
              </a:ext>
            </a:extLst>
          </p:cNvPr>
          <p:cNvSpPr/>
          <p:nvPr/>
        </p:nvSpPr>
        <p:spPr>
          <a:xfrm>
            <a:off x="3537209" y="5846544"/>
            <a:ext cx="5422382" cy="646331"/>
          </a:xfrm>
          <a:prstGeom prst="rect">
            <a:avLst/>
          </a:prstGeom>
        </p:spPr>
        <p:txBody>
          <a:bodyPr wrap="none">
            <a:spAutoFit/>
          </a:bodyPr>
          <a:lstStyle/>
          <a:p>
            <a:pPr algn="ctr"/>
            <a:r>
              <a:rPr lang="en-US" u="sng" dirty="0"/>
              <a:t>For a more complete list of models</a:t>
            </a:r>
          </a:p>
          <a:p>
            <a:pPr algn="ctr"/>
            <a:r>
              <a:rPr lang="en-US" dirty="0"/>
              <a:t>https://scikit-learn.org/stable/supervised_learning.html</a:t>
            </a:r>
          </a:p>
        </p:txBody>
      </p:sp>
      <p:sp>
        <p:nvSpPr>
          <p:cNvPr id="5" name="Title 1">
            <a:extLst>
              <a:ext uri="{FF2B5EF4-FFF2-40B4-BE49-F238E27FC236}">
                <a16:creationId xmlns:a16="http://schemas.microsoft.com/office/drawing/2014/main" id="{21276AD0-9F74-4631-A971-733FCDC383E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 </a:t>
            </a:r>
          </a:p>
        </p:txBody>
      </p:sp>
      <p:sp>
        <p:nvSpPr>
          <p:cNvPr id="6" name="Title 1">
            <a:extLst>
              <a:ext uri="{FF2B5EF4-FFF2-40B4-BE49-F238E27FC236}">
                <a16:creationId xmlns:a16="http://schemas.microsoft.com/office/drawing/2014/main" id="{F8787B0F-7060-4C34-A08B-23904447D8F0}"/>
              </a:ext>
            </a:extLst>
          </p:cNvPr>
          <p:cNvSpPr>
            <a:spLocks noGrp="1"/>
          </p:cNvSpPr>
          <p:nvPr>
            <p:ph type="title"/>
          </p:nvPr>
        </p:nvSpPr>
        <p:spPr>
          <a:xfrm>
            <a:off x="990600" y="517525"/>
            <a:ext cx="10515600" cy="1325563"/>
          </a:xfrm>
        </p:spPr>
        <p:txBody>
          <a:bodyPr/>
          <a:lstStyle/>
          <a:p>
            <a:pPr algn="ctr"/>
            <a:r>
              <a:rPr lang="en-US" dirty="0"/>
              <a:t>Model Types</a:t>
            </a:r>
          </a:p>
        </p:txBody>
      </p:sp>
      <p:sp>
        <p:nvSpPr>
          <p:cNvPr id="7" name="TextBox 6">
            <a:extLst>
              <a:ext uri="{FF2B5EF4-FFF2-40B4-BE49-F238E27FC236}">
                <a16:creationId xmlns:a16="http://schemas.microsoft.com/office/drawing/2014/main" id="{245547C4-485C-492F-B67D-664AD8F6F832}"/>
              </a:ext>
            </a:extLst>
          </p:cNvPr>
          <p:cNvSpPr txBox="1"/>
          <p:nvPr/>
        </p:nvSpPr>
        <p:spPr>
          <a:xfrm>
            <a:off x="990601" y="1690688"/>
            <a:ext cx="4699000"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Linear Models</a:t>
            </a:r>
          </a:p>
          <a:p>
            <a:pPr marL="285750" indent="-285750">
              <a:buFont typeface="Arial" panose="020B0604020202020204" pitchFamily="34" charset="0"/>
              <a:buChar char="•"/>
            </a:pPr>
            <a:r>
              <a:rPr lang="en-US" sz="2800" dirty="0"/>
              <a:t>Kernel Ridge</a:t>
            </a:r>
          </a:p>
          <a:p>
            <a:pPr marL="285750" indent="-285750">
              <a:buFont typeface="Arial" panose="020B0604020202020204" pitchFamily="34" charset="0"/>
              <a:buChar char="•"/>
            </a:pPr>
            <a:r>
              <a:rPr lang="en-US" sz="2800" dirty="0"/>
              <a:t>Support Vector Machines</a:t>
            </a:r>
          </a:p>
          <a:p>
            <a:pPr marL="285750" indent="-285750">
              <a:buFont typeface="Arial" panose="020B0604020202020204" pitchFamily="34" charset="0"/>
              <a:buChar char="•"/>
            </a:pPr>
            <a:r>
              <a:rPr lang="en-US" sz="2800" dirty="0"/>
              <a:t>Nearest Neighbors</a:t>
            </a:r>
          </a:p>
          <a:p>
            <a:pPr marL="285750" indent="-285750">
              <a:buFont typeface="Arial" panose="020B0604020202020204" pitchFamily="34" charset="0"/>
              <a:buChar char="•"/>
            </a:pPr>
            <a:r>
              <a:rPr lang="en-US" sz="2800" dirty="0"/>
              <a:t>Gaussian Processes</a:t>
            </a:r>
          </a:p>
          <a:p>
            <a:pPr marL="285750" indent="-285750">
              <a:buFont typeface="Arial" panose="020B0604020202020204" pitchFamily="34" charset="0"/>
              <a:buChar char="•"/>
            </a:pPr>
            <a:r>
              <a:rPr lang="en-US" sz="2800" dirty="0">
                <a:solidFill>
                  <a:srgbClr val="002060"/>
                </a:solidFill>
              </a:rPr>
              <a:t>Decision Trees</a:t>
            </a:r>
          </a:p>
          <a:p>
            <a:pPr marL="285750" indent="-285750">
              <a:buFont typeface="Arial" panose="020B0604020202020204" pitchFamily="34" charset="0"/>
              <a:buChar char="•"/>
            </a:pPr>
            <a:r>
              <a:rPr lang="en-US" sz="2800" dirty="0"/>
              <a:t>Random Forests</a:t>
            </a:r>
          </a:p>
          <a:p>
            <a:pPr marL="285750" indent="-285750">
              <a:buFont typeface="Arial" panose="020B0604020202020204" pitchFamily="34" charset="0"/>
              <a:buChar char="•"/>
            </a:pPr>
            <a:r>
              <a:rPr lang="en-US" sz="2800" dirty="0"/>
              <a:t>Neural Networks</a:t>
            </a:r>
          </a:p>
          <a:p>
            <a:pPr marL="285750" indent="-285750">
              <a:buFont typeface="Arial" panose="020B0604020202020204" pitchFamily="34" charset="0"/>
              <a:buChar char="•"/>
            </a:pPr>
            <a:r>
              <a:rPr lang="en-US" sz="2800" dirty="0"/>
              <a:t>…</a:t>
            </a:r>
          </a:p>
        </p:txBody>
      </p:sp>
      <p:sp>
        <p:nvSpPr>
          <p:cNvPr id="11" name="TextBox 10">
            <a:extLst>
              <a:ext uri="{FF2B5EF4-FFF2-40B4-BE49-F238E27FC236}">
                <a16:creationId xmlns:a16="http://schemas.microsoft.com/office/drawing/2014/main" id="{CE69B421-6E4D-4C59-9F5C-3F7176D54490}"/>
              </a:ext>
            </a:extLst>
          </p:cNvPr>
          <p:cNvSpPr txBox="1"/>
          <p:nvPr/>
        </p:nvSpPr>
        <p:spPr>
          <a:xfrm>
            <a:off x="6610091" y="1829932"/>
            <a:ext cx="4699000" cy="3539430"/>
          </a:xfrm>
          <a:prstGeom prst="rect">
            <a:avLst/>
          </a:prstGeom>
          <a:noFill/>
        </p:spPr>
        <p:txBody>
          <a:bodyPr wrap="square" rtlCol="0">
            <a:spAutoFit/>
          </a:bodyPr>
          <a:lstStyle/>
          <a:p>
            <a:r>
              <a:rPr lang="en-US" sz="2800" dirty="0"/>
              <a:t>These can be very technical so we will not spend time on any detailed methods at this point.</a:t>
            </a:r>
          </a:p>
          <a:p>
            <a:endParaRPr lang="en-US" sz="2800" dirty="0"/>
          </a:p>
          <a:p>
            <a:r>
              <a:rPr lang="en-US" sz="2800" dirty="0"/>
              <a:t>Most can be trained with a simple function call so only </a:t>
            </a:r>
            <a:r>
              <a:rPr lang="en-US" sz="2800"/>
              <a:t>qualitative understanding is necessary </a:t>
            </a:r>
            <a:r>
              <a:rPr lang="en-US" sz="2800" dirty="0"/>
              <a:t>for using them.</a:t>
            </a:r>
          </a:p>
        </p:txBody>
      </p:sp>
    </p:spTree>
    <p:extLst>
      <p:ext uri="{BB962C8B-B14F-4D97-AF65-F5344CB8AC3E}">
        <p14:creationId xmlns:p14="http://schemas.microsoft.com/office/powerpoint/2010/main" val="2790176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39847-B204-4FC9-B47B-008B9BEC7F6F}"/>
              </a:ext>
            </a:extLst>
          </p:cNvPr>
          <p:cNvSpPr>
            <a:spLocks noGrp="1"/>
          </p:cNvSpPr>
          <p:nvPr>
            <p:ph type="title"/>
          </p:nvPr>
        </p:nvSpPr>
        <p:spPr>
          <a:xfrm>
            <a:off x="838200" y="365125"/>
            <a:ext cx="10515600" cy="1325563"/>
          </a:xfrm>
        </p:spPr>
        <p:txBody>
          <a:bodyPr/>
          <a:lstStyle/>
          <a:p>
            <a:r>
              <a:rPr lang="en-US" dirty="0"/>
              <a:t>Decision Trees: Structure</a:t>
            </a:r>
          </a:p>
        </p:txBody>
      </p:sp>
      <p:grpSp>
        <p:nvGrpSpPr>
          <p:cNvPr id="30" name="Group 29">
            <a:extLst>
              <a:ext uri="{FF2B5EF4-FFF2-40B4-BE49-F238E27FC236}">
                <a16:creationId xmlns:a16="http://schemas.microsoft.com/office/drawing/2014/main" id="{0052D3FF-F65C-4779-BDEF-5C63AB3D8273}"/>
              </a:ext>
            </a:extLst>
          </p:cNvPr>
          <p:cNvGrpSpPr/>
          <p:nvPr/>
        </p:nvGrpSpPr>
        <p:grpSpPr>
          <a:xfrm>
            <a:off x="3962797" y="2629852"/>
            <a:ext cx="4266406" cy="3609023"/>
            <a:chOff x="1524001" y="1934527"/>
            <a:chExt cx="3381375" cy="2860361"/>
          </a:xfrm>
        </p:grpSpPr>
        <p:sp>
          <p:nvSpPr>
            <p:cNvPr id="4" name="Flowchart: Terminator 3">
              <a:extLst>
                <a:ext uri="{FF2B5EF4-FFF2-40B4-BE49-F238E27FC236}">
                  <a16:creationId xmlns:a16="http://schemas.microsoft.com/office/drawing/2014/main" id="{591401BD-E655-4844-94FC-7B5A28733820}"/>
                </a:ext>
              </a:extLst>
            </p:cNvPr>
            <p:cNvSpPr/>
            <p:nvPr/>
          </p:nvSpPr>
          <p:spPr>
            <a:xfrm>
              <a:off x="2238376" y="1934527"/>
              <a:ext cx="1238250" cy="408623"/>
            </a:xfrm>
            <a:prstGeom prst="flowChartTerminator">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a:t>
              </a:r>
            </a:p>
          </p:txBody>
        </p:sp>
        <p:cxnSp>
          <p:nvCxnSpPr>
            <p:cNvPr id="6" name="Straight Arrow Connector 5">
              <a:extLst>
                <a:ext uri="{FF2B5EF4-FFF2-40B4-BE49-F238E27FC236}">
                  <a16:creationId xmlns:a16="http://schemas.microsoft.com/office/drawing/2014/main" id="{E123D1E3-0A35-4923-830D-1440C3958356}"/>
                </a:ext>
              </a:extLst>
            </p:cNvPr>
            <p:cNvCxnSpPr>
              <a:cxnSpLocks/>
              <a:stCxn id="4" idx="2"/>
              <a:endCxn id="14" idx="0"/>
            </p:cNvCxnSpPr>
            <p:nvPr/>
          </p:nvCxnSpPr>
          <p:spPr>
            <a:xfrm>
              <a:off x="2857501" y="2343150"/>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0E37CA1-519E-40BC-A415-C65DB921EB3E}"/>
                </a:ext>
              </a:extLst>
            </p:cNvPr>
            <p:cNvCxnSpPr>
              <a:cxnSpLocks/>
              <a:stCxn id="4" idx="2"/>
              <a:endCxn id="18" idx="0"/>
            </p:cNvCxnSpPr>
            <p:nvPr/>
          </p:nvCxnSpPr>
          <p:spPr>
            <a:xfrm flipH="1">
              <a:off x="2143126" y="2343150"/>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Flowchart: Terminator 13">
              <a:extLst>
                <a:ext uri="{FF2B5EF4-FFF2-40B4-BE49-F238E27FC236}">
                  <a16:creationId xmlns:a16="http://schemas.microsoft.com/office/drawing/2014/main" id="{DCF727F4-3ECF-44D7-A2F4-5562547FA6F0}"/>
                </a:ext>
              </a:extLst>
            </p:cNvPr>
            <p:cNvSpPr/>
            <p:nvPr/>
          </p:nvSpPr>
          <p:spPr>
            <a:xfrm>
              <a:off x="2952751" y="2751773"/>
              <a:ext cx="1238250" cy="408623"/>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Decision</a:t>
              </a:r>
            </a:p>
          </p:txBody>
        </p:sp>
        <p:sp>
          <p:nvSpPr>
            <p:cNvPr id="18" name="Flowchart: Terminator 17">
              <a:extLst>
                <a:ext uri="{FF2B5EF4-FFF2-40B4-BE49-F238E27FC236}">
                  <a16:creationId xmlns:a16="http://schemas.microsoft.com/office/drawing/2014/main" id="{F1E223DD-BEB0-477C-BD3E-F42F68F42DF1}"/>
                </a:ext>
              </a:extLst>
            </p:cNvPr>
            <p:cNvSpPr/>
            <p:nvPr/>
          </p:nvSpPr>
          <p:spPr>
            <a:xfrm>
              <a:off x="1524001" y="2751773"/>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a:t>
              </a:r>
            </a:p>
          </p:txBody>
        </p:sp>
        <p:cxnSp>
          <p:nvCxnSpPr>
            <p:cNvPr id="22" name="Straight Arrow Connector 21">
              <a:extLst>
                <a:ext uri="{FF2B5EF4-FFF2-40B4-BE49-F238E27FC236}">
                  <a16:creationId xmlns:a16="http://schemas.microsoft.com/office/drawing/2014/main" id="{8B8AF882-A877-4BF7-9C39-27CCFB30BDE9}"/>
                </a:ext>
              </a:extLst>
            </p:cNvPr>
            <p:cNvCxnSpPr>
              <a:cxnSpLocks/>
              <a:endCxn id="24" idx="0"/>
            </p:cNvCxnSpPr>
            <p:nvPr/>
          </p:nvCxnSpPr>
          <p:spPr>
            <a:xfrm>
              <a:off x="3571876" y="3160396"/>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A89E746-123C-4347-91FC-4CE32FBBD592}"/>
                </a:ext>
              </a:extLst>
            </p:cNvPr>
            <p:cNvCxnSpPr>
              <a:cxnSpLocks/>
              <a:endCxn id="25" idx="0"/>
            </p:cNvCxnSpPr>
            <p:nvPr/>
          </p:nvCxnSpPr>
          <p:spPr>
            <a:xfrm flipH="1">
              <a:off x="2857501" y="3160396"/>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Flowchart: Terminator 23">
              <a:extLst>
                <a:ext uri="{FF2B5EF4-FFF2-40B4-BE49-F238E27FC236}">
                  <a16:creationId xmlns:a16="http://schemas.microsoft.com/office/drawing/2014/main" id="{C55AFCE0-00F0-43C8-8FEA-DE93C3BF0CB4}"/>
                </a:ext>
              </a:extLst>
            </p:cNvPr>
            <p:cNvSpPr/>
            <p:nvPr/>
          </p:nvSpPr>
          <p:spPr>
            <a:xfrm>
              <a:off x="3667126" y="3569019"/>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a:t>
              </a:r>
            </a:p>
          </p:txBody>
        </p:sp>
        <p:sp>
          <p:nvSpPr>
            <p:cNvPr id="25" name="Flowchart: Terminator 24">
              <a:extLst>
                <a:ext uri="{FF2B5EF4-FFF2-40B4-BE49-F238E27FC236}">
                  <a16:creationId xmlns:a16="http://schemas.microsoft.com/office/drawing/2014/main" id="{71969188-F8BA-43F9-8CEF-A4B498C8D984}"/>
                </a:ext>
              </a:extLst>
            </p:cNvPr>
            <p:cNvSpPr/>
            <p:nvPr/>
          </p:nvSpPr>
          <p:spPr>
            <a:xfrm>
              <a:off x="2238376" y="3569019"/>
              <a:ext cx="1238250" cy="408623"/>
            </a:xfrm>
            <a:prstGeom prst="flowChartTerminator">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Decision</a:t>
              </a:r>
            </a:p>
          </p:txBody>
        </p:sp>
        <p:cxnSp>
          <p:nvCxnSpPr>
            <p:cNvPr id="26" name="Straight Arrow Connector 25">
              <a:extLst>
                <a:ext uri="{FF2B5EF4-FFF2-40B4-BE49-F238E27FC236}">
                  <a16:creationId xmlns:a16="http://schemas.microsoft.com/office/drawing/2014/main" id="{E2ECA1C0-CBDD-4DA0-98E0-5F3AE475974F}"/>
                </a:ext>
              </a:extLst>
            </p:cNvPr>
            <p:cNvCxnSpPr>
              <a:cxnSpLocks/>
              <a:endCxn id="28" idx="0"/>
            </p:cNvCxnSpPr>
            <p:nvPr/>
          </p:nvCxnSpPr>
          <p:spPr>
            <a:xfrm>
              <a:off x="2857501" y="3977642"/>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78C4509-5ADF-4CF7-8DA7-EA711FE0FD87}"/>
                </a:ext>
              </a:extLst>
            </p:cNvPr>
            <p:cNvCxnSpPr>
              <a:cxnSpLocks/>
              <a:endCxn id="29" idx="0"/>
            </p:cNvCxnSpPr>
            <p:nvPr/>
          </p:nvCxnSpPr>
          <p:spPr>
            <a:xfrm flipH="1">
              <a:off x="2143126" y="3977642"/>
              <a:ext cx="714375" cy="4086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Flowchart: Terminator 27">
              <a:extLst>
                <a:ext uri="{FF2B5EF4-FFF2-40B4-BE49-F238E27FC236}">
                  <a16:creationId xmlns:a16="http://schemas.microsoft.com/office/drawing/2014/main" id="{22679BD7-62CE-4FDA-A0C4-1B057E80DE4C}"/>
                </a:ext>
              </a:extLst>
            </p:cNvPr>
            <p:cNvSpPr/>
            <p:nvPr/>
          </p:nvSpPr>
          <p:spPr>
            <a:xfrm>
              <a:off x="2952751" y="4386265"/>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a:t>
              </a:r>
            </a:p>
          </p:txBody>
        </p:sp>
        <p:sp>
          <p:nvSpPr>
            <p:cNvPr id="29" name="Flowchart: Terminator 28">
              <a:extLst>
                <a:ext uri="{FF2B5EF4-FFF2-40B4-BE49-F238E27FC236}">
                  <a16:creationId xmlns:a16="http://schemas.microsoft.com/office/drawing/2014/main" id="{44C82814-4427-46CB-B7E4-96237361A7FE}"/>
                </a:ext>
              </a:extLst>
            </p:cNvPr>
            <p:cNvSpPr/>
            <p:nvPr/>
          </p:nvSpPr>
          <p:spPr>
            <a:xfrm>
              <a:off x="1524001" y="4386265"/>
              <a:ext cx="1238250" cy="408623"/>
            </a:xfrm>
            <a:prstGeom prst="flowChartTerminator">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a:t>
              </a:r>
            </a:p>
          </p:txBody>
        </p:sp>
      </p:grpSp>
      <p:sp>
        <p:nvSpPr>
          <p:cNvPr id="32" name="TextBox 31">
            <a:extLst>
              <a:ext uri="{FF2B5EF4-FFF2-40B4-BE49-F238E27FC236}">
                <a16:creationId xmlns:a16="http://schemas.microsoft.com/office/drawing/2014/main" id="{795A2F8E-A557-4529-947E-6C0DDCD5F475}"/>
              </a:ext>
            </a:extLst>
          </p:cNvPr>
          <p:cNvSpPr txBox="1"/>
          <p:nvPr/>
        </p:nvSpPr>
        <p:spPr>
          <a:xfrm>
            <a:off x="8229203" y="2425974"/>
            <a:ext cx="2581275" cy="923330"/>
          </a:xfrm>
          <a:prstGeom prst="rect">
            <a:avLst/>
          </a:prstGeom>
          <a:noFill/>
        </p:spPr>
        <p:txBody>
          <a:bodyPr wrap="square" rtlCol="0">
            <a:spAutoFit/>
          </a:bodyPr>
          <a:lstStyle/>
          <a:p>
            <a:r>
              <a:rPr lang="en-US" dirty="0"/>
              <a:t>Decision Node: Contains a single splitting criteria based on one feature</a:t>
            </a:r>
          </a:p>
        </p:txBody>
      </p:sp>
      <p:cxnSp>
        <p:nvCxnSpPr>
          <p:cNvPr id="35" name="Straight Arrow Connector 34">
            <a:extLst>
              <a:ext uri="{FF2B5EF4-FFF2-40B4-BE49-F238E27FC236}">
                <a16:creationId xmlns:a16="http://schemas.microsoft.com/office/drawing/2014/main" id="{70FC3C89-CD83-471B-83EF-FD11026861D5}"/>
              </a:ext>
            </a:extLst>
          </p:cNvPr>
          <p:cNvCxnSpPr>
            <a:stCxn id="32" idx="1"/>
          </p:cNvCxnSpPr>
          <p:nvPr/>
        </p:nvCxnSpPr>
        <p:spPr>
          <a:xfrm flipH="1">
            <a:off x="7327850" y="2887639"/>
            <a:ext cx="901353" cy="7733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14BE777-1135-4398-8712-DD84643F0D2A}"/>
              </a:ext>
            </a:extLst>
          </p:cNvPr>
          <p:cNvSpPr txBox="1"/>
          <p:nvPr/>
        </p:nvSpPr>
        <p:spPr>
          <a:xfrm>
            <a:off x="933450" y="2556423"/>
            <a:ext cx="2314575" cy="923330"/>
          </a:xfrm>
          <a:prstGeom prst="rect">
            <a:avLst/>
          </a:prstGeom>
          <a:noFill/>
        </p:spPr>
        <p:txBody>
          <a:bodyPr wrap="square" rtlCol="0">
            <a:spAutoFit/>
          </a:bodyPr>
          <a:lstStyle/>
          <a:p>
            <a:r>
              <a:rPr lang="en-US" dirty="0"/>
              <a:t>Leaf Node: Final Node in a branch where prediction is made</a:t>
            </a:r>
          </a:p>
        </p:txBody>
      </p:sp>
      <p:cxnSp>
        <p:nvCxnSpPr>
          <p:cNvPr id="37" name="Straight Arrow Connector 36">
            <a:extLst>
              <a:ext uri="{FF2B5EF4-FFF2-40B4-BE49-F238E27FC236}">
                <a16:creationId xmlns:a16="http://schemas.microsoft.com/office/drawing/2014/main" id="{B3BA4392-3CE7-4540-9AEA-C56A40C93E67}"/>
              </a:ext>
            </a:extLst>
          </p:cNvPr>
          <p:cNvCxnSpPr>
            <a:cxnSpLocks/>
            <a:stCxn id="36" idx="3"/>
          </p:cNvCxnSpPr>
          <p:nvPr/>
        </p:nvCxnSpPr>
        <p:spPr>
          <a:xfrm>
            <a:off x="3248025" y="3018088"/>
            <a:ext cx="714771" cy="6429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76EC798-A4CB-418B-8D64-5D71B8067FA7}"/>
              </a:ext>
            </a:extLst>
          </p:cNvPr>
          <p:cNvSpPr txBox="1"/>
          <p:nvPr/>
        </p:nvSpPr>
        <p:spPr>
          <a:xfrm>
            <a:off x="7327849" y="1375774"/>
            <a:ext cx="2581275" cy="646331"/>
          </a:xfrm>
          <a:prstGeom prst="rect">
            <a:avLst/>
          </a:prstGeom>
          <a:noFill/>
        </p:spPr>
        <p:txBody>
          <a:bodyPr wrap="square" rtlCol="0">
            <a:spAutoFit/>
          </a:bodyPr>
          <a:lstStyle/>
          <a:p>
            <a:r>
              <a:rPr lang="en-US" dirty="0"/>
              <a:t>Root Node: Starting point which contains all data</a:t>
            </a:r>
          </a:p>
        </p:txBody>
      </p:sp>
      <p:cxnSp>
        <p:nvCxnSpPr>
          <p:cNvPr id="47" name="Straight Arrow Connector 46">
            <a:extLst>
              <a:ext uri="{FF2B5EF4-FFF2-40B4-BE49-F238E27FC236}">
                <a16:creationId xmlns:a16="http://schemas.microsoft.com/office/drawing/2014/main" id="{F2A0ADA8-0FB5-4401-A2CF-8195E76DCE28}"/>
              </a:ext>
            </a:extLst>
          </p:cNvPr>
          <p:cNvCxnSpPr>
            <a:stCxn id="46" idx="1"/>
          </p:cNvCxnSpPr>
          <p:nvPr/>
        </p:nvCxnSpPr>
        <p:spPr>
          <a:xfrm flipH="1">
            <a:off x="6426497" y="1698940"/>
            <a:ext cx="901352" cy="9118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70778EE4-78CA-4F0E-8850-B1B7C5E5921D}"/>
              </a:ext>
            </a:extLst>
          </p:cNvPr>
          <p:cNvSpPr txBox="1"/>
          <p:nvPr/>
        </p:nvSpPr>
        <p:spPr>
          <a:xfrm>
            <a:off x="8349383" y="4111197"/>
            <a:ext cx="2581275" cy="923330"/>
          </a:xfrm>
          <a:prstGeom prst="rect">
            <a:avLst/>
          </a:prstGeom>
          <a:noFill/>
        </p:spPr>
        <p:txBody>
          <a:bodyPr wrap="square" rtlCol="0">
            <a:spAutoFit/>
          </a:bodyPr>
          <a:lstStyle/>
          <a:p>
            <a:r>
              <a:rPr lang="en-US" dirty="0"/>
              <a:t>Split: A single division in the dataset based on the values of a single feature</a:t>
            </a:r>
          </a:p>
        </p:txBody>
      </p:sp>
      <p:cxnSp>
        <p:nvCxnSpPr>
          <p:cNvPr id="49" name="Straight Arrow Connector 48">
            <a:extLst>
              <a:ext uri="{FF2B5EF4-FFF2-40B4-BE49-F238E27FC236}">
                <a16:creationId xmlns:a16="http://schemas.microsoft.com/office/drawing/2014/main" id="{B814CA31-3A2F-4EA9-99DA-8D82FCFE6F89}"/>
              </a:ext>
            </a:extLst>
          </p:cNvPr>
          <p:cNvCxnSpPr>
            <a:cxnSpLocks/>
            <a:stCxn id="48" idx="1"/>
            <a:endCxn id="14" idx="2"/>
          </p:cNvCxnSpPr>
          <p:nvPr/>
        </p:nvCxnSpPr>
        <p:spPr>
          <a:xfrm flipH="1" flipV="1">
            <a:off x="6546677" y="4176576"/>
            <a:ext cx="1802706" cy="3962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359C09C3-D962-4E47-AA51-0886C6692E3E}"/>
              </a:ext>
            </a:extLst>
          </p:cNvPr>
          <p:cNvSpPr txBox="1"/>
          <p:nvPr/>
        </p:nvSpPr>
        <p:spPr>
          <a:xfrm>
            <a:off x="1009650" y="4757528"/>
            <a:ext cx="2591318" cy="923330"/>
          </a:xfrm>
          <a:prstGeom prst="rect">
            <a:avLst/>
          </a:prstGeom>
          <a:noFill/>
        </p:spPr>
        <p:txBody>
          <a:bodyPr wrap="square" rtlCol="0">
            <a:spAutoFit/>
          </a:bodyPr>
          <a:lstStyle/>
          <a:p>
            <a:r>
              <a:rPr lang="en-US" dirty="0"/>
              <a:t>Branch: Refers to a subset of data that is present after a series of splits</a:t>
            </a:r>
          </a:p>
        </p:txBody>
      </p:sp>
      <p:cxnSp>
        <p:nvCxnSpPr>
          <p:cNvPr id="56" name="Straight Arrow Connector 55">
            <a:extLst>
              <a:ext uri="{FF2B5EF4-FFF2-40B4-BE49-F238E27FC236}">
                <a16:creationId xmlns:a16="http://schemas.microsoft.com/office/drawing/2014/main" id="{D3DA6136-FAF2-4174-82D4-BCBD2DB12208}"/>
              </a:ext>
            </a:extLst>
          </p:cNvPr>
          <p:cNvCxnSpPr>
            <a:cxnSpLocks/>
            <a:stCxn id="55" idx="3"/>
          </p:cNvCxnSpPr>
          <p:nvPr/>
        </p:nvCxnSpPr>
        <p:spPr>
          <a:xfrm>
            <a:off x="3600968" y="5219193"/>
            <a:ext cx="1412765" cy="2351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047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17324</TotalTime>
  <Words>1303</Words>
  <Application>Microsoft Macintosh PowerPoint</Application>
  <PresentationFormat>Widescreen</PresentationFormat>
  <Paragraphs>184</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Module 1: Machine Learning Basics in Materials Science</vt:lpstr>
      <vt:lpstr>Summary</vt:lpstr>
      <vt:lpstr>An Application: Predict a Materials Property</vt:lpstr>
      <vt:lpstr>A Basic Materials Design Workflow</vt:lpstr>
      <vt:lpstr>Machine Learning is Pattern Matching</vt:lpstr>
      <vt:lpstr>Key Distinction in ML </vt:lpstr>
      <vt:lpstr>Key Distinction in ML </vt:lpstr>
      <vt:lpstr>Model Types</vt:lpstr>
      <vt:lpstr>Decision Trees: Structure</vt:lpstr>
      <vt:lpstr>Decision Trees: Inputs</vt:lpstr>
      <vt:lpstr>Decision Trees: Outputs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What is Machine Learning</dc:title>
  <dc:creator>Ben Afflerbach</dc:creator>
  <cp:lastModifiedBy>yuan ping</cp:lastModifiedBy>
  <cp:revision>120</cp:revision>
  <dcterms:created xsi:type="dcterms:W3CDTF">2020-01-09T16:33:41Z</dcterms:created>
  <dcterms:modified xsi:type="dcterms:W3CDTF">2024-11-19T04:00:34Z</dcterms:modified>
</cp:coreProperties>
</file>