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9" r:id="rId4"/>
    <p:sldId id="290" r:id="rId5"/>
    <p:sldId id="285" r:id="rId6"/>
    <p:sldId id="282" r:id="rId7"/>
    <p:sldId id="280" r:id="rId8"/>
    <p:sldId id="283" r:id="rId9"/>
    <p:sldId id="281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 Afflerbach" initials="BA" lastIdx="1" clrIdx="0">
    <p:extLst>
      <p:ext uri="{19B8F6BF-5375-455C-9EA6-DF929625EA0E}">
        <p15:presenceInfo xmlns:p15="http://schemas.microsoft.com/office/powerpoint/2012/main" userId="6b18fdee89c02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90578" autoAdjust="0"/>
  </p:normalViewPr>
  <p:slideViewPr>
    <p:cSldViewPr snapToGrid="0">
      <p:cViewPr varScale="1">
        <p:scale>
          <a:sx n="114" d="100"/>
          <a:sy n="114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/>
      <dgm:spPr/>
      <dgm:t>
        <a:bodyPr/>
        <a:lstStyle/>
        <a:p>
          <a:r>
            <a:rPr lang="en-US" dirty="0"/>
            <a:t>Identify Materials Properties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/>
        </a:p>
      </dgm:t>
    </dgm:pt>
    <dgm:pt modelId="{71645022-EB08-4E68-A574-05AABB299303}" type="sibTrans" cxnId="{8156B521-3BFC-4EAC-9E57-0B7C94E2F0F7}">
      <dgm:prSet/>
      <dgm:spPr/>
      <dgm:t>
        <a:bodyPr/>
        <a:lstStyle/>
        <a:p>
          <a:endParaRPr lang="en-US"/>
        </a:p>
      </dgm:t>
    </dgm:pt>
    <dgm:pt modelId="{92589B9A-F60D-4AEB-A390-1BC6A60F054D}">
      <dgm:prSet phldrT="[Text]"/>
      <dgm:spPr/>
      <dgm:t>
        <a:bodyPr/>
        <a:lstStyle/>
        <a:p>
          <a:r>
            <a:rPr lang="en-US" dirty="0"/>
            <a:t>Train Model of Properties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/>
        </a:p>
      </dgm:t>
    </dgm:pt>
    <dgm:pt modelId="{172A5A87-3934-4186-AFEA-812DCFFC818E}" type="sibTrans" cxnId="{DBAFA4AE-0663-4CD5-B3E5-DA297DF508DC}">
      <dgm:prSet/>
      <dgm:spPr/>
      <dgm:t>
        <a:bodyPr/>
        <a:lstStyle/>
        <a:p>
          <a:endParaRPr lang="en-US"/>
        </a:p>
      </dgm:t>
    </dgm:pt>
    <dgm:pt modelId="{62323F05-D27E-46AB-B1BB-92366E41FF4E}">
      <dgm:prSet phldrT="[Text]"/>
      <dgm:spPr/>
      <dgm:t>
        <a:bodyPr/>
        <a:lstStyle/>
        <a:p>
          <a:r>
            <a:rPr lang="en-US" dirty="0"/>
            <a:t>Predict Properties For New Chemical Compositions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/>
        </a:p>
      </dgm:t>
    </dgm:pt>
    <dgm:pt modelId="{A05A2818-3CE8-4E2F-8F35-EE0187FEA9A0}" type="sibTrans" cxnId="{52584C10-4E72-472F-B40C-32068C1E7118}">
      <dgm:prSet/>
      <dgm:spPr/>
      <dgm:t>
        <a:bodyPr/>
        <a:lstStyle/>
        <a:p>
          <a:endParaRPr lang="en-US"/>
        </a:p>
      </dgm:t>
    </dgm:pt>
    <dgm:pt modelId="{7CFA93FC-02F2-4310-9A79-E7A2376E6063}">
      <dgm:prSet phldrT="[Text]"/>
      <dgm:spPr/>
      <dgm:t>
        <a:bodyPr/>
        <a:lstStyle/>
        <a:p>
          <a:r>
            <a:rPr lang="en-US" dirty="0"/>
            <a:t>Synthesize and Verify Predictions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/>
        </a:p>
      </dgm:t>
    </dgm:pt>
    <dgm:pt modelId="{F0B0BEB4-CBD2-4FD5-89C7-4A17118728D9}" type="sibTrans" cxnId="{B398B161-E232-4E6B-A949-B993EF723EAB}">
      <dgm:prSet/>
      <dgm:spPr/>
      <dgm:t>
        <a:bodyPr/>
        <a:lstStyle/>
        <a:p>
          <a:endParaRPr lang="en-US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4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3"/>
      <dgm:spPr/>
    </dgm:pt>
    <dgm:pt modelId="{F9EE36D7-59E3-485C-AC38-793427614998}" type="pres">
      <dgm:prSet presAssocID="{71645022-EB08-4E68-A574-05AABB299303}" presName="connectorText" presStyleLbl="sibTrans2D1" presStyleIdx="0" presStyleCnt="3"/>
      <dgm:spPr/>
    </dgm:pt>
    <dgm:pt modelId="{D6CDAFA8-CA1A-43F2-A0CE-0D70336CA01B}" type="pres">
      <dgm:prSet presAssocID="{92589B9A-F60D-4AEB-A390-1BC6A60F054D}" presName="node" presStyleLbl="node1" presStyleIdx="1" presStyleCnt="4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3"/>
      <dgm:spPr/>
    </dgm:pt>
    <dgm:pt modelId="{52FD96DD-96CD-44D9-B677-5E133CC9C40D}" type="pres">
      <dgm:prSet presAssocID="{172A5A87-3934-4186-AFEA-812DCFFC818E}" presName="connectorText" presStyleLbl="sibTrans2D1" presStyleIdx="1" presStyleCnt="3"/>
      <dgm:spPr/>
    </dgm:pt>
    <dgm:pt modelId="{8CBFFB11-6DF9-4C16-9D97-21D66455D660}" type="pres">
      <dgm:prSet presAssocID="{62323F05-D27E-46AB-B1BB-92366E41FF4E}" presName="node" presStyleLbl="node1" presStyleIdx="2" presStyleCnt="4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3"/>
      <dgm:spPr/>
    </dgm:pt>
    <dgm:pt modelId="{27641AA3-FDE1-4AB0-ADCD-0F2B2085459B}" type="pres">
      <dgm:prSet presAssocID="{A05A2818-3CE8-4E2F-8F35-EE0187FEA9A0}" presName="connectorText" presStyleLbl="sibTrans2D1" presStyleIdx="2" presStyleCnt="3"/>
      <dgm:spPr/>
    </dgm:pt>
    <dgm:pt modelId="{87E15649-6C71-4A1F-B429-5DAA4536EE5F}" type="pres">
      <dgm:prSet presAssocID="{7CFA93FC-02F2-4310-9A79-E7A2376E6063}" presName="node" presStyleLbl="node1" presStyleIdx="3" presStyleCnt="4">
        <dgm:presLayoutVars>
          <dgm:bulletEnabled val="1"/>
        </dgm:presLayoutVars>
      </dgm:prSet>
      <dgm:spPr/>
    </dgm:pt>
  </dgm:ptLst>
  <dgm:cxnLst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 custT="1"/>
      <dgm:spPr/>
      <dgm:t>
        <a:bodyPr/>
        <a:lstStyle/>
        <a:p>
          <a:r>
            <a:rPr lang="en-US" sz="1800" dirty="0"/>
            <a:t>Generate Training Data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 sz="1800"/>
        </a:p>
      </dgm:t>
    </dgm:pt>
    <dgm:pt modelId="{71645022-EB08-4E68-A574-05AABB299303}" type="sibTrans" cxnId="{8156B521-3BFC-4EAC-9E57-0B7C94E2F0F7}">
      <dgm:prSet custT="1"/>
      <dgm:spPr/>
      <dgm:t>
        <a:bodyPr/>
        <a:lstStyle/>
        <a:p>
          <a:endParaRPr lang="en-US" sz="1800"/>
        </a:p>
      </dgm:t>
    </dgm:pt>
    <dgm:pt modelId="{92589B9A-F60D-4AEB-A390-1BC6A60F054D}">
      <dgm:prSet phldrT="[Text]" custT="1"/>
      <dgm:spPr/>
      <dgm:t>
        <a:bodyPr/>
        <a:lstStyle/>
        <a:p>
          <a:r>
            <a:rPr lang="en-US" sz="1800" dirty="0"/>
            <a:t>Data Cleaning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 sz="1800"/>
        </a:p>
      </dgm:t>
    </dgm:pt>
    <dgm:pt modelId="{172A5A87-3934-4186-AFEA-812DCFFC818E}" type="sibTrans" cxnId="{DBAFA4AE-0663-4CD5-B3E5-DA297DF508DC}">
      <dgm:prSet custT="1"/>
      <dgm:spPr/>
      <dgm:t>
        <a:bodyPr/>
        <a:lstStyle/>
        <a:p>
          <a:endParaRPr lang="en-US" sz="1800"/>
        </a:p>
      </dgm:t>
    </dgm:pt>
    <dgm:pt modelId="{62323F05-D27E-46AB-B1BB-92366E41FF4E}">
      <dgm:prSet phldrT="[Text]" custT="1"/>
      <dgm:spPr/>
      <dgm:t>
        <a:bodyPr/>
        <a:lstStyle/>
        <a:p>
          <a:r>
            <a:rPr lang="en-US" sz="1800" dirty="0"/>
            <a:t>Feature Generation and Engineering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 sz="1800"/>
        </a:p>
      </dgm:t>
    </dgm:pt>
    <dgm:pt modelId="{A05A2818-3CE8-4E2F-8F35-EE0187FEA9A0}" type="sibTrans" cxnId="{52584C10-4E72-472F-B40C-32068C1E7118}">
      <dgm:prSet custT="1"/>
      <dgm:spPr/>
      <dgm:t>
        <a:bodyPr/>
        <a:lstStyle/>
        <a:p>
          <a:endParaRPr lang="en-US" sz="1800"/>
        </a:p>
      </dgm:t>
    </dgm:pt>
    <dgm:pt modelId="{7CFA93FC-02F2-4310-9A79-E7A2376E6063}">
      <dgm:prSet phldrT="[Text]" custT="1"/>
      <dgm:spPr/>
      <dgm:t>
        <a:bodyPr/>
        <a:lstStyle/>
        <a:p>
          <a:r>
            <a:rPr lang="en-US" sz="1800" dirty="0"/>
            <a:t>Model Assessment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 sz="1800"/>
        </a:p>
      </dgm:t>
    </dgm:pt>
    <dgm:pt modelId="{F0B0BEB4-CBD2-4FD5-89C7-4A17118728D9}" type="sibTrans" cxnId="{B398B161-E232-4E6B-A949-B993EF723EAB}">
      <dgm:prSet custT="1"/>
      <dgm:spPr/>
      <dgm:t>
        <a:bodyPr/>
        <a:lstStyle/>
        <a:p>
          <a:endParaRPr lang="en-US" sz="1800"/>
        </a:p>
      </dgm:t>
    </dgm:pt>
    <dgm:pt modelId="{3A655E41-E6FC-4012-82EC-E83CB0F1EFE3}">
      <dgm:prSet phldrT="[Text]" custT="1"/>
      <dgm:spPr/>
      <dgm:t>
        <a:bodyPr/>
        <a:lstStyle/>
        <a:p>
          <a:r>
            <a:rPr lang="en-US" sz="1800" dirty="0"/>
            <a:t>Model Optimization</a:t>
          </a:r>
        </a:p>
      </dgm:t>
    </dgm:pt>
    <dgm:pt modelId="{FBB5D272-00A0-4935-9E67-8F49E64929BD}" type="parTrans" cxnId="{C5051BE9-7374-422C-B235-DAE9AE8AA824}">
      <dgm:prSet/>
      <dgm:spPr/>
      <dgm:t>
        <a:bodyPr/>
        <a:lstStyle/>
        <a:p>
          <a:endParaRPr lang="en-US" sz="1800"/>
        </a:p>
      </dgm:t>
    </dgm:pt>
    <dgm:pt modelId="{EC16C7BC-D0F3-4C67-A6DD-926F31D33157}" type="sibTrans" cxnId="{C5051BE9-7374-422C-B235-DAE9AE8AA824}">
      <dgm:prSet custT="1"/>
      <dgm:spPr/>
      <dgm:t>
        <a:bodyPr/>
        <a:lstStyle/>
        <a:p>
          <a:endParaRPr lang="en-US" sz="1800"/>
        </a:p>
      </dgm:t>
    </dgm:pt>
    <dgm:pt modelId="{FD5F51C8-3601-45A5-939B-1926015E124C}">
      <dgm:prSet phldrT="[Text]" custT="1"/>
      <dgm:spPr/>
      <dgm:t>
        <a:bodyPr/>
        <a:lstStyle/>
        <a:p>
          <a:r>
            <a:rPr lang="en-US" sz="1800" dirty="0"/>
            <a:t>Predictions</a:t>
          </a:r>
        </a:p>
      </dgm:t>
    </dgm:pt>
    <dgm:pt modelId="{98822C39-20F3-463A-B927-9251D37D765E}" type="parTrans" cxnId="{9B0DBB3D-7679-4691-891F-C89BC6F8FE48}">
      <dgm:prSet/>
      <dgm:spPr/>
      <dgm:t>
        <a:bodyPr/>
        <a:lstStyle/>
        <a:p>
          <a:endParaRPr lang="en-US" sz="1800"/>
        </a:p>
      </dgm:t>
    </dgm:pt>
    <dgm:pt modelId="{6BD85904-4358-4B95-B601-545B8F0A9EC2}" type="sibTrans" cxnId="{9B0DBB3D-7679-4691-891F-C89BC6F8FE48}">
      <dgm:prSet/>
      <dgm:spPr/>
      <dgm:t>
        <a:bodyPr/>
        <a:lstStyle/>
        <a:p>
          <a:endParaRPr lang="en-US" sz="1800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6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5"/>
      <dgm:spPr/>
    </dgm:pt>
    <dgm:pt modelId="{F9EE36D7-59E3-485C-AC38-793427614998}" type="pres">
      <dgm:prSet presAssocID="{71645022-EB08-4E68-A574-05AABB299303}" presName="connectorText" presStyleLbl="sibTrans2D1" presStyleIdx="0" presStyleCnt="5"/>
      <dgm:spPr/>
    </dgm:pt>
    <dgm:pt modelId="{D6CDAFA8-CA1A-43F2-A0CE-0D70336CA01B}" type="pres">
      <dgm:prSet presAssocID="{92589B9A-F60D-4AEB-A390-1BC6A60F054D}" presName="node" presStyleLbl="node1" presStyleIdx="1" presStyleCnt="6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5"/>
      <dgm:spPr/>
    </dgm:pt>
    <dgm:pt modelId="{52FD96DD-96CD-44D9-B677-5E133CC9C40D}" type="pres">
      <dgm:prSet presAssocID="{172A5A87-3934-4186-AFEA-812DCFFC818E}" presName="connectorText" presStyleLbl="sibTrans2D1" presStyleIdx="1" presStyleCnt="5"/>
      <dgm:spPr/>
    </dgm:pt>
    <dgm:pt modelId="{8CBFFB11-6DF9-4C16-9D97-21D66455D660}" type="pres">
      <dgm:prSet presAssocID="{62323F05-D27E-46AB-B1BB-92366E41FF4E}" presName="node" presStyleLbl="node1" presStyleIdx="2" presStyleCnt="6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5"/>
      <dgm:spPr/>
    </dgm:pt>
    <dgm:pt modelId="{27641AA3-FDE1-4AB0-ADCD-0F2B2085459B}" type="pres">
      <dgm:prSet presAssocID="{A05A2818-3CE8-4E2F-8F35-EE0187FEA9A0}" presName="connectorText" presStyleLbl="sibTrans2D1" presStyleIdx="2" presStyleCnt="5"/>
      <dgm:spPr/>
    </dgm:pt>
    <dgm:pt modelId="{87E15649-6C71-4A1F-B429-5DAA4536EE5F}" type="pres">
      <dgm:prSet presAssocID="{7CFA93FC-02F2-4310-9A79-E7A2376E6063}" presName="node" presStyleLbl="node1" presStyleIdx="3" presStyleCnt="6">
        <dgm:presLayoutVars>
          <dgm:bulletEnabled val="1"/>
        </dgm:presLayoutVars>
      </dgm:prSet>
      <dgm:spPr/>
    </dgm:pt>
    <dgm:pt modelId="{A7E54A8C-6B33-468E-8F55-F2AEE7BF742C}" type="pres">
      <dgm:prSet presAssocID="{F0B0BEB4-CBD2-4FD5-89C7-4A17118728D9}" presName="sibTrans" presStyleLbl="sibTrans2D1" presStyleIdx="3" presStyleCnt="5"/>
      <dgm:spPr/>
    </dgm:pt>
    <dgm:pt modelId="{87BBF483-DC9A-485C-9458-C58B97B4F90C}" type="pres">
      <dgm:prSet presAssocID="{F0B0BEB4-CBD2-4FD5-89C7-4A17118728D9}" presName="connectorText" presStyleLbl="sibTrans2D1" presStyleIdx="3" presStyleCnt="5"/>
      <dgm:spPr/>
    </dgm:pt>
    <dgm:pt modelId="{42E105E2-485C-44D2-A868-191F1053F374}" type="pres">
      <dgm:prSet presAssocID="{3A655E41-E6FC-4012-82EC-E83CB0F1EFE3}" presName="node" presStyleLbl="node1" presStyleIdx="4" presStyleCnt="6">
        <dgm:presLayoutVars>
          <dgm:bulletEnabled val="1"/>
        </dgm:presLayoutVars>
      </dgm:prSet>
      <dgm:spPr/>
    </dgm:pt>
    <dgm:pt modelId="{5C7CF614-D09C-490F-B064-36ADA58F01E0}" type="pres">
      <dgm:prSet presAssocID="{EC16C7BC-D0F3-4C67-A6DD-926F31D33157}" presName="sibTrans" presStyleLbl="sibTrans2D1" presStyleIdx="4" presStyleCnt="5"/>
      <dgm:spPr/>
    </dgm:pt>
    <dgm:pt modelId="{81E9E32C-9DB8-4998-90CE-C212F8361355}" type="pres">
      <dgm:prSet presAssocID="{EC16C7BC-D0F3-4C67-A6DD-926F31D33157}" presName="connectorText" presStyleLbl="sibTrans2D1" presStyleIdx="4" presStyleCnt="5"/>
      <dgm:spPr/>
    </dgm:pt>
    <dgm:pt modelId="{4EAAF2DB-ED6F-4CCA-A0CF-51ABD234BF5B}" type="pres">
      <dgm:prSet presAssocID="{FD5F51C8-3601-45A5-939B-1926015E124C}" presName="node" presStyleLbl="node1" presStyleIdx="5" presStyleCnt="6">
        <dgm:presLayoutVars>
          <dgm:bulletEnabled val="1"/>
        </dgm:presLayoutVars>
      </dgm:prSet>
      <dgm:spPr/>
    </dgm:pt>
  </dgm:ptLst>
  <dgm:cxnLst>
    <dgm:cxn modelId="{5B0A2E10-EC01-488A-BFE0-6341E374565C}" type="presOf" srcId="{F0B0BEB4-CBD2-4FD5-89C7-4A17118728D9}" destId="{A7E54A8C-6B33-468E-8F55-F2AEE7BF742C}" srcOrd="0" destOrd="0" presId="urn:microsoft.com/office/officeart/2005/8/layout/process1"/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BCF90027-1371-4B99-BD4B-EE42461488A6}" type="presOf" srcId="{EC16C7BC-D0F3-4C67-A6DD-926F31D33157}" destId="{81E9E32C-9DB8-4998-90CE-C212F8361355}" srcOrd="1" destOrd="0" presId="urn:microsoft.com/office/officeart/2005/8/layout/process1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9B0DBB3D-7679-4691-891F-C89BC6F8FE48}" srcId="{A0ACB91B-96D7-4896-B6CE-E3FD7F7788BB}" destId="{FD5F51C8-3601-45A5-939B-1926015E124C}" srcOrd="5" destOrd="0" parTransId="{98822C39-20F3-463A-B927-9251D37D765E}" sibTransId="{6BD85904-4358-4B95-B601-545B8F0A9EC2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829DC662-6D73-45DE-B89E-C9EDAFAB9874}" type="presOf" srcId="{F0B0BEB4-CBD2-4FD5-89C7-4A17118728D9}" destId="{87BBF483-DC9A-485C-9458-C58B97B4F90C}" srcOrd="1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F88567B2-7C43-4B0A-9AD1-744014BD9392}" type="presOf" srcId="{EC16C7BC-D0F3-4C67-A6DD-926F31D33157}" destId="{5C7CF614-D09C-490F-B064-36ADA58F01E0}" srcOrd="0" destOrd="0" presId="urn:microsoft.com/office/officeart/2005/8/layout/process1"/>
    <dgm:cxn modelId="{5D408DBD-7737-41EB-9C8B-9D3372CEE006}" type="presOf" srcId="{3A655E41-E6FC-4012-82EC-E83CB0F1EFE3}" destId="{42E105E2-485C-44D2-A868-191F1053F374}" srcOrd="0" destOrd="0" presId="urn:microsoft.com/office/officeart/2005/8/layout/process1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250FD7D3-21ED-4063-AE2B-F7AB24889B3F}" type="presOf" srcId="{FD5F51C8-3601-45A5-939B-1926015E124C}" destId="{4EAAF2DB-ED6F-4CCA-A0CF-51ABD234BF5B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C5051BE9-7374-422C-B235-DAE9AE8AA824}" srcId="{A0ACB91B-96D7-4896-B6CE-E3FD7F7788BB}" destId="{3A655E41-E6FC-4012-82EC-E83CB0F1EFE3}" srcOrd="4" destOrd="0" parTransId="{FBB5D272-00A0-4935-9E67-8F49E64929BD}" sibTransId="{EC16C7BC-D0F3-4C67-A6DD-926F31D33157}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  <dgm:cxn modelId="{D1A3FB80-6A1C-4FDF-8641-9D20F840360F}" type="presParOf" srcId="{F0693795-54EB-4222-A6FB-102B02AB8D2B}" destId="{A7E54A8C-6B33-468E-8F55-F2AEE7BF742C}" srcOrd="7" destOrd="0" presId="urn:microsoft.com/office/officeart/2005/8/layout/process1"/>
    <dgm:cxn modelId="{5C3E2F0B-96E8-430C-AF49-9B93D800541A}" type="presParOf" srcId="{A7E54A8C-6B33-468E-8F55-F2AEE7BF742C}" destId="{87BBF483-DC9A-485C-9458-C58B97B4F90C}" srcOrd="0" destOrd="0" presId="urn:microsoft.com/office/officeart/2005/8/layout/process1"/>
    <dgm:cxn modelId="{E945DD80-E485-4CC8-9CF9-D88AA7C3094F}" type="presParOf" srcId="{F0693795-54EB-4222-A6FB-102B02AB8D2B}" destId="{42E105E2-485C-44D2-A868-191F1053F374}" srcOrd="8" destOrd="0" presId="urn:microsoft.com/office/officeart/2005/8/layout/process1"/>
    <dgm:cxn modelId="{801A6440-9BBD-470A-AFB4-0C3925FBEE52}" type="presParOf" srcId="{F0693795-54EB-4222-A6FB-102B02AB8D2B}" destId="{5C7CF614-D09C-490F-B064-36ADA58F01E0}" srcOrd="9" destOrd="0" presId="urn:microsoft.com/office/officeart/2005/8/layout/process1"/>
    <dgm:cxn modelId="{9E405DA7-7954-4B21-9D65-6D268882F9D5}" type="presParOf" srcId="{5C7CF614-D09C-490F-B064-36ADA58F01E0}" destId="{81E9E32C-9DB8-4998-90CE-C212F8361355}" srcOrd="0" destOrd="0" presId="urn:microsoft.com/office/officeart/2005/8/layout/process1"/>
    <dgm:cxn modelId="{A32DB36E-6214-4A1D-9E7B-2847BE5B3C79}" type="presParOf" srcId="{F0693795-54EB-4222-A6FB-102B02AB8D2B}" destId="{4EAAF2DB-ED6F-4CCA-A0CF-51ABD234BF5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ACB91B-96D7-4896-B6CE-E3FD7F7788B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2407C4-C61A-4BB5-8846-323049E93360}">
      <dgm:prSet phldrT="[Text]" custT="1"/>
      <dgm:spPr/>
      <dgm:t>
        <a:bodyPr/>
        <a:lstStyle/>
        <a:p>
          <a:r>
            <a:rPr lang="en-US" sz="1800" dirty="0"/>
            <a:t>Generate Training Data</a:t>
          </a:r>
        </a:p>
      </dgm:t>
    </dgm:pt>
    <dgm:pt modelId="{F660F1AA-7D4C-4BBD-BFCF-025592609A9B}" type="parTrans" cxnId="{8156B521-3BFC-4EAC-9E57-0B7C94E2F0F7}">
      <dgm:prSet/>
      <dgm:spPr/>
      <dgm:t>
        <a:bodyPr/>
        <a:lstStyle/>
        <a:p>
          <a:endParaRPr lang="en-US" sz="1800"/>
        </a:p>
      </dgm:t>
    </dgm:pt>
    <dgm:pt modelId="{71645022-EB08-4E68-A574-05AABB299303}" type="sibTrans" cxnId="{8156B521-3BFC-4EAC-9E57-0B7C94E2F0F7}">
      <dgm:prSet custT="1"/>
      <dgm:spPr/>
      <dgm:t>
        <a:bodyPr/>
        <a:lstStyle/>
        <a:p>
          <a:endParaRPr lang="en-US" sz="1800"/>
        </a:p>
      </dgm:t>
    </dgm:pt>
    <dgm:pt modelId="{92589B9A-F60D-4AEB-A390-1BC6A60F054D}">
      <dgm:prSet phldrT="[Text]" custT="1"/>
      <dgm:spPr/>
      <dgm:t>
        <a:bodyPr/>
        <a:lstStyle/>
        <a:p>
          <a:r>
            <a:rPr lang="en-US" sz="1800" dirty="0"/>
            <a:t>Data Cleaning</a:t>
          </a:r>
        </a:p>
      </dgm:t>
    </dgm:pt>
    <dgm:pt modelId="{F04AC293-EB1D-439E-BB1D-EDFCE3E3BC32}" type="parTrans" cxnId="{DBAFA4AE-0663-4CD5-B3E5-DA297DF508DC}">
      <dgm:prSet/>
      <dgm:spPr/>
      <dgm:t>
        <a:bodyPr/>
        <a:lstStyle/>
        <a:p>
          <a:endParaRPr lang="en-US" sz="1800"/>
        </a:p>
      </dgm:t>
    </dgm:pt>
    <dgm:pt modelId="{172A5A87-3934-4186-AFEA-812DCFFC818E}" type="sibTrans" cxnId="{DBAFA4AE-0663-4CD5-B3E5-DA297DF508DC}">
      <dgm:prSet custT="1"/>
      <dgm:spPr/>
      <dgm:t>
        <a:bodyPr/>
        <a:lstStyle/>
        <a:p>
          <a:endParaRPr lang="en-US" sz="1800"/>
        </a:p>
      </dgm:t>
    </dgm:pt>
    <dgm:pt modelId="{62323F05-D27E-46AB-B1BB-92366E41FF4E}">
      <dgm:prSet phldrT="[Text]" custT="1"/>
      <dgm:spPr/>
      <dgm:t>
        <a:bodyPr/>
        <a:lstStyle/>
        <a:p>
          <a:r>
            <a:rPr lang="en-US" sz="1800" dirty="0"/>
            <a:t>Feature Generation and Engineering</a:t>
          </a:r>
        </a:p>
      </dgm:t>
    </dgm:pt>
    <dgm:pt modelId="{2C560692-EE1A-4CA5-84E6-A4CB28DEE741}" type="parTrans" cxnId="{52584C10-4E72-472F-B40C-32068C1E7118}">
      <dgm:prSet/>
      <dgm:spPr/>
      <dgm:t>
        <a:bodyPr/>
        <a:lstStyle/>
        <a:p>
          <a:endParaRPr lang="en-US" sz="1800"/>
        </a:p>
      </dgm:t>
    </dgm:pt>
    <dgm:pt modelId="{A05A2818-3CE8-4E2F-8F35-EE0187FEA9A0}" type="sibTrans" cxnId="{52584C10-4E72-472F-B40C-32068C1E7118}">
      <dgm:prSet custT="1"/>
      <dgm:spPr/>
      <dgm:t>
        <a:bodyPr/>
        <a:lstStyle/>
        <a:p>
          <a:endParaRPr lang="en-US" sz="1800"/>
        </a:p>
      </dgm:t>
    </dgm:pt>
    <dgm:pt modelId="{7CFA93FC-02F2-4310-9A79-E7A2376E6063}">
      <dgm:prSet phldrT="[Text]" custT="1"/>
      <dgm:spPr/>
      <dgm:t>
        <a:bodyPr/>
        <a:lstStyle/>
        <a:p>
          <a:r>
            <a:rPr lang="en-US" sz="1800" dirty="0"/>
            <a:t>Model Assessment</a:t>
          </a:r>
        </a:p>
      </dgm:t>
    </dgm:pt>
    <dgm:pt modelId="{8B0FFE34-6B51-4DF5-9C0D-3E05DC213332}" type="parTrans" cxnId="{B398B161-E232-4E6B-A949-B993EF723EAB}">
      <dgm:prSet/>
      <dgm:spPr/>
      <dgm:t>
        <a:bodyPr/>
        <a:lstStyle/>
        <a:p>
          <a:endParaRPr lang="en-US" sz="1800"/>
        </a:p>
      </dgm:t>
    </dgm:pt>
    <dgm:pt modelId="{F0B0BEB4-CBD2-4FD5-89C7-4A17118728D9}" type="sibTrans" cxnId="{B398B161-E232-4E6B-A949-B993EF723EAB}">
      <dgm:prSet custT="1"/>
      <dgm:spPr/>
      <dgm:t>
        <a:bodyPr/>
        <a:lstStyle/>
        <a:p>
          <a:endParaRPr lang="en-US" sz="1800"/>
        </a:p>
      </dgm:t>
    </dgm:pt>
    <dgm:pt modelId="{3A655E41-E6FC-4012-82EC-E83CB0F1EFE3}">
      <dgm:prSet phldrT="[Text]" custT="1"/>
      <dgm:spPr/>
      <dgm:t>
        <a:bodyPr/>
        <a:lstStyle/>
        <a:p>
          <a:r>
            <a:rPr lang="en-US" sz="1800" dirty="0"/>
            <a:t>Model Optimization</a:t>
          </a:r>
        </a:p>
      </dgm:t>
    </dgm:pt>
    <dgm:pt modelId="{FBB5D272-00A0-4935-9E67-8F49E64929BD}" type="parTrans" cxnId="{C5051BE9-7374-422C-B235-DAE9AE8AA824}">
      <dgm:prSet/>
      <dgm:spPr/>
      <dgm:t>
        <a:bodyPr/>
        <a:lstStyle/>
        <a:p>
          <a:endParaRPr lang="en-US" sz="1800"/>
        </a:p>
      </dgm:t>
    </dgm:pt>
    <dgm:pt modelId="{EC16C7BC-D0F3-4C67-A6DD-926F31D33157}" type="sibTrans" cxnId="{C5051BE9-7374-422C-B235-DAE9AE8AA824}">
      <dgm:prSet custT="1"/>
      <dgm:spPr/>
      <dgm:t>
        <a:bodyPr/>
        <a:lstStyle/>
        <a:p>
          <a:endParaRPr lang="en-US" sz="1800"/>
        </a:p>
      </dgm:t>
    </dgm:pt>
    <dgm:pt modelId="{FD5F51C8-3601-45A5-939B-1926015E124C}">
      <dgm:prSet phldrT="[Text]" custT="1"/>
      <dgm:spPr/>
      <dgm:t>
        <a:bodyPr/>
        <a:lstStyle/>
        <a:p>
          <a:r>
            <a:rPr lang="en-US" sz="1800" dirty="0"/>
            <a:t>Predictions</a:t>
          </a:r>
        </a:p>
      </dgm:t>
    </dgm:pt>
    <dgm:pt modelId="{98822C39-20F3-463A-B927-9251D37D765E}" type="parTrans" cxnId="{9B0DBB3D-7679-4691-891F-C89BC6F8FE48}">
      <dgm:prSet/>
      <dgm:spPr/>
      <dgm:t>
        <a:bodyPr/>
        <a:lstStyle/>
        <a:p>
          <a:endParaRPr lang="en-US" sz="1800"/>
        </a:p>
      </dgm:t>
    </dgm:pt>
    <dgm:pt modelId="{6BD85904-4358-4B95-B601-545B8F0A9EC2}" type="sibTrans" cxnId="{9B0DBB3D-7679-4691-891F-C89BC6F8FE48}">
      <dgm:prSet/>
      <dgm:spPr/>
      <dgm:t>
        <a:bodyPr/>
        <a:lstStyle/>
        <a:p>
          <a:endParaRPr lang="en-US" sz="1800"/>
        </a:p>
      </dgm:t>
    </dgm:pt>
    <dgm:pt modelId="{F0693795-54EB-4222-A6FB-102B02AB8D2B}" type="pres">
      <dgm:prSet presAssocID="{A0ACB91B-96D7-4896-B6CE-E3FD7F7788BB}" presName="Name0" presStyleCnt="0">
        <dgm:presLayoutVars>
          <dgm:dir/>
          <dgm:resizeHandles val="exact"/>
        </dgm:presLayoutVars>
      </dgm:prSet>
      <dgm:spPr/>
    </dgm:pt>
    <dgm:pt modelId="{146C77C7-6B59-469C-AE73-6AAA93DD0567}" type="pres">
      <dgm:prSet presAssocID="{532407C4-C61A-4BB5-8846-323049E93360}" presName="node" presStyleLbl="node1" presStyleIdx="0" presStyleCnt="6">
        <dgm:presLayoutVars>
          <dgm:bulletEnabled val="1"/>
        </dgm:presLayoutVars>
      </dgm:prSet>
      <dgm:spPr/>
    </dgm:pt>
    <dgm:pt modelId="{103720EC-6751-40DF-BCEF-6D3217E3BB55}" type="pres">
      <dgm:prSet presAssocID="{71645022-EB08-4E68-A574-05AABB299303}" presName="sibTrans" presStyleLbl="sibTrans2D1" presStyleIdx="0" presStyleCnt="5"/>
      <dgm:spPr/>
    </dgm:pt>
    <dgm:pt modelId="{F9EE36D7-59E3-485C-AC38-793427614998}" type="pres">
      <dgm:prSet presAssocID="{71645022-EB08-4E68-A574-05AABB299303}" presName="connectorText" presStyleLbl="sibTrans2D1" presStyleIdx="0" presStyleCnt="5"/>
      <dgm:spPr/>
    </dgm:pt>
    <dgm:pt modelId="{D6CDAFA8-CA1A-43F2-A0CE-0D70336CA01B}" type="pres">
      <dgm:prSet presAssocID="{92589B9A-F60D-4AEB-A390-1BC6A60F054D}" presName="node" presStyleLbl="node1" presStyleIdx="1" presStyleCnt="6">
        <dgm:presLayoutVars>
          <dgm:bulletEnabled val="1"/>
        </dgm:presLayoutVars>
      </dgm:prSet>
      <dgm:spPr/>
    </dgm:pt>
    <dgm:pt modelId="{7BB0282E-FA83-4775-8851-2C776EE3D851}" type="pres">
      <dgm:prSet presAssocID="{172A5A87-3934-4186-AFEA-812DCFFC818E}" presName="sibTrans" presStyleLbl="sibTrans2D1" presStyleIdx="1" presStyleCnt="5"/>
      <dgm:spPr/>
    </dgm:pt>
    <dgm:pt modelId="{52FD96DD-96CD-44D9-B677-5E133CC9C40D}" type="pres">
      <dgm:prSet presAssocID="{172A5A87-3934-4186-AFEA-812DCFFC818E}" presName="connectorText" presStyleLbl="sibTrans2D1" presStyleIdx="1" presStyleCnt="5"/>
      <dgm:spPr/>
    </dgm:pt>
    <dgm:pt modelId="{8CBFFB11-6DF9-4C16-9D97-21D66455D660}" type="pres">
      <dgm:prSet presAssocID="{62323F05-D27E-46AB-B1BB-92366E41FF4E}" presName="node" presStyleLbl="node1" presStyleIdx="2" presStyleCnt="6">
        <dgm:presLayoutVars>
          <dgm:bulletEnabled val="1"/>
        </dgm:presLayoutVars>
      </dgm:prSet>
      <dgm:spPr/>
    </dgm:pt>
    <dgm:pt modelId="{69FE38FF-D641-4A71-A4EB-645E973899CD}" type="pres">
      <dgm:prSet presAssocID="{A05A2818-3CE8-4E2F-8F35-EE0187FEA9A0}" presName="sibTrans" presStyleLbl="sibTrans2D1" presStyleIdx="2" presStyleCnt="5"/>
      <dgm:spPr/>
    </dgm:pt>
    <dgm:pt modelId="{27641AA3-FDE1-4AB0-ADCD-0F2B2085459B}" type="pres">
      <dgm:prSet presAssocID="{A05A2818-3CE8-4E2F-8F35-EE0187FEA9A0}" presName="connectorText" presStyleLbl="sibTrans2D1" presStyleIdx="2" presStyleCnt="5"/>
      <dgm:spPr/>
    </dgm:pt>
    <dgm:pt modelId="{87E15649-6C71-4A1F-B429-5DAA4536EE5F}" type="pres">
      <dgm:prSet presAssocID="{7CFA93FC-02F2-4310-9A79-E7A2376E6063}" presName="node" presStyleLbl="node1" presStyleIdx="3" presStyleCnt="6">
        <dgm:presLayoutVars>
          <dgm:bulletEnabled val="1"/>
        </dgm:presLayoutVars>
      </dgm:prSet>
      <dgm:spPr/>
    </dgm:pt>
    <dgm:pt modelId="{A7E54A8C-6B33-468E-8F55-F2AEE7BF742C}" type="pres">
      <dgm:prSet presAssocID="{F0B0BEB4-CBD2-4FD5-89C7-4A17118728D9}" presName="sibTrans" presStyleLbl="sibTrans2D1" presStyleIdx="3" presStyleCnt="5"/>
      <dgm:spPr/>
    </dgm:pt>
    <dgm:pt modelId="{87BBF483-DC9A-485C-9458-C58B97B4F90C}" type="pres">
      <dgm:prSet presAssocID="{F0B0BEB4-CBD2-4FD5-89C7-4A17118728D9}" presName="connectorText" presStyleLbl="sibTrans2D1" presStyleIdx="3" presStyleCnt="5"/>
      <dgm:spPr/>
    </dgm:pt>
    <dgm:pt modelId="{42E105E2-485C-44D2-A868-191F1053F374}" type="pres">
      <dgm:prSet presAssocID="{3A655E41-E6FC-4012-82EC-E83CB0F1EFE3}" presName="node" presStyleLbl="node1" presStyleIdx="4" presStyleCnt="6">
        <dgm:presLayoutVars>
          <dgm:bulletEnabled val="1"/>
        </dgm:presLayoutVars>
      </dgm:prSet>
      <dgm:spPr/>
    </dgm:pt>
    <dgm:pt modelId="{5C7CF614-D09C-490F-B064-36ADA58F01E0}" type="pres">
      <dgm:prSet presAssocID="{EC16C7BC-D0F3-4C67-A6DD-926F31D33157}" presName="sibTrans" presStyleLbl="sibTrans2D1" presStyleIdx="4" presStyleCnt="5"/>
      <dgm:spPr/>
    </dgm:pt>
    <dgm:pt modelId="{81E9E32C-9DB8-4998-90CE-C212F8361355}" type="pres">
      <dgm:prSet presAssocID="{EC16C7BC-D0F3-4C67-A6DD-926F31D33157}" presName="connectorText" presStyleLbl="sibTrans2D1" presStyleIdx="4" presStyleCnt="5"/>
      <dgm:spPr/>
    </dgm:pt>
    <dgm:pt modelId="{4EAAF2DB-ED6F-4CCA-A0CF-51ABD234BF5B}" type="pres">
      <dgm:prSet presAssocID="{FD5F51C8-3601-45A5-939B-1926015E124C}" presName="node" presStyleLbl="node1" presStyleIdx="5" presStyleCnt="6">
        <dgm:presLayoutVars>
          <dgm:bulletEnabled val="1"/>
        </dgm:presLayoutVars>
      </dgm:prSet>
      <dgm:spPr/>
    </dgm:pt>
  </dgm:ptLst>
  <dgm:cxnLst>
    <dgm:cxn modelId="{5B0A2E10-EC01-488A-BFE0-6341E374565C}" type="presOf" srcId="{F0B0BEB4-CBD2-4FD5-89C7-4A17118728D9}" destId="{A7E54A8C-6B33-468E-8F55-F2AEE7BF742C}" srcOrd="0" destOrd="0" presId="urn:microsoft.com/office/officeart/2005/8/layout/process1"/>
    <dgm:cxn modelId="{52584C10-4E72-472F-B40C-32068C1E7118}" srcId="{A0ACB91B-96D7-4896-B6CE-E3FD7F7788BB}" destId="{62323F05-D27E-46AB-B1BB-92366E41FF4E}" srcOrd="2" destOrd="0" parTransId="{2C560692-EE1A-4CA5-84E6-A4CB28DEE741}" sibTransId="{A05A2818-3CE8-4E2F-8F35-EE0187FEA9A0}"/>
    <dgm:cxn modelId="{5E69E91C-AD1E-477E-A9D5-96CDBF74D447}" type="presOf" srcId="{A05A2818-3CE8-4E2F-8F35-EE0187FEA9A0}" destId="{69FE38FF-D641-4A71-A4EB-645E973899CD}" srcOrd="0" destOrd="0" presId="urn:microsoft.com/office/officeart/2005/8/layout/process1"/>
    <dgm:cxn modelId="{8156B521-3BFC-4EAC-9E57-0B7C94E2F0F7}" srcId="{A0ACB91B-96D7-4896-B6CE-E3FD7F7788BB}" destId="{532407C4-C61A-4BB5-8846-323049E93360}" srcOrd="0" destOrd="0" parTransId="{F660F1AA-7D4C-4BBD-BFCF-025592609A9B}" sibTransId="{71645022-EB08-4E68-A574-05AABB299303}"/>
    <dgm:cxn modelId="{BCF90027-1371-4B99-BD4B-EE42461488A6}" type="presOf" srcId="{EC16C7BC-D0F3-4C67-A6DD-926F31D33157}" destId="{81E9E32C-9DB8-4998-90CE-C212F8361355}" srcOrd="1" destOrd="0" presId="urn:microsoft.com/office/officeart/2005/8/layout/process1"/>
    <dgm:cxn modelId="{70523832-7AE8-45B2-A55E-2A6E0F06A137}" type="presOf" srcId="{92589B9A-F60D-4AEB-A390-1BC6A60F054D}" destId="{D6CDAFA8-CA1A-43F2-A0CE-0D70336CA01B}" srcOrd="0" destOrd="0" presId="urn:microsoft.com/office/officeart/2005/8/layout/process1"/>
    <dgm:cxn modelId="{7D5ED938-F38C-4346-82ED-EE838B928002}" type="presOf" srcId="{71645022-EB08-4E68-A574-05AABB299303}" destId="{F9EE36D7-59E3-485C-AC38-793427614998}" srcOrd="1" destOrd="0" presId="urn:microsoft.com/office/officeart/2005/8/layout/process1"/>
    <dgm:cxn modelId="{9B0DBB3D-7679-4691-891F-C89BC6F8FE48}" srcId="{A0ACB91B-96D7-4896-B6CE-E3FD7F7788BB}" destId="{FD5F51C8-3601-45A5-939B-1926015E124C}" srcOrd="5" destOrd="0" parTransId="{98822C39-20F3-463A-B927-9251D37D765E}" sibTransId="{6BD85904-4358-4B95-B601-545B8F0A9EC2}"/>
    <dgm:cxn modelId="{F2A50842-A124-4C11-9FF3-9D03A28C6F94}" type="presOf" srcId="{62323F05-D27E-46AB-B1BB-92366E41FF4E}" destId="{8CBFFB11-6DF9-4C16-9D97-21D66455D660}" srcOrd="0" destOrd="0" presId="urn:microsoft.com/office/officeart/2005/8/layout/process1"/>
    <dgm:cxn modelId="{69148853-1599-4C2C-8666-3E022CA91292}" type="presOf" srcId="{71645022-EB08-4E68-A574-05AABB299303}" destId="{103720EC-6751-40DF-BCEF-6D3217E3BB55}" srcOrd="0" destOrd="0" presId="urn:microsoft.com/office/officeart/2005/8/layout/process1"/>
    <dgm:cxn modelId="{20F4FB60-2E10-46AB-832B-D7A2CA8E531F}" type="presOf" srcId="{A0ACB91B-96D7-4896-B6CE-E3FD7F7788BB}" destId="{F0693795-54EB-4222-A6FB-102B02AB8D2B}" srcOrd="0" destOrd="0" presId="urn:microsoft.com/office/officeart/2005/8/layout/process1"/>
    <dgm:cxn modelId="{B398B161-E232-4E6B-A949-B993EF723EAB}" srcId="{A0ACB91B-96D7-4896-B6CE-E3FD7F7788BB}" destId="{7CFA93FC-02F2-4310-9A79-E7A2376E6063}" srcOrd="3" destOrd="0" parTransId="{8B0FFE34-6B51-4DF5-9C0D-3E05DC213332}" sibTransId="{F0B0BEB4-CBD2-4FD5-89C7-4A17118728D9}"/>
    <dgm:cxn modelId="{829DC662-6D73-45DE-B89E-C9EDAFAB9874}" type="presOf" srcId="{F0B0BEB4-CBD2-4FD5-89C7-4A17118728D9}" destId="{87BBF483-DC9A-485C-9458-C58B97B4F90C}" srcOrd="1" destOrd="0" presId="urn:microsoft.com/office/officeart/2005/8/layout/process1"/>
    <dgm:cxn modelId="{5E34A3A2-FC37-44E5-9369-4A0CB95FB6EB}" type="presOf" srcId="{A05A2818-3CE8-4E2F-8F35-EE0187FEA9A0}" destId="{27641AA3-FDE1-4AB0-ADCD-0F2B2085459B}" srcOrd="1" destOrd="0" presId="urn:microsoft.com/office/officeart/2005/8/layout/process1"/>
    <dgm:cxn modelId="{DBAFA4AE-0663-4CD5-B3E5-DA297DF508DC}" srcId="{A0ACB91B-96D7-4896-B6CE-E3FD7F7788BB}" destId="{92589B9A-F60D-4AEB-A390-1BC6A60F054D}" srcOrd="1" destOrd="0" parTransId="{F04AC293-EB1D-439E-BB1D-EDFCE3E3BC32}" sibTransId="{172A5A87-3934-4186-AFEA-812DCFFC818E}"/>
    <dgm:cxn modelId="{F88567B2-7C43-4B0A-9AD1-744014BD9392}" type="presOf" srcId="{EC16C7BC-D0F3-4C67-A6DD-926F31D33157}" destId="{5C7CF614-D09C-490F-B064-36ADA58F01E0}" srcOrd="0" destOrd="0" presId="urn:microsoft.com/office/officeart/2005/8/layout/process1"/>
    <dgm:cxn modelId="{5D408DBD-7737-41EB-9C8B-9D3372CEE006}" type="presOf" srcId="{3A655E41-E6FC-4012-82EC-E83CB0F1EFE3}" destId="{42E105E2-485C-44D2-A868-191F1053F374}" srcOrd="0" destOrd="0" presId="urn:microsoft.com/office/officeart/2005/8/layout/process1"/>
    <dgm:cxn modelId="{93C17FC3-9F64-4933-9675-1E03244C5DC2}" type="presOf" srcId="{7CFA93FC-02F2-4310-9A79-E7A2376E6063}" destId="{87E15649-6C71-4A1F-B429-5DAA4536EE5F}" srcOrd="0" destOrd="0" presId="urn:microsoft.com/office/officeart/2005/8/layout/process1"/>
    <dgm:cxn modelId="{250FD7D3-21ED-4063-AE2B-F7AB24889B3F}" type="presOf" srcId="{FD5F51C8-3601-45A5-939B-1926015E124C}" destId="{4EAAF2DB-ED6F-4CCA-A0CF-51ABD234BF5B}" srcOrd="0" destOrd="0" presId="urn:microsoft.com/office/officeart/2005/8/layout/process1"/>
    <dgm:cxn modelId="{51EFA0E8-28F2-4C0E-9D07-B905A220B5B2}" type="presOf" srcId="{172A5A87-3934-4186-AFEA-812DCFFC818E}" destId="{52FD96DD-96CD-44D9-B677-5E133CC9C40D}" srcOrd="1" destOrd="0" presId="urn:microsoft.com/office/officeart/2005/8/layout/process1"/>
    <dgm:cxn modelId="{C5051BE9-7374-422C-B235-DAE9AE8AA824}" srcId="{A0ACB91B-96D7-4896-B6CE-E3FD7F7788BB}" destId="{3A655E41-E6FC-4012-82EC-E83CB0F1EFE3}" srcOrd="4" destOrd="0" parTransId="{FBB5D272-00A0-4935-9E67-8F49E64929BD}" sibTransId="{EC16C7BC-D0F3-4C67-A6DD-926F31D33157}"/>
    <dgm:cxn modelId="{FF2421F6-852E-46E0-AE92-284ED9E34DCB}" type="presOf" srcId="{532407C4-C61A-4BB5-8846-323049E93360}" destId="{146C77C7-6B59-469C-AE73-6AAA93DD0567}" srcOrd="0" destOrd="0" presId="urn:microsoft.com/office/officeart/2005/8/layout/process1"/>
    <dgm:cxn modelId="{52A1B0F9-0501-4666-BF8B-C3F2443D16D7}" type="presOf" srcId="{172A5A87-3934-4186-AFEA-812DCFFC818E}" destId="{7BB0282E-FA83-4775-8851-2C776EE3D851}" srcOrd="0" destOrd="0" presId="urn:microsoft.com/office/officeart/2005/8/layout/process1"/>
    <dgm:cxn modelId="{3B8EB101-77D5-48B2-9B83-01DFCDADD80D}" type="presParOf" srcId="{F0693795-54EB-4222-A6FB-102B02AB8D2B}" destId="{146C77C7-6B59-469C-AE73-6AAA93DD0567}" srcOrd="0" destOrd="0" presId="urn:microsoft.com/office/officeart/2005/8/layout/process1"/>
    <dgm:cxn modelId="{90EE09B8-5E0A-4062-9D2E-A1F14BEC1CBD}" type="presParOf" srcId="{F0693795-54EB-4222-A6FB-102B02AB8D2B}" destId="{103720EC-6751-40DF-BCEF-6D3217E3BB55}" srcOrd="1" destOrd="0" presId="urn:microsoft.com/office/officeart/2005/8/layout/process1"/>
    <dgm:cxn modelId="{B42E0B82-1E3C-42C3-9772-EAB361A5021A}" type="presParOf" srcId="{103720EC-6751-40DF-BCEF-6D3217E3BB55}" destId="{F9EE36D7-59E3-485C-AC38-793427614998}" srcOrd="0" destOrd="0" presId="urn:microsoft.com/office/officeart/2005/8/layout/process1"/>
    <dgm:cxn modelId="{CA894BC5-BA7D-44B1-9E3B-7C501D025D73}" type="presParOf" srcId="{F0693795-54EB-4222-A6FB-102B02AB8D2B}" destId="{D6CDAFA8-CA1A-43F2-A0CE-0D70336CA01B}" srcOrd="2" destOrd="0" presId="urn:microsoft.com/office/officeart/2005/8/layout/process1"/>
    <dgm:cxn modelId="{813CB611-13AC-4863-B702-15E3CA8633B0}" type="presParOf" srcId="{F0693795-54EB-4222-A6FB-102B02AB8D2B}" destId="{7BB0282E-FA83-4775-8851-2C776EE3D851}" srcOrd="3" destOrd="0" presId="urn:microsoft.com/office/officeart/2005/8/layout/process1"/>
    <dgm:cxn modelId="{CAA6D2B2-8B93-420A-8B49-016E6EEB6CF3}" type="presParOf" srcId="{7BB0282E-FA83-4775-8851-2C776EE3D851}" destId="{52FD96DD-96CD-44D9-B677-5E133CC9C40D}" srcOrd="0" destOrd="0" presId="urn:microsoft.com/office/officeart/2005/8/layout/process1"/>
    <dgm:cxn modelId="{59564C8C-0E35-4010-8189-DC623988EEA5}" type="presParOf" srcId="{F0693795-54EB-4222-A6FB-102B02AB8D2B}" destId="{8CBFFB11-6DF9-4C16-9D97-21D66455D660}" srcOrd="4" destOrd="0" presId="urn:microsoft.com/office/officeart/2005/8/layout/process1"/>
    <dgm:cxn modelId="{AE18FE15-DD0F-4D7F-93D6-A9346E223D9F}" type="presParOf" srcId="{F0693795-54EB-4222-A6FB-102B02AB8D2B}" destId="{69FE38FF-D641-4A71-A4EB-645E973899CD}" srcOrd="5" destOrd="0" presId="urn:microsoft.com/office/officeart/2005/8/layout/process1"/>
    <dgm:cxn modelId="{A9EE74EF-6679-477C-8EF9-AB1EFE9A4ECD}" type="presParOf" srcId="{69FE38FF-D641-4A71-A4EB-645E973899CD}" destId="{27641AA3-FDE1-4AB0-ADCD-0F2B2085459B}" srcOrd="0" destOrd="0" presId="urn:microsoft.com/office/officeart/2005/8/layout/process1"/>
    <dgm:cxn modelId="{B3264DEB-590F-4504-8950-9BF88A1E07E5}" type="presParOf" srcId="{F0693795-54EB-4222-A6FB-102B02AB8D2B}" destId="{87E15649-6C71-4A1F-B429-5DAA4536EE5F}" srcOrd="6" destOrd="0" presId="urn:microsoft.com/office/officeart/2005/8/layout/process1"/>
    <dgm:cxn modelId="{D1A3FB80-6A1C-4FDF-8641-9D20F840360F}" type="presParOf" srcId="{F0693795-54EB-4222-A6FB-102B02AB8D2B}" destId="{A7E54A8C-6B33-468E-8F55-F2AEE7BF742C}" srcOrd="7" destOrd="0" presId="urn:microsoft.com/office/officeart/2005/8/layout/process1"/>
    <dgm:cxn modelId="{5C3E2F0B-96E8-430C-AF49-9B93D800541A}" type="presParOf" srcId="{A7E54A8C-6B33-468E-8F55-F2AEE7BF742C}" destId="{87BBF483-DC9A-485C-9458-C58B97B4F90C}" srcOrd="0" destOrd="0" presId="urn:microsoft.com/office/officeart/2005/8/layout/process1"/>
    <dgm:cxn modelId="{E945DD80-E485-4CC8-9CF9-D88AA7C3094F}" type="presParOf" srcId="{F0693795-54EB-4222-A6FB-102B02AB8D2B}" destId="{42E105E2-485C-44D2-A868-191F1053F374}" srcOrd="8" destOrd="0" presId="urn:microsoft.com/office/officeart/2005/8/layout/process1"/>
    <dgm:cxn modelId="{801A6440-9BBD-470A-AFB4-0C3925FBEE52}" type="presParOf" srcId="{F0693795-54EB-4222-A6FB-102B02AB8D2B}" destId="{5C7CF614-D09C-490F-B064-36ADA58F01E0}" srcOrd="9" destOrd="0" presId="urn:microsoft.com/office/officeart/2005/8/layout/process1"/>
    <dgm:cxn modelId="{9E405DA7-7954-4B21-9D65-6D268882F9D5}" type="presParOf" srcId="{5C7CF614-D09C-490F-B064-36ADA58F01E0}" destId="{81E9E32C-9DB8-4998-90CE-C212F8361355}" srcOrd="0" destOrd="0" presId="urn:microsoft.com/office/officeart/2005/8/layout/process1"/>
    <dgm:cxn modelId="{A32DB36E-6214-4A1D-9E7B-2847BE5B3C79}" type="presParOf" srcId="{F0693795-54EB-4222-A6FB-102B02AB8D2B}" destId="{4EAAF2DB-ED6F-4CCA-A0CF-51ABD234BF5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3890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Identify Materials Properties</a:t>
          </a:r>
        </a:p>
      </dsp:txBody>
      <dsp:txXfrm>
        <a:off x="40791" y="437763"/>
        <a:ext cx="1627338" cy="1186105"/>
      </dsp:txXfrm>
    </dsp:sp>
    <dsp:sp modelId="{103720EC-6751-40DF-BCEF-6D3217E3BB55}">
      <dsp:nvSpPr>
        <dsp:cNvPr id="0" name=""/>
        <dsp:cNvSpPr/>
      </dsp:nvSpPr>
      <dsp:spPr>
        <a:xfrm>
          <a:off x="1875145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75145" y="904250"/>
        <a:ext cx="252449" cy="253130"/>
      </dsp:txXfrm>
    </dsp:sp>
    <dsp:sp modelId="{D6CDAFA8-CA1A-43F2-A0CE-0D70336CA01B}">
      <dsp:nvSpPr>
        <dsp:cNvPr id="0" name=""/>
        <dsp:cNvSpPr/>
      </dsp:nvSpPr>
      <dsp:spPr>
        <a:xfrm>
          <a:off x="2385487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Model of Properties</a:t>
          </a:r>
        </a:p>
      </dsp:txBody>
      <dsp:txXfrm>
        <a:off x="2422388" y="437763"/>
        <a:ext cx="1627338" cy="1186105"/>
      </dsp:txXfrm>
    </dsp:sp>
    <dsp:sp modelId="{7BB0282E-FA83-4775-8851-2C776EE3D851}">
      <dsp:nvSpPr>
        <dsp:cNvPr id="0" name=""/>
        <dsp:cNvSpPr/>
      </dsp:nvSpPr>
      <dsp:spPr>
        <a:xfrm>
          <a:off x="4256742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56742" y="904250"/>
        <a:ext cx="252449" cy="253130"/>
      </dsp:txXfrm>
    </dsp:sp>
    <dsp:sp modelId="{8CBFFB11-6DF9-4C16-9D97-21D66455D660}">
      <dsp:nvSpPr>
        <dsp:cNvPr id="0" name=""/>
        <dsp:cNvSpPr/>
      </dsp:nvSpPr>
      <dsp:spPr>
        <a:xfrm>
          <a:off x="4767085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 Properties For New Chemical Compositions</a:t>
          </a:r>
        </a:p>
      </dsp:txBody>
      <dsp:txXfrm>
        <a:off x="4803986" y="437763"/>
        <a:ext cx="1627338" cy="1186105"/>
      </dsp:txXfrm>
    </dsp:sp>
    <dsp:sp modelId="{69FE38FF-D641-4A71-A4EB-645E973899CD}">
      <dsp:nvSpPr>
        <dsp:cNvPr id="0" name=""/>
        <dsp:cNvSpPr/>
      </dsp:nvSpPr>
      <dsp:spPr>
        <a:xfrm>
          <a:off x="6638340" y="819874"/>
          <a:ext cx="360641" cy="4218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638340" y="904250"/>
        <a:ext cx="252449" cy="253130"/>
      </dsp:txXfrm>
    </dsp:sp>
    <dsp:sp modelId="{87E15649-6C71-4A1F-B429-5DAA4536EE5F}">
      <dsp:nvSpPr>
        <dsp:cNvPr id="0" name=""/>
        <dsp:cNvSpPr/>
      </dsp:nvSpPr>
      <dsp:spPr>
        <a:xfrm>
          <a:off x="7148682" y="400862"/>
          <a:ext cx="1701140" cy="1259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Synthesize and Verify Predictions</a:t>
          </a:r>
        </a:p>
      </dsp:txBody>
      <dsp:txXfrm>
        <a:off x="7185583" y="437763"/>
        <a:ext cx="1627338" cy="11861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Training Data</a:t>
          </a:r>
        </a:p>
      </dsp:txBody>
      <dsp:txXfrm>
        <a:off x="35666" y="920859"/>
        <a:ext cx="1356057" cy="1146409"/>
      </dsp:txXfrm>
    </dsp:sp>
    <dsp:sp modelId="{103720EC-6751-40DF-BCEF-6D3217E3BB55}">
      <dsp:nvSpPr>
        <dsp:cNvPr id="0" name=""/>
        <dsp:cNvSpPr/>
      </dsp:nvSpPr>
      <dsp:spPr>
        <a:xfrm>
          <a:off x="1570128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570128" y="1387865"/>
        <a:ext cx="211824" cy="212396"/>
      </dsp:txXfrm>
    </dsp:sp>
    <dsp:sp modelId="{D6CDAFA8-CA1A-43F2-A0CE-0D70336CA01B}">
      <dsp:nvSpPr>
        <dsp:cNvPr id="0" name=""/>
        <dsp:cNvSpPr/>
      </dsp:nvSpPr>
      <dsp:spPr>
        <a:xfrm>
          <a:off x="199834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2034011" y="920859"/>
        <a:ext cx="1356057" cy="1146409"/>
      </dsp:txXfrm>
    </dsp:sp>
    <dsp:sp modelId="{7BB0282E-FA83-4775-8851-2C776EE3D851}">
      <dsp:nvSpPr>
        <dsp:cNvPr id="0" name=""/>
        <dsp:cNvSpPr/>
      </dsp:nvSpPr>
      <dsp:spPr>
        <a:xfrm>
          <a:off x="3568473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68473" y="1387865"/>
        <a:ext cx="211824" cy="212396"/>
      </dsp:txXfrm>
    </dsp:sp>
    <dsp:sp modelId="{8CBFFB11-6DF9-4C16-9D97-21D66455D660}">
      <dsp:nvSpPr>
        <dsp:cNvPr id="0" name=""/>
        <dsp:cNvSpPr/>
      </dsp:nvSpPr>
      <dsp:spPr>
        <a:xfrm>
          <a:off x="399669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Generation and Engineering</a:t>
          </a:r>
        </a:p>
      </dsp:txBody>
      <dsp:txXfrm>
        <a:off x="4032356" y="920859"/>
        <a:ext cx="1356057" cy="1146409"/>
      </dsp:txXfrm>
    </dsp:sp>
    <dsp:sp modelId="{69FE38FF-D641-4A71-A4EB-645E973899CD}">
      <dsp:nvSpPr>
        <dsp:cNvPr id="0" name=""/>
        <dsp:cNvSpPr/>
      </dsp:nvSpPr>
      <dsp:spPr>
        <a:xfrm>
          <a:off x="556681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566819" y="1387865"/>
        <a:ext cx="211824" cy="212396"/>
      </dsp:txXfrm>
    </dsp:sp>
    <dsp:sp modelId="{87E15649-6C71-4A1F-B429-5DAA4536EE5F}">
      <dsp:nvSpPr>
        <dsp:cNvPr id="0" name=""/>
        <dsp:cNvSpPr/>
      </dsp:nvSpPr>
      <dsp:spPr>
        <a:xfrm>
          <a:off x="599503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Assessment</a:t>
          </a:r>
        </a:p>
      </dsp:txBody>
      <dsp:txXfrm>
        <a:off x="6030701" y="920859"/>
        <a:ext cx="1356057" cy="1146409"/>
      </dsp:txXfrm>
    </dsp:sp>
    <dsp:sp modelId="{A7E54A8C-6B33-468E-8F55-F2AEE7BF742C}">
      <dsp:nvSpPr>
        <dsp:cNvPr id="0" name=""/>
        <dsp:cNvSpPr/>
      </dsp:nvSpPr>
      <dsp:spPr>
        <a:xfrm>
          <a:off x="7565164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565164" y="1387865"/>
        <a:ext cx="211824" cy="212396"/>
      </dsp:txXfrm>
    </dsp:sp>
    <dsp:sp modelId="{42E105E2-485C-44D2-A868-191F1053F374}">
      <dsp:nvSpPr>
        <dsp:cNvPr id="0" name=""/>
        <dsp:cNvSpPr/>
      </dsp:nvSpPr>
      <dsp:spPr>
        <a:xfrm>
          <a:off x="7993381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Optimization</a:t>
          </a:r>
        </a:p>
      </dsp:txBody>
      <dsp:txXfrm>
        <a:off x="8029047" y="920859"/>
        <a:ext cx="1356057" cy="1146409"/>
      </dsp:txXfrm>
    </dsp:sp>
    <dsp:sp modelId="{5C7CF614-D09C-490F-B064-36ADA58F01E0}">
      <dsp:nvSpPr>
        <dsp:cNvPr id="0" name=""/>
        <dsp:cNvSpPr/>
      </dsp:nvSpPr>
      <dsp:spPr>
        <a:xfrm>
          <a:off x="956350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563509" y="1387865"/>
        <a:ext cx="211824" cy="212396"/>
      </dsp:txXfrm>
    </dsp:sp>
    <dsp:sp modelId="{4EAAF2DB-ED6F-4CCA-A0CF-51ABD234BF5B}">
      <dsp:nvSpPr>
        <dsp:cNvPr id="0" name=""/>
        <dsp:cNvSpPr/>
      </dsp:nvSpPr>
      <dsp:spPr>
        <a:xfrm>
          <a:off x="9991726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Predictions</a:t>
          </a:r>
        </a:p>
      </dsp:txBody>
      <dsp:txXfrm>
        <a:off x="10027392" y="920859"/>
        <a:ext cx="1356057" cy="1146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C77C7-6B59-469C-AE73-6AAA93DD0567}">
      <dsp:nvSpPr>
        <dsp:cNvPr id="0" name=""/>
        <dsp:cNvSpPr/>
      </dsp:nvSpPr>
      <dsp:spPr>
        <a:xfrm>
          <a:off x="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Training Data</a:t>
          </a:r>
        </a:p>
      </dsp:txBody>
      <dsp:txXfrm>
        <a:off x="35666" y="920859"/>
        <a:ext cx="1356057" cy="1146409"/>
      </dsp:txXfrm>
    </dsp:sp>
    <dsp:sp modelId="{103720EC-6751-40DF-BCEF-6D3217E3BB55}">
      <dsp:nvSpPr>
        <dsp:cNvPr id="0" name=""/>
        <dsp:cNvSpPr/>
      </dsp:nvSpPr>
      <dsp:spPr>
        <a:xfrm>
          <a:off x="1570128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570128" y="1387865"/>
        <a:ext cx="211824" cy="212396"/>
      </dsp:txXfrm>
    </dsp:sp>
    <dsp:sp modelId="{D6CDAFA8-CA1A-43F2-A0CE-0D70336CA01B}">
      <dsp:nvSpPr>
        <dsp:cNvPr id="0" name=""/>
        <dsp:cNvSpPr/>
      </dsp:nvSpPr>
      <dsp:spPr>
        <a:xfrm>
          <a:off x="199834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Cleaning</a:t>
          </a:r>
        </a:p>
      </dsp:txBody>
      <dsp:txXfrm>
        <a:off x="2034011" y="920859"/>
        <a:ext cx="1356057" cy="1146409"/>
      </dsp:txXfrm>
    </dsp:sp>
    <dsp:sp modelId="{7BB0282E-FA83-4775-8851-2C776EE3D851}">
      <dsp:nvSpPr>
        <dsp:cNvPr id="0" name=""/>
        <dsp:cNvSpPr/>
      </dsp:nvSpPr>
      <dsp:spPr>
        <a:xfrm>
          <a:off x="3568473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568473" y="1387865"/>
        <a:ext cx="211824" cy="212396"/>
      </dsp:txXfrm>
    </dsp:sp>
    <dsp:sp modelId="{8CBFFB11-6DF9-4C16-9D97-21D66455D660}">
      <dsp:nvSpPr>
        <dsp:cNvPr id="0" name=""/>
        <dsp:cNvSpPr/>
      </dsp:nvSpPr>
      <dsp:spPr>
        <a:xfrm>
          <a:off x="3996690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Generation and Engineering</a:t>
          </a:r>
        </a:p>
      </dsp:txBody>
      <dsp:txXfrm>
        <a:off x="4032356" y="920859"/>
        <a:ext cx="1356057" cy="1146409"/>
      </dsp:txXfrm>
    </dsp:sp>
    <dsp:sp modelId="{69FE38FF-D641-4A71-A4EB-645E973899CD}">
      <dsp:nvSpPr>
        <dsp:cNvPr id="0" name=""/>
        <dsp:cNvSpPr/>
      </dsp:nvSpPr>
      <dsp:spPr>
        <a:xfrm>
          <a:off x="556681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566819" y="1387865"/>
        <a:ext cx="211824" cy="212396"/>
      </dsp:txXfrm>
    </dsp:sp>
    <dsp:sp modelId="{87E15649-6C71-4A1F-B429-5DAA4536EE5F}">
      <dsp:nvSpPr>
        <dsp:cNvPr id="0" name=""/>
        <dsp:cNvSpPr/>
      </dsp:nvSpPr>
      <dsp:spPr>
        <a:xfrm>
          <a:off x="5995035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Assessment</a:t>
          </a:r>
        </a:p>
      </dsp:txBody>
      <dsp:txXfrm>
        <a:off x="6030701" y="920859"/>
        <a:ext cx="1356057" cy="1146409"/>
      </dsp:txXfrm>
    </dsp:sp>
    <dsp:sp modelId="{A7E54A8C-6B33-468E-8F55-F2AEE7BF742C}">
      <dsp:nvSpPr>
        <dsp:cNvPr id="0" name=""/>
        <dsp:cNvSpPr/>
      </dsp:nvSpPr>
      <dsp:spPr>
        <a:xfrm>
          <a:off x="7565164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565164" y="1387865"/>
        <a:ext cx="211824" cy="212396"/>
      </dsp:txXfrm>
    </dsp:sp>
    <dsp:sp modelId="{42E105E2-485C-44D2-A868-191F1053F374}">
      <dsp:nvSpPr>
        <dsp:cNvPr id="0" name=""/>
        <dsp:cNvSpPr/>
      </dsp:nvSpPr>
      <dsp:spPr>
        <a:xfrm>
          <a:off x="7993381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 Optimization</a:t>
          </a:r>
        </a:p>
      </dsp:txBody>
      <dsp:txXfrm>
        <a:off x="8029047" y="920859"/>
        <a:ext cx="1356057" cy="1146409"/>
      </dsp:txXfrm>
    </dsp:sp>
    <dsp:sp modelId="{5C7CF614-D09C-490F-B064-36ADA58F01E0}">
      <dsp:nvSpPr>
        <dsp:cNvPr id="0" name=""/>
        <dsp:cNvSpPr/>
      </dsp:nvSpPr>
      <dsp:spPr>
        <a:xfrm>
          <a:off x="9563509" y="1317067"/>
          <a:ext cx="302606" cy="3539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563509" y="1387865"/>
        <a:ext cx="211824" cy="212396"/>
      </dsp:txXfrm>
    </dsp:sp>
    <dsp:sp modelId="{4EAAF2DB-ED6F-4CCA-A0CF-51ABD234BF5B}">
      <dsp:nvSpPr>
        <dsp:cNvPr id="0" name=""/>
        <dsp:cNvSpPr/>
      </dsp:nvSpPr>
      <dsp:spPr>
        <a:xfrm>
          <a:off x="9991726" y="885193"/>
          <a:ext cx="1427389" cy="1217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Predictions</a:t>
          </a:r>
        </a:p>
      </dsp:txBody>
      <dsp:txXfrm>
        <a:off x="10027392" y="920859"/>
        <a:ext cx="1356057" cy="114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19CC-DB96-48AB-BEB6-60F0610973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3E84-4C85-4E2E-ACDE-8F45EF139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8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is a basic overview of how we get to the stage of making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Throughout these materials we’ll be calling back to our over-arching example of performing materials design</a:t>
            </a:r>
          </a:p>
          <a:p>
            <a:pPr marL="171450" indent="-171450">
              <a:buFontTx/>
              <a:buChar char="-"/>
            </a:pPr>
            <a:r>
              <a:rPr lang="en-US" dirty="0"/>
              <a:t>Now we’ll dive into the second three steps in the training workflow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These encompass things that need to be done to ensure we build the best model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Before talking in more detail on assessment there’s three terms that we need to have clear in our minds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To get some sort of estimate of model performance we need to make predictions on some data where we know what the correct answer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So instead of training on all available data we’ll make splits in the data and only train on parts of it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Two methods are shown here, a single train/test split, and a more involved k-fold cross validation scheme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Generally the single train/test is used for final model evaluation and cross validation is used for model optimization which we’ll talk about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9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Parity plots are one of the easiest ways to qualitatively see how regression models are performing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A few typical kinds of errors are shown.</a:t>
            </a:r>
          </a:p>
          <a:p>
            <a:pPr marL="171450" indent="-171450">
              <a:buFontTx/>
              <a:buChar char="-"/>
            </a:pPr>
            <a:r>
              <a:rPr lang="en-US" dirty="0"/>
              <a:t>Quantitative error metrics are shown on the right (more on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98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8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After we’ve built an initial model and understood it’s performance we want to know if we can change and improve it at all.</a:t>
            </a:r>
          </a:p>
          <a:p>
            <a:pPr marL="171450" indent="-171450">
              <a:buFontTx/>
              <a:buChar char="-"/>
            </a:pPr>
            <a:r>
              <a:rPr lang="en-US" dirty="0"/>
              <a:t>To do this we need to change the hyperparameters of the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Hyperparameters are values that affect how the learning process takes place!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 example would be limiting the maximum tree depth so that a simpler model is made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40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Here’s an example plot we might make when optimizing for our band gap example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type of plot (Error metrics vs hyperparameter) can be used to visual how performance changed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this case we did a very simple grid search over one hyperparameter. Generally though you’d want to check a whole bunch of combinations of different hyperparameters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03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Finally we get to make new predictions!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previous assessment tests ideally have given us a sense of the error in the model so now we have a better understanding of how much we can trust the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93E84-4C85-4E2E-ACDE-8F45EF1394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0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FA15-FE96-46BE-8DBD-28BBF7785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35BF4-008E-41EC-B908-E64315D6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65AC-13B9-46C8-9893-00344709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CE24-E761-463D-B4D3-360C55D3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8D5D-2716-478E-AEC5-48AD82E5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5C3B-6258-4852-B8CB-013FCBF6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5FEDC-F500-42D8-8E1C-41776665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9E75E-5714-4AA5-BBD9-7E91B699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1CE8-1AE6-4582-8338-1FF790E0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0C98-60E0-4BCD-BCB3-D5B14448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8287D-F715-472A-8B13-0A279FAE1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F038-3199-4731-A4BB-0B68210E1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1A622-76B3-4B04-9558-5F7DF0F6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62F7-3735-4C9A-B944-32316DE9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4EC61-9617-4C8A-8933-E2F3C4EB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BEC-39D0-4B56-AB02-4B3FAD31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ABB5-6251-4455-B218-F651DF61D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E0E08-4F80-435E-82E7-C3450636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094A-4D0C-405B-B2D6-6A3DF7FD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38122-07D0-40BA-AF75-F0E63AA5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2182-06BA-4A57-9ED3-C70D35E2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FCCD-BC44-41C8-A401-48554511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D12D-AC5C-4D37-A2D2-A2EF2649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71D3-408E-4452-ADDE-AC7D1DA8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1D73-85F4-4F2B-BF2C-8343CE2A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1E78-4D54-42FA-9E9A-585E02E8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6F38-0B73-4B3E-8BCF-6BD66BDA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2688C-31F5-48A1-8CD6-0F7AC555A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D6DA-6DCB-4788-AB24-D1B0997A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8FECE-6061-4F37-9E67-8D922836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08A03-AD9C-49BF-8E9B-FDB885D0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3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A98E-0D85-4B8B-B641-2F1E1994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D781-BD9F-4099-9705-A8071D14C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B771-11A2-495A-A966-F87EA8AD5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8A269-6B27-413F-B589-40251741C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9DEEA-326A-467C-950C-003B80170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A6045-7663-4F99-9EE3-CB068652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856C0-99D1-4C6C-A75F-796DF42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10ED5-192A-4CF2-ACD3-647017D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8717-AABC-452A-9E67-CB9223D2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8D4B6-3043-4F62-B67D-37128E2E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2567-7A05-44C1-8F4D-E4B48873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B573-8B29-402B-A2DA-18311C94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8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C3DC2-5F03-4B1A-9291-AE75D102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5AF07-B6C4-46E6-971D-A4455C24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3C1A6-EECB-4FD2-823E-5D354200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DDD7-A9D1-45B5-B9FA-5F9CE451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01D5-1AC4-48E8-8F8C-A14C60F9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F178F-E20C-4696-B0B4-0D01B80D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CD536-68E3-4AE6-8F14-062B293D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CA14B-9C99-40B5-B2D1-EEC48126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272E-A73C-4292-ACCF-AEB25908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AB9F-6E41-401C-B173-30CCB2F8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DFE61-FD04-4A6F-8192-81AA6C540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6C9E8-2420-4B3A-AC18-9B7E4B1F0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0C1D6-7D57-450D-8D4D-5D0E1BDA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ECBB3-3FE2-434A-9A05-79ED7425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5DA52-D5E8-4FDC-9A73-3210EE4D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28185-13CB-4FEF-A383-71853CBA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4C0F-AFE2-4616-8DC0-C4C6BC93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5F48-CB65-4445-8F2F-DB5F2915C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24ED7-8326-4ACA-B215-95BF3A307EDF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59428-F92E-446F-9A24-B07F841E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3BCC-8B81-439E-937E-91CA5D8BA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F98C7-B022-4B23-A980-5F5A6EC1B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6D10-003A-4376-8470-41C859524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3:</a:t>
            </a:r>
            <a:br>
              <a:rPr lang="en-US" dirty="0"/>
            </a:br>
            <a:r>
              <a:rPr lang="en-US" dirty="0"/>
              <a:t>Model Assessment, Optimization,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C1825-B4D6-49D4-B0C5-866495EA2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Yuan Ping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60D89-6BF5-6750-35E3-CB4CEC54A4BF}"/>
              </a:ext>
            </a:extLst>
          </p:cNvPr>
          <p:cNvSpPr txBox="1"/>
          <p:nvPr/>
        </p:nvSpPr>
        <p:spPr>
          <a:xfrm>
            <a:off x="6685005" y="6314302"/>
            <a:ext cx="514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Credits of slides to Ben </a:t>
            </a:r>
            <a:r>
              <a:rPr lang="en-US" dirty="0" err="1"/>
              <a:t>Afflerbach</a:t>
            </a:r>
            <a:r>
              <a:rPr lang="en-US" dirty="0"/>
              <a:t> and Dane Morgan</a:t>
            </a:r>
          </a:p>
        </p:txBody>
      </p:sp>
    </p:spTree>
    <p:extLst>
      <p:ext uri="{BB962C8B-B14F-4D97-AF65-F5344CB8AC3E}">
        <p14:creationId xmlns:p14="http://schemas.microsoft.com/office/powerpoint/2010/main" val="358072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1921-06BF-4A0D-972F-59857998A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601"/>
            <a:ext cx="10515600" cy="4351338"/>
          </a:xfrm>
        </p:spPr>
        <p:txBody>
          <a:bodyPr/>
          <a:lstStyle/>
          <a:p>
            <a:r>
              <a:rPr lang="en-US" dirty="0"/>
              <a:t>Model Assessment is the way in which we can decide how much to trust a model</a:t>
            </a:r>
          </a:p>
          <a:p>
            <a:r>
              <a:rPr lang="en-US" dirty="0"/>
              <a:t>We can also change hyperparameters of a model to affect its performance. </a:t>
            </a:r>
          </a:p>
          <a:p>
            <a:r>
              <a:rPr lang="en-US" dirty="0"/>
              <a:t>Once a final model is chosen, we can make predictions for new materials!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21528FE-492A-47C9-8291-2A3B21A116B1}"/>
              </a:ext>
            </a:extLst>
          </p:cNvPr>
          <p:cNvGraphicFramePr/>
          <p:nvPr/>
        </p:nvGraphicFramePr>
        <p:xfrm>
          <a:off x="386442" y="3869872"/>
          <a:ext cx="11419116" cy="298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6A71E2C-25E5-4A8A-9B2D-F391D83FB0C3}"/>
              </a:ext>
            </a:extLst>
          </p:cNvPr>
          <p:cNvSpPr/>
          <p:nvPr/>
        </p:nvSpPr>
        <p:spPr>
          <a:xfrm>
            <a:off x="6273017" y="4598534"/>
            <a:ext cx="5657851" cy="153080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Basic Materials Design Workflow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106ACC7-7ECD-44EF-961D-DD4E4CDCB948}"/>
              </a:ext>
            </a:extLst>
          </p:cNvPr>
          <p:cNvGraphicFramePr/>
          <p:nvPr/>
        </p:nvGraphicFramePr>
        <p:xfrm>
          <a:off x="1669143" y="1403843"/>
          <a:ext cx="8853714" cy="206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4DBB6D6-ADF5-4104-91AC-61A908A23934}"/>
              </a:ext>
            </a:extLst>
          </p:cNvPr>
          <p:cNvGraphicFramePr/>
          <p:nvPr/>
        </p:nvGraphicFramePr>
        <p:xfrm>
          <a:off x="386442" y="3869872"/>
          <a:ext cx="11419116" cy="298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7CA3166-EB0C-4869-B827-80CD1C9D8856}"/>
              </a:ext>
            </a:extLst>
          </p:cNvPr>
          <p:cNvGrpSpPr/>
          <p:nvPr/>
        </p:nvGrpSpPr>
        <p:grpSpPr>
          <a:xfrm rot="8569940">
            <a:off x="1608394" y="3709361"/>
            <a:ext cx="2624830" cy="353992"/>
            <a:chOff x="1570128" y="1317067"/>
            <a:chExt cx="302606" cy="353992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752A25FC-AE7E-4A57-9CED-5DB112567988}"/>
                </a:ext>
              </a:extLst>
            </p:cNvPr>
            <p:cNvSpPr/>
            <p:nvPr/>
          </p:nvSpPr>
          <p:spPr>
            <a:xfrm>
              <a:off x="1570128" y="1317067"/>
              <a:ext cx="302606" cy="35399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Arrow: Right 4">
              <a:extLst>
                <a:ext uri="{FF2B5EF4-FFF2-40B4-BE49-F238E27FC236}">
                  <a16:creationId xmlns:a16="http://schemas.microsoft.com/office/drawing/2014/main" id="{1161DD87-4371-4A1A-9ACA-5A2EB172C110}"/>
                </a:ext>
              </a:extLst>
            </p:cNvPr>
            <p:cNvSpPr txBox="1"/>
            <p:nvPr/>
          </p:nvSpPr>
          <p:spPr>
            <a:xfrm>
              <a:off x="1570128" y="1387865"/>
              <a:ext cx="211824" cy="21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6ADE3A-C28E-4280-851D-CA7197B2AD61}"/>
              </a:ext>
            </a:extLst>
          </p:cNvPr>
          <p:cNvGrpSpPr/>
          <p:nvPr/>
        </p:nvGrpSpPr>
        <p:grpSpPr>
          <a:xfrm rot="13173052">
            <a:off x="7988171" y="3779961"/>
            <a:ext cx="2624830" cy="353992"/>
            <a:chOff x="1570128" y="1317067"/>
            <a:chExt cx="302606" cy="353992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CC6C62D-C61E-42A7-B99E-4BA0D684A6AC}"/>
                </a:ext>
              </a:extLst>
            </p:cNvPr>
            <p:cNvSpPr/>
            <p:nvPr/>
          </p:nvSpPr>
          <p:spPr>
            <a:xfrm>
              <a:off x="1570128" y="1317067"/>
              <a:ext cx="302606" cy="35399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Arrow: Right 4">
              <a:extLst>
                <a:ext uri="{FF2B5EF4-FFF2-40B4-BE49-F238E27FC236}">
                  <a16:creationId xmlns:a16="http://schemas.microsoft.com/office/drawing/2014/main" id="{BF5224CD-296C-4E66-A682-E9B37407FD91}"/>
                </a:ext>
              </a:extLst>
            </p:cNvPr>
            <p:cNvSpPr txBox="1"/>
            <p:nvPr/>
          </p:nvSpPr>
          <p:spPr>
            <a:xfrm>
              <a:off x="1570128" y="1387865"/>
              <a:ext cx="211824" cy="21239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963E8272-4D16-41C4-AAC6-095A1F417612}"/>
              </a:ext>
            </a:extLst>
          </p:cNvPr>
          <p:cNvSpPr txBox="1">
            <a:spLocks/>
          </p:cNvSpPr>
          <p:nvPr/>
        </p:nvSpPr>
        <p:spPr>
          <a:xfrm>
            <a:off x="838200" y="37006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u="sng" dirty="0"/>
              <a:t>Training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65F01E-C0D8-4AE3-B25E-AE421B4A7410}"/>
              </a:ext>
            </a:extLst>
          </p:cNvPr>
          <p:cNvSpPr/>
          <p:nvPr/>
        </p:nvSpPr>
        <p:spPr>
          <a:xfrm>
            <a:off x="6246615" y="4598534"/>
            <a:ext cx="5657851" cy="153080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9737"/>
          </a:xfrm>
        </p:spPr>
        <p:txBody>
          <a:bodyPr/>
          <a:lstStyle/>
          <a:p>
            <a:pPr algn="ctr"/>
            <a:r>
              <a:rPr lang="en-US" dirty="0"/>
              <a:t>Workflow Step 4: Model Assessment</a:t>
            </a:r>
            <a:br>
              <a:rPr lang="en-US" dirty="0"/>
            </a:br>
            <a:r>
              <a:rPr lang="en-US" dirty="0"/>
              <a:t>(Key Terms)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6B2B9C-5120-4219-B673-2FA94E168143}"/>
              </a:ext>
            </a:extLst>
          </p:cNvPr>
          <p:cNvSpPr txBox="1"/>
          <p:nvPr/>
        </p:nvSpPr>
        <p:spPr>
          <a:xfrm>
            <a:off x="6496938" y="4296735"/>
            <a:ext cx="1809935" cy="6215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016181-8409-407A-993E-1FE0D5BC84B8}"/>
              </a:ext>
            </a:extLst>
          </p:cNvPr>
          <p:cNvSpPr txBox="1"/>
          <p:nvPr/>
        </p:nvSpPr>
        <p:spPr>
          <a:xfrm>
            <a:off x="838200" y="2034862"/>
            <a:ext cx="6657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that the model is fit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expected that the model would predict this data very well, because it’s explicitly what it was trained on</a:t>
            </a:r>
          </a:p>
          <a:p>
            <a:r>
              <a:rPr lang="en-US" b="1" dirty="0"/>
              <a:t>Testing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that is withheld until a “final” model has been fit. Then it </a:t>
            </a:r>
            <a:r>
              <a:rPr lang="en-US"/>
              <a:t>is predicted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Known values are compared with predictions to assess error</a:t>
            </a:r>
          </a:p>
          <a:p>
            <a:r>
              <a:rPr lang="en-US" b="1" dirty="0"/>
              <a:t>Validation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testing data (and sometimes this term is used interchangeably which can be confusing).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that is temporarily withheld from the Training Data during a cross-validation procedure.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optimize a model before the “final” model has been determined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F6ACDF-F69A-4A7C-9A9D-1E2FD06C8B6A}"/>
              </a:ext>
            </a:extLst>
          </p:cNvPr>
          <p:cNvSpPr/>
          <p:nvPr/>
        </p:nvSpPr>
        <p:spPr>
          <a:xfrm>
            <a:off x="15649" y="6507677"/>
            <a:ext cx="58190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https://scikit-learn.org/stable/modules/cross_validation.html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370363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4: Model Assessment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E80085D-AFCA-4597-8F6A-F7C7CF1DE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7" y="1555235"/>
            <a:ext cx="7435422" cy="51501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7072C9-B4C2-44AA-B656-CC9771DA39E3}"/>
              </a:ext>
            </a:extLst>
          </p:cNvPr>
          <p:cNvSpPr txBox="1"/>
          <p:nvPr/>
        </p:nvSpPr>
        <p:spPr>
          <a:xfrm>
            <a:off x="9127020" y="1410777"/>
            <a:ext cx="28521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Train/Test Splits:</a:t>
            </a:r>
          </a:p>
          <a:p>
            <a:r>
              <a:rPr lang="en-US" dirty="0"/>
              <a:t>Separate which data a model is trained on, and which is compared against to assess errors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F0478F-CE7C-4A39-8FF1-D879F73DD2D1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206536" y="2149441"/>
            <a:ext cx="920484" cy="181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6B2B9C-5120-4219-B673-2FA94E168143}"/>
              </a:ext>
            </a:extLst>
          </p:cNvPr>
          <p:cNvSpPr txBox="1"/>
          <p:nvPr/>
        </p:nvSpPr>
        <p:spPr>
          <a:xfrm>
            <a:off x="6496938" y="4296735"/>
            <a:ext cx="1809935" cy="6215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016181-8409-407A-993E-1FE0D5BC84B8}"/>
              </a:ext>
            </a:extLst>
          </p:cNvPr>
          <p:cNvSpPr txBox="1"/>
          <p:nvPr/>
        </p:nvSpPr>
        <p:spPr>
          <a:xfrm>
            <a:off x="6496938" y="4026699"/>
            <a:ext cx="3445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K-Fold Cross Validation: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“K” splits in the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a series of models using each fold as testing data once while training on the rest.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 error on average across all splits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F6ACDF-F69A-4A7C-9A9D-1E2FD06C8B6A}"/>
              </a:ext>
            </a:extLst>
          </p:cNvPr>
          <p:cNvSpPr/>
          <p:nvPr/>
        </p:nvSpPr>
        <p:spPr>
          <a:xfrm>
            <a:off x="15649" y="6507677"/>
            <a:ext cx="58190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https://scikit-learn.org/stable/modules/cross_validation.html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46917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4: Visualizing Test Data Errors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2768D8-ED56-40DA-933F-4C6717912899}"/>
              </a:ext>
            </a:extLst>
          </p:cNvPr>
          <p:cNvGrpSpPr/>
          <p:nvPr/>
        </p:nvGrpSpPr>
        <p:grpSpPr>
          <a:xfrm>
            <a:off x="462360" y="2174799"/>
            <a:ext cx="2427126" cy="2293285"/>
            <a:chOff x="838200" y="3017042"/>
            <a:chExt cx="3355789" cy="317073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F229840-D9CA-4A30-BC87-6EB1E681C3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789" y="3017043"/>
              <a:ext cx="274320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DC7DF6-2A99-45DC-96B5-9567F0CC2C70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46" y="5764694"/>
              <a:ext cx="274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E927BBE-1F5B-45B6-8E2B-D91A8FD1A95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418" y="4388643"/>
              <a:ext cx="274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2BEE9BC-7413-4AFC-8C4C-579C927595CE}"/>
                </a:ext>
              </a:extLst>
            </p:cNvPr>
            <p:cNvSpPr/>
            <p:nvPr/>
          </p:nvSpPr>
          <p:spPr>
            <a:xfrm>
              <a:off x="1770067" y="5065621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3471BCD-22DD-4362-A0E3-BF79A62C5C16}"/>
                </a:ext>
              </a:extLst>
            </p:cNvPr>
            <p:cNvSpPr/>
            <p:nvPr/>
          </p:nvSpPr>
          <p:spPr>
            <a:xfrm>
              <a:off x="2456783" y="4497833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3A87FE7-AFF8-48A1-A59B-E498FB1B79DA}"/>
                </a:ext>
              </a:extLst>
            </p:cNvPr>
            <p:cNvSpPr/>
            <p:nvPr/>
          </p:nvSpPr>
          <p:spPr>
            <a:xfrm>
              <a:off x="1947444" y="5374012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A5F3E3F-1406-437B-8730-97EB5F9C418E}"/>
                </a:ext>
              </a:extLst>
            </p:cNvPr>
            <p:cNvSpPr/>
            <p:nvPr/>
          </p:nvSpPr>
          <p:spPr>
            <a:xfrm>
              <a:off x="2576724" y="4250372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F687754-E686-4472-B34C-2744BE610DAD}"/>
                </a:ext>
              </a:extLst>
            </p:cNvPr>
            <p:cNvSpPr/>
            <p:nvPr/>
          </p:nvSpPr>
          <p:spPr>
            <a:xfrm>
              <a:off x="2066449" y="4678589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265AD58-6821-42E1-BE57-37150FD12D31}"/>
                </a:ext>
              </a:extLst>
            </p:cNvPr>
            <p:cNvSpPr/>
            <p:nvPr/>
          </p:nvSpPr>
          <p:spPr>
            <a:xfrm>
              <a:off x="2925723" y="4497833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C1C43-A25F-41B0-A413-EDEEB104BC22}"/>
                </a:ext>
              </a:extLst>
            </p:cNvPr>
            <p:cNvSpPr/>
            <p:nvPr/>
          </p:nvSpPr>
          <p:spPr>
            <a:xfrm>
              <a:off x="3318982" y="4117765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2EED661-5672-4300-B405-5F08467ACFB4}"/>
                </a:ext>
              </a:extLst>
            </p:cNvPr>
            <p:cNvSpPr/>
            <p:nvPr/>
          </p:nvSpPr>
          <p:spPr>
            <a:xfrm>
              <a:off x="3987718" y="4276572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8B0713B-0EB3-4964-88DC-9959ABB3F38F}"/>
                    </a:ext>
                  </a:extLst>
                </p:cNvPr>
                <p:cNvSpPr txBox="1"/>
                <p:nvPr/>
              </p:nvSpPr>
              <p:spPr>
                <a:xfrm>
                  <a:off x="1441017" y="5818447"/>
                  <a:ext cx="27334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Measured Data [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8B0713B-0EB3-4964-88DC-9959ABB3F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017" y="5818447"/>
                  <a:ext cx="273342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852" t="-13953" r="-1543" b="-767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69FD3-F8A7-4A7E-8FEE-BB1248670324}"/>
                    </a:ext>
                  </a:extLst>
                </p:cNvPr>
                <p:cNvSpPr txBox="1"/>
                <p:nvPr/>
              </p:nvSpPr>
              <p:spPr>
                <a:xfrm rot="16200000">
                  <a:off x="-348735" y="4203977"/>
                  <a:ext cx="2743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Predicted Data [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69FD3-F8A7-4A7E-8FEE-BB1248670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8735" y="4203977"/>
                  <a:ext cx="274320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000"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4B31422-3DF1-496F-ADBE-41E9DEE90772}"/>
                </a:ext>
              </a:extLst>
            </p:cNvPr>
            <p:cNvSpPr/>
            <p:nvPr/>
          </p:nvSpPr>
          <p:spPr>
            <a:xfrm>
              <a:off x="3625619" y="4096126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C69F3E-87DC-4022-BA32-F7657C3AD91D}"/>
                </a:ext>
              </a:extLst>
            </p:cNvPr>
            <p:cNvSpPr/>
            <p:nvPr/>
          </p:nvSpPr>
          <p:spPr>
            <a:xfrm>
              <a:off x="3580502" y="4338485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9977F89-AB64-4180-9F96-511DC8E5A8D3}"/>
                </a:ext>
              </a:extLst>
            </p:cNvPr>
            <p:cNvSpPr/>
            <p:nvPr/>
          </p:nvSpPr>
          <p:spPr>
            <a:xfrm>
              <a:off x="3149666" y="4299589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88FB11D-3A13-4CE0-97B3-F1E069B2E1A4}"/>
              </a:ext>
            </a:extLst>
          </p:cNvPr>
          <p:cNvGrpSpPr/>
          <p:nvPr/>
        </p:nvGrpSpPr>
        <p:grpSpPr>
          <a:xfrm>
            <a:off x="3389642" y="2181238"/>
            <a:ext cx="2427126" cy="2280406"/>
            <a:chOff x="838200" y="3017042"/>
            <a:chExt cx="3355789" cy="315293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8A0DBFC-3DFD-4006-86FC-4D60D499F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789" y="3017043"/>
              <a:ext cx="274320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9E0D48E-5219-4E9B-87D1-50E9EFEED3AA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46" y="5764694"/>
              <a:ext cx="274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5800862-D4DA-4F31-8EDC-5A02B9E20EB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418" y="4388643"/>
              <a:ext cx="274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843348F-0314-4410-9A2B-9009200A25F3}"/>
                </a:ext>
              </a:extLst>
            </p:cNvPr>
            <p:cNvSpPr/>
            <p:nvPr/>
          </p:nvSpPr>
          <p:spPr>
            <a:xfrm>
              <a:off x="3145113" y="480527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103AC6-FD0E-419F-9903-0BDF0A64D03B}"/>
                </a:ext>
              </a:extLst>
            </p:cNvPr>
            <p:cNvSpPr/>
            <p:nvPr/>
          </p:nvSpPr>
          <p:spPr>
            <a:xfrm>
              <a:off x="2722439" y="5073085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723C3BE-14A6-42D3-8FD2-96D15838CB29}"/>
                </a:ext>
              </a:extLst>
            </p:cNvPr>
            <p:cNvSpPr/>
            <p:nvPr/>
          </p:nvSpPr>
          <p:spPr>
            <a:xfrm>
              <a:off x="2298486" y="5505299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A8A72E4-97B6-4B20-AC11-C38B1066691D}"/>
                </a:ext>
              </a:extLst>
            </p:cNvPr>
            <p:cNvSpPr/>
            <p:nvPr/>
          </p:nvSpPr>
          <p:spPr>
            <a:xfrm>
              <a:off x="2809913" y="4696702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75E253-C057-4424-B796-72E11D13C784}"/>
                </a:ext>
              </a:extLst>
            </p:cNvPr>
            <p:cNvSpPr/>
            <p:nvPr/>
          </p:nvSpPr>
          <p:spPr>
            <a:xfrm>
              <a:off x="2243838" y="515703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3C51E76-B862-41BF-87DA-524EF669341D}"/>
                </a:ext>
              </a:extLst>
            </p:cNvPr>
            <p:cNvSpPr/>
            <p:nvPr/>
          </p:nvSpPr>
          <p:spPr>
            <a:xfrm>
              <a:off x="3315829" y="4497834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71081BA-CA05-42F6-A490-342D26FCDCEF}"/>
                </a:ext>
              </a:extLst>
            </p:cNvPr>
            <p:cNvSpPr/>
            <p:nvPr/>
          </p:nvSpPr>
          <p:spPr>
            <a:xfrm>
              <a:off x="3751406" y="3901983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6983BF-5444-4DA4-9523-44CA01FF5DA3}"/>
                </a:ext>
              </a:extLst>
            </p:cNvPr>
            <p:cNvSpPr/>
            <p:nvPr/>
          </p:nvSpPr>
          <p:spPr>
            <a:xfrm>
              <a:off x="3884899" y="3464887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E743F66-56F7-465D-87A4-392E532FD19E}"/>
                    </a:ext>
                  </a:extLst>
                </p:cNvPr>
                <p:cNvSpPr txBox="1"/>
                <p:nvPr/>
              </p:nvSpPr>
              <p:spPr>
                <a:xfrm>
                  <a:off x="1441017" y="5800640"/>
                  <a:ext cx="27334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Measured Data [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E743F66-56F7-465D-87A4-392E532FD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017" y="5800640"/>
                  <a:ext cx="273342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543" t="-13953" r="-1852" b="-767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5B1B95-3179-4104-B2D6-AD45E783BCB1}"/>
                    </a:ext>
                  </a:extLst>
                </p:cNvPr>
                <p:cNvSpPr txBox="1"/>
                <p:nvPr/>
              </p:nvSpPr>
              <p:spPr>
                <a:xfrm rot="16200000">
                  <a:off x="-348735" y="4203977"/>
                  <a:ext cx="2743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Predicted Data [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69FD3-F8A7-4A7E-8FEE-BB1248670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8735" y="4203977"/>
                  <a:ext cx="274320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000"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788A4B-7A42-446B-9421-CB6BEC99DC10}"/>
                </a:ext>
              </a:extLst>
            </p:cNvPr>
            <p:cNvSpPr/>
            <p:nvPr/>
          </p:nvSpPr>
          <p:spPr>
            <a:xfrm>
              <a:off x="3483273" y="3948509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8C52E9A-8A5E-440A-8DD3-8B05672CEBBD}"/>
                </a:ext>
              </a:extLst>
            </p:cNvPr>
            <p:cNvSpPr/>
            <p:nvPr/>
          </p:nvSpPr>
          <p:spPr>
            <a:xfrm>
              <a:off x="3689494" y="4430877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1F858-A416-43D2-95E9-1FB69531B917}"/>
                </a:ext>
              </a:extLst>
            </p:cNvPr>
            <p:cNvSpPr/>
            <p:nvPr/>
          </p:nvSpPr>
          <p:spPr>
            <a:xfrm>
              <a:off x="3132625" y="4051382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5D7D351-97A7-4B8A-870D-AC181DD10A6F}"/>
              </a:ext>
            </a:extLst>
          </p:cNvPr>
          <p:cNvGrpSpPr/>
          <p:nvPr/>
        </p:nvGrpSpPr>
        <p:grpSpPr>
          <a:xfrm>
            <a:off x="6316924" y="2181238"/>
            <a:ext cx="2427126" cy="2280406"/>
            <a:chOff x="838200" y="3017042"/>
            <a:chExt cx="3355789" cy="315293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24EA7E-A6A8-45B2-85E9-6E4854E37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789" y="3017043"/>
              <a:ext cx="274320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749725A-FF8C-44E2-A1BB-A23FBB14A255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46" y="5764694"/>
              <a:ext cx="274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DC10B99-A407-4F5D-B8B3-E89ED55783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418" y="4388643"/>
              <a:ext cx="274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01B0A67-54E0-4D84-98F1-DFEFC7D0A075}"/>
                </a:ext>
              </a:extLst>
            </p:cNvPr>
            <p:cNvSpPr/>
            <p:nvPr/>
          </p:nvSpPr>
          <p:spPr>
            <a:xfrm>
              <a:off x="1648630" y="4388642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3313F44-D372-476A-9C7A-874980601C87}"/>
                </a:ext>
              </a:extLst>
            </p:cNvPr>
            <p:cNvSpPr/>
            <p:nvPr/>
          </p:nvSpPr>
          <p:spPr>
            <a:xfrm>
              <a:off x="2456783" y="4497833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F559CA8-FA30-42F9-AE7B-D018CFB9186B}"/>
                </a:ext>
              </a:extLst>
            </p:cNvPr>
            <p:cNvSpPr/>
            <p:nvPr/>
          </p:nvSpPr>
          <p:spPr>
            <a:xfrm>
              <a:off x="1807167" y="4399400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AC894C5-A640-4F42-B328-B83D85617274}"/>
                </a:ext>
              </a:extLst>
            </p:cNvPr>
            <p:cNvSpPr/>
            <p:nvPr/>
          </p:nvSpPr>
          <p:spPr>
            <a:xfrm>
              <a:off x="2257025" y="4461312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56F5258-E309-4128-B07B-101529BC3FAA}"/>
                </a:ext>
              </a:extLst>
            </p:cNvPr>
            <p:cNvSpPr/>
            <p:nvPr/>
          </p:nvSpPr>
          <p:spPr>
            <a:xfrm>
              <a:off x="2006925" y="4485326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4053C9F-3637-49C4-873D-61F606E73C79}"/>
                </a:ext>
              </a:extLst>
            </p:cNvPr>
            <p:cNvSpPr/>
            <p:nvPr/>
          </p:nvSpPr>
          <p:spPr>
            <a:xfrm>
              <a:off x="2925723" y="4497833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1139BFF-1BCB-4BD7-940C-3A6699C5835F}"/>
                </a:ext>
              </a:extLst>
            </p:cNvPr>
            <p:cNvSpPr/>
            <p:nvPr/>
          </p:nvSpPr>
          <p:spPr>
            <a:xfrm>
              <a:off x="3949469" y="4440215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DB0E4FB-D45C-46BD-B513-0E9E7F9DB84D}"/>
                </a:ext>
              </a:extLst>
            </p:cNvPr>
            <p:cNvSpPr/>
            <p:nvPr/>
          </p:nvSpPr>
          <p:spPr>
            <a:xfrm>
              <a:off x="3704949" y="4497833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9B3A6C8-DA56-40A8-BCCE-38903AACB818}"/>
                    </a:ext>
                  </a:extLst>
                </p:cNvPr>
                <p:cNvSpPr txBox="1"/>
                <p:nvPr/>
              </p:nvSpPr>
              <p:spPr>
                <a:xfrm>
                  <a:off x="1441017" y="5800640"/>
                  <a:ext cx="27334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Measured Data [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9B3A6C8-DA56-40A8-BCCE-38903AACB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017" y="5800640"/>
                  <a:ext cx="273342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538" t="-13636" r="-1538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EA4B622-2DC6-46D4-8C7A-7B1C8548E255}"/>
                    </a:ext>
                  </a:extLst>
                </p:cNvPr>
                <p:cNvSpPr txBox="1"/>
                <p:nvPr/>
              </p:nvSpPr>
              <p:spPr>
                <a:xfrm rot="16200000">
                  <a:off x="-348735" y="4203977"/>
                  <a:ext cx="2743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Predicted Data [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69FD3-F8A7-4A7E-8FEE-BB1248670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8735" y="4203977"/>
                  <a:ext cx="274320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000"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FF68B-CF08-4674-ABDB-5B2EFFD0E4EA}"/>
                </a:ext>
              </a:extLst>
            </p:cNvPr>
            <p:cNvSpPr/>
            <p:nvPr/>
          </p:nvSpPr>
          <p:spPr>
            <a:xfrm>
              <a:off x="3336663" y="4269291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7309226-9E6C-4E17-BD6B-EC8D8FF1C28D}"/>
                </a:ext>
              </a:extLst>
            </p:cNvPr>
            <p:cNvSpPr/>
            <p:nvPr/>
          </p:nvSpPr>
          <p:spPr>
            <a:xfrm>
              <a:off x="3383282" y="4547238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AD7F15-0838-4A72-8825-999B46DCB4F9}"/>
                </a:ext>
              </a:extLst>
            </p:cNvPr>
            <p:cNvSpPr/>
            <p:nvPr/>
          </p:nvSpPr>
          <p:spPr>
            <a:xfrm>
              <a:off x="3074823" y="4497833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02A3137-D876-493E-B75A-7C2EB1D66C74}"/>
              </a:ext>
            </a:extLst>
          </p:cNvPr>
          <p:cNvGrpSpPr/>
          <p:nvPr/>
        </p:nvGrpSpPr>
        <p:grpSpPr>
          <a:xfrm>
            <a:off x="9244206" y="2181238"/>
            <a:ext cx="2427126" cy="2280406"/>
            <a:chOff x="838200" y="3017042"/>
            <a:chExt cx="3355789" cy="3152930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E393158-FD6A-495D-933A-E830A387A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0789" y="3017043"/>
              <a:ext cx="274320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69AA726-E220-477E-9166-03CA7D294487}"/>
                </a:ext>
              </a:extLst>
            </p:cNvPr>
            <p:cNvCxnSpPr>
              <a:cxnSpLocks/>
            </p:cNvCxnSpPr>
            <p:nvPr/>
          </p:nvCxnSpPr>
          <p:spPr>
            <a:xfrm>
              <a:off x="1431246" y="5764694"/>
              <a:ext cx="274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514F06D-A3EC-426F-A843-2793CEDBC7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9418" y="4388643"/>
              <a:ext cx="2743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65CAB21-48E3-477D-9FEA-6280132982EB}"/>
                </a:ext>
              </a:extLst>
            </p:cNvPr>
            <p:cNvSpPr/>
            <p:nvPr/>
          </p:nvSpPr>
          <p:spPr>
            <a:xfrm>
              <a:off x="2842372" y="5230939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19406C0-381C-4B72-8CC0-577F968F38B1}"/>
                </a:ext>
              </a:extLst>
            </p:cNvPr>
            <p:cNvSpPr/>
            <p:nvPr/>
          </p:nvSpPr>
          <p:spPr>
            <a:xfrm>
              <a:off x="2604379" y="5461933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C626245-2081-4FEF-949E-45A3516A2DEF}"/>
                </a:ext>
              </a:extLst>
            </p:cNvPr>
            <p:cNvSpPr/>
            <p:nvPr/>
          </p:nvSpPr>
          <p:spPr>
            <a:xfrm>
              <a:off x="2152471" y="5400021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4F45466-199C-4B7A-B9F0-B544E173D422}"/>
                </a:ext>
              </a:extLst>
            </p:cNvPr>
            <p:cNvSpPr/>
            <p:nvPr/>
          </p:nvSpPr>
          <p:spPr>
            <a:xfrm>
              <a:off x="2809913" y="4696702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7BEF5BE-A87F-4185-B7E1-A3882E288F41}"/>
                </a:ext>
              </a:extLst>
            </p:cNvPr>
            <p:cNvSpPr/>
            <p:nvPr/>
          </p:nvSpPr>
          <p:spPr>
            <a:xfrm>
              <a:off x="1564668" y="4704813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5730A56-CA4D-478D-8456-17337227B861}"/>
                </a:ext>
              </a:extLst>
            </p:cNvPr>
            <p:cNvSpPr/>
            <p:nvPr/>
          </p:nvSpPr>
          <p:spPr>
            <a:xfrm>
              <a:off x="3245339" y="3766140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65B81D-9208-41BC-8338-87E4FAF2FAC2}"/>
                </a:ext>
              </a:extLst>
            </p:cNvPr>
            <p:cNvSpPr/>
            <p:nvPr/>
          </p:nvSpPr>
          <p:spPr>
            <a:xfrm>
              <a:off x="3512841" y="3558066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7186F90-A3C9-4972-A0C8-7C7E682C5523}"/>
                </a:ext>
              </a:extLst>
            </p:cNvPr>
            <p:cNvSpPr/>
            <p:nvPr/>
          </p:nvSpPr>
          <p:spPr>
            <a:xfrm>
              <a:off x="3762743" y="3340752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D908249-1363-424B-ACCC-CF53ED34695D}"/>
                    </a:ext>
                  </a:extLst>
                </p:cNvPr>
                <p:cNvSpPr txBox="1"/>
                <p:nvPr/>
              </p:nvSpPr>
              <p:spPr>
                <a:xfrm>
                  <a:off x="1441017" y="5800640"/>
                  <a:ext cx="27334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Measured Data [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ED908249-1363-424B-ACCC-CF53ED346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017" y="5800640"/>
                  <a:ext cx="273342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543" t="-11364" r="-1852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3AB1CFD-9608-4591-9AA5-3CF8C6C43635}"/>
                    </a:ext>
                  </a:extLst>
                </p:cNvPr>
                <p:cNvSpPr txBox="1"/>
                <p:nvPr/>
              </p:nvSpPr>
              <p:spPr>
                <a:xfrm rot="16200000">
                  <a:off x="-348735" y="4203977"/>
                  <a:ext cx="2743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Predicted Data [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dirty="0"/>
                    <a:t>]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ED69FD3-F8A7-4A7E-8FEE-BB1248670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48735" y="4203977"/>
                  <a:ext cx="274320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000" r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D48BE53-A94E-4B09-87F4-8240FD57D683}"/>
                </a:ext>
              </a:extLst>
            </p:cNvPr>
            <p:cNvSpPr/>
            <p:nvPr/>
          </p:nvSpPr>
          <p:spPr>
            <a:xfrm>
              <a:off x="2024424" y="4572429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8768CA1-56F0-4568-859C-AE5639F7C54E}"/>
                </a:ext>
              </a:extLst>
            </p:cNvPr>
            <p:cNvSpPr/>
            <p:nvPr/>
          </p:nvSpPr>
          <p:spPr>
            <a:xfrm>
              <a:off x="2337366" y="4175207"/>
              <a:ext cx="123825" cy="12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FC7CAB8-FF82-4EDD-A086-CC6D1D8ACAB5}"/>
                </a:ext>
              </a:extLst>
            </p:cNvPr>
            <p:cNvSpPr/>
            <p:nvPr/>
          </p:nvSpPr>
          <p:spPr>
            <a:xfrm>
              <a:off x="3132625" y="4051382"/>
              <a:ext cx="123825" cy="123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6BC8462-C24C-4485-8CC4-04C2AFDB1333}"/>
              </a:ext>
            </a:extLst>
          </p:cNvPr>
          <p:cNvSpPr txBox="1"/>
          <p:nvPr/>
        </p:nvSpPr>
        <p:spPr>
          <a:xfrm>
            <a:off x="3389642" y="5263645"/>
            <a:ext cx="4722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Parity plots show qualitative trends in predictions</a:t>
            </a:r>
          </a:p>
        </p:txBody>
      </p:sp>
    </p:spTree>
    <p:extLst>
      <p:ext uri="{BB962C8B-B14F-4D97-AF65-F5344CB8AC3E}">
        <p14:creationId xmlns:p14="http://schemas.microsoft.com/office/powerpoint/2010/main" val="232475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4: Quantifying Test Data Errors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75F4F-4729-4B1E-A5A7-26B8F031D553}"/>
                  </a:ext>
                </a:extLst>
              </p:cNvPr>
              <p:cNvSpPr txBox="1"/>
              <p:nvPr/>
            </p:nvSpPr>
            <p:spPr>
              <a:xfrm>
                <a:off x="6776133" y="1754898"/>
                <a:ext cx="5007183" cy="1909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𝑵𝒐𝒓𝒎𝒂𝒍𝒊𝒛𝒆𝒅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𝑹𝑴𝑺𝑬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u="sng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75F4F-4729-4B1E-A5A7-26B8F031D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133" y="1754898"/>
                <a:ext cx="5007183" cy="190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40B180-8469-42F2-AB4B-F5EA55E02C32}"/>
                  </a:ext>
                </a:extLst>
              </p:cNvPr>
              <p:cNvSpPr txBox="1"/>
              <p:nvPr/>
            </p:nvSpPr>
            <p:spPr>
              <a:xfrm>
                <a:off x="6776132" y="3728541"/>
                <a:ext cx="5007183" cy="976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𝑨𝒃𝒔𝒐𝒍𝒖𝒕𝒆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𝑬𝒓𝒓𝒐𝒓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u="sng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40B180-8469-42F2-AB4B-F5EA55E02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132" y="3728541"/>
                <a:ext cx="5007183" cy="976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921D9E-28CE-443D-8A64-181B6115C70F}"/>
                  </a:ext>
                </a:extLst>
              </p:cNvPr>
              <p:cNvSpPr txBox="1"/>
              <p:nvPr/>
            </p:nvSpPr>
            <p:spPr>
              <a:xfrm>
                <a:off x="1087066" y="1754898"/>
                <a:ext cx="5007183" cy="1460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𝑹𝒐𝒐𝒕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𝑺𝒒𝒖𝒂𝒓𝒆𝒅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𝑬𝒓𝒓𝒐𝒓</m:t>
                      </m:r>
                    </m:oMath>
                  </m:oMathPara>
                </a14:m>
                <a:endParaRPr lang="en-US" sz="2400" b="1" i="1" u="sng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921D9E-28CE-443D-8A64-181B6115C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66" y="1754898"/>
                <a:ext cx="5007183" cy="1460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C71BC-A512-44B4-A212-5F80EF2C4DE7}"/>
                  </a:ext>
                </a:extLst>
              </p:cNvPr>
              <p:cNvSpPr txBox="1"/>
              <p:nvPr/>
            </p:nvSpPr>
            <p:spPr>
              <a:xfrm>
                <a:off x="1087066" y="3706780"/>
                <a:ext cx="5007183" cy="1901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𝑪𝒐𝒆𝒇𝒇𝒊𝒄𝒊𝒆𝒏𝒕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𝑫𝒆𝒕𝒆𝒓𝒎𝒊𝒏𝒂𝒕𝒊𝒐𝒏</m:t>
                      </m:r>
                      <m:r>
                        <a:rPr lang="en-US" sz="2400" b="1" i="1" u="sng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u="sng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9C71BC-A512-44B4-A212-5F80EF2C4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66" y="3706780"/>
                <a:ext cx="5007183" cy="190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4C9FF40-F4A0-4465-AD7F-D1402E488D82}"/>
                  </a:ext>
                </a:extLst>
              </p:cNvPr>
              <p:cNvSpPr/>
              <p:nvPr/>
            </p:nvSpPr>
            <p:spPr>
              <a:xfrm>
                <a:off x="7015962" y="5270617"/>
                <a:ext cx="4527521" cy="12222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predicted value for the </a:t>
                </a:r>
                <a:r>
                  <a:rPr lang="en-US" dirty="0" err="1"/>
                  <a:t>i-th</a:t>
                </a:r>
                <a:r>
                  <a:rPr lang="en-US" dirty="0"/>
                  <a:t> data point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known value for the </a:t>
                </a:r>
                <a:r>
                  <a:rPr lang="en-US" dirty="0" err="1"/>
                  <a:t>i-th</a:t>
                </a:r>
                <a:r>
                  <a:rPr lang="en-US" dirty="0"/>
                  <a:t> data point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number of data points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is the standard deviation of the data points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4C9FF40-F4A0-4465-AD7F-D1402E488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62" y="5270617"/>
                <a:ext cx="4527521" cy="1222258"/>
              </a:xfrm>
              <a:prstGeom prst="rect">
                <a:avLst/>
              </a:prstGeom>
              <a:blipFill>
                <a:blip r:embed="rId7"/>
                <a:stretch>
                  <a:fillRect t="-3000" r="-269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149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5: Model Optimization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D88DE9-F467-4D23-B034-F1522232D402}"/>
              </a:ext>
            </a:extLst>
          </p:cNvPr>
          <p:cNvSpPr txBox="1">
            <a:spLocks/>
          </p:cNvSpPr>
          <p:nvPr/>
        </p:nvSpPr>
        <p:spPr>
          <a:xfrm>
            <a:off x="0" y="1234280"/>
            <a:ext cx="6095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u="sng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A8CC6BC-C755-4726-84F5-3FBFF3B50C5A}"/>
              </a:ext>
            </a:extLst>
          </p:cNvPr>
          <p:cNvSpPr txBox="1">
            <a:spLocks/>
          </p:cNvSpPr>
          <p:nvPr/>
        </p:nvSpPr>
        <p:spPr>
          <a:xfrm>
            <a:off x="0" y="1187880"/>
            <a:ext cx="60959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Model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7FE14-48C5-48B6-AE6D-A6F6CC6DD459}"/>
              </a:ext>
            </a:extLst>
          </p:cNvPr>
          <p:cNvSpPr txBox="1"/>
          <p:nvPr/>
        </p:nvSpPr>
        <p:spPr>
          <a:xfrm>
            <a:off x="477672" y="2236911"/>
            <a:ext cx="56183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Parameters are aspects of the model that get set during fitting! This is what the machine ”learns”.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Humans don’t decide these directly!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example in polynomial regression (fitting Y(x)=a0+a1*x+a2*x^2+ …an*</a:t>
            </a:r>
            <a:r>
              <a:rPr lang="en-US" sz="2400" dirty="0" err="1"/>
              <a:t>x^n</a:t>
            </a:r>
            <a:r>
              <a:rPr lang="en-US" sz="2400" dirty="0"/>
              <a:t>) these are the ai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10B2D82-4CEA-43B0-B6C8-6CA31268D247}"/>
              </a:ext>
            </a:extLst>
          </p:cNvPr>
          <p:cNvSpPr txBox="1">
            <a:spLocks/>
          </p:cNvSpPr>
          <p:nvPr/>
        </p:nvSpPr>
        <p:spPr>
          <a:xfrm>
            <a:off x="6095990" y="1187880"/>
            <a:ext cx="60959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/>
              <a:t>Model Hyperparameters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F0DCE6-C0A2-4960-BD5E-16A51B165183}"/>
              </a:ext>
            </a:extLst>
          </p:cNvPr>
          <p:cNvSpPr txBox="1"/>
          <p:nvPr/>
        </p:nvSpPr>
        <p:spPr>
          <a:xfrm>
            <a:off x="6334826" y="2147409"/>
            <a:ext cx="56183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are the aspects of the model humans change to affect model performance!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They affect how the model learns, and therefore how the parameters are determined during 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example in polynomial regression (fitting Y(x)= a0+a1*x+a2*x^2+ …an*</a:t>
            </a:r>
            <a:r>
              <a:rPr lang="en-US" sz="2400" dirty="0" err="1"/>
              <a:t>x^n</a:t>
            </a:r>
            <a:r>
              <a:rPr lang="en-US" sz="2400" dirty="0"/>
              <a:t>) this would be 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688F78-6646-7E4B-B50F-C5FEE7D3E3DC}"/>
              </a:ext>
            </a:extLst>
          </p:cNvPr>
          <p:cNvSpPr txBox="1"/>
          <p:nvPr/>
        </p:nvSpPr>
        <p:spPr>
          <a:xfrm>
            <a:off x="358572" y="5830122"/>
            <a:ext cx="11594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two parameter groups?  Model parameters can be fit with high numerical efficiency. Hyperparameters cannot so are generally set by user or non-standard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6846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Example: Optimizing Band Gap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E4DE4-914C-460A-8046-C52FCCFC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534" y="3104867"/>
            <a:ext cx="5904932" cy="3529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E94BB-6EFE-4ECD-BE81-C6371D9A977E}"/>
              </a:ext>
            </a:extLst>
          </p:cNvPr>
          <p:cNvSpPr txBox="1"/>
          <p:nvPr/>
        </p:nvSpPr>
        <p:spPr>
          <a:xfrm>
            <a:off x="477673" y="1487230"/>
            <a:ext cx="10876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Strategy: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Identify a grid of hyperparameters of interest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a cross validation strategy in combination with a desired error metric to quantify performance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7FB33-A8DF-3B45-8489-02AA4C9E231E}"/>
              </a:ext>
            </a:extLst>
          </p:cNvPr>
          <p:cNvSpPr txBox="1"/>
          <p:nvPr/>
        </p:nvSpPr>
        <p:spPr>
          <a:xfrm>
            <a:off x="7693152" y="6332610"/>
            <a:ext cx="328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(Random forest hyperparameter)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3A91A-0CE8-954A-9F54-24000EB7F84F}"/>
              </a:ext>
            </a:extLst>
          </p:cNvPr>
          <p:cNvSpPr txBox="1"/>
          <p:nvPr/>
        </p:nvSpPr>
        <p:spPr>
          <a:xfrm>
            <a:off x="5915736" y="3994329"/>
            <a:ext cx="102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55FE7-313A-344F-AEFE-518E89AA33F2}"/>
              </a:ext>
            </a:extLst>
          </p:cNvPr>
          <p:cNvSpPr txBox="1"/>
          <p:nvPr/>
        </p:nvSpPr>
        <p:spPr>
          <a:xfrm>
            <a:off x="5915736" y="5253123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160339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9847-B204-4FC9-B47B-008B9BEC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Workflow Step 6: Model Predictions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1508E-60F7-4C2B-874B-EAA7466ABDAE}"/>
              </a:ext>
            </a:extLst>
          </p:cNvPr>
          <p:cNvSpPr txBox="1"/>
          <p:nvPr/>
        </p:nvSpPr>
        <p:spPr>
          <a:xfrm>
            <a:off x="477673" y="1487230"/>
            <a:ext cx="108761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Identify materials of interest to predict: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Maximize, Minimize, or predict a target range for a property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Is there a specific target material, or composition space of materials, that is of interest?</a:t>
            </a:r>
          </a:p>
          <a:p>
            <a:endParaRPr lang="en-US" sz="2400" dirty="0"/>
          </a:p>
          <a:p>
            <a:r>
              <a:rPr lang="en-US" sz="2400" dirty="0"/>
              <a:t>For our Band Gap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could want a bandgap around 1.4 eV to maximize efficiency of a single-junction solar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also might only be interested in earth-abundant elements, so we would limit our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892C7-9015-43EB-A046-4DBE2D97A54E}"/>
              </a:ext>
            </a:extLst>
          </p:cNvPr>
          <p:cNvSpPr txBox="1"/>
          <p:nvPr/>
        </p:nvSpPr>
        <p:spPr>
          <a:xfrm>
            <a:off x="1612710" y="5272882"/>
            <a:ext cx="8966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Important: </a:t>
            </a:r>
            <a:r>
              <a:rPr lang="en-US" sz="2800" dirty="0"/>
              <a:t>Although this step comes at the end. Thinking about how you want to use a model, should be one of the first things in any modeling process!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161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20290</TotalTime>
  <Words>1157</Words>
  <Application>Microsoft Macintosh PowerPoint</Application>
  <PresentationFormat>Widescreen</PresentationFormat>
  <Paragraphs>126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Module 3: Model Assessment, Optimization, Predictions</vt:lpstr>
      <vt:lpstr>A Basic Materials Design Workflow</vt:lpstr>
      <vt:lpstr>Workflow Step 4: Model Assessment (Key Terms) </vt:lpstr>
      <vt:lpstr>Workflow Step 4: Model Assessment </vt:lpstr>
      <vt:lpstr>Workflow Step 4: Visualizing Test Data Errors</vt:lpstr>
      <vt:lpstr>Workflow Step 4: Quantifying Test Data Errors</vt:lpstr>
      <vt:lpstr>Workflow Step 5: Model Optimization</vt:lpstr>
      <vt:lpstr>Example: Optimizing Band Gap Predictions</vt:lpstr>
      <vt:lpstr>Workflow Step 6: Model Predictions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What is Machine Learning</dc:title>
  <dc:creator>Ben Afflerbach</dc:creator>
  <cp:lastModifiedBy>yuan ping</cp:lastModifiedBy>
  <cp:revision>140</cp:revision>
  <dcterms:created xsi:type="dcterms:W3CDTF">2020-01-09T16:33:41Z</dcterms:created>
  <dcterms:modified xsi:type="dcterms:W3CDTF">2024-11-19T04:04:45Z</dcterms:modified>
</cp:coreProperties>
</file>