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6" r:id="rId4"/>
    <p:sldId id="285" r:id="rId5"/>
    <p:sldId id="292" r:id="rId6"/>
    <p:sldId id="288" r:id="rId7"/>
    <p:sldId id="287" r:id="rId8"/>
    <p:sldId id="290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Afflerbach" initials="BA" lastIdx="1" clrIdx="0">
    <p:extLst>
      <p:ext uri="{19B8F6BF-5375-455C-9EA6-DF929625EA0E}">
        <p15:presenceInfo xmlns:p15="http://schemas.microsoft.com/office/powerpoint/2012/main" userId="6b18fdee89c02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4" autoAdjust="0"/>
    <p:restoredTop sz="96327" autoAdjust="0"/>
  </p:normalViewPr>
  <p:slideViewPr>
    <p:cSldViewPr snapToGrid="0">
      <p:cViewPr varScale="1">
        <p:scale>
          <a:sx n="125" d="100"/>
          <a:sy n="125" d="100"/>
        </p:scale>
        <p:origin x="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19CC-DB96-48AB-BEB6-60F0610973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3E84-4C85-4E2E-ACDE-8F45EF13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FA15-FE96-46BE-8DBD-28BBF778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35BF4-008E-41EC-B908-E64315D6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65AC-13B9-46C8-9893-00344709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CE24-E761-463D-B4D3-360C55D3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8D5D-2716-478E-AEC5-48AD82E5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5C3B-6258-4852-B8CB-013FCBF6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5FEDC-F500-42D8-8E1C-41776665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E75E-5714-4AA5-BBD9-7E91B699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1CE8-1AE6-4582-8338-1FF790E0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0C98-60E0-4BCD-BCB3-D5B14448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8287D-F715-472A-8B13-0A279FAE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F038-3199-4731-A4BB-0B68210E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A622-76B3-4B04-9558-5F7DF0F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62F7-3735-4C9A-B944-32316DE9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EC61-9617-4C8A-8933-E2F3C4EB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BEC-39D0-4B56-AB02-4B3FAD31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ABB5-6251-4455-B218-F651DF61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0E08-4F80-435E-82E7-C3450636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094A-4D0C-405B-B2D6-6A3DF7FD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8122-07D0-40BA-AF75-F0E63AA5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182-06BA-4A57-9ED3-C70D35E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FCCD-BC44-41C8-A401-48554511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D12D-AC5C-4D37-A2D2-A2EF2649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71D3-408E-4452-ADDE-AC7D1DA8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1D73-85F4-4F2B-BF2C-8343CE2A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E78-4D54-42FA-9E9A-585E02E8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6F38-0B73-4B3E-8BCF-6BD66BDA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2688C-31F5-48A1-8CD6-0F7AC555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D6DA-6DCB-4788-AB24-D1B0997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FECE-6061-4F37-9E67-8D922836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8A03-AD9C-49BF-8E9B-FDB885D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A98E-0D85-4B8B-B641-2F1E1994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D781-BD9F-4099-9705-A8071D14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B771-11A2-495A-A966-F87EA8AD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A269-6B27-413F-B589-40251741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9DEEA-326A-467C-950C-003B8017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A6045-7663-4F99-9EE3-CB068652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856C0-99D1-4C6C-A75F-796DF42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0ED5-192A-4CF2-ACD3-647017D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717-AABC-452A-9E67-CB9223D2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8D4B6-3043-4F62-B67D-37128E2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2567-7A05-44C1-8F4D-E4B4887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B573-8B29-402B-A2DA-18311C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C3DC2-5F03-4B1A-9291-AE75D10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5AF07-B6C4-46E6-971D-A4455C24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3C1A6-EECB-4FD2-823E-5D35420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DDD7-A9D1-45B5-B9FA-5F9CE451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01D5-1AC4-48E8-8F8C-A14C60F9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F178F-E20C-4696-B0B4-0D01B80D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CD536-68E3-4AE6-8F14-062B293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A14B-9C99-40B5-B2D1-EEC48126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272E-A73C-4292-ACCF-AEB2590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B9F-6E41-401C-B173-30CCB2F8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DFE61-FD04-4A6F-8192-81AA6C540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6C9E8-2420-4B3A-AC18-9B7E4B1F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C1D6-7D57-450D-8D4D-5D0E1BDA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CBB3-3FE2-434A-9A05-79ED7425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DA52-D5E8-4FDC-9A73-3210EE4D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28185-13CB-4FEF-A383-71853CBA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4C0F-AFE2-4616-8DC0-C4C6BC93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5F48-CB65-4445-8F2F-DB5F2915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9428-F92E-446F-9A24-B07F841E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3BCC-8B81-439E-937E-91CA5D8B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doi.org/10.1016/j.coche.2019.02.009" TargetMode="External"/><Relationship Id="rId4" Type="http://schemas.openxmlformats.org/officeDocument/2006/relationships/hyperlink" Target="https://doi.org/10.1063/5.006600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ctamat.2021.11698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6D10-003A-4376-8470-41C859524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</a:t>
            </a:r>
            <a:br>
              <a:rPr lang="en-US" dirty="0"/>
            </a:br>
            <a:r>
              <a:rPr lang="en-US" dirty="0"/>
              <a:t>Machine Learning and Molecular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C1825-B4D6-49D4-B0C5-866495EA2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Yuan 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56367-FA78-40B8-599D-6E09A5481952}"/>
              </a:ext>
            </a:extLst>
          </p:cNvPr>
          <p:cNvSpPr txBox="1"/>
          <p:nvPr/>
        </p:nvSpPr>
        <p:spPr>
          <a:xfrm>
            <a:off x="6096000" y="63810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Credits of slides to Ben </a:t>
            </a:r>
            <a:r>
              <a:rPr lang="en-US" dirty="0" err="1"/>
              <a:t>Afflerbach</a:t>
            </a:r>
            <a:r>
              <a:rPr lang="en-US" dirty="0"/>
              <a:t> and Dane Morgan</a:t>
            </a:r>
          </a:p>
        </p:txBody>
      </p:sp>
    </p:spTree>
    <p:extLst>
      <p:ext uri="{BB962C8B-B14F-4D97-AF65-F5344CB8AC3E}">
        <p14:creationId xmlns:p14="http://schemas.microsoft.com/office/powerpoint/2010/main" val="35807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7FEA83-4C80-F143-8780-E878ABBB2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7" r="51282" b="50000"/>
          <a:stretch/>
        </p:blipFill>
        <p:spPr>
          <a:xfrm>
            <a:off x="7274318" y="1765801"/>
            <a:ext cx="3157968" cy="2452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There is a Special Connection Between Machine Learning (ML) and Molecular Modeling (MM)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38BE7-46CF-A946-ACCA-B776E77E8CD1}"/>
              </a:ext>
            </a:extLst>
          </p:cNvPr>
          <p:cNvSpPr txBox="1"/>
          <p:nvPr/>
        </p:nvSpPr>
        <p:spPr>
          <a:xfrm>
            <a:off x="223035" y="1771194"/>
            <a:ext cx="7051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Molecular modeling is a common source of data for predictive models since data is easy to obtain, described with full atomic resolution, and consistent (e.g. from just a few methods).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Atomic structure is correlated with many many properties, traditional through physical modeling (MM), and now increasingly through (ML)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Redox energies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Dielectric constant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Energies and Forces (an interatomic potential!)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675003-2B32-3841-8C97-78F353A2B8C1}"/>
              </a:ext>
            </a:extLst>
          </p:cNvPr>
          <p:cNvSpPr txBox="1"/>
          <p:nvPr/>
        </p:nvSpPr>
        <p:spPr>
          <a:xfrm>
            <a:off x="0" y="6403231"/>
            <a:ext cx="6911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Li et al, J. Chem. Phys. ’21, </a:t>
            </a:r>
            <a:r>
              <a:rPr lang="en-US" sz="1400" dirty="0">
                <a:hlinkClick r:id="rId4"/>
              </a:rPr>
              <a:t>https://doi.org/10.1063/5.0066009</a:t>
            </a:r>
            <a:r>
              <a:rPr lang="en-US" sz="1400" dirty="0"/>
              <a:t>; [2] Haghighatlari and </a:t>
            </a:r>
            <a:r>
              <a:rPr lang="en-US" sz="1400" dirty="0" err="1"/>
              <a:t>Hachmann</a:t>
            </a:r>
            <a:r>
              <a:rPr lang="en-US" sz="1400" dirty="0"/>
              <a:t>, </a:t>
            </a:r>
            <a:r>
              <a:rPr lang="en-US" sz="1400" dirty="0" err="1"/>
              <a:t>Curr</a:t>
            </a:r>
            <a:r>
              <a:rPr lang="en-US" sz="1400" dirty="0"/>
              <a:t> </a:t>
            </a:r>
            <a:r>
              <a:rPr lang="en-US" sz="1400" dirty="0" err="1"/>
              <a:t>Opin</a:t>
            </a:r>
            <a:r>
              <a:rPr lang="en-US" sz="1400" dirty="0"/>
              <a:t> in C</a:t>
            </a:r>
            <a:r>
              <a:rPr lang="en-US" sz="1400" dirty="0">
                <a:hlinkClick r:id="rId5" tooltip="Persistent link using digital object identifier"/>
              </a:rPr>
              <a:t>h</a:t>
            </a:r>
            <a:r>
              <a:rPr lang="en-US" sz="1400" dirty="0"/>
              <a:t>em </a:t>
            </a:r>
            <a:r>
              <a:rPr lang="en-US" sz="1400" dirty="0" err="1"/>
              <a:t>Eng</a:t>
            </a:r>
            <a:r>
              <a:rPr lang="en-US" sz="1400" dirty="0"/>
              <a:t>, ‘19,  </a:t>
            </a:r>
            <a:r>
              <a:rPr lang="en-US" sz="1400" dirty="0">
                <a:hlinkClick r:id="rId5"/>
              </a:rPr>
              <a:t>https://doi.org/10.1016/j.coche.2019.02.009</a:t>
            </a:r>
            <a:r>
              <a:rPr lang="en-US" sz="14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98617-0816-204A-BFC7-6EEDC9EF9149}"/>
              </a:ext>
            </a:extLst>
          </p:cNvPr>
          <p:cNvSpPr txBox="1"/>
          <p:nvPr/>
        </p:nvSpPr>
        <p:spPr>
          <a:xfrm>
            <a:off x="8978552" y="2494127"/>
            <a:ext cx="2779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806,600 band gaps, 0.2% from experiment [1]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D5E22B-0FD5-5042-9540-40881655C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54" y="4363873"/>
            <a:ext cx="2548910" cy="240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E60DBB-A49B-EF4D-AB69-95CAAF2ED2D3}"/>
              </a:ext>
            </a:extLst>
          </p:cNvPr>
          <p:cNvSpPr txBox="1"/>
          <p:nvPr/>
        </p:nvSpPr>
        <p:spPr>
          <a:xfrm>
            <a:off x="10649384" y="62955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206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Machine Learning Interatomic Potentials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38BE7-46CF-A946-ACCA-B776E77E8CD1}"/>
              </a:ext>
            </a:extLst>
          </p:cNvPr>
          <p:cNvSpPr txBox="1"/>
          <p:nvPr/>
        </p:nvSpPr>
        <p:spPr>
          <a:xfrm>
            <a:off x="223035" y="1771194"/>
            <a:ext cx="705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Potentials are a natural application of machine learning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ECA04868-CE78-1948-8535-F6721283C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908735"/>
              </p:ext>
            </p:extLst>
          </p:nvPr>
        </p:nvGraphicFramePr>
        <p:xfrm>
          <a:off x="4448990" y="3786351"/>
          <a:ext cx="39941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900" imgH="533400" progId="Equation.3">
                  <p:embed/>
                </p:oleObj>
              </mc:Choice>
              <mc:Fallback>
                <p:oleObj name="Equation" r:id="rId3" imgW="2374900" imgH="533400" progId="Equation.3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ECA04868-CE78-1948-8535-F6721283C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990" y="3786351"/>
                        <a:ext cx="39941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32A305-9D8A-2645-9F43-47D7D055B048}"/>
              </a:ext>
            </a:extLst>
          </p:cNvPr>
          <p:cNvSpPr txBox="1"/>
          <p:nvPr/>
        </p:nvSpPr>
        <p:spPr>
          <a:xfrm>
            <a:off x="249874" y="3042828"/>
            <a:ext cx="377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Atom types and positions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A3B8143-77DF-B34A-98F7-C1E2729D4927}"/>
              </a:ext>
            </a:extLst>
          </p:cNvPr>
          <p:cNvSpPr/>
          <p:nvPr/>
        </p:nvSpPr>
        <p:spPr>
          <a:xfrm>
            <a:off x="4666411" y="2992555"/>
            <a:ext cx="1532965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62000-4523-AF44-9E55-50E6A952E9C7}"/>
              </a:ext>
            </a:extLst>
          </p:cNvPr>
          <p:cNvSpPr txBox="1"/>
          <p:nvPr/>
        </p:nvSpPr>
        <p:spPr>
          <a:xfrm>
            <a:off x="7111901" y="2998842"/>
            <a:ext cx="433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Energies and forces on atoms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A319-703C-424F-8F10-DAD80901B75C}"/>
              </a:ext>
            </a:extLst>
          </p:cNvPr>
          <p:cNvSpPr txBox="1"/>
          <p:nvPr/>
        </p:nvSpPr>
        <p:spPr>
          <a:xfrm>
            <a:off x="302205" y="4079522"/>
            <a:ext cx="270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Traditional potential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52C62-E0EA-7E43-8595-C3D5E8E008A2}"/>
              </a:ext>
            </a:extLst>
          </p:cNvPr>
          <p:cNvSpPr txBox="1"/>
          <p:nvPr/>
        </p:nvSpPr>
        <p:spPr>
          <a:xfrm>
            <a:off x="4666411" y="2450384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E({R}), F({R})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C5F18-9581-064F-9397-41A46ACCA448}"/>
              </a:ext>
            </a:extLst>
          </p:cNvPr>
          <p:cNvSpPr txBox="1"/>
          <p:nvPr/>
        </p:nvSpPr>
        <p:spPr>
          <a:xfrm>
            <a:off x="302205" y="5275656"/>
            <a:ext cx="3495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Machine learned potential</a:t>
            </a:r>
          </a:p>
        </p:txBody>
      </p:sp>
      <p:pic>
        <p:nvPicPr>
          <p:cNvPr id="18" name="Picture 2" descr="Neural net. Neuron network. Deep learning. Cognitive technology concept. Vector illustration stock vector">
            <a:extLst>
              <a:ext uri="{FF2B5EF4-FFF2-40B4-BE49-F238E27FC236}">
                <a16:creationId xmlns:a16="http://schemas.microsoft.com/office/drawing/2014/main" id="{CC51FF7D-FC21-9E46-BD96-F1F07726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96" y="4742025"/>
            <a:ext cx="2708888" cy="18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2F1C7F-0DE1-1E41-9811-F36622D5A6D6}"/>
              </a:ext>
            </a:extLst>
          </p:cNvPr>
          <p:cNvSpPr txBox="1"/>
          <p:nvPr/>
        </p:nvSpPr>
        <p:spPr>
          <a:xfrm>
            <a:off x="4382211" y="5275971"/>
            <a:ext cx="944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{R}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A9FE7E-84FD-604B-83DF-51BABEF203E4}"/>
              </a:ext>
            </a:extLst>
          </p:cNvPr>
          <p:cNvSpPr txBox="1"/>
          <p:nvPr/>
        </p:nvSpPr>
        <p:spPr>
          <a:xfrm>
            <a:off x="7757384" y="5044822"/>
            <a:ext cx="1274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E({R})</a:t>
            </a:r>
          </a:p>
          <a:p>
            <a:r>
              <a:rPr lang="en-US" sz="3600" b="1" dirty="0"/>
              <a:t>F({R})</a:t>
            </a:r>
          </a:p>
        </p:txBody>
      </p:sp>
    </p:spTree>
    <p:extLst>
      <p:ext uri="{BB962C8B-B14F-4D97-AF65-F5344CB8AC3E}">
        <p14:creationId xmlns:p14="http://schemas.microsoft.com/office/powerpoint/2010/main" val="40913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Traditional Interatomic Potentials (TIPs) vs. Machine Learning Potentials (MLPs)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168A5-2D2C-CA47-8952-DD70AC81E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360" y="2694989"/>
            <a:ext cx="5699760" cy="3596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TIPs have physically motivated functional forms</a:t>
            </a:r>
          </a:p>
          <a:p>
            <a:pPr marL="342900" indent="-342900"/>
            <a:r>
              <a:rPr lang="en-US" sz="2200" dirty="0"/>
              <a:t>Require extensive consideration of physics of atoms.</a:t>
            </a:r>
          </a:p>
          <a:p>
            <a:pPr marL="342900" indent="-342900"/>
            <a:r>
              <a:rPr lang="en-US" sz="2200" dirty="0"/>
              <a:t>Have ~10</a:t>
            </a:r>
            <a:r>
              <a:rPr lang="en-US" sz="2200" baseline="30000" dirty="0"/>
              <a:t>0</a:t>
            </a:r>
            <a:r>
              <a:rPr lang="en-US" sz="2200" dirty="0"/>
              <a:t>-10</a:t>
            </a:r>
            <a:r>
              <a:rPr lang="en-US" sz="2200" baseline="30000" dirty="0"/>
              <a:t>2</a:t>
            </a:r>
            <a:r>
              <a:rPr lang="en-US" sz="2200" dirty="0"/>
              <a:t> adjustable parameters.</a:t>
            </a:r>
          </a:p>
          <a:p>
            <a:pPr marL="342900" indent="-342900"/>
            <a:r>
              <a:rPr lang="en-US" sz="2200" dirty="0"/>
              <a:t>Can be fit with ~10</a:t>
            </a:r>
            <a:r>
              <a:rPr lang="en-US" sz="2200" baseline="30000" dirty="0"/>
              <a:t>1</a:t>
            </a:r>
            <a:r>
              <a:rPr lang="en-US" sz="2200" dirty="0"/>
              <a:t>-10</a:t>
            </a:r>
            <a:r>
              <a:rPr lang="en-US" sz="2200" baseline="30000" dirty="0"/>
              <a:t>3</a:t>
            </a:r>
            <a:r>
              <a:rPr lang="en-US" sz="2200" dirty="0"/>
              <a:t> training points.</a:t>
            </a:r>
          </a:p>
          <a:p>
            <a:pPr marL="342900" indent="-342900"/>
            <a:r>
              <a:rPr lang="en-US" sz="2200" dirty="0"/>
              <a:t>Behave physically almost always (e.g., atoms cannot be within 0.5 </a:t>
            </a:r>
            <a:r>
              <a:rPr lang="en-US" sz="2200" dirty="0" err="1"/>
              <a:t>Å</a:t>
            </a:r>
            <a:r>
              <a:rPr lang="en-US" sz="2200" dirty="0"/>
              <a:t>).</a:t>
            </a:r>
          </a:p>
          <a:p>
            <a:pPr marL="342900" indent="-342900"/>
            <a:r>
              <a:rPr lang="en-US" sz="2200" dirty="0"/>
              <a:t>Cannot adapt when they don’t have all the physics (e.g., C in diamond, graphite, CO, CO2, and WC).</a:t>
            </a:r>
          </a:p>
          <a:p>
            <a:pPr marL="800100" lvl="1" indent="-342900"/>
            <a:endParaRPr lang="en-US" dirty="0"/>
          </a:p>
          <a:p>
            <a:endParaRPr lang="en-US" sz="2400" dirty="0"/>
          </a:p>
          <a:p>
            <a:pPr marL="342900" indent="-342900"/>
            <a:endParaRPr lang="en-US" sz="2400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BB59EF-08E2-0A41-A08B-ED50D145D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3120" y="2694989"/>
            <a:ext cx="5699760" cy="3596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MLPs have machine learning functional forms</a:t>
            </a:r>
          </a:p>
          <a:p>
            <a:pPr marL="342900" indent="-342900"/>
            <a:r>
              <a:rPr lang="en-US" sz="2200" dirty="0"/>
              <a:t>Require extensive consideration of featurization and ML model</a:t>
            </a:r>
          </a:p>
          <a:p>
            <a:pPr marL="342900" indent="-342900"/>
            <a:r>
              <a:rPr lang="en-US" sz="2200" dirty="0"/>
              <a:t>Have ~10</a:t>
            </a:r>
            <a:r>
              <a:rPr lang="en-US" sz="2200" baseline="30000" dirty="0"/>
              <a:t>1</a:t>
            </a:r>
            <a:r>
              <a:rPr lang="en-US" sz="2200" dirty="0"/>
              <a:t>-10</a:t>
            </a:r>
            <a:r>
              <a:rPr lang="en-US" sz="2200" baseline="30000" dirty="0"/>
              <a:t>6</a:t>
            </a:r>
            <a:r>
              <a:rPr lang="en-US" sz="2200" dirty="0"/>
              <a:t> adjustable parameters.</a:t>
            </a:r>
          </a:p>
          <a:p>
            <a:pPr marL="342900" indent="-342900"/>
            <a:r>
              <a:rPr lang="en-US" sz="2200" dirty="0"/>
              <a:t>Can be fit with ~10</a:t>
            </a:r>
            <a:r>
              <a:rPr lang="en-US" sz="2200" baseline="30000" dirty="0"/>
              <a:t>2</a:t>
            </a:r>
            <a:r>
              <a:rPr lang="en-US" sz="2200" dirty="0"/>
              <a:t>-10</a:t>
            </a:r>
            <a:r>
              <a:rPr lang="en-US" sz="2200" baseline="30000" dirty="0"/>
              <a:t>6</a:t>
            </a:r>
            <a:r>
              <a:rPr lang="en-US" sz="2200" dirty="0"/>
              <a:t> training points.</a:t>
            </a:r>
          </a:p>
          <a:p>
            <a:pPr marL="342900" indent="-342900"/>
            <a:r>
              <a:rPr lang="en-US" sz="2200" dirty="0"/>
              <a:t>Behave unphysically easily (e.g., atoms can be within 0.5 </a:t>
            </a:r>
            <a:r>
              <a:rPr lang="en-US" sz="2200" dirty="0" err="1"/>
              <a:t>Å</a:t>
            </a:r>
            <a:r>
              <a:rPr lang="en-US" sz="2200" dirty="0"/>
              <a:t> if not told otherwise) .</a:t>
            </a:r>
          </a:p>
          <a:p>
            <a:pPr marL="342900" indent="-342900"/>
            <a:r>
              <a:rPr lang="en-US" sz="2200" dirty="0"/>
              <a:t>Can adapt to any situation with enough training data (e.g., C in diamond, graphite, CO, CO2, and WC).</a:t>
            </a:r>
          </a:p>
          <a:p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ECA04868-CE78-1948-8535-F6721283C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69800"/>
              </p:ext>
            </p:extLst>
          </p:nvPr>
        </p:nvGraphicFramePr>
        <p:xfrm>
          <a:off x="1306604" y="1747539"/>
          <a:ext cx="3300950" cy="789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900" imgH="533400" progId="Equation.3">
                  <p:embed/>
                </p:oleObj>
              </mc:Choice>
              <mc:Fallback>
                <p:oleObj name="Equation" r:id="rId3" imgW="2374900" imgH="533400" progId="Equation.3">
                  <p:embed/>
                  <p:pic>
                    <p:nvPicPr>
                      <p:cNvPr id="2560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604" y="1747539"/>
                        <a:ext cx="3300950" cy="789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Neural net. Neuron network. Deep learning. Cognitive technology concept. Vector illustration stock vector">
            <a:extLst>
              <a:ext uri="{FF2B5EF4-FFF2-40B4-BE49-F238E27FC236}">
                <a16:creationId xmlns:a16="http://schemas.microsoft.com/office/drawing/2014/main" id="{D279D100-B375-654B-A78C-1DE1C95D4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00" y="1552887"/>
            <a:ext cx="1682005" cy="11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0046B6-C9CC-E043-ABF4-CD79DD6C6746}"/>
              </a:ext>
            </a:extLst>
          </p:cNvPr>
          <p:cNvSpPr txBox="1"/>
          <p:nvPr/>
        </p:nvSpPr>
        <p:spPr>
          <a:xfrm>
            <a:off x="7228848" y="1840546"/>
            <a:ext cx="586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{R}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AA075-F381-BB4F-AE2E-3EE499E902BA}"/>
              </a:ext>
            </a:extLst>
          </p:cNvPr>
          <p:cNvSpPr txBox="1"/>
          <p:nvPr/>
        </p:nvSpPr>
        <p:spPr>
          <a:xfrm>
            <a:off x="9516541" y="1698056"/>
            <a:ext cx="566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E({R})</a:t>
            </a:r>
          </a:p>
          <a:p>
            <a:r>
              <a:rPr lang="en-US" sz="2400" b="1" dirty="0"/>
              <a:t>F({R})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F8E30-CD7D-C64E-97C4-E3DA0205E502}"/>
              </a:ext>
            </a:extLst>
          </p:cNvPr>
          <p:cNvSpPr txBox="1"/>
          <p:nvPr/>
        </p:nvSpPr>
        <p:spPr>
          <a:xfrm>
            <a:off x="363011" y="6311901"/>
            <a:ext cx="11100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Prediction: With increasing ease of training data and MLP refinement, they will come to dominate of TIPs</a:t>
            </a:r>
          </a:p>
        </p:txBody>
      </p:sp>
    </p:spTree>
    <p:extLst>
      <p:ext uri="{BB962C8B-B14F-4D97-AF65-F5344CB8AC3E}">
        <p14:creationId xmlns:p14="http://schemas.microsoft.com/office/powerpoint/2010/main" val="68083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FD68-8B3A-C045-A04C-2F1DEB74D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5579" y="365125"/>
            <a:ext cx="10515600" cy="1325563"/>
          </a:xfrm>
        </p:spPr>
        <p:txBody>
          <a:bodyPr/>
          <a:lstStyle/>
          <a:p>
            <a:r>
              <a:rPr lang="en-US" dirty="0"/>
              <a:t>Schematic of Difference Between TIP and MIP (and MLP with some physical terms added)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FE2EC-F843-5B4D-9561-1D622C6E5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46"/>
          <a:stretch/>
        </p:blipFill>
        <p:spPr>
          <a:xfrm>
            <a:off x="384583" y="2334782"/>
            <a:ext cx="3418143" cy="2957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A0940-13C8-AC48-978E-758A0DE0AC1E}"/>
              </a:ext>
            </a:extLst>
          </p:cNvPr>
          <p:cNvSpPr txBox="1"/>
          <p:nvPr/>
        </p:nvSpPr>
        <p:spPr>
          <a:xfrm>
            <a:off x="149087" y="6559826"/>
            <a:ext cx="696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Mishin</a:t>
            </a:r>
            <a:r>
              <a:rPr lang="en-US" dirty="0"/>
              <a:t>, Acta Metal. ‘21; </a:t>
            </a:r>
            <a:r>
              <a:rPr lang="en-US" dirty="0">
                <a:hlinkClick r:id="rId3" tooltip="Persistent link using digital object identifier"/>
              </a:rPr>
              <a:t>https://doi.org/10.1016/j.actamat.2021.116980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A3E63-4F43-2F45-9F53-B2BAFE932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05" b="36860"/>
          <a:stretch/>
        </p:blipFill>
        <p:spPr>
          <a:xfrm>
            <a:off x="4138965" y="2155950"/>
            <a:ext cx="3418143" cy="3136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3E5CE-5E76-B346-B1D6-9C133B7A5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" t="63875" r="-4354" b="4890"/>
          <a:stretch/>
        </p:blipFill>
        <p:spPr>
          <a:xfrm>
            <a:off x="8053036" y="2114291"/>
            <a:ext cx="3418143" cy="31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Do We Construct and MLP?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38BE7-46CF-A946-ACCA-B776E77E8CD1}"/>
                  </a:ext>
                </a:extLst>
              </p:cNvPr>
              <p:cNvSpPr txBox="1"/>
              <p:nvPr/>
            </p:nvSpPr>
            <p:spPr>
              <a:xfrm>
                <a:off x="223035" y="1466394"/>
                <a:ext cx="11481285" cy="5318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Two major challenges: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Need to </a:t>
                </a:r>
                <a:r>
                  <a:rPr lang="en-US" sz="2400" dirty="0" err="1"/>
                  <a:t>featurize</a:t>
                </a:r>
                <a:r>
                  <a:rPr lang="en-US" sz="2400" dirty="0"/>
                  <a:t> atom positions and types to get a vector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Need to honor translational, permutation, rotational invariance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Standard solution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we can write energy as sum of atomic energies, e.g.,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energy of, and forces on, of atom of type I as position are a function of the atoms and their types in the nearby environment (e.g., with 1 nm). Note that this automatically given translational and permutation invariance.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Featurize</a:t>
                </a:r>
                <a:r>
                  <a:rPr lang="en-US" sz="2400" dirty="0"/>
                  <a:t> the atomic environment to get a vector. Do this in a way to give rotational invariance (e.g., you could find species dependent pair correlation function G</a:t>
                </a:r>
                <a:r>
                  <a:rPr lang="en-US" sz="2400" baseline="-25000" dirty="0"/>
                  <a:t>AB</a:t>
                </a:r>
                <a:r>
                  <a:rPr lang="en-US" sz="2400" dirty="0"/>
                  <a:t>(r))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Fit E, F for each atom to ML model function of that vector.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38BE7-46CF-A946-ACCA-B776E77E8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5" y="1466394"/>
                <a:ext cx="11481285" cy="5318957"/>
              </a:xfrm>
              <a:prstGeom prst="rect">
                <a:avLst/>
              </a:prstGeom>
              <a:blipFill>
                <a:blip r:embed="rId3"/>
                <a:stretch>
                  <a:fillRect l="-66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15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D6D03B-30AE-8B40-987D-B5ED6390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Family of MLPs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5E191-FF04-B34C-8604-1B24C83B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C52E6C-17EB-604D-85AB-289B6408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5" y="1358647"/>
            <a:ext cx="9589008" cy="382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7B881-6692-5640-8679-F6A410C892A9}"/>
              </a:ext>
            </a:extLst>
          </p:cNvPr>
          <p:cNvSpPr txBox="1"/>
          <p:nvPr/>
        </p:nvSpPr>
        <p:spPr>
          <a:xfrm>
            <a:off x="588484" y="5361782"/>
            <a:ext cx="11015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Schematic representation of basic MLIP approaches. [Figure from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</a:rPr>
              <a:t>Shyue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 Peng Ong and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</a:rPr>
              <a:t>Xiangguo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 Li]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EC0C3-1947-404B-855E-695E4C4862FB}"/>
              </a:ext>
            </a:extLst>
          </p:cNvPr>
          <p:cNvSpPr txBox="1"/>
          <p:nvPr/>
        </p:nvSpPr>
        <p:spPr>
          <a:xfrm>
            <a:off x="742001" y="6304823"/>
            <a:ext cx="107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MLPs have free fittings tools (NNP, MTP, GAP, SNAP) and are implemented in LAMMPS ready for use in MD</a:t>
            </a:r>
          </a:p>
        </p:txBody>
      </p:sp>
    </p:spTree>
    <p:extLst>
      <p:ext uri="{BB962C8B-B14F-4D97-AF65-F5344CB8AC3E}">
        <p14:creationId xmlns:p14="http://schemas.microsoft.com/office/powerpoint/2010/main" val="352736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D4F3-02AC-5E41-937D-84CDB8CE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MLP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00C4E-E410-134A-BCE6-54E2087656C4}"/>
              </a:ext>
            </a:extLst>
          </p:cNvPr>
          <p:cNvSpPr txBox="1"/>
          <p:nvPr/>
        </p:nvSpPr>
        <p:spPr>
          <a:xfrm>
            <a:off x="0" y="6320478"/>
            <a:ext cx="4275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Zhou, et al, J. Phys. Chem. A ‘20;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pubs.acs.org</a:t>
            </a:r>
            <a:r>
              <a:rPr lang="en-US" sz="1400" dirty="0"/>
              <a:t>/</a:t>
            </a:r>
            <a:r>
              <a:rPr lang="en-US" sz="1400" dirty="0" err="1"/>
              <a:t>doi</a:t>
            </a:r>
            <a:r>
              <a:rPr lang="en-US" sz="1400" dirty="0"/>
              <a:t>/abs/10.1021/acs.jpca.9b08723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22337-BAB9-4D4C-8D9D-4F6B1F8BAE61}"/>
              </a:ext>
            </a:extLst>
          </p:cNvPr>
          <p:cNvGrpSpPr/>
          <p:nvPr/>
        </p:nvGrpSpPr>
        <p:grpSpPr>
          <a:xfrm>
            <a:off x="91600" y="2183890"/>
            <a:ext cx="4389623" cy="2908460"/>
            <a:chOff x="-525525" y="1850160"/>
            <a:chExt cx="5311443" cy="3519237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BC594BCC-37DB-114A-86FC-03873EF6B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5525" y="1850160"/>
              <a:ext cx="5311443" cy="351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8092B63-0BB8-9B48-8724-9111B11ADD0F}"/>
                </a:ext>
              </a:extLst>
            </p:cNvPr>
            <p:cNvSpPr/>
            <p:nvPr/>
          </p:nvSpPr>
          <p:spPr>
            <a:xfrm>
              <a:off x="80403" y="1962953"/>
              <a:ext cx="1024569" cy="2743199"/>
            </a:xfrm>
            <a:prstGeom prst="roundRect">
              <a:avLst/>
            </a:prstGeom>
            <a:solidFill>
              <a:schemeClr val="accent1">
                <a:alpha val="2077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E5C1ACF-79BD-4C46-B402-3E140A6927C5}"/>
              </a:ext>
            </a:extLst>
          </p:cNvPr>
          <p:cNvSpPr txBox="1"/>
          <p:nvPr/>
        </p:nvSpPr>
        <p:spPr>
          <a:xfrm>
            <a:off x="466032" y="1593386"/>
            <a:ext cx="1340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Lennard-Jones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EAM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313055B-D258-FB44-98A9-55C1C704B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62" y="1878467"/>
            <a:ext cx="4513223" cy="322509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1DE5F2C-7B56-FB4A-AD67-2E4806FE605B}"/>
              </a:ext>
            </a:extLst>
          </p:cNvPr>
          <p:cNvGrpSpPr/>
          <p:nvPr/>
        </p:nvGrpSpPr>
        <p:grpSpPr>
          <a:xfrm>
            <a:off x="9203169" y="2419414"/>
            <a:ext cx="2756884" cy="2124799"/>
            <a:chOff x="9517131" y="365125"/>
            <a:chExt cx="2278416" cy="175603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A9A97F3-2473-EB49-8511-DFA4F46469D7}"/>
                </a:ext>
              </a:extLst>
            </p:cNvPr>
            <p:cNvGrpSpPr/>
            <p:nvPr/>
          </p:nvGrpSpPr>
          <p:grpSpPr>
            <a:xfrm>
              <a:off x="9517131" y="365125"/>
              <a:ext cx="1855858" cy="1756032"/>
              <a:chOff x="9517131" y="365125"/>
              <a:chExt cx="1855858" cy="1756032"/>
            </a:xfrm>
          </p:grpSpPr>
          <p:pic>
            <p:nvPicPr>
              <p:cNvPr id="19" name="Picture 18" descr="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A914C9FA-B3BC-824C-9C48-2641C8A9C2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61" t="7771" r="31739" b="51905"/>
              <a:stretch/>
            </p:blipFill>
            <p:spPr>
              <a:xfrm>
                <a:off x="9655340" y="365125"/>
                <a:ext cx="1717649" cy="1626495"/>
              </a:xfrm>
              <a:prstGeom prst="rect">
                <a:avLst/>
              </a:prstGeom>
            </p:spPr>
          </p:pic>
          <p:pic>
            <p:nvPicPr>
              <p:cNvPr id="20" name="Picture 19" descr="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0588DF38-92DC-D640-BDEB-650F1B1A89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0" t="20043" r="92114" b="23122"/>
              <a:stretch/>
            </p:blipFill>
            <p:spPr>
              <a:xfrm>
                <a:off x="9517131" y="531364"/>
                <a:ext cx="168526" cy="1294014"/>
              </a:xfrm>
              <a:prstGeom prst="rect">
                <a:avLst/>
              </a:prstGeom>
            </p:spPr>
          </p:pic>
          <p:pic>
            <p:nvPicPr>
              <p:cNvPr id="21" name="Picture 20" descr="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AE7860CB-511A-BC4F-B9A9-68666B1FA6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92" t="88907" r="21106" b="3778"/>
              <a:stretch/>
            </p:blipFill>
            <p:spPr>
              <a:xfrm>
                <a:off x="9711946" y="1954602"/>
                <a:ext cx="1604434" cy="166555"/>
              </a:xfrm>
              <a:prstGeom prst="rect">
                <a:avLst/>
              </a:prstGeom>
            </p:spPr>
          </p:pic>
        </p:grpSp>
        <p:pic>
          <p:nvPicPr>
            <p:cNvPr id="14" name="Picture 13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E2B9150E-BFA9-1046-B124-664921A10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06" t="8834" r="2435" b="58744"/>
            <a:stretch/>
          </p:blipFill>
          <p:spPr>
            <a:xfrm>
              <a:off x="10950431" y="417695"/>
              <a:ext cx="845116" cy="7382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810F4E-D787-B64B-8184-1BDEF51F3E13}"/>
              </a:ext>
            </a:extLst>
          </p:cNvPr>
          <p:cNvSpPr txBox="1"/>
          <p:nvPr/>
        </p:nvSpPr>
        <p:spPr>
          <a:xfrm>
            <a:off x="9393901" y="2033595"/>
            <a:ext cx="220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EAM ~ 40 </a:t>
            </a:r>
            <a:r>
              <a:rPr lang="en-US" dirty="0" err="1"/>
              <a:t>meV</a:t>
            </a:r>
            <a:r>
              <a:rPr lang="en-US" dirty="0"/>
              <a:t>/atom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CED39E-F978-7C4A-B143-90DBEDCD9E69}"/>
              </a:ext>
            </a:extLst>
          </p:cNvPr>
          <p:cNvSpPr txBox="1"/>
          <p:nvPr/>
        </p:nvSpPr>
        <p:spPr>
          <a:xfrm>
            <a:off x="9939688" y="4686019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 alloy</a:t>
            </a:r>
          </a:p>
        </p:txBody>
      </p:sp>
    </p:spTree>
    <p:extLst>
      <p:ext uri="{BB962C8B-B14F-4D97-AF65-F5344CB8AC3E}">
        <p14:creationId xmlns:p14="http://schemas.microsoft.com/office/powerpoint/2010/main" val="115591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52D56-288B-47AC-B0A7-1E9AC993EBFB}"/>
              </a:ext>
            </a:extLst>
          </p:cNvPr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MLPs are like TIPs but replace physics based functional forms with numerical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MLPs vs. TIPs: Need more fitting data and may have more issues extrapolating, but generally more accurate.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Approximately as fast as many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Ability to extrapolate and enable new materials discovery still unproven but promising.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Development of new MLP forms and fitting strategies is rapid.  Likely to achieve near DFT accuracy for many problems at ~10</a:t>
            </a:r>
            <a:r>
              <a:rPr lang="en-US" sz="2400" baseline="30000" dirty="0"/>
              <a:t>6</a:t>
            </a:r>
            <a:r>
              <a:rPr lang="en-US" sz="2400" dirty="0"/>
              <a:t> x speedup and many components and conditions. May largely replace TIPs.</a:t>
            </a:r>
          </a:p>
        </p:txBody>
      </p:sp>
    </p:spTree>
    <p:extLst>
      <p:ext uri="{BB962C8B-B14F-4D97-AF65-F5344CB8AC3E}">
        <p14:creationId xmlns:p14="http://schemas.microsoft.com/office/powerpoint/2010/main" val="290101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18772</TotalTime>
  <Words>791</Words>
  <Application>Microsoft Macintosh PowerPoint</Application>
  <PresentationFormat>Widescreen</PresentationFormat>
  <Paragraphs>77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Equation</vt:lpstr>
      <vt:lpstr>Module 4: Machine Learning and Molecular Modeling</vt:lpstr>
      <vt:lpstr>There is a Special Connection Between Machine Learning (ML) and Molecular Modeling (MM)</vt:lpstr>
      <vt:lpstr>Machine Learning Interatomic Potentials</vt:lpstr>
      <vt:lpstr>Traditional Interatomic Potentials (TIPs) vs. Machine Learning Potentials (MLPs)</vt:lpstr>
      <vt:lpstr>Schematic of Difference Between TIP and MIP (and MLP with some physical terms added)</vt:lpstr>
      <vt:lpstr>How Do We Construct and MLP?</vt:lpstr>
      <vt:lpstr>A Family of MLPs</vt:lpstr>
      <vt:lpstr>Some Examples of MLP Performance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What is Machine Learning</dc:title>
  <dc:creator>Ben Afflerbach</dc:creator>
  <cp:lastModifiedBy>yuan ping</cp:lastModifiedBy>
  <cp:revision>129</cp:revision>
  <dcterms:created xsi:type="dcterms:W3CDTF">2020-01-09T16:33:41Z</dcterms:created>
  <dcterms:modified xsi:type="dcterms:W3CDTF">2024-11-19T04:05:28Z</dcterms:modified>
</cp:coreProperties>
</file>