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7" r:id="rId3"/>
    <p:sldId id="327" r:id="rId4"/>
    <p:sldId id="343" r:id="rId5"/>
    <p:sldId id="338" r:id="rId6"/>
    <p:sldId id="339" r:id="rId7"/>
    <p:sldId id="328" r:id="rId8"/>
    <p:sldId id="340" r:id="rId9"/>
    <p:sldId id="342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">
          <p15:clr>
            <a:srgbClr val="A4A3A4"/>
          </p15:clr>
        </p15:guide>
        <p15:guide id="2" pos="2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5"/>
  </p:normalViewPr>
  <p:slideViewPr>
    <p:cSldViewPr snapToGrid="0" showGuides="1">
      <p:cViewPr varScale="1">
        <p:scale>
          <a:sx n="80" d="100"/>
          <a:sy n="80" d="100"/>
        </p:scale>
        <p:origin x="1522" y="67"/>
      </p:cViewPr>
      <p:guideLst>
        <p:guide orient="horz" pos="18"/>
        <p:guide pos="29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1374" y="-96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A56743A1-104C-5B47-AE11-E01F73E74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2F4C6834-9BBA-2143-AD1B-669BDF5EF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4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004C6E-ADFD-7341-BC45-05E050F9D346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412256-05BD-7D4E-976E-AF9B7A856252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4C9DDE-9A00-4B42-B9FB-E8722CC257EF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1A7317-6B93-9747-894D-A0F657E204DB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B1DFCA-2B5A-D64C-86F6-24F587F32B8C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016BB4-FFB5-CC45-98FE-549760FECD52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4AECF9-7C68-A840-98CB-A7E32A8B1B40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F848-DAE2-1C4C-91AC-7895B3AA5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1E4D373-011D-A944-A150-48B0E814F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DC5CE15-0B88-8244-8506-1CC04FF25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7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E88ACD3-D814-EB4B-AFD9-78C8DC726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1B2CC8F-41B8-014E-9DB2-519D43D70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088" y="1308100"/>
            <a:ext cx="4038600" cy="481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308100"/>
            <a:ext cx="4038600" cy="481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FF1A0F1-A1CD-7444-B614-4FD381136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A13A792-03F4-CF41-8836-AAAE88BD3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2189FF3-188C-A644-8D28-48CC23B2B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3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A06A661-F26C-C144-934F-E5391979A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F8F47FA-0737-634A-AC3C-4AFCE6BD0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A00070E-A8F2-B549-8A0D-010BAC0FC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1308100"/>
            <a:ext cx="8229600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78063" y="6400800"/>
            <a:ext cx="45815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887D4A0-F66C-8A44-A233-2A811777C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50D2341-8866-CC42-9E45-44321FAF3B7F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vs. Quantum Mechanics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Yuan Ping</a:t>
            </a:r>
          </a:p>
          <a:p>
            <a:pPr eaLnBrk="1" hangingPunct="1"/>
            <a:r>
              <a:rPr lang="en-US" dirty="0">
                <a:latin typeface="Arial" charset="0"/>
              </a:rPr>
              <a:t>Last Update: 9/11/24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39EB725-DE41-064E-B5A9-16653763E477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physics – what is it and when does it apply?</a:t>
            </a:r>
          </a:p>
          <a:p>
            <a:pPr eaLnBrk="1" hangingPunct="1"/>
            <a:r>
              <a:rPr lang="en-US">
                <a:latin typeface="Arial" charset="0"/>
              </a:rPr>
              <a:t>Classical length scales</a:t>
            </a:r>
          </a:p>
          <a:p>
            <a:pPr eaLnBrk="1" hangingPunct="1"/>
            <a:r>
              <a:rPr lang="en-US">
                <a:latin typeface="Arial" charset="0"/>
              </a:rPr>
              <a:t>Classical energy scales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BED0997F-D54E-F64E-80F4-4A63B1B52D22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93256"/>
            <a:ext cx="9144000" cy="10255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Why Are We Talking About Classical Physics?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6088" y="4310856"/>
            <a:ext cx="8215312" cy="2074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Describes a lot of the universe!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Classical physics (mechanics and electromagnetism) is often a good approximation for how atoms interact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Classical atomistic simulation methods (non-quantum) are founded in laws of classical physics – we will focus on studying laws that govern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static equilibrium</a:t>
            </a:r>
            <a:r>
              <a:rPr lang="en-US" sz="2000" dirty="0">
                <a:latin typeface="Arial" charset="0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dynamics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(motion in time) of particles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19460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69900" y="878681"/>
            <a:ext cx="8205788" cy="2138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Theory for how particle motions and properties can be described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Not-quantum mechanical, largely developed pre-20th century (Newton, Hamilton, Maxwell, …), includes Mechanics and Electricity and Magnetism and Thermodynamics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An approximation to true quantum mechanical nature - applies accurately when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length and energy scales</a:t>
            </a:r>
            <a:r>
              <a:rPr lang="en-US" sz="2000" dirty="0">
                <a:latin typeface="Arial" charset="0"/>
              </a:rPr>
              <a:t> of your problem are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 dirty="0">
                <a:latin typeface="Arial" charset="0"/>
              </a:rPr>
              <a:t>big enough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 dirty="0">
                <a:latin typeface="Arial" charset="0"/>
              </a:rPr>
              <a:t> to average over quantum effects</a:t>
            </a:r>
            <a:endParaRPr lang="en-US" sz="2000" dirty="0">
              <a:latin typeface="Arial" charset="0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876425" y="123031"/>
            <a:ext cx="5392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C0000"/>
                </a:solidFill>
              </a:rPr>
              <a:t>What is Classical Physics?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2449-9A83-6347-62E3-34BCF105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Mechanics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05A02-BE65-1A18-0DA9-9F4A05AD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FF1A0F1-A1CD-7444-B614-4FD3811369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B8A83-040B-8952-5B2E-311E4EF89554}"/>
              </a:ext>
            </a:extLst>
          </p:cNvPr>
          <p:cNvSpPr txBox="1"/>
          <p:nvPr/>
        </p:nvSpPr>
        <p:spPr>
          <a:xfrm>
            <a:off x="526312" y="1087162"/>
            <a:ext cx="785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slit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- particle-wave duality of matter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AAF685-6722-EBBB-69D7-C7DF70BA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4786" y="1533347"/>
            <a:ext cx="38100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8DFC8-2ED5-4A75-2890-DED96FC0A801}"/>
                  </a:ext>
                </a:extLst>
              </p:cNvPr>
              <p:cNvSpPr txBox="1"/>
              <p:nvPr/>
            </p:nvSpPr>
            <p:spPr>
              <a:xfrm>
                <a:off x="1541721" y="2215703"/>
                <a:ext cx="621901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8DFC8-2ED5-4A75-2890-DED96FC0A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21" y="2215703"/>
                <a:ext cx="621901" cy="572593"/>
              </a:xfrm>
              <a:prstGeom prst="rect">
                <a:avLst/>
              </a:prstGeom>
              <a:blipFill>
                <a:blip r:embed="rId4"/>
                <a:stretch>
                  <a:fillRect l="-8000" t="-2174" r="-8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BFAB25B-DAE4-745A-E476-77190E2724B8}"/>
              </a:ext>
            </a:extLst>
          </p:cNvPr>
          <p:cNvSpPr txBox="1"/>
          <p:nvPr/>
        </p:nvSpPr>
        <p:spPr>
          <a:xfrm>
            <a:off x="606056" y="3327139"/>
            <a:ext cx="732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quantization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67FC3A-0367-C9B9-DCFA-B67B95A1B3A9}"/>
                  </a:ext>
                </a:extLst>
              </p:cNvPr>
              <p:cNvSpPr txBox="1"/>
              <p:nvPr/>
            </p:nvSpPr>
            <p:spPr>
              <a:xfrm>
                <a:off x="2402959" y="2359278"/>
                <a:ext cx="4593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 Broglie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67FC3A-0367-C9B9-DCFA-B67B95A1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59" y="2359278"/>
                <a:ext cx="4593264" cy="369332"/>
              </a:xfrm>
              <a:prstGeom prst="rect">
                <a:avLst/>
              </a:prstGeom>
              <a:blipFill>
                <a:blip r:embed="rId5"/>
                <a:stretch>
                  <a:fillRect l="-110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4764E-0044-BBA0-FD77-BD21FDBE70C2}"/>
                  </a:ext>
                </a:extLst>
              </p:cNvPr>
              <p:cNvSpPr txBox="1"/>
              <p:nvPr/>
            </p:nvSpPr>
            <p:spPr>
              <a:xfrm>
                <a:off x="6805868" y="3683313"/>
                <a:ext cx="1732076" cy="694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4764E-0044-BBA0-FD77-BD21FDBE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868" y="3683313"/>
                <a:ext cx="1732076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048B565-F2CC-ED0F-DBCD-9F20273FA214}"/>
              </a:ext>
            </a:extLst>
          </p:cNvPr>
          <p:cNvSpPr txBox="1"/>
          <p:nvPr/>
        </p:nvSpPr>
        <p:spPr>
          <a:xfrm>
            <a:off x="7065091" y="4366854"/>
            <a:ext cx="1979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Transitions between H atom energy levels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13D57-5AD6-C09B-A6B6-579093A8B448}"/>
              </a:ext>
            </a:extLst>
          </p:cNvPr>
          <p:cNvSpPr txBox="1"/>
          <p:nvPr/>
        </p:nvSpPr>
        <p:spPr>
          <a:xfrm>
            <a:off x="606056" y="4855003"/>
            <a:ext cx="2977116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Uncertainty principles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A02D0B-0422-02B3-C75A-2F24C85086AC}"/>
                  </a:ext>
                </a:extLst>
              </p:cNvPr>
              <p:cNvSpPr txBox="1"/>
              <p:nvPr/>
            </p:nvSpPr>
            <p:spPr>
              <a:xfrm>
                <a:off x="1246383" y="5456453"/>
                <a:ext cx="1212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A02D0B-0422-02B3-C75A-2F24C8508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383" y="5456453"/>
                <a:ext cx="121257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CC299F-888F-DC4C-58BB-7F636639D88D}"/>
                  </a:ext>
                </a:extLst>
              </p:cNvPr>
              <p:cNvSpPr txBox="1"/>
              <p:nvPr/>
            </p:nvSpPr>
            <p:spPr>
              <a:xfrm>
                <a:off x="2828242" y="5374281"/>
                <a:ext cx="308494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mr-I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hr-HR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|⟨</m:t>
                          </m:r>
                          <m:r>
                            <a:rPr lang="mr-IN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b="0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b="0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mr-IN" b="0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  <m:r>
                            <a:rPr lang="hr-HR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⟩|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CC299F-888F-DC4C-58BB-7F636639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42" y="5374281"/>
                <a:ext cx="3084947" cy="518604"/>
              </a:xfrm>
              <a:prstGeom prst="rect">
                <a:avLst/>
              </a:prstGeom>
              <a:blipFill>
                <a:blip r:embed="rId8"/>
                <a:stretch>
                  <a:fillRect t="-7143" r="-41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4DBB880-3F65-00CC-018E-06CDF9D7501D}"/>
              </a:ext>
            </a:extLst>
          </p:cNvPr>
          <p:cNvSpPr txBox="1"/>
          <p:nvPr/>
        </p:nvSpPr>
        <p:spPr>
          <a:xfrm>
            <a:off x="6419552" y="5485381"/>
            <a:ext cx="157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(general)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DD6DA62-5457-D72E-75DD-71B7873C0BF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79" y="3266111"/>
            <a:ext cx="2737607" cy="17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45A3A7-AC2F-722F-AFA7-30D197411E7C}"/>
              </a:ext>
            </a:extLst>
          </p:cNvPr>
          <p:cNvSpPr txBox="1"/>
          <p:nvPr/>
        </p:nvSpPr>
        <p:spPr>
          <a:xfrm>
            <a:off x="1650116" y="3897661"/>
            <a:ext cx="26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atom spectrum</a:t>
            </a:r>
          </a:p>
        </p:txBody>
      </p:sp>
    </p:spTree>
    <p:extLst>
      <p:ext uri="{BB962C8B-B14F-4D97-AF65-F5344CB8AC3E}">
        <p14:creationId xmlns:p14="http://schemas.microsoft.com/office/powerpoint/2010/main" val="34885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B9E84C61-AC48-584B-A623-F61B4D5A6BE3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Length Scales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common length scale for the quantum effects is the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De Broglie wavelength </a:t>
            </a:r>
            <a:r>
              <a:rPr lang="en-US" dirty="0">
                <a:solidFill>
                  <a:srgbClr val="C00000"/>
                </a:solidFill>
                <a:latin typeface="Symbol" charset="0"/>
              </a:rPr>
              <a:t>l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Symbol" charset="0"/>
                <a:ea typeface="ＭＳ Ｐゴシック" charset="0"/>
              </a:rPr>
              <a:t>l</a:t>
            </a:r>
            <a:r>
              <a:rPr lang="en-US" dirty="0">
                <a:latin typeface="Arial" charset="0"/>
                <a:ea typeface="ＭＳ Ｐゴシック" charset="0"/>
              </a:rPr>
              <a:t> represents the size of the quantum wave nature of the particle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quantum &lt; </a:t>
            </a:r>
            <a:r>
              <a:rPr lang="en-US" dirty="0">
                <a:latin typeface="Symbol" charset="0"/>
                <a:ea typeface="ＭＳ Ｐゴシック" charset="0"/>
              </a:rPr>
              <a:t>l </a:t>
            </a:r>
            <a:r>
              <a:rPr lang="en-US" dirty="0">
                <a:latin typeface="Arial" charset="0"/>
                <a:ea typeface="ＭＳ Ｐゴシック" charset="0"/>
              </a:rPr>
              <a:t>&lt; classical</a:t>
            </a:r>
          </a:p>
          <a:p>
            <a:pPr eaLnBrk="1" hangingPunct="1"/>
            <a:r>
              <a:rPr lang="en-US" dirty="0">
                <a:latin typeface="Arial" charset="0"/>
              </a:rPr>
              <a:t>E.g., if non-interacting gas particles have </a:t>
            </a:r>
            <a:r>
              <a:rPr lang="en-US" dirty="0">
                <a:latin typeface="Symbol" charset="0"/>
              </a:rPr>
              <a:t>l </a:t>
            </a:r>
            <a:r>
              <a:rPr lang="en-US" dirty="0">
                <a:latin typeface="Arial" charset="0"/>
              </a:rPr>
              <a:t>= 10 </a:t>
            </a:r>
            <a:r>
              <a:rPr lang="en-US" dirty="0" err="1">
                <a:latin typeface="Arial" charset="0"/>
              </a:rPr>
              <a:t>Å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In a box with sides &gt;&gt; 10 </a:t>
            </a:r>
            <a:r>
              <a:rPr lang="en-US" dirty="0" err="1">
                <a:latin typeface="Arial" charset="0"/>
                <a:ea typeface="ＭＳ Ｐゴシック" charset="0"/>
              </a:rPr>
              <a:t>Å</a:t>
            </a:r>
            <a:r>
              <a:rPr lang="en-US" dirty="0">
                <a:latin typeface="Arial" charset="0"/>
                <a:ea typeface="ＭＳ Ｐゴシック" charset="0"/>
              </a:rPr>
              <a:t> the particles will behave according to classical physics (e.g., &lt;E&gt; = 3kT)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In a box &lt; 10 </a:t>
            </a:r>
            <a:r>
              <a:rPr lang="en-US" dirty="0" err="1">
                <a:latin typeface="Arial" charset="0"/>
                <a:ea typeface="ＭＳ Ｐゴシック" charset="0"/>
              </a:rPr>
              <a:t>Å</a:t>
            </a:r>
            <a:r>
              <a:rPr lang="en-US" dirty="0">
                <a:latin typeface="Arial" charset="0"/>
                <a:ea typeface="ＭＳ Ｐゴシック" charset="0"/>
              </a:rPr>
              <a:t> the particle will behave according to quantum physics (&lt;E&gt; ≠ 3kT)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5B74A03A-B561-F742-BA90-BBA2A9EC1E2E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 Broglie Wavelengths</a:t>
            </a:r>
          </a:p>
        </p:txBody>
      </p:sp>
      <p:sp>
        <p:nvSpPr>
          <p:cNvPr id="2355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542925" y="4492625"/>
            <a:ext cx="8229600" cy="2030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charset="0"/>
              <a:buChar char="Þ"/>
            </a:pPr>
            <a:r>
              <a:rPr lang="en-US" sz="2000" dirty="0">
                <a:latin typeface="Arial" charset="0"/>
              </a:rPr>
              <a:t>Electrons in an atom (~1 </a:t>
            </a:r>
            <a:r>
              <a:rPr lang="en-US" sz="2000" dirty="0" err="1">
                <a:latin typeface="Arial" charset="0"/>
              </a:rPr>
              <a:t>Å</a:t>
            </a:r>
            <a:r>
              <a:rPr lang="en-US" sz="2000" dirty="0">
                <a:latin typeface="Arial" charset="0"/>
              </a:rPr>
              <a:t>) are extremely quantum mechanical – no classical approximation describes them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Þ"/>
            </a:pPr>
            <a:r>
              <a:rPr lang="en-US" sz="2000" dirty="0">
                <a:latin typeface="Arial" charset="0"/>
              </a:rPr>
              <a:t>H is semiclassical.  Generally need to include some quantum effects (e.g., zero-point energy is standard)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Þ"/>
            </a:pPr>
            <a:r>
              <a:rPr lang="en-US" sz="2000" dirty="0">
                <a:latin typeface="Arial" charset="0"/>
              </a:rPr>
              <a:t>Cu in a solid (interatomic distances ~3 </a:t>
            </a:r>
            <a:r>
              <a:rPr lang="en-US" sz="2000" dirty="0" err="1">
                <a:latin typeface="Arial" charset="0"/>
              </a:rPr>
              <a:t>Å</a:t>
            </a:r>
            <a:r>
              <a:rPr lang="en-US" sz="2000" dirty="0">
                <a:latin typeface="Arial" charset="0"/>
              </a:rPr>
              <a:t>) are well described classically (although not perfectly)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Þ"/>
            </a:pPr>
            <a:endParaRPr lang="en-US" sz="2000" dirty="0">
              <a:latin typeface="Arial" charset="0"/>
            </a:endParaRP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1216025" y="1374775"/>
          <a:ext cx="66897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22700" imgH="482600" progId="Equation.3">
                  <p:embed/>
                </p:oleObj>
              </mc:Choice>
              <mc:Fallback>
                <p:oleObj name="Equation" r:id="rId3" imgW="38227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1374775"/>
                        <a:ext cx="66897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268871"/>
              </p:ext>
            </p:extLst>
          </p:nvPr>
        </p:nvGraphicFramePr>
        <p:xfrm>
          <a:off x="474663" y="2574925"/>
          <a:ext cx="4537075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17800" imgH="952500" progId="Equation.3">
                  <p:embed/>
                </p:oleObj>
              </mc:Choice>
              <mc:Fallback>
                <p:oleObj name="Equation" r:id="rId5" imgW="2717800" imgH="952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574925"/>
                        <a:ext cx="4537075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Group 6"/>
          <p:cNvGraphicFramePr>
            <a:graphicFrameLocks noGrp="1"/>
          </p:cNvGraphicFramePr>
          <p:nvPr/>
        </p:nvGraphicFramePr>
        <p:xfrm>
          <a:off x="5995988" y="2505075"/>
          <a:ext cx="1771650" cy="1800226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ＭＳ Ｐゴシック" charset="0"/>
                        </a:rPr>
                        <a:t>l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Å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5" name="TextBox 1"/>
          <p:cNvSpPr txBox="1">
            <a:spLocks noChangeArrowheads="1"/>
          </p:cNvSpPr>
          <p:nvPr/>
        </p:nvSpPr>
        <p:spPr bwMode="auto">
          <a:xfrm>
            <a:off x="38100" y="981075"/>
            <a:ext cx="3405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Thermal De Broglie wavelength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8556" y="1000677"/>
            <a:ext cx="107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T=300K)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C4A119CD-4BC1-3F4B-8F2A-80AD7801C399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Energy Scales</a:t>
            </a:r>
          </a:p>
        </p:txBody>
      </p:sp>
      <p:sp>
        <p:nvSpPr>
          <p:cNvPr id="25603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446088" y="1257300"/>
            <a:ext cx="8229600" cy="48180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common energy scale for the quantum effects is the separation between quantum energy levels, </a:t>
            </a:r>
            <a:r>
              <a:rPr lang="en-US" dirty="0">
                <a:latin typeface="Symbol" charset="0"/>
              </a:rPr>
              <a:t>De</a:t>
            </a:r>
            <a:r>
              <a:rPr lang="en-US" dirty="0">
                <a:latin typeface="Arial" charset="0"/>
              </a:rPr>
              <a:t>.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Symbol" charset="0"/>
                <a:ea typeface="ＭＳ Ｐゴシック" charset="0"/>
              </a:rPr>
              <a:t>De</a:t>
            </a:r>
            <a:r>
              <a:rPr lang="en-US" dirty="0">
                <a:latin typeface="Arial" charset="0"/>
                <a:ea typeface="ＭＳ Ｐゴシック" charset="0"/>
              </a:rPr>
              <a:t> represents the energy scale over which discrete quantum states will influence properties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quantum &lt; </a:t>
            </a:r>
            <a:r>
              <a:rPr lang="en-US" dirty="0">
                <a:latin typeface="Symbol" charset="0"/>
                <a:ea typeface="ＭＳ Ｐゴシック" charset="0"/>
              </a:rPr>
              <a:t>De </a:t>
            </a:r>
            <a:r>
              <a:rPr lang="en-US" dirty="0">
                <a:latin typeface="Arial" charset="0"/>
                <a:ea typeface="ＭＳ Ｐゴシック" charset="0"/>
              </a:rPr>
              <a:t>&lt; classical</a:t>
            </a:r>
          </a:p>
          <a:p>
            <a:pPr eaLnBrk="1" hangingPunct="1"/>
            <a:r>
              <a:rPr lang="en-US" dirty="0">
                <a:latin typeface="Arial" charset="0"/>
              </a:rPr>
              <a:t>E.g., consider a  particle with vibrational states separated by </a:t>
            </a:r>
            <a:r>
              <a:rPr lang="en-US" dirty="0">
                <a:latin typeface="Symbol" charset="0"/>
              </a:rPr>
              <a:t>De </a:t>
            </a:r>
            <a:r>
              <a:rPr lang="en-US" dirty="0">
                <a:latin typeface="Arial" charset="0"/>
              </a:rPr>
              <a:t>= 0.01 eV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At a temperature T = 300 K (corresponding to </a:t>
            </a:r>
            <a:r>
              <a:rPr lang="en-US" dirty="0" err="1">
                <a:latin typeface="Arial" charset="0"/>
                <a:ea typeface="ＭＳ Ｐゴシック" charset="0"/>
              </a:rPr>
              <a:t>kT</a:t>
            </a:r>
            <a:r>
              <a:rPr lang="en-US" dirty="0">
                <a:latin typeface="Arial" charset="0"/>
                <a:ea typeface="ＭＳ Ｐゴシック" charset="0"/>
              </a:rPr>
              <a:t> = 0.026 eV of thermal energy), the particle will behave more according to classical physics (e.g., &lt;E&gt; = 3kT)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At a temperature T = 30 K (corresponding to </a:t>
            </a:r>
            <a:r>
              <a:rPr lang="en-US" dirty="0" err="1">
                <a:latin typeface="Arial" charset="0"/>
                <a:ea typeface="ＭＳ Ｐゴシック" charset="0"/>
              </a:rPr>
              <a:t>kT</a:t>
            </a:r>
            <a:r>
              <a:rPr lang="en-US" dirty="0">
                <a:latin typeface="Arial" charset="0"/>
                <a:ea typeface="ＭＳ Ｐゴシック" charset="0"/>
              </a:rPr>
              <a:t> = 0.0026 eV of thermal energy), the particle will behave more according to quantum physics (e.g., &lt;E&gt; ≠ 3kT)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66B91B6-A2F8-DB44-8A7A-6FEC86914CD1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Quantum Energy Levels </a:t>
            </a:r>
            <a:r>
              <a:rPr lang="en-US">
                <a:latin typeface="Symbol" charset="0"/>
              </a:rPr>
              <a:t>De</a:t>
            </a:r>
          </a:p>
        </p:txBody>
      </p:sp>
      <p:graphicFrame>
        <p:nvGraphicFramePr>
          <p:cNvPr id="189512" name="Group 72"/>
          <p:cNvGraphicFramePr>
            <a:graphicFrameLocks noGrp="1"/>
          </p:cNvGraphicFramePr>
          <p:nvPr/>
        </p:nvGraphicFramePr>
        <p:xfrm>
          <a:off x="973138" y="1646238"/>
          <a:ext cx="7059612" cy="2503487"/>
        </p:xfrm>
        <a:graphic>
          <a:graphicData uri="http://schemas.openxmlformats.org/drawingml/2006/table">
            <a:tbl>
              <a:tblPr/>
              <a:tblGrid>
                <a:gridCol w="469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Item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Energy scale (eV)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Vibrational energy levels  (Cu atom)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0.010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Vibrational energy levels  (H atom)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0.060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First excitation energy of H electrons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For reference: Thermal energy at T=300K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0.026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1" name="Rectangle 23"/>
          <p:cNvSpPr txBox="1">
            <a:spLocks noChangeArrowheads="1"/>
          </p:cNvSpPr>
          <p:nvPr/>
        </p:nvSpPr>
        <p:spPr bwMode="auto">
          <a:xfrm>
            <a:off x="542925" y="4492625"/>
            <a:ext cx="8229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charset="0"/>
              <a:buChar char="Þ"/>
            </a:pPr>
            <a:r>
              <a:rPr lang="en-US" sz="2000" dirty="0"/>
              <a:t>Electrons in an atom (~1 </a:t>
            </a:r>
            <a:r>
              <a:rPr lang="en-US" sz="2000" dirty="0" err="1"/>
              <a:t>Å</a:t>
            </a:r>
            <a:r>
              <a:rPr lang="en-US" sz="2000" dirty="0"/>
              <a:t>) are extremely quantum mechanical – no classical approximation describes them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charset="0"/>
              <a:buChar char="Þ"/>
            </a:pPr>
            <a:r>
              <a:rPr lang="en-US" sz="2000" dirty="0"/>
              <a:t>Vibration of H2 is semiclassical.  Generally need to include some quantum effects (e.g., zero point energy is standard)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charset="0"/>
              <a:buChar char="Þ"/>
            </a:pPr>
            <a:r>
              <a:rPr lang="en-US" sz="2000" dirty="0"/>
              <a:t>Vibration of Cu in a solid (interatomic distances ~3 </a:t>
            </a:r>
            <a:r>
              <a:rPr lang="en-US" sz="2000" dirty="0" err="1"/>
              <a:t>Å</a:t>
            </a:r>
            <a:r>
              <a:rPr lang="en-US" sz="2000" dirty="0"/>
              <a:t>) are well described classically (although not perfectly)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charset="0"/>
              <a:buChar char="Þ"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Summary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Classical physics is different than quantum physics but is a macroscopic limit of quantum mechanics.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Classical physics applies when length scales are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big enough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to average over quantum effects (&gt; </a:t>
            </a:r>
            <a:r>
              <a:rPr lang="en-US" altLang="ja-JP" dirty="0">
                <a:latin typeface="Symbol" charset="0"/>
              </a:rPr>
              <a:t>l</a:t>
            </a:r>
            <a:r>
              <a:rPr lang="en-US" altLang="ja-JP" dirty="0">
                <a:latin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Classical physics applies when energy scales are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big enough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to average over quantum effects (&gt; </a:t>
            </a:r>
            <a:r>
              <a:rPr lang="en-US" altLang="ja-JP" dirty="0">
                <a:latin typeface="Symbol" charset="0"/>
              </a:rPr>
              <a:t>De</a:t>
            </a:r>
            <a:r>
              <a:rPr lang="en-US" altLang="ja-JP" dirty="0">
                <a:latin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altLang="ja-JP" dirty="0">
              <a:latin typeface="Arial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7B20871-AE87-764A-AB2E-989CE5E02518}" type="slidenum">
              <a:rPr lang="en-US" sz="1000"/>
              <a:pPr eaLnBrk="1" hangingPunct="1"/>
              <a:t>9</a:t>
            </a:fld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10289</TotalTime>
  <Words>686</Words>
  <Application>Microsoft Office PowerPoint</Application>
  <PresentationFormat>全屏显示(4:3)</PresentationFormat>
  <Paragraphs>104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Symbol</vt:lpstr>
      <vt:lpstr>Default Design</vt:lpstr>
      <vt:lpstr>Equation</vt:lpstr>
      <vt:lpstr>Classical vs. Quantum Mechanics </vt:lpstr>
      <vt:lpstr>Outline</vt:lpstr>
      <vt:lpstr>Why Are We Talking About Classical Physics?</vt:lpstr>
      <vt:lpstr>Quantum Mechanics</vt:lpstr>
      <vt:lpstr>Classical Length Scales</vt:lpstr>
      <vt:lpstr>De Broglie Wavelengths</vt:lpstr>
      <vt:lpstr>Classical Energy Scales</vt:lpstr>
      <vt:lpstr>Quantum Energy Levels De</vt:lpstr>
      <vt:lpstr>Summary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Jiahui Yang</cp:lastModifiedBy>
  <cp:revision>451</cp:revision>
  <dcterms:created xsi:type="dcterms:W3CDTF">2004-09-26T19:54:28Z</dcterms:created>
  <dcterms:modified xsi:type="dcterms:W3CDTF">2024-09-20T04:24:59Z</dcterms:modified>
</cp:coreProperties>
</file>