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9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44ca26dd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44ca26dd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44ca26dd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44ca26dd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44ca26d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44ca26d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6033832a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6033832a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4ca26d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4ca26d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13d2545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13d2545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13d2545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d13d2545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75989ebdf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75989ebdf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44ca26dd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44ca26dd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44ca26d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44ca26d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75989ebdf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75989ebdf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44ca26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44ca26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253150"/>
            <a:ext cx="8839200" cy="15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51275" y="4703625"/>
            <a:ext cx="257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CHTC + MSE760 - Sept 24, 2024</a:t>
            </a:r>
            <a:endParaRPr sz="1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tc.cs.wisc.edu/uw-research-computing/hpc-over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tc.cs.wisc.edu/uw-research-computing/user-expectations" TargetMode="External"/><Relationship Id="rId4" Type="http://schemas.openxmlformats.org/officeDocument/2006/relationships/hyperlink" Target="https://chtc.cs.wisc.edu/uw-research-computing/hpc-job-submiss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htc@cs.wisc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chtc.cs.wisc.edu/uw-research-computing/get-hel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henounproject.com/browse/icons/term/checklist/" TargetMode="External"/><Relationship Id="rId5" Type="http://schemas.openxmlformats.org/officeDocument/2006/relationships/hyperlink" Target="https://thenounproject.com/browse/icons/term/server/" TargetMode="External"/><Relationship Id="rId4" Type="http://schemas.openxmlformats.org/officeDocument/2006/relationships/hyperlink" Target="https://thenounproject.com/browse/icons/term/laptop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browse/icons/term/server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henounproject.com/browse/icons/term/lapto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thenounproject.com/browse/icons/term/checkli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htc.cs.wisc.edu/uw-research-computing/connect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tc.cs.wisc.edu/uw-research-computing/connecting.html#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tc.cs.wisc.edu/uw-research-computing/hpc-job-submission#1-submitting-jobs-using-slur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tc.cs.wisc.edu/uw-research-computing/hpc-job-submission#1-submitting-jobs-using-slur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21600" y="120982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CHTC’s HPC Cluster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21600" y="2943125"/>
            <a:ext cx="8183700" cy="13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00"/>
              <a:t>Christina Koch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00"/>
              <a:t>Center for High Throughput Computing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00"/>
              <a:t>September 24, 2024</a:t>
            </a:r>
            <a:endParaRPr sz="1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618" y="4545925"/>
            <a:ext cx="2111901" cy="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Best Practices for Jobs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on your jobs: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squeue -u $USER</a:t>
            </a:r>
            <a:r>
              <a:rPr lang="en"/>
              <a:t>” to see your job status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messages should be written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--error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--output</a:t>
            </a:r>
            <a:r>
              <a:rPr lang="en"/>
              <a:t> files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Practices: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to wait in the queue – don’t wait until the last minute!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good to run a small test that will fail quickly before doing a big calculation.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 your files!!!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out of /scratch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Best Practices for Jobs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your job submissions: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 difference between the “pre” and “shared” partitions.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“Pre” has a shorter time limit and can be interrupted, but jobs usually start much faster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“Shared” guarantees a longer time limit, but wait times are usually longer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5" y="2598000"/>
            <a:ext cx="7762525" cy="19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449800" y="3221925"/>
            <a:ext cx="963000" cy="275100"/>
          </a:xfrm>
          <a:prstGeom prst="ellipse">
            <a:avLst/>
          </a:prstGeom>
          <a:noFill/>
          <a:ln w="28575" cap="flat" cmpd="sng">
            <a:solidFill>
              <a:srgbClr val="C60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49800" y="3960000"/>
            <a:ext cx="1264800" cy="572700"/>
          </a:xfrm>
          <a:prstGeom prst="ellipse">
            <a:avLst/>
          </a:prstGeom>
          <a:noFill/>
          <a:ln w="28575" cap="flat" cmpd="sng">
            <a:solidFill>
              <a:srgbClr val="C60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Overview: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https://chtc.cs.wisc.edu/uw-research-computing/hpc-overview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SLURM: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https://chtc.cs.wisc.edu/uw-research-computing/hpc-job-submission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Expectations: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https://chtc.cs.wisc.edu/uw-research-computing/user-expectations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Help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11700" y="2535812"/>
            <a:ext cx="85206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Twice-weekly office hours, online on Zoom:</a:t>
            </a:r>
            <a:br>
              <a:rPr lang="en"/>
            </a:br>
            <a:r>
              <a:rPr lang="en"/>
              <a:t>  -	Tuesdays, 10:30 AM - 12:00 PM</a:t>
            </a:r>
            <a:br>
              <a:rPr lang="en"/>
            </a:br>
            <a:r>
              <a:rPr lang="en"/>
              <a:t>  -	Thursdays, 3:00 PM - 4:30 PM</a:t>
            </a:r>
            <a:br>
              <a:rPr lang="en"/>
            </a:br>
            <a:r>
              <a:rPr lang="en"/>
              <a:t>(link in welcome message when you log in to the server)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 support: </a:t>
            </a:r>
            <a:r>
              <a:rPr lang="en" u="sng">
                <a:solidFill>
                  <a:schemeClr val="hlink"/>
                </a:solidFill>
                <a:hlinkClick r:id="rId3"/>
              </a:rPr>
              <a:t>chtc@cs.wisc.edu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https://chtc.cs.wisc.edu/uw-research-computing/get-help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2029400" y="1170125"/>
            <a:ext cx="5085200" cy="1206850"/>
            <a:chOff x="3747100" y="1017725"/>
            <a:chExt cx="5085200" cy="1206850"/>
          </a:xfrm>
        </p:grpSpPr>
        <p:pic>
          <p:nvPicPr>
            <p:cNvPr id="203" name="Google Shape;203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47100" y="1017725"/>
              <a:ext cx="5085200" cy="12068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04" name="Google Shape;204;p25"/>
            <p:cNvSpPr/>
            <p:nvPr/>
          </p:nvSpPr>
          <p:spPr>
            <a:xfrm>
              <a:off x="5681480" y="1792206"/>
              <a:ext cx="648900" cy="390625"/>
            </a:xfrm>
            <a:custGeom>
              <a:avLst/>
              <a:gdLst/>
              <a:ahLst/>
              <a:cxnLst/>
              <a:rect l="l" t="t" r="r" b="b"/>
              <a:pathLst>
                <a:path w="25956" h="15625" extrusionOk="0">
                  <a:moveTo>
                    <a:pt x="23651" y="4663"/>
                  </a:moveTo>
                  <a:cubicBezTo>
                    <a:pt x="16052" y="2130"/>
                    <a:pt x="-2639" y="3054"/>
                    <a:pt x="337" y="10491"/>
                  </a:cubicBezTo>
                  <a:cubicBezTo>
                    <a:pt x="3484" y="18356"/>
                    <a:pt x="22544" y="16608"/>
                    <a:pt x="25691" y="8743"/>
                  </a:cubicBezTo>
                  <a:cubicBezTo>
                    <a:pt x="27248" y="4852"/>
                    <a:pt x="20848" y="0"/>
                    <a:pt x="16657" y="0"/>
                  </a:cubicBezTo>
                </a:path>
              </a:pathLst>
            </a:custGeom>
            <a:noFill/>
            <a:ln w="38100" cap="flat" cmpd="sng">
              <a:solidFill>
                <a:srgbClr val="00C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51B54-520B-3851-28EA-7AA853940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51A91-9472-DF73-22F3-D23C0652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7" y="962526"/>
            <a:ext cx="6213446" cy="321844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90F862-F84C-55F2-A9E5-186F45AB97CC}"/>
              </a:ext>
            </a:extLst>
          </p:cNvPr>
          <p:cNvSpPr/>
          <p:nvPr/>
        </p:nvSpPr>
        <p:spPr>
          <a:xfrm>
            <a:off x="3081600" y="3384000"/>
            <a:ext cx="1008000" cy="295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802979-D5DA-7DAF-F5EE-C14B05D524EF}"/>
              </a:ext>
            </a:extLst>
          </p:cNvPr>
          <p:cNvSpPr/>
          <p:nvPr/>
        </p:nvSpPr>
        <p:spPr>
          <a:xfrm>
            <a:off x="4162800" y="1801200"/>
            <a:ext cx="1008000" cy="295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F82E9-0994-E11F-A51C-17B62390F83A}"/>
              </a:ext>
            </a:extLst>
          </p:cNvPr>
          <p:cNvSpPr/>
          <p:nvPr/>
        </p:nvSpPr>
        <p:spPr>
          <a:xfrm>
            <a:off x="4276800" y="1396800"/>
            <a:ext cx="345600" cy="158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E7040-FE10-7554-D2C8-EBCDAA2B1062}"/>
              </a:ext>
            </a:extLst>
          </p:cNvPr>
          <p:cNvSpPr/>
          <p:nvPr/>
        </p:nvSpPr>
        <p:spPr>
          <a:xfrm>
            <a:off x="5329200" y="1740000"/>
            <a:ext cx="1374000" cy="69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878D23-DD14-5122-3DF9-F9C2EE6088D0}"/>
              </a:ext>
            </a:extLst>
          </p:cNvPr>
          <p:cNvSpPr/>
          <p:nvPr/>
        </p:nvSpPr>
        <p:spPr>
          <a:xfrm>
            <a:off x="5329200" y="3094800"/>
            <a:ext cx="1374000" cy="69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3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51B54-520B-3851-28EA-7AA853940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14347A5-E38B-4C03-FE5E-AF719DC5D158}"/>
              </a:ext>
            </a:extLst>
          </p:cNvPr>
          <p:cNvGrpSpPr/>
          <p:nvPr/>
        </p:nvGrpSpPr>
        <p:grpSpPr>
          <a:xfrm>
            <a:off x="1715305" y="1130399"/>
            <a:ext cx="5211095" cy="3098611"/>
            <a:chOff x="937705" y="252089"/>
            <a:chExt cx="7268589" cy="463932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6C49080-1B80-327A-7C59-B9582378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705" y="252089"/>
              <a:ext cx="7268589" cy="463932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0B0EB4-DB74-5AA5-DD71-548573477D2F}"/>
                </a:ext>
              </a:extLst>
            </p:cNvPr>
            <p:cNvSpPr/>
            <p:nvPr/>
          </p:nvSpPr>
          <p:spPr>
            <a:xfrm>
              <a:off x="1830000" y="1027200"/>
              <a:ext cx="4700400" cy="2601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BBC6C3-0D67-F9D4-9A81-63C77A59329C}"/>
                </a:ext>
              </a:extLst>
            </p:cNvPr>
            <p:cNvSpPr/>
            <p:nvPr/>
          </p:nvSpPr>
          <p:spPr>
            <a:xfrm>
              <a:off x="1830000" y="4032511"/>
              <a:ext cx="3044400" cy="4602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89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51B54-520B-3851-28EA-7AA853940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FBCAF-EEEF-8786-34E8-29E0B066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00" y="1353792"/>
            <a:ext cx="6220800" cy="27208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210617-42A0-6334-07AB-EE9BC9236A8A}"/>
              </a:ext>
            </a:extLst>
          </p:cNvPr>
          <p:cNvSpPr/>
          <p:nvPr/>
        </p:nvSpPr>
        <p:spPr>
          <a:xfrm>
            <a:off x="1807200" y="2073600"/>
            <a:ext cx="6696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75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Services at CHTC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985775"/>
            <a:ext cx="3999900" cy="25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95" b="1">
                <a:solidFill>
                  <a:srgbClr val="C6030B"/>
                </a:solidFill>
              </a:rPr>
              <a:t>High Throughput Computing System</a:t>
            </a:r>
            <a:endParaRPr sz="1595">
              <a:solidFill>
                <a:srgbClr val="C6030B"/>
              </a:solidFill>
            </a:endParaRPr>
          </a:p>
          <a:p>
            <a:pPr marL="457200" lvl="0" indent="-32353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Over 40,000 cores of capacity</a:t>
            </a:r>
            <a:endParaRPr sz="1495"/>
          </a:p>
          <a:p>
            <a:pPr marL="457200" lvl="0" indent="-3235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80+ GPUs</a:t>
            </a:r>
            <a:endParaRPr sz="1495"/>
          </a:p>
          <a:p>
            <a:pPr marL="457200" lvl="0" indent="-3235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High memory servers (2TB memory)</a:t>
            </a:r>
            <a:endParaRPr sz="1495"/>
          </a:p>
          <a:p>
            <a:pPr marL="457200" lvl="0" indent="-3235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Run 10s-1000s of calculations using 1-16 cores each</a:t>
            </a:r>
            <a:endParaRPr sz="1495"/>
          </a:p>
          <a:p>
            <a:pPr marL="457200" lvl="0" indent="-3235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Access computing capacity external to CHTC</a:t>
            </a:r>
            <a:endParaRPr sz="1495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95">
              <a:highlight>
                <a:srgbClr val="FFFFFF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150"/>
            <a:ext cx="8839200" cy="15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832400" y="1986025"/>
            <a:ext cx="3999900" cy="25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595" b="1">
                <a:solidFill>
                  <a:srgbClr val="C6030B"/>
                </a:solidFill>
              </a:rPr>
              <a:t>High Performance Computing System</a:t>
            </a:r>
            <a:endParaRPr sz="1595" b="1">
              <a:solidFill>
                <a:srgbClr val="C6030B"/>
              </a:solidFill>
            </a:endParaRPr>
          </a:p>
          <a:p>
            <a:pPr marL="457200" lvl="0" indent="-32353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95"/>
              <a:buChar char="●"/>
            </a:pPr>
            <a:r>
              <a:rPr lang="en" sz="1495">
                <a:highlight>
                  <a:schemeClr val="lt1"/>
                </a:highlight>
              </a:rPr>
              <a:t>5,120 cores of capacity</a:t>
            </a:r>
            <a:endParaRPr sz="1495">
              <a:highlight>
                <a:schemeClr val="lt1"/>
              </a:highlight>
            </a:endParaRPr>
          </a:p>
          <a:p>
            <a:pPr marL="457200" lvl="0" indent="-3235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>
                <a:highlight>
                  <a:schemeClr val="lt1"/>
                </a:highlight>
              </a:rPr>
              <a:t>40 general use execute nodes (</a:t>
            </a:r>
            <a:r>
              <a:rPr lang="en" sz="1495"/>
              <a:t>128 AMD Epyc 7763 processor cores</a:t>
            </a:r>
            <a:r>
              <a:rPr lang="en" sz="1495">
                <a:highlight>
                  <a:schemeClr val="lt1"/>
                </a:highlight>
              </a:rPr>
              <a:t>, </a:t>
            </a:r>
            <a:r>
              <a:rPr lang="en" sz="1495"/>
              <a:t>512GB memory, 1.5TB of local fast NVME disk)</a:t>
            </a:r>
            <a:endParaRPr sz="1495"/>
          </a:p>
          <a:p>
            <a:pPr marL="457200" lvl="0" indent="-3235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Run 1-10 calculations of 32+ cores each</a:t>
            </a:r>
            <a:endParaRPr sz="1495"/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1182400"/>
            <a:ext cx="7960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587">
                <a:solidFill>
                  <a:schemeClr val="dk1"/>
                </a:solidFill>
              </a:rPr>
              <a:t>The Center for High Throughput Computing (CHTC) operates a</a:t>
            </a:r>
            <a:r>
              <a:rPr lang="en" sz="1587" b="1">
                <a:solidFill>
                  <a:schemeClr val="dk1"/>
                </a:solidFill>
              </a:rPr>
              <a:t> High Throughput Computing</a:t>
            </a:r>
            <a:r>
              <a:rPr lang="en" sz="1587">
                <a:solidFill>
                  <a:schemeClr val="dk1"/>
                </a:solidFill>
              </a:rPr>
              <a:t> system and a </a:t>
            </a:r>
            <a:r>
              <a:rPr lang="en" sz="1587" b="1">
                <a:solidFill>
                  <a:schemeClr val="dk1"/>
                </a:solidFill>
              </a:rPr>
              <a:t>High Performance Computing</a:t>
            </a:r>
            <a:r>
              <a:rPr lang="en" sz="1587">
                <a:solidFill>
                  <a:schemeClr val="dk1"/>
                </a:solidFill>
              </a:rPr>
              <a:t> system.</a:t>
            </a:r>
            <a:br>
              <a:rPr lang="en" sz="1587">
                <a:solidFill>
                  <a:schemeClr val="dk1"/>
                </a:solidFill>
              </a:rPr>
            </a:br>
            <a:endParaRPr sz="168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10050" y="4076175"/>
            <a:ext cx="40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C6030B"/>
                </a:solidFill>
              </a:rPr>
              <a:t>→ Good for lots of independent jobs</a:t>
            </a:r>
            <a:endParaRPr i="1">
              <a:solidFill>
                <a:srgbClr val="C6030B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926725" y="4076175"/>
            <a:ext cx="40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C6030B"/>
                </a:solidFill>
              </a:rPr>
              <a:t>→ Good for large jobs, MPI jobs</a:t>
            </a:r>
            <a:endParaRPr i="1">
              <a:solidFill>
                <a:srgbClr val="C6030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256175" y="1073425"/>
            <a:ext cx="6576000" cy="340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Large-Scale Computing System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75" y="2077213"/>
            <a:ext cx="1401626" cy="14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-60525" y="4035350"/>
            <a:ext cx="572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Laptop by Circlon Tech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Noun Project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Server by Pundimon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Noun Project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Server by mungang kim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Noun Project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Checklist by Sofía Trujillo Quesada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Noun Project</a:t>
            </a:r>
            <a:r>
              <a:rPr lang="en" sz="900">
                <a:solidFill>
                  <a:schemeClr val="dk1"/>
                </a:solidFill>
              </a:rPr>
              <a:t> (CC BY 3.0)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5301175" y="14769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5301175" y="23443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6307725" y="14769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6307725" y="23443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7314275" y="14769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7314275" y="23443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6352875" y="32117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5301175" y="32117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7">
            <a:alphaModFix/>
          </a:blip>
          <a:srcRect b="13822"/>
          <a:stretch/>
        </p:blipFill>
        <p:spPr>
          <a:xfrm>
            <a:off x="7314275" y="32117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8">
            <a:alphaModFix/>
          </a:blip>
          <a:srcRect l="16068" t="10367" r="15816" b="23929"/>
          <a:stretch/>
        </p:blipFill>
        <p:spPr>
          <a:xfrm>
            <a:off x="2720900" y="2077200"/>
            <a:ext cx="1453076" cy="140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stCxn id="78" idx="3"/>
            <a:endCxn id="89" idx="1"/>
          </p:cNvCxnSpPr>
          <p:nvPr/>
        </p:nvCxnSpPr>
        <p:spPr>
          <a:xfrm>
            <a:off x="1856301" y="2778025"/>
            <a:ext cx="86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>
            <a:stCxn id="89" idx="3"/>
            <a:endCxn id="81" idx="1"/>
          </p:cNvCxnSpPr>
          <p:nvPr/>
        </p:nvCxnSpPr>
        <p:spPr>
          <a:xfrm>
            <a:off x="4173976" y="2778013"/>
            <a:ext cx="112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1848675" y="2299250"/>
            <a:ext cx="108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 in (ssh)</a:t>
            </a:r>
            <a:endParaRPr sz="1300"/>
          </a:p>
        </p:txBody>
      </p:sp>
      <p:sp>
        <p:nvSpPr>
          <p:cNvPr id="93" name="Google Shape;93;p15"/>
          <p:cNvSpPr txBox="1"/>
          <p:nvPr/>
        </p:nvSpPr>
        <p:spPr>
          <a:xfrm>
            <a:off x="2687088" y="1520700"/>
            <a:ext cx="15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 In Node / Access Point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254742" y="1120500"/>
            <a:ext cx="36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Worker Nodes / Execution 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383125" y="3326725"/>
            <a:ext cx="112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jobs to a queue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4011350" y="2111550"/>
            <a:ext cx="158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are scheduled + run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9">
            <a:alphaModFix/>
          </a:blip>
          <a:srcRect b="12846"/>
          <a:stretch/>
        </p:blipFill>
        <p:spPr>
          <a:xfrm>
            <a:off x="3462600" y="3395525"/>
            <a:ext cx="784401" cy="6836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256175" y="1073425"/>
            <a:ext cx="6576000" cy="340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Large-Scale Computing System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75" y="2077213"/>
            <a:ext cx="1401626" cy="14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5301175" y="14769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5301175" y="23443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6307725" y="14769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6307725" y="23443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7314275" y="14769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7314275" y="23443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6352875" y="32117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5301175" y="32117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13822"/>
          <a:stretch/>
        </p:blipFill>
        <p:spPr>
          <a:xfrm>
            <a:off x="7314275" y="3211725"/>
            <a:ext cx="1006549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l="16068" t="10367" r="15816" b="23929"/>
          <a:stretch/>
        </p:blipFill>
        <p:spPr>
          <a:xfrm>
            <a:off x="2720900" y="2077200"/>
            <a:ext cx="1453076" cy="140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>
            <a:stCxn id="105" idx="3"/>
            <a:endCxn id="115" idx="1"/>
          </p:cNvCxnSpPr>
          <p:nvPr/>
        </p:nvCxnSpPr>
        <p:spPr>
          <a:xfrm>
            <a:off x="1856301" y="2778025"/>
            <a:ext cx="86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>
            <a:stCxn id="115" idx="3"/>
            <a:endCxn id="107" idx="1"/>
          </p:cNvCxnSpPr>
          <p:nvPr/>
        </p:nvCxnSpPr>
        <p:spPr>
          <a:xfrm>
            <a:off x="4173976" y="2778013"/>
            <a:ext cx="112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1848675" y="2299250"/>
            <a:ext cx="108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 in (ssh)</a:t>
            </a:r>
            <a:endParaRPr sz="1300"/>
          </a:p>
        </p:txBody>
      </p:sp>
      <p:sp>
        <p:nvSpPr>
          <p:cNvPr id="119" name="Google Shape;119;p16"/>
          <p:cNvSpPr txBox="1"/>
          <p:nvPr/>
        </p:nvSpPr>
        <p:spPr>
          <a:xfrm>
            <a:off x="2687088" y="1520700"/>
            <a:ext cx="15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 In Node / Access Point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254742" y="1120500"/>
            <a:ext cx="36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Worker Nodes / Execution 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383125" y="3326725"/>
            <a:ext cx="112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jobs to a queue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011350" y="2111550"/>
            <a:ext cx="158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are scheduled + run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 b="12846"/>
          <a:stretch/>
        </p:blipFill>
        <p:spPr>
          <a:xfrm>
            <a:off x="3462600" y="3395525"/>
            <a:ext cx="784401" cy="68360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 rot="-10147624">
            <a:off x="3344499" y="1062790"/>
            <a:ext cx="3871259" cy="3088345"/>
          </a:xfrm>
          <a:prstGeom prst="irregularSeal1">
            <a:avLst/>
          </a:prstGeom>
          <a:solidFill>
            <a:srgbClr val="C6030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356375" y="2341263"/>
            <a:ext cx="384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Job Scheduling Software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-60525" y="4035350"/>
            <a:ext cx="572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Laptop by Circlon Tech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Noun Project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Server by Pundimon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Noun Project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Server by mungang kim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Noun Project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Checklist by Sofía Trujillo Quesada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Noun Project</a:t>
            </a:r>
            <a:r>
              <a:rPr lang="en" sz="900">
                <a:solidFill>
                  <a:schemeClr val="dk1"/>
                </a:solidFill>
              </a:rPr>
              <a:t> (CC BY 3.0)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 Log In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11700" y="1152475"/>
            <a:ext cx="3717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Use SSH to login to the submit server. Your accounts should already be active.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Server: spark-login.chtc.wisc.edu</a:t>
            </a:r>
            <a:br>
              <a:rPr lang="en" sz="1800" dirty="0">
                <a:solidFill>
                  <a:srgbClr val="FF0000"/>
                </a:solidFill>
              </a:rPr>
            </a:br>
            <a:r>
              <a:rPr lang="en" sz="1800" dirty="0">
                <a:solidFill>
                  <a:srgbClr val="FF0000"/>
                </a:solidFill>
              </a:rPr>
              <a:t>Username: your NetID</a:t>
            </a:r>
            <a:br>
              <a:rPr lang="en" sz="1800" dirty="0">
                <a:solidFill>
                  <a:srgbClr val="FF0000"/>
                </a:solidFill>
              </a:rPr>
            </a:br>
            <a:r>
              <a:rPr lang="en" sz="1800" dirty="0">
                <a:solidFill>
                  <a:srgbClr val="FF0000"/>
                </a:solidFill>
              </a:rPr>
              <a:t>Password: your NetID's password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50" y="920525"/>
            <a:ext cx="4809600" cy="2759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379700" y="3854775"/>
            <a:ext cx="638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https://chtc.cs.wisc.edu/uw-research-computing/connecting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Login Node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should have access to: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/home/</a:t>
            </a:r>
            <a:r>
              <a:rPr lang="en" i="1" dirty="0">
                <a:solidFill>
                  <a:srgbClr val="FF0000"/>
                </a:solidFill>
              </a:rPr>
              <a:t>NetID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/scratch/</a:t>
            </a:r>
            <a:r>
              <a:rPr lang="en" i="1" dirty="0">
                <a:solidFill>
                  <a:srgbClr val="FF0000"/>
                </a:solidFill>
              </a:rPr>
              <a:t>NetID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/home/groups/mse_course_ping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Important: None of these spaces are backed up. If a file is deleted, it’s gone forever. We strongly recommend having a backup plan for all of your files.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It’s possible to use tools like putty, MobaXTerm, WinSCP and Cyberduck to log in, view files, and upload/download files. See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this page</a:t>
            </a:r>
            <a:r>
              <a:rPr lang="en" dirty="0"/>
              <a:t> for more details.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Node Etiquette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rgbClr val="FF0000"/>
                </a:solidFill>
              </a:rPr>
              <a:t>Don’t run programs on the login node.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Don’t share your login information with anyone.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Keep an eye on your quota (request an increase if needed).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Submit jobs from /scratch (not required, but nice to do).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Test at a small scale, before running larger jobs.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Don’t run programs on the login node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Submit a job - interactive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request a four-core interactive session, use: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srun -n4 -N1 -p int --pty bash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salloc -n4 -N1 -p 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Type “exit” to leave either type of session.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93600" y="4263025"/>
            <a:ext cx="81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https://chtc.cs.wisc.edu/uw-research-computing/hpc-job-submission#1-submitting-jobs-using-slurm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Submit a job - automated/batch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1300" cy="3110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--partition=pre         # default "shared", if not specified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--time=0-04:30:00       # run time limit in days-hh:mm:ss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--nodes=1               # require 1 nodes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--ntasks-per-node=16    # cpus per node (by default, "ntasks"="cpus")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--mem=4000              # RAM per node in megabytes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--error=job.%J.err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#SBATCH --output=job.%J.out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mpimodule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srun -n 16 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/home/username/mpiprogram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93600" y="4263025"/>
            <a:ext cx="81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https://chtc.cs.wisc.edu/uw-research-computing/hpc-job-submission#1-submitting-jobs-using-slurm</a:t>
            </a:r>
            <a:r>
              <a:rPr lang="en"/>
              <a:t> 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804825" y="3323175"/>
            <a:ext cx="38523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Submit with “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sbatch </a:t>
            </a:r>
            <a:r>
              <a:rPr lang="en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948</Words>
  <Application>Microsoft Office PowerPoint</Application>
  <PresentationFormat>全屏显示(16:9)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Consolas</vt:lpstr>
      <vt:lpstr>Simple Light</vt:lpstr>
      <vt:lpstr>Using CHTC’s HPC Cluster</vt:lpstr>
      <vt:lpstr>Computing Services at CHTC</vt:lpstr>
      <vt:lpstr>Using a Large-Scale Computing System</vt:lpstr>
      <vt:lpstr>Using a Large-Scale Computing System</vt:lpstr>
      <vt:lpstr>PowerPoint 演示文稿</vt:lpstr>
      <vt:lpstr>Exploring the Login Node</vt:lpstr>
      <vt:lpstr>Login Node Etiquette</vt:lpstr>
      <vt:lpstr>2a. Submit a job - interactive</vt:lpstr>
      <vt:lpstr>2b. Submit a job - automated/batch</vt:lpstr>
      <vt:lpstr>Tips and Best Practices for Jobs</vt:lpstr>
      <vt:lpstr>Tips and Best Practices for Jobs</vt:lpstr>
      <vt:lpstr>Resources</vt:lpstr>
      <vt:lpstr>How to Get Help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12</cp:revision>
  <dcterms:modified xsi:type="dcterms:W3CDTF">2024-09-25T17:21:46Z</dcterms:modified>
</cp:coreProperties>
</file>