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97" r:id="rId3"/>
    <p:sldId id="270" r:id="rId4"/>
    <p:sldId id="292" r:id="rId5"/>
    <p:sldId id="291" r:id="rId6"/>
    <p:sldId id="271" r:id="rId7"/>
    <p:sldId id="293" r:id="rId8"/>
    <p:sldId id="295" r:id="rId9"/>
    <p:sldId id="29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3C929-D9E1-47D9-A4DE-489126BA40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925F2-7B58-4738-A0A8-4A51C8D44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946B-BB6C-41F0-A35C-A7DD0D57E1D8}" type="datetime1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9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9BD4-8E83-42BA-B1F0-FA6DDE89529F}" type="datetime1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4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E9D-40C8-4086-85E3-34FB29F496F2}" type="datetime1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6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C715-C3B9-4EB2-9637-41FE5EACD8FA}" type="datetime1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F7B0-0FB2-486B-A55F-EA423F6DFF01}" type="datetime1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3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E4C1-4B78-4BDA-8509-590AA698452F}" type="datetime1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449-7926-4D25-85C1-9001EE8688C2}" type="datetime1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4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91EF-6F08-4EDD-90BD-8AC0B1BEF43A}" type="datetime1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0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F943-DD4D-437C-92FF-12E8ADA705A6}" type="datetime1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1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445D-2D49-4203-8B09-312FF2103A13}" type="datetime1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9ADF-992C-4E50-A0D7-D9B600F5F5F0}" type="datetime1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2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93150-516B-4A13-AB39-628D4088FB52}" type="datetime1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3CABB-6542-482D-A17F-84AB241D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4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Example: Si bulk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7"/>
            <a:ext cx="5880100" cy="4320453"/>
          </a:xfrm>
        </p:spPr>
        <p:txBody>
          <a:bodyPr>
            <a:normAutofit/>
          </a:bodyPr>
          <a:lstStyle/>
          <a:p>
            <a:r>
              <a:rPr lang="en-US" altLang="zh-CN" dirty="0"/>
              <a:t>FCC lattice</a:t>
            </a:r>
          </a:p>
          <a:p>
            <a:r>
              <a:rPr lang="en-US" altLang="zh-CN" dirty="0"/>
              <a:t>2 atoms in primitive cell</a:t>
            </a:r>
          </a:p>
          <a:p>
            <a:r>
              <a:rPr lang="en-US" altLang="zh-CN" dirty="0"/>
              <a:t>Each Si bonded with 4 Si</a:t>
            </a:r>
          </a:p>
          <a:p>
            <a:endParaRPr lang="en-US" altLang="zh-CN" dirty="0"/>
          </a:p>
          <a:p>
            <a:r>
              <a:rPr lang="en-US" altLang="zh-CN" dirty="0"/>
              <a:t>Band structures: eigenvalues at each k-points</a:t>
            </a:r>
          </a:p>
          <a:p>
            <a:pPr lvl="1"/>
            <a:r>
              <a:rPr lang="en-US" altLang="zh-CN" dirty="0"/>
              <a:t>Band gap (direct or indirect)</a:t>
            </a:r>
          </a:p>
          <a:p>
            <a:r>
              <a:rPr lang="en-US" altLang="zh-CN" dirty="0"/>
              <a:t>Density of states: number of states at given energy 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7" t="15409" r="21111" b="17296"/>
          <a:stretch/>
        </p:blipFill>
        <p:spPr>
          <a:xfrm>
            <a:off x="7175500" y="2035898"/>
            <a:ext cx="4575798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3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D6DEA-6A4C-8F47-813F-B8B5157A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FC295-80E4-BB4B-BE74-A7B669A39D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3" y="1037025"/>
            <a:ext cx="4900475" cy="5018087"/>
          </a:xfrm>
          <a:prstGeom prst="rect">
            <a:avLst/>
          </a:prstGeom>
        </p:spPr>
      </p:pic>
      <p:pic>
        <p:nvPicPr>
          <p:cNvPr id="7" name="图片 4">
            <a:extLst>
              <a:ext uri="{FF2B5EF4-FFF2-40B4-BE49-F238E27FC236}">
                <a16:creationId xmlns:a16="http://schemas.microsoft.com/office/drawing/2014/main" id="{A7884587-75CA-E749-8BC4-08E70C7EAC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97" y="899919"/>
            <a:ext cx="6416805" cy="4812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A3AC9-796B-4C44-A402-C436A6566EF0}"/>
              </a:ext>
            </a:extLst>
          </p:cNvPr>
          <p:cNvSpPr txBox="1"/>
          <p:nvPr/>
        </p:nvSpPr>
        <p:spPr>
          <a:xfrm>
            <a:off x="1906859" y="446049"/>
            <a:ext cx="169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Si Band structure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88D0B-8CFB-6A41-9DC2-1145B08D5043}"/>
              </a:ext>
            </a:extLst>
          </p:cNvPr>
          <p:cNvSpPr txBox="1"/>
          <p:nvPr/>
        </p:nvSpPr>
        <p:spPr>
          <a:xfrm>
            <a:off x="8688658" y="576753"/>
            <a:ext cx="169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Si Band structure </a:t>
            </a:r>
          </a:p>
        </p:txBody>
      </p:sp>
    </p:spTree>
    <p:extLst>
      <p:ext uri="{BB962C8B-B14F-4D97-AF65-F5344CB8AC3E}">
        <p14:creationId xmlns:p14="http://schemas.microsoft.com/office/powerpoint/2010/main" val="224480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in terminal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1585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Top left :Applications – System Tools – Terminal</a:t>
            </a:r>
          </a:p>
          <a:p>
            <a:endParaRPr lang="en-US" altLang="zh-CN" dirty="0"/>
          </a:p>
          <a:p>
            <a:r>
              <a:rPr lang="en-US" altLang="zh-CN" dirty="0"/>
              <a:t>Type commands and press enter to run commands in terminal</a:t>
            </a:r>
          </a:p>
          <a:p>
            <a:r>
              <a:rPr lang="en-US" altLang="zh-CN" dirty="0"/>
              <a:t>Run following commands one by one to start: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CHTC: 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ssh </a:t>
            </a:r>
            <a:r>
              <a:rPr lang="en-US" altLang="zh-CN" dirty="0" err="1">
                <a:solidFill>
                  <a:srgbClr val="FF0000"/>
                </a:solidFill>
              </a:rPr>
              <a:t>username@</a:t>
            </a:r>
            <a:r>
              <a:rPr lang="en-US" dirty="0" err="1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spark-login.chtc.wisc.edu</a:t>
            </a:r>
            <a:endParaRPr lang="en-US" dirty="0">
              <a:solidFill>
                <a:srgbClr val="C00000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cd /scratch/username</a:t>
            </a:r>
          </a:p>
          <a:p>
            <a:pPr lvl="1"/>
            <a:r>
              <a:rPr lang="en-US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cp -r /home/groups/</a:t>
            </a:r>
            <a:r>
              <a:rPr lang="en-US" dirty="0" err="1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mse_course_ping</a:t>
            </a:r>
            <a:r>
              <a:rPr lang="en-US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/examples/QE/silicon/ 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cd silicon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6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FCC band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78300" cy="4351338"/>
          </a:xfrm>
        </p:spPr>
        <p:txBody>
          <a:bodyPr/>
          <a:lstStyle/>
          <a:p>
            <a:r>
              <a:rPr lang="en-US" altLang="zh-CN" dirty="0"/>
              <a:t>Special k-points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Xcrysden</a:t>
            </a:r>
            <a:r>
              <a:rPr lang="en-US" altLang="zh-CN" dirty="0">
                <a:solidFill>
                  <a:srgbClr val="FF0000"/>
                </a:solidFill>
              </a:rPr>
              <a:t>: Menu-Tools-k-path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88" y="334963"/>
            <a:ext cx="6386512" cy="63865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0121"/>
            <a:ext cx="4093491" cy="31987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37400" y="6568688"/>
            <a:ext cx="421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https://en.wikipedia.org/wiki/Brillouin_zone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207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991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Tasks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996360"/>
            <a:ext cx="11049000" cy="586163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On CHTC, type:  </a:t>
            </a:r>
            <a:r>
              <a:rPr lang="en-US" sz="11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sbatch</a:t>
            </a:r>
            <a:r>
              <a:rPr lang="en-US" sz="11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qe</a:t>
            </a:r>
            <a:r>
              <a:rPr lang="en-US" sz="11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-batch-</a:t>
            </a:r>
            <a:r>
              <a:rPr lang="en-US" sz="11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script.sh</a:t>
            </a:r>
            <a:r>
              <a:rPr lang="en-US" sz="11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 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On local machine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Run a </a:t>
            </a:r>
            <a:r>
              <a:rPr lang="en-US" altLang="zh-CN" sz="1600" dirty="0" err="1"/>
              <a:t>scf</a:t>
            </a:r>
            <a:r>
              <a:rPr lang="en-US" altLang="zh-CN" sz="1600" dirty="0"/>
              <a:t> calculation to get charge density </a:t>
            </a:r>
            <a:br>
              <a:rPr lang="en-US" altLang="zh-CN" sz="1600" dirty="0"/>
            </a:br>
            <a:r>
              <a:rPr lang="en-US" altLang="zh-CN" sz="1600" dirty="0" err="1">
                <a:solidFill>
                  <a:srgbClr val="FF0000"/>
                </a:solidFill>
              </a:rPr>
              <a:t>pw.x</a:t>
            </a:r>
            <a:r>
              <a:rPr lang="en-US" altLang="zh-CN" sz="1600" dirty="0">
                <a:solidFill>
                  <a:srgbClr val="FF0000"/>
                </a:solidFill>
              </a:rPr>
              <a:t> &lt; scf.in &gt; </a:t>
            </a:r>
            <a:r>
              <a:rPr lang="en-US" altLang="zh-CN" sz="1600" dirty="0" err="1">
                <a:solidFill>
                  <a:srgbClr val="FF0000"/>
                </a:solidFill>
              </a:rPr>
              <a:t>scf.out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Run a </a:t>
            </a:r>
            <a:r>
              <a:rPr lang="en-US" altLang="zh-CN" sz="1600" dirty="0" err="1"/>
              <a:t>nscf</a:t>
            </a:r>
            <a:r>
              <a:rPr lang="en-US" altLang="zh-CN" sz="1600" dirty="0"/>
              <a:t> calculation to get eigenvalues on special k-points</a:t>
            </a:r>
            <a:br>
              <a:rPr lang="en-US" altLang="zh-CN" sz="1600" dirty="0"/>
            </a:br>
            <a:r>
              <a:rPr lang="en-US" altLang="zh-CN" sz="1600" dirty="0" err="1">
                <a:solidFill>
                  <a:srgbClr val="FF0000"/>
                </a:solidFill>
              </a:rPr>
              <a:t>pw.x</a:t>
            </a:r>
            <a:r>
              <a:rPr lang="en-US" altLang="zh-CN" sz="1600" dirty="0">
                <a:solidFill>
                  <a:srgbClr val="FF0000"/>
                </a:solidFill>
              </a:rPr>
              <a:t> &lt; nscf.in &gt; </a:t>
            </a:r>
            <a:r>
              <a:rPr lang="en-US" altLang="zh-CN" sz="1600" dirty="0" err="1">
                <a:solidFill>
                  <a:srgbClr val="FF0000"/>
                </a:solidFill>
              </a:rPr>
              <a:t>nscf.out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/>
              <a:t>Run </a:t>
            </a:r>
            <a:r>
              <a:rPr lang="en-US" altLang="zh-CN" sz="1600" dirty="0" err="1"/>
              <a:t>bands.x</a:t>
            </a:r>
            <a:r>
              <a:rPr lang="en-US" altLang="zh-CN" sz="1600" dirty="0"/>
              <a:t>  and </a:t>
            </a:r>
            <a:r>
              <a:rPr lang="en-US" altLang="zh-CN" sz="1600" dirty="0" err="1"/>
              <a:t>plotband.x</a:t>
            </a:r>
            <a:r>
              <a:rPr lang="en-US" altLang="zh-CN" sz="1600" dirty="0"/>
              <a:t> to generate data files to plot</a:t>
            </a:r>
            <a:br>
              <a:rPr lang="en-US" altLang="zh-CN" sz="1600" dirty="0"/>
            </a:br>
            <a:r>
              <a:rPr lang="en-US" altLang="zh-CN" sz="1600" dirty="0" err="1">
                <a:solidFill>
                  <a:srgbClr val="FF0000"/>
                </a:solidFill>
              </a:rPr>
              <a:t>bands.x</a:t>
            </a:r>
            <a:r>
              <a:rPr lang="en-US" altLang="zh-CN" sz="1600" dirty="0">
                <a:solidFill>
                  <a:srgbClr val="FF0000"/>
                </a:solidFill>
              </a:rPr>
              <a:t> &lt; bands.in &gt; </a:t>
            </a:r>
            <a:r>
              <a:rPr lang="en-US" altLang="zh-CN" sz="1600" dirty="0" err="1">
                <a:solidFill>
                  <a:srgbClr val="FF0000"/>
                </a:solidFill>
              </a:rPr>
              <a:t>bands.out</a:t>
            </a:r>
            <a:br>
              <a:rPr lang="en-US" altLang="zh-CN" sz="1600" dirty="0">
                <a:solidFill>
                  <a:srgbClr val="FF0000"/>
                </a:solidFill>
              </a:rPr>
            </a:br>
            <a:r>
              <a:rPr lang="en-US" altLang="zh-CN" sz="1600" dirty="0" err="1">
                <a:solidFill>
                  <a:srgbClr val="FF0000"/>
                </a:solidFill>
              </a:rPr>
              <a:t>plotband.x</a:t>
            </a:r>
            <a:r>
              <a:rPr lang="en-US" altLang="zh-CN" sz="1600" dirty="0">
                <a:solidFill>
                  <a:srgbClr val="FF0000"/>
                </a:solidFill>
              </a:rPr>
              <a:t> &lt; plotband.in &gt; </a:t>
            </a:r>
            <a:r>
              <a:rPr lang="en-US" altLang="zh-CN" sz="1600" dirty="0" err="1">
                <a:solidFill>
                  <a:srgbClr val="FF0000"/>
                </a:solidFill>
              </a:rPr>
              <a:t>plotband.out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Run a </a:t>
            </a:r>
            <a:r>
              <a:rPr lang="en-US" altLang="zh-CN" sz="1600" dirty="0" err="1"/>
              <a:t>nscf</a:t>
            </a:r>
            <a:r>
              <a:rPr lang="en-US" altLang="zh-CN" sz="1600" dirty="0"/>
              <a:t> calculation for better density of states plot</a:t>
            </a:r>
            <a:br>
              <a:rPr lang="en-US" altLang="zh-CN" sz="1600" dirty="0"/>
            </a:br>
            <a:r>
              <a:rPr lang="en-US" altLang="zh-CN" sz="1600" dirty="0" err="1">
                <a:solidFill>
                  <a:srgbClr val="FF0000"/>
                </a:solidFill>
              </a:rPr>
              <a:t>pw.x</a:t>
            </a:r>
            <a:r>
              <a:rPr lang="en-US" altLang="zh-CN" sz="1600" dirty="0">
                <a:solidFill>
                  <a:srgbClr val="FF0000"/>
                </a:solidFill>
              </a:rPr>
              <a:t> &lt; nscf-dos.in &gt; </a:t>
            </a:r>
            <a:r>
              <a:rPr lang="en-US" altLang="zh-CN" sz="1600" dirty="0" err="1">
                <a:solidFill>
                  <a:srgbClr val="FF0000"/>
                </a:solidFill>
              </a:rPr>
              <a:t>nscf-dos.out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/>
              <a:t>Run </a:t>
            </a:r>
            <a:r>
              <a:rPr lang="en-US" altLang="zh-CN" sz="1600" dirty="0" err="1"/>
              <a:t>dos.x</a:t>
            </a:r>
            <a:r>
              <a:rPr lang="en-US" altLang="zh-CN" sz="1600" dirty="0"/>
              <a:t> to generate data files to plot</a:t>
            </a:r>
            <a:br>
              <a:rPr lang="en-US" altLang="zh-CN" sz="1600" dirty="0"/>
            </a:br>
            <a:r>
              <a:rPr lang="en-US" altLang="zh-CN" sz="1600" dirty="0" err="1">
                <a:solidFill>
                  <a:srgbClr val="FF0000"/>
                </a:solidFill>
              </a:rPr>
              <a:t>dos.x</a:t>
            </a:r>
            <a:r>
              <a:rPr lang="en-US" altLang="zh-CN" sz="1600" dirty="0">
                <a:solidFill>
                  <a:srgbClr val="FF0000"/>
                </a:solidFill>
              </a:rPr>
              <a:t>  &lt; dos.in &gt; </a:t>
            </a:r>
            <a:r>
              <a:rPr lang="en-US" altLang="zh-CN" sz="1600" dirty="0" err="1">
                <a:solidFill>
                  <a:srgbClr val="FF0000"/>
                </a:solidFill>
              </a:rPr>
              <a:t>dos.out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Alternatively, run:  </a:t>
            </a:r>
            <a:r>
              <a:rPr lang="en-US" altLang="zh-CN" sz="1600" dirty="0" err="1">
                <a:solidFill>
                  <a:srgbClr val="C00000"/>
                </a:solidFill>
              </a:rPr>
              <a:t>chmod</a:t>
            </a:r>
            <a:r>
              <a:rPr lang="en-US" altLang="zh-CN" sz="1600" dirty="0">
                <a:solidFill>
                  <a:srgbClr val="C00000"/>
                </a:solidFill>
              </a:rPr>
              <a:t> +x </a:t>
            </a:r>
            <a:r>
              <a:rPr lang="en-US" altLang="zh-CN" sz="1600" dirty="0" err="1">
                <a:solidFill>
                  <a:srgbClr val="C00000"/>
                </a:solidFill>
              </a:rPr>
              <a:t>run.sh</a:t>
            </a:r>
            <a:r>
              <a:rPr lang="en-US" altLang="zh-CN" sz="1600" dirty="0">
                <a:solidFill>
                  <a:srgbClr val="C00000"/>
                </a:solidFill>
              </a:rPr>
              <a:t>  </a:t>
            </a:r>
            <a:r>
              <a:rPr lang="en-US" altLang="zh-CN" sz="1600" dirty="0"/>
              <a:t>after finish:</a:t>
            </a:r>
            <a:r>
              <a:rPr lang="en-US" altLang="zh-CN" sz="1600" dirty="0">
                <a:solidFill>
                  <a:srgbClr val="C00000"/>
                </a:solidFill>
              </a:rPr>
              <a:t>  ./</a:t>
            </a:r>
            <a:r>
              <a:rPr lang="en-US" altLang="zh-CN" sz="1600" dirty="0" err="1">
                <a:solidFill>
                  <a:srgbClr val="C00000"/>
                </a:solidFill>
              </a:rPr>
              <a:t>run.sh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zh-CN" sz="1600" dirty="0"/>
              <a:t>CHTC: After finish, download the entire folder to local directory. The visualization software does not work on CHTC.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-r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@spark-login.chtc.wisc.edu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:/scratch/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/silicon .    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Plot bandstructure and DOS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FF0000"/>
                </a:solidFill>
              </a:rPr>
              <a:t>gnuplot</a:t>
            </a:r>
            <a:r>
              <a:rPr lang="en-US" altLang="zh-CN" sz="1600" dirty="0">
                <a:solidFill>
                  <a:srgbClr val="FF0000"/>
                </a:solidFill>
              </a:rPr>
              <a:t> –persist plot.v4.gnu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46076"/>
            <a:ext cx="2743200" cy="365125"/>
          </a:xfrm>
        </p:spPr>
        <p:txBody>
          <a:bodyPr/>
          <a:lstStyle/>
          <a:p>
            <a:fld id="{CF13CABB-6542-482D-A17F-84AB241D6AC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9CEA4-6EAF-904B-AB6A-2A73FD978C18}"/>
              </a:ext>
            </a:extLst>
          </p:cNvPr>
          <p:cNvSpPr/>
          <p:nvPr/>
        </p:nvSpPr>
        <p:spPr>
          <a:xfrm>
            <a:off x="838199" y="1078788"/>
            <a:ext cx="10432551" cy="54774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11" y="137010"/>
            <a:ext cx="3352217" cy="62749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SCF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17163" cy="4895850"/>
          </a:xfrm>
        </p:spPr>
        <p:txBody>
          <a:bodyPr>
            <a:normAutofit/>
          </a:bodyPr>
          <a:lstStyle/>
          <a:p>
            <a:r>
              <a:rPr lang="en-US" altLang="zh-CN" dirty="0"/>
              <a:t>‘</a:t>
            </a:r>
            <a:r>
              <a:rPr lang="en-US" altLang="zh-CN" dirty="0" err="1"/>
              <a:t>scf</a:t>
            </a:r>
            <a:r>
              <a:rPr lang="en-US" altLang="zh-CN" dirty="0"/>
              <a:t>’ for self-consistent-field</a:t>
            </a:r>
          </a:p>
          <a:p>
            <a:r>
              <a:rPr lang="en-US" altLang="zh-CN" dirty="0"/>
              <a:t>set files/folder to read and write and what to write</a:t>
            </a:r>
          </a:p>
          <a:p>
            <a:r>
              <a:rPr lang="en-US" altLang="zh-CN" dirty="0"/>
              <a:t>10.26 Bohr (5Å) FCC cell</a:t>
            </a:r>
          </a:p>
          <a:p>
            <a:r>
              <a:rPr lang="en-US" altLang="zh-CN" dirty="0"/>
              <a:t>2 atoms and 1 types of atoms (Si)</a:t>
            </a:r>
          </a:p>
          <a:p>
            <a:r>
              <a:rPr lang="en-US" altLang="zh-CN" dirty="0"/>
              <a:t>basis set size of wavefunction </a:t>
            </a:r>
          </a:p>
          <a:p>
            <a:r>
              <a:rPr lang="en-US" altLang="zh-CN" dirty="0"/>
              <a:t>Species: Pseudo potentials filename</a:t>
            </a:r>
          </a:p>
          <a:p>
            <a:r>
              <a:rPr lang="en-US" altLang="zh-CN" dirty="0"/>
              <a:t>Position of 2 atoms</a:t>
            </a:r>
          </a:p>
          <a:p>
            <a:r>
              <a:rPr lang="en-US" altLang="zh-CN" dirty="0"/>
              <a:t>6x6x6 K-points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176865" y="597159"/>
            <a:ext cx="2488164" cy="1430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8665029" y="383851"/>
            <a:ext cx="2600130" cy="17417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665029" y="696686"/>
            <a:ext cx="2688771" cy="106991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665029" y="2152261"/>
            <a:ext cx="3135085" cy="42298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665029" y="2625012"/>
            <a:ext cx="3135085" cy="38566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665029" y="3010678"/>
            <a:ext cx="3135085" cy="19905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540620" y="4690188"/>
            <a:ext cx="3383902" cy="54739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8540620" y="5286003"/>
            <a:ext cx="2911152" cy="68558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16" idx="1"/>
          </p:cNvCxnSpPr>
          <p:nvPr/>
        </p:nvCxnSpPr>
        <p:spPr>
          <a:xfrm flipV="1">
            <a:off x="6176865" y="1231641"/>
            <a:ext cx="2488164" cy="13436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7" idx="1"/>
          </p:cNvCxnSpPr>
          <p:nvPr/>
        </p:nvCxnSpPr>
        <p:spPr>
          <a:xfrm flipV="1">
            <a:off x="5268686" y="2363755"/>
            <a:ext cx="3396343" cy="10739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8" idx="1"/>
          </p:cNvCxnSpPr>
          <p:nvPr/>
        </p:nvCxnSpPr>
        <p:spPr>
          <a:xfrm flipV="1">
            <a:off x="6562531" y="2817845"/>
            <a:ext cx="2102498" cy="9246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9" idx="1"/>
          </p:cNvCxnSpPr>
          <p:nvPr/>
        </p:nvCxnSpPr>
        <p:spPr>
          <a:xfrm flipV="1">
            <a:off x="6015134" y="3110205"/>
            <a:ext cx="2649895" cy="138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20" idx="1"/>
          </p:cNvCxnSpPr>
          <p:nvPr/>
        </p:nvCxnSpPr>
        <p:spPr>
          <a:xfrm flipV="1">
            <a:off x="6755363" y="4963887"/>
            <a:ext cx="1785257" cy="248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1" idx="1"/>
          </p:cNvCxnSpPr>
          <p:nvPr/>
        </p:nvCxnSpPr>
        <p:spPr>
          <a:xfrm>
            <a:off x="4368800" y="5511284"/>
            <a:ext cx="4171820" cy="1175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540620" y="5958325"/>
            <a:ext cx="3383902" cy="42373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3796781" y="6008916"/>
            <a:ext cx="4703730" cy="1423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99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NSCF for band structure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0" y="76591"/>
            <a:ext cx="2881750" cy="673202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4279900" y="529447"/>
            <a:ext cx="4715329" cy="5686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8995229" y="316139"/>
            <a:ext cx="2600130" cy="17417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906329" y="2985278"/>
            <a:ext cx="3135085" cy="19905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02876" y="5302699"/>
            <a:ext cx="7082972" cy="1435472"/>
            <a:chOff x="4294876" y="5286003"/>
            <a:chExt cx="7082972" cy="1435472"/>
          </a:xfrm>
        </p:grpSpPr>
        <p:sp>
          <p:nvSpPr>
            <p:cNvPr id="11" name="圆角矩形 10"/>
            <p:cNvSpPr/>
            <p:nvPr/>
          </p:nvSpPr>
          <p:spPr>
            <a:xfrm>
              <a:off x="8466696" y="5286003"/>
              <a:ext cx="2911152" cy="1435472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endCxn id="11" idx="1"/>
            </p:cNvCxnSpPr>
            <p:nvPr/>
          </p:nvCxnSpPr>
          <p:spPr>
            <a:xfrm>
              <a:off x="4294876" y="5511284"/>
              <a:ext cx="4171820" cy="4924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 flipV="1">
            <a:off x="6210300" y="3081586"/>
            <a:ext cx="2708008" cy="5261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3900" y="5112481"/>
            <a:ext cx="363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list of special k-points</a:t>
            </a:r>
          </a:p>
          <a:p>
            <a:r>
              <a:rPr lang="en-US" altLang="zh-CN" sz="2400" dirty="0"/>
              <a:t>5 points along each line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070100" y="3334162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Including more bands to plot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75117" y="1535007"/>
            <a:ext cx="628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Non-self consistent field: compute eigenvalues and wavefunctions from fixed charge density (no update)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56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41" y="0"/>
            <a:ext cx="3245262" cy="66363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NSCF for density of states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8" name="直接连接符 7"/>
          <p:cNvCxnSpPr>
            <a:stCxn id="19" idx="3"/>
          </p:cNvCxnSpPr>
          <p:nvPr/>
        </p:nvCxnSpPr>
        <p:spPr>
          <a:xfrm flipV="1">
            <a:off x="6961617" y="529447"/>
            <a:ext cx="2033612" cy="1605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8995229" y="316139"/>
            <a:ext cx="2600130" cy="17417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854318" y="3557668"/>
            <a:ext cx="3135085" cy="19905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572321" y="5892367"/>
            <a:ext cx="7082972" cy="813328"/>
            <a:chOff x="4064321" y="5875671"/>
            <a:chExt cx="7082972" cy="813328"/>
          </a:xfrm>
        </p:grpSpPr>
        <p:sp>
          <p:nvSpPr>
            <p:cNvPr id="11" name="圆角矩形 10"/>
            <p:cNvSpPr/>
            <p:nvPr/>
          </p:nvSpPr>
          <p:spPr>
            <a:xfrm>
              <a:off x="8236141" y="6097628"/>
              <a:ext cx="2911152" cy="591371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064321" y="5875671"/>
              <a:ext cx="4171820" cy="4924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6210300" y="3607726"/>
            <a:ext cx="2644018" cy="494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3900" y="511248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More k-points for better looking DOS and preserve fine DOS structures</a:t>
            </a:r>
          </a:p>
          <a:p>
            <a:r>
              <a:rPr lang="en-US" altLang="zh-CN" sz="2400" dirty="0"/>
              <a:t>(In this example only 6x6x6 for speed)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5117" y="3334162"/>
            <a:ext cx="58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Specific to make DOS looks better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75117" y="1535007"/>
            <a:ext cx="628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Non-self consistent field: compute eigenvalues and wavefunctions from fixed charge density (no update)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463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66" y="955675"/>
            <a:ext cx="7687733" cy="5765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Band structure and DOS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302000" cy="4351338"/>
          </a:xfrm>
        </p:spPr>
        <p:txBody>
          <a:bodyPr/>
          <a:lstStyle/>
          <a:p>
            <a:r>
              <a:rPr lang="en-US" altLang="zh-CN" dirty="0"/>
              <a:t>Experimental band gap: 1.1eV, indirect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DFT band gap problem: always underestimate gap, 40% to no gap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ABB-6542-482D-A17F-84AB241D6A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8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</TotalTime>
  <Words>520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Menlo</vt:lpstr>
      <vt:lpstr>等线</vt:lpstr>
      <vt:lpstr>等线 Light</vt:lpstr>
      <vt:lpstr>Arial</vt:lpstr>
      <vt:lpstr>Office 主题​​</vt:lpstr>
      <vt:lpstr>Example: Si bulk</vt:lpstr>
      <vt:lpstr>PowerPoint 演示文稿</vt:lpstr>
      <vt:lpstr>Practice in terminal</vt:lpstr>
      <vt:lpstr>FCC band structure</vt:lpstr>
      <vt:lpstr>Tasks</vt:lpstr>
      <vt:lpstr>Run SCF</vt:lpstr>
      <vt:lpstr>Run NSCF for band structure</vt:lpstr>
      <vt:lpstr>Run NSCF for density of states</vt:lpstr>
      <vt:lpstr>Band structure and 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 Calculation (I)</dc:title>
  <dc:creator>F W</dc:creator>
  <cp:lastModifiedBy>Jiahui Yang</cp:lastModifiedBy>
  <cp:revision>140</cp:revision>
  <cp:lastPrinted>2022-05-31T18:00:33Z</cp:lastPrinted>
  <dcterms:created xsi:type="dcterms:W3CDTF">2018-05-27T22:16:22Z</dcterms:created>
  <dcterms:modified xsi:type="dcterms:W3CDTF">2024-10-05T20:16:40Z</dcterms:modified>
</cp:coreProperties>
</file>