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3E"/>
    <a:srgbClr val="6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984" autoAdjust="0"/>
    <p:restoredTop sz="92308" autoAdjust="0"/>
  </p:normalViewPr>
  <p:slideViewPr>
    <p:cSldViewPr>
      <p:cViewPr>
        <p:scale>
          <a:sx n="33" d="100"/>
          <a:sy n="33" d="100"/>
        </p:scale>
        <p:origin x="-1052" y="52"/>
      </p:cViewPr>
      <p:guideLst>
        <p:guide orient="horz" pos="10368"/>
        <p:guide pos="13824"/>
      </p:guideLst>
    </p:cSldViewPr>
  </p:slideViewPr>
  <p:notesTextViewPr>
    <p:cViewPr>
      <p:scale>
        <a:sx n="1" d="1"/>
        <a:sy n="1" d="1"/>
      </p:scale>
      <p:origin x="0" y="0"/>
    </p:cViewPr>
  </p:notesTextViewPr>
  <p:notesViewPr>
    <p:cSldViewPr>
      <p:cViewPr varScale="1">
        <p:scale>
          <a:sx n="113" d="100"/>
          <a:sy n="113" d="100"/>
        </p:scale>
        <p:origin x="-64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A3A3A-F046-46B7-AB30-656DBACC10AF}" type="datetimeFigureOut">
              <a:rPr lang="en-US" smtClean="0"/>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EF78C-8154-46C3-A304-1898F7DD4727}" type="slidenum">
              <a:rPr lang="en-US" smtClean="0"/>
              <a:t>‹#›</a:t>
            </a:fld>
            <a:endParaRPr lang="en-US"/>
          </a:p>
        </p:txBody>
      </p:sp>
    </p:spTree>
    <p:extLst>
      <p:ext uri="{BB962C8B-B14F-4D97-AF65-F5344CB8AC3E}">
        <p14:creationId xmlns:p14="http://schemas.microsoft.com/office/powerpoint/2010/main" val="187947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AEEF9-7578-433F-ACA7-67A4266BF312}"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23624-96B6-4836-88C0-3931AE0DBC0A}" type="slidenum">
              <a:rPr lang="en-US" smtClean="0"/>
              <a:t>‹#›</a:t>
            </a:fld>
            <a:endParaRPr lang="en-US"/>
          </a:p>
        </p:txBody>
      </p:sp>
    </p:spTree>
    <p:extLst>
      <p:ext uri="{BB962C8B-B14F-4D97-AF65-F5344CB8AC3E}">
        <p14:creationId xmlns:p14="http://schemas.microsoft.com/office/powerpoint/2010/main" val="513956452"/>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1524C-2386-4A77-AA3F-47DF77D98E67}"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9940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1524C-2386-4A77-AA3F-47DF77D98E67}"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82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1524C-2386-4A77-AA3F-47DF77D98E67}"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8990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3048000"/>
            <a:ext cx="39502080" cy="3756662"/>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1524C-2386-4A77-AA3F-47DF77D98E67}"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96338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1524C-2386-4A77-AA3F-47DF77D98E67}"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377649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1524C-2386-4A77-AA3F-47DF77D98E67}"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6245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2"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2"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1524C-2386-4A77-AA3F-47DF77D98E67}"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78231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1524C-2386-4A77-AA3F-47DF77D98E67}"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194764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1524C-2386-4A77-AA3F-47DF77D98E67}"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404432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5"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1134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1524C-2386-4A77-AA3F-47DF77D98E67}"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857A-08FC-4098-8B90-E25E1691C69A}" type="slidenum">
              <a:rPr lang="en-US" smtClean="0"/>
              <a:t>‹#›</a:t>
            </a:fld>
            <a:endParaRPr lang="en-US"/>
          </a:p>
        </p:txBody>
      </p:sp>
    </p:spTree>
    <p:extLst>
      <p:ext uri="{BB962C8B-B14F-4D97-AF65-F5344CB8AC3E}">
        <p14:creationId xmlns:p14="http://schemas.microsoft.com/office/powerpoint/2010/main" val="280246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4E1524C-2386-4A77-AA3F-47DF77D98E67}" type="datetimeFigureOut">
              <a:rPr lang="en-US" smtClean="0"/>
              <a:t>3/21/2017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C0857A-08FC-4098-8B90-E25E1691C69A}" type="slidenum">
              <a:rPr lang="en-US" smtClean="0"/>
              <a:t>‹#›</a:t>
            </a:fld>
            <a:endParaRPr lang="en-US"/>
          </a:p>
        </p:txBody>
      </p:sp>
      <p:sp>
        <p:nvSpPr>
          <p:cNvPr id="7" name="Rectangle 6"/>
          <p:cNvSpPr/>
          <p:nvPr userDrawn="1"/>
        </p:nvSpPr>
        <p:spPr>
          <a:xfrm>
            <a:off x="0" y="-8022"/>
            <a:ext cx="43891200" cy="3086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Triangle 8"/>
          <p:cNvSpPr/>
          <p:nvPr userDrawn="1"/>
        </p:nvSpPr>
        <p:spPr>
          <a:xfrm>
            <a:off x="6056770" y="31226133"/>
            <a:ext cx="37834431" cy="1692267"/>
          </a:xfrm>
          <a:custGeom>
            <a:avLst/>
            <a:gdLst/>
            <a:ahLst/>
            <a:cxnLst/>
            <a:rect l="l" t="t" r="r" b="b"/>
            <a:pathLst>
              <a:path w="36161476" h="2256356">
                <a:moveTo>
                  <a:pt x="20592424" y="0"/>
                </a:moveTo>
                <a:lnTo>
                  <a:pt x="36161476" y="2256356"/>
                </a:lnTo>
                <a:lnTo>
                  <a:pt x="20592424" y="2256356"/>
                </a:lnTo>
                <a:lnTo>
                  <a:pt x="0" y="2256356"/>
                </a:lnTo>
                <a:close/>
              </a:path>
            </a:pathLst>
          </a:custGeom>
          <a:solidFill>
            <a:srgbClr val="D6E03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p:cNvSpPr/>
          <p:nvPr userDrawn="1"/>
        </p:nvSpPr>
        <p:spPr>
          <a:xfrm>
            <a:off x="0" y="31226134"/>
            <a:ext cx="21945600" cy="1692266"/>
          </a:xfrm>
          <a:prstGeom prst="rtTriangle">
            <a:avLst/>
          </a:prstGeom>
          <a:solidFill>
            <a:srgbClr val="67676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43586400" y="3028950"/>
            <a:ext cx="0" cy="29900880"/>
          </a:xfrm>
          <a:prstGeom prst="line">
            <a:avLst/>
          </a:prstGeom>
          <a:ln w="6350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rot="16200000">
            <a:off x="21844000" y="10801350"/>
            <a:ext cx="0" cy="43891200"/>
          </a:xfrm>
          <a:prstGeom prst="line">
            <a:avLst/>
          </a:prstGeom>
          <a:ln w="6350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304800" y="3028950"/>
            <a:ext cx="0" cy="29489400"/>
          </a:xfrm>
          <a:prstGeom prst="line">
            <a:avLst/>
          </a:prstGeom>
          <a:ln w="6350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descr="White.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8194000" y="685800"/>
            <a:ext cx="14746223" cy="1371600"/>
          </a:xfrm>
          <a:prstGeom prst="rect">
            <a:avLst/>
          </a:prstGeom>
        </p:spPr>
      </p:pic>
      <p:cxnSp>
        <p:nvCxnSpPr>
          <p:cNvPr id="16" name="Straight Connector 15"/>
          <p:cNvCxnSpPr/>
          <p:nvPr userDrawn="1"/>
        </p:nvCxnSpPr>
        <p:spPr>
          <a:xfrm rot="16200000">
            <a:off x="21996400" y="10953750"/>
            <a:ext cx="0" cy="43891200"/>
          </a:xfrm>
          <a:prstGeom prst="line">
            <a:avLst/>
          </a:prstGeom>
          <a:ln w="6350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userDrawn="1"/>
        </p:nvSpPr>
        <p:spPr>
          <a:xfrm>
            <a:off x="0" y="-8022"/>
            <a:ext cx="43891200" cy="32926422"/>
          </a:xfrm>
          <a:prstGeom prst="rect">
            <a:avLst/>
          </a:prstGeom>
          <a:noFill/>
          <a:ln w="1143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RISE 2017 Logo 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57400" y="457200"/>
            <a:ext cx="10613136" cy="2336292"/>
          </a:xfrm>
          <a:prstGeom prst="rect">
            <a:avLst/>
          </a:prstGeom>
        </p:spPr>
      </p:pic>
    </p:spTree>
    <p:extLst>
      <p:ext uri="{BB962C8B-B14F-4D97-AF65-F5344CB8AC3E}">
        <p14:creationId xmlns:p14="http://schemas.microsoft.com/office/powerpoint/2010/main" val="119043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55134" y="0"/>
            <a:ext cx="9969076" cy="3046988"/>
          </a:xfrm>
          <a:prstGeom prst="rect">
            <a:avLst/>
          </a:prstGeom>
          <a:noFill/>
        </p:spPr>
        <p:txBody>
          <a:bodyPr wrap="none" rtlCol="0">
            <a:spAutoFit/>
          </a:bodyPr>
          <a:lstStyle/>
          <a:p>
            <a:r>
              <a:rPr lang="en-US" sz="4800" dirty="0" smtClean="0">
                <a:solidFill>
                  <a:schemeClr val="bg1"/>
                </a:solidFill>
              </a:rPr>
              <a:t>Undergraduate</a:t>
            </a:r>
          </a:p>
          <a:p>
            <a:r>
              <a:rPr lang="en-US" sz="4800" dirty="0" smtClean="0">
                <a:solidFill>
                  <a:schemeClr val="bg1"/>
                </a:solidFill>
              </a:rPr>
              <a:t>Category</a:t>
            </a:r>
            <a:r>
              <a:rPr lang="en-US" sz="4800" smtClean="0">
                <a:solidFill>
                  <a:schemeClr val="bg1"/>
                </a:solidFill>
              </a:rPr>
              <a:t>: </a:t>
            </a:r>
            <a:r>
              <a:rPr lang="en-US" sz="4800" smtClean="0">
                <a:solidFill>
                  <a:schemeClr val="bg1"/>
                </a:solidFill>
              </a:rPr>
              <a:t>Engineering and </a:t>
            </a:r>
            <a:r>
              <a:rPr lang="en-US" sz="4800" dirty="0" smtClean="0">
                <a:solidFill>
                  <a:schemeClr val="bg1"/>
                </a:solidFill>
              </a:rPr>
              <a:t>Technology</a:t>
            </a:r>
          </a:p>
          <a:p>
            <a:r>
              <a:rPr lang="en-US" sz="4800" dirty="0" smtClean="0">
                <a:solidFill>
                  <a:schemeClr val="bg1"/>
                </a:solidFill>
              </a:rPr>
              <a:t>Degree Seeking: Computer Engineering</a:t>
            </a:r>
          </a:p>
          <a:p>
            <a:r>
              <a:rPr lang="en-US" sz="4800" dirty="0" smtClean="0">
                <a:solidFill>
                  <a:schemeClr val="bg1"/>
                </a:solidFill>
              </a:rPr>
              <a:t>Abstract </a:t>
            </a:r>
            <a:r>
              <a:rPr lang="en-US" sz="4800" dirty="0" smtClean="0">
                <a:solidFill>
                  <a:schemeClr val="bg1"/>
                </a:solidFill>
              </a:rPr>
              <a:t>ID: 1589</a:t>
            </a:r>
            <a:endParaRPr lang="en-US" dirty="0">
              <a:solidFill>
                <a:schemeClr val="bg1"/>
              </a:solidFill>
            </a:endParaRPr>
          </a:p>
        </p:txBody>
      </p:sp>
      <p:sp>
        <p:nvSpPr>
          <p:cNvPr id="13" name="TextBox 12"/>
          <p:cNvSpPr txBox="1"/>
          <p:nvPr/>
        </p:nvSpPr>
        <p:spPr>
          <a:xfrm>
            <a:off x="2362200" y="5302006"/>
            <a:ext cx="13144710" cy="12341840"/>
          </a:xfrm>
          <a:prstGeom prst="rect">
            <a:avLst/>
          </a:prstGeom>
          <a:noFill/>
        </p:spPr>
        <p:txBody>
          <a:bodyPr wrap="square" rtlCol="0">
            <a:spAutoFit/>
          </a:bodyPr>
          <a:lstStyle/>
          <a:p>
            <a:pPr algn="ctr"/>
            <a:r>
              <a:rPr lang="en-US" sz="6000" b="1" dirty="0" smtClean="0"/>
              <a:t>Opportunity</a:t>
            </a:r>
          </a:p>
          <a:p>
            <a:r>
              <a:rPr lang="en-US" sz="3200" b="1" dirty="0" smtClean="0"/>
              <a:t>Abstract:</a:t>
            </a:r>
            <a:r>
              <a:rPr lang="en-US" sz="3200" dirty="0" smtClean="0"/>
              <a:t> Parkinson’s </a:t>
            </a:r>
            <a:r>
              <a:rPr lang="en-US" sz="3200" dirty="0"/>
              <a:t>disease (PD), with a prevalence of about 1% in people over the age of 60, usually presents itself with slowing of movement and tremors. PD is also strongly associated with problems of gait which predispose to falls and freezing of gait (FOG). It has been shown that one reason for FOG is difficulty with perceiving surroundings and misinterpreting cues received from the environment. One way to overcome this problem is to augment the cues that a patient with PD receives from her surroundings. Rather than providing physical cues which are also visible by others and usually broadcast disabilities, this research proposes to provide virtual cues to the patient in </a:t>
            </a:r>
            <a:r>
              <a:rPr lang="en-US" sz="3200" dirty="0" err="1"/>
              <a:t>realtime</a:t>
            </a:r>
            <a:r>
              <a:rPr lang="en-US" sz="3200" dirty="0"/>
              <a:t>, generated in a wearable Augmented Reality (AR) environment. To investigate the effectiveness of the AR cues generated using Microsoft Hololens AR glasses, we will compare gait variables and functional mobility of PD patients with FOG during walking with and without receiving our AR visual cues. As a proof of concept study, 15 PD patients who meet our inclusion and exclusion criteria will be recruited at Tufts Medical Center to achieve the following specific aims: (1) develop apps of multiple visual spatial cues in Microsoft Hololens AR glass environment, and (2) conduct a multi-scenario experimental study to verify the effectiveness of AR visual spatial cues in FOG symptoms improvement. </a:t>
            </a:r>
          </a:p>
          <a:p>
            <a:endParaRPr lang="en-US" sz="3200" dirty="0" smtClean="0"/>
          </a:p>
          <a:p>
            <a:r>
              <a:rPr lang="en-US" sz="3200" b="1" dirty="0" smtClean="0"/>
              <a:t>Goal </a:t>
            </a:r>
            <a:r>
              <a:rPr lang="en-US" sz="3200" b="1" dirty="0"/>
              <a:t>or </a:t>
            </a:r>
            <a:r>
              <a:rPr lang="en-US" sz="3200" b="1" dirty="0" smtClean="0"/>
              <a:t>Aim:</a:t>
            </a:r>
            <a:r>
              <a:rPr lang="en-US" sz="3200" dirty="0" smtClean="0"/>
              <a:t> We </a:t>
            </a:r>
            <a:r>
              <a:rPr lang="en-US" sz="3200" dirty="0"/>
              <a:t>anticipate that the proposed assistive tool will enhance the quality of life of patients with PD by helping them to overcome FOG, which otherwise could hinder their everyday physical activities</a:t>
            </a:r>
            <a:r>
              <a:rPr lang="en-US" sz="3200" dirty="0" smtClean="0"/>
              <a:t>.</a:t>
            </a:r>
            <a:endParaRPr lang="en-US" sz="3200" dirty="0">
              <a:solidFill>
                <a:srgbClr val="FF0000"/>
              </a:solidFill>
            </a:endParaRPr>
          </a:p>
        </p:txBody>
      </p:sp>
      <p:sp>
        <p:nvSpPr>
          <p:cNvPr id="22" name="TextBox 21"/>
          <p:cNvSpPr txBox="1"/>
          <p:nvPr/>
        </p:nvSpPr>
        <p:spPr>
          <a:xfrm>
            <a:off x="2362201" y="18391618"/>
            <a:ext cx="13144710" cy="12218730"/>
          </a:xfrm>
          <a:prstGeom prst="rect">
            <a:avLst/>
          </a:prstGeom>
          <a:noFill/>
        </p:spPr>
        <p:txBody>
          <a:bodyPr wrap="square" rtlCol="0">
            <a:spAutoFit/>
          </a:bodyPr>
          <a:lstStyle/>
          <a:p>
            <a:pPr algn="ctr"/>
            <a:r>
              <a:rPr lang="en-US" sz="6000" b="1" dirty="0" smtClean="0"/>
              <a:t>Approach</a:t>
            </a:r>
          </a:p>
          <a:p>
            <a:r>
              <a:rPr lang="en-US" sz="3200" dirty="0"/>
              <a:t>We are considering different </a:t>
            </a:r>
            <a:r>
              <a:rPr lang="en-US" sz="3200" dirty="0" smtClean="0"/>
              <a:t>AR </a:t>
            </a:r>
            <a:r>
              <a:rPr lang="en-US" sz="3200" dirty="0"/>
              <a:t>scenarios as visual cues during a 50m walk experiment</a:t>
            </a:r>
            <a:r>
              <a:rPr lang="en-US" sz="3200" dirty="0" smtClean="0"/>
              <a:t>:</a:t>
            </a:r>
          </a:p>
          <a:p>
            <a:pPr marL="857250" indent="-857250">
              <a:buFont typeface="Arial" panose="020B0604020202020204" pitchFamily="34" charset="0"/>
              <a:buChar char="•"/>
            </a:pPr>
            <a:r>
              <a:rPr lang="en-US" sz="4000" dirty="0" smtClean="0"/>
              <a:t>30cm </a:t>
            </a:r>
            <a:r>
              <a:rPr lang="en-US" sz="4000" dirty="0"/>
              <a:t>apart white lines in front of the user to up to </a:t>
            </a:r>
            <a:r>
              <a:rPr lang="en-US" sz="4000" dirty="0" smtClean="0"/>
              <a:t>3m</a:t>
            </a:r>
          </a:p>
          <a:p>
            <a:pPr marL="857250" indent="-857250">
              <a:buFont typeface="Arial" panose="020B0604020202020204" pitchFamily="34" charset="0"/>
              <a:buChar char="•"/>
            </a:pPr>
            <a:r>
              <a:rPr lang="en-US" sz="4000" dirty="0" smtClean="0"/>
              <a:t>30cm </a:t>
            </a:r>
            <a:r>
              <a:rPr lang="en-US" sz="4000" dirty="0"/>
              <a:t>apart white lines with height to mimic the sense of obstacle crossing </a:t>
            </a:r>
            <a:endParaRPr lang="en-US" sz="4000" dirty="0" smtClean="0"/>
          </a:p>
          <a:p>
            <a:pPr marL="857250" indent="-857250">
              <a:buFont typeface="Arial" panose="020B0604020202020204" pitchFamily="34" charset="0"/>
              <a:buChar char="•"/>
            </a:pPr>
            <a:r>
              <a:rPr lang="en-US" sz="4000" dirty="0" smtClean="0"/>
              <a:t>30cm </a:t>
            </a:r>
            <a:r>
              <a:rPr lang="en-US" sz="4000" dirty="0"/>
              <a:t>apart changing color lines based on the distant from the user </a:t>
            </a:r>
            <a:endParaRPr lang="en-US" sz="4000" dirty="0" smtClean="0"/>
          </a:p>
          <a:p>
            <a:pPr marL="857250" indent="-857250">
              <a:buFont typeface="Arial" panose="020B0604020202020204" pitchFamily="34" charset="0"/>
              <a:buChar char="•"/>
            </a:pPr>
            <a:r>
              <a:rPr lang="en-US" sz="4000" dirty="0" smtClean="0"/>
              <a:t>moving </a:t>
            </a:r>
            <a:r>
              <a:rPr lang="en-US" sz="4000" dirty="0"/>
              <a:t>lines which can be adjusted based on the user walking </a:t>
            </a:r>
            <a:r>
              <a:rPr lang="en-US" sz="4000" dirty="0" smtClean="0"/>
              <a:t>speed</a:t>
            </a:r>
          </a:p>
          <a:p>
            <a:endParaRPr lang="en-US" sz="3200" dirty="0" smtClean="0"/>
          </a:p>
          <a:p>
            <a:r>
              <a:rPr lang="en-US" sz="3200" dirty="0" smtClean="0"/>
              <a:t>During </a:t>
            </a:r>
            <a:r>
              <a:rPr lang="en-US" sz="3200" dirty="0"/>
              <a:t>each of these scenarios, after adding </a:t>
            </a:r>
            <a:r>
              <a:rPr lang="en-US" sz="3200" dirty="0" smtClean="0"/>
              <a:t>two data collection platforms to the user, </a:t>
            </a:r>
            <a:r>
              <a:rPr lang="en-US" sz="3200" dirty="0"/>
              <a:t>while walking, we compare the efficacy of our intervention based on the speed of the walk, number of gait freeze, etc. Following is experiment record of our initial demo to test the system effectiveness. Figure 2 Real-time snapshot of the AR visual cues from scenario (1) of our experiment In this initial demo, the 6 white lines are visual cues generated on Hololens. They will attach to the ground in subject’s heading direction whenever needed. The red circle indicate the current gazing direction of the user. From the real-time snapshot, we can see our app successfully embedded the visual cues to the real environment on the ground which can act as reference for PD patient with freezing gait.</a:t>
            </a:r>
            <a:endParaRPr lang="en-US" sz="3200" dirty="0" smtClean="0"/>
          </a:p>
        </p:txBody>
      </p:sp>
      <p:sp>
        <p:nvSpPr>
          <p:cNvPr id="23" name="TextBox 22"/>
          <p:cNvSpPr txBox="1"/>
          <p:nvPr/>
        </p:nvSpPr>
        <p:spPr>
          <a:xfrm>
            <a:off x="23474564" y="5240842"/>
            <a:ext cx="13712186" cy="1015663"/>
          </a:xfrm>
          <a:prstGeom prst="rect">
            <a:avLst/>
          </a:prstGeom>
          <a:noFill/>
        </p:spPr>
        <p:txBody>
          <a:bodyPr wrap="square" rtlCol="0">
            <a:spAutoFit/>
          </a:bodyPr>
          <a:lstStyle/>
          <a:p>
            <a:pPr algn="ctr"/>
            <a:r>
              <a:rPr lang="en-US" sz="6000" b="1" dirty="0" smtClean="0"/>
              <a:t>Re</a:t>
            </a:r>
            <a:r>
              <a:rPr lang="en-US" sz="6000" b="1" dirty="0" smtClean="0">
                <a:solidFill>
                  <a:srgbClr val="000000"/>
                </a:solidFill>
              </a:rPr>
              <a:t>sults and Data</a:t>
            </a:r>
            <a:endParaRPr lang="en-US" sz="7200" dirty="0" smtClean="0">
              <a:solidFill>
                <a:srgbClr val="000000"/>
              </a:solidFill>
            </a:endParaRPr>
          </a:p>
        </p:txBody>
      </p:sp>
      <p:sp>
        <p:nvSpPr>
          <p:cNvPr id="25" name="TextBox 24"/>
          <p:cNvSpPr txBox="1"/>
          <p:nvPr/>
        </p:nvSpPr>
        <p:spPr>
          <a:xfrm>
            <a:off x="26868673" y="23103026"/>
            <a:ext cx="16625156" cy="7786747"/>
          </a:xfrm>
          <a:prstGeom prst="rect">
            <a:avLst/>
          </a:prstGeom>
          <a:noFill/>
        </p:spPr>
        <p:txBody>
          <a:bodyPr wrap="square" rtlCol="0">
            <a:spAutoFit/>
          </a:bodyPr>
          <a:lstStyle/>
          <a:p>
            <a:pPr algn="ctr"/>
            <a:r>
              <a:rPr lang="en-US" sz="6000" b="1" dirty="0" smtClean="0"/>
              <a:t>Impact</a:t>
            </a:r>
          </a:p>
          <a:p>
            <a:r>
              <a:rPr lang="en-US" sz="4000" dirty="0" smtClean="0"/>
              <a:t>The </a:t>
            </a:r>
            <a:r>
              <a:rPr lang="en-US" sz="4000" dirty="0"/>
              <a:t>unique feature about my innovation/research is: It’s use of </a:t>
            </a:r>
            <a:r>
              <a:rPr lang="en-US" sz="4000" dirty="0" smtClean="0"/>
              <a:t>augmented reality </a:t>
            </a:r>
            <a:r>
              <a:rPr lang="en-US" sz="4000" dirty="0"/>
              <a:t>technology </a:t>
            </a:r>
            <a:r>
              <a:rPr lang="en-US" sz="4000" dirty="0" smtClean="0"/>
              <a:t>to discretely and effectively improve the mobility </a:t>
            </a:r>
            <a:r>
              <a:rPr lang="en-US" sz="4000" dirty="0"/>
              <a:t>of </a:t>
            </a:r>
            <a:r>
              <a:rPr lang="en-US" sz="4000" dirty="0" smtClean="0"/>
              <a:t>Parkinson's Disease patients suffering for Freezing of Gait.</a:t>
            </a:r>
          </a:p>
          <a:p>
            <a:endParaRPr lang="en-US" sz="4000" dirty="0" smtClean="0"/>
          </a:p>
          <a:p>
            <a:r>
              <a:rPr lang="en-US" sz="4000" dirty="0" smtClean="0"/>
              <a:t>This addresses the problem of: “Freezing of Gait” with Parkinson's Disease patients.</a:t>
            </a:r>
          </a:p>
          <a:p>
            <a:endParaRPr lang="en-US" sz="4000" dirty="0" smtClean="0"/>
          </a:p>
          <a:p>
            <a:r>
              <a:rPr lang="en-US" sz="4000" dirty="0"/>
              <a:t>Initial phase of this study includes 15 patients as proof of concept experiment. After this initial phase, intellectual property claim will be filed for a tentative patent on AR4PD. In second phase of the study more patients will be recruited and study results will be published in related peer–reviewed medical journals.</a:t>
            </a:r>
          </a:p>
        </p:txBody>
      </p:sp>
      <p:sp>
        <p:nvSpPr>
          <p:cNvPr id="12" name="TextBox 11"/>
          <p:cNvSpPr txBox="1"/>
          <p:nvPr/>
        </p:nvSpPr>
        <p:spPr>
          <a:xfrm>
            <a:off x="1547301" y="2930247"/>
            <a:ext cx="41148000" cy="2339102"/>
          </a:xfrm>
          <a:prstGeom prst="rect">
            <a:avLst/>
          </a:prstGeom>
          <a:noFill/>
        </p:spPr>
        <p:txBody>
          <a:bodyPr wrap="square" rtlCol="0">
            <a:spAutoFit/>
          </a:bodyPr>
          <a:lstStyle/>
          <a:p>
            <a:pPr algn="ctr"/>
            <a:r>
              <a:rPr lang="en-US" b="1" dirty="0"/>
              <a:t>Augmented Reality for Parkinson’s: An Assistive Tool Based on Visual Cues</a:t>
            </a:r>
          </a:p>
          <a:p>
            <a:pPr algn="ctr"/>
            <a:r>
              <a:rPr lang="en-US" sz="6000" dirty="0" smtClean="0"/>
              <a:t>Justin Hynes-Bruell</a:t>
            </a:r>
            <a:r>
              <a:rPr lang="en-US" sz="6000" dirty="0"/>
              <a:t>, </a:t>
            </a:r>
            <a:r>
              <a:rPr lang="en-US" sz="6000" dirty="0" err="1"/>
              <a:t>Shuangjun</a:t>
            </a:r>
            <a:r>
              <a:rPr lang="en-US" sz="6000" dirty="0"/>
              <a:t> </a:t>
            </a:r>
            <a:r>
              <a:rPr lang="en-US" sz="6000" dirty="0" smtClean="0"/>
              <a:t>Liu Advisor: Sarah </a:t>
            </a:r>
            <a:r>
              <a:rPr lang="en-US" sz="6000" dirty="0" err="1" smtClean="0"/>
              <a:t>Ostadabbas</a:t>
            </a:r>
            <a:r>
              <a:rPr lang="en-US" sz="6000" dirty="0" smtClean="0"/>
              <a:t> </a:t>
            </a:r>
            <a:endParaRPr lang="en-US" dirty="0"/>
          </a:p>
        </p:txBody>
      </p:sp>
      <p:cxnSp>
        <p:nvCxnSpPr>
          <p:cNvPr id="14" name="Straight Connector 13"/>
          <p:cNvCxnSpPr/>
          <p:nvPr/>
        </p:nvCxnSpPr>
        <p:spPr>
          <a:xfrm flipH="1">
            <a:off x="16154400" y="22936200"/>
            <a:ext cx="257556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a:xfrm>
            <a:off x="2362200" y="18196306"/>
            <a:ext cx="12573000" cy="3174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4064" y="15093786"/>
            <a:ext cx="10045827" cy="75343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1643" y="15828322"/>
            <a:ext cx="8212587" cy="6674475"/>
          </a:xfrm>
          <a:prstGeom prst="rect">
            <a:avLst/>
          </a:prstGeom>
        </p:spPr>
      </p:pic>
      <p:pic>
        <p:nvPicPr>
          <p:cNvPr id="1026" name="Picture 2" descr="https://lh4.googleusercontent.com/viSEkGrgIh66UCldPg3RKSgnQgfm3lMykq_RJHxPzVoI6vAia-xmbbc9rlb9cuKq1wgLcdYv87kjitcaFNzxzri6olPxmeD0fuUBfJLP9jBcT-mxAaF96r9wF1tepSMtAJoIGjP_8-dtK5I4FQ"/>
          <p:cNvPicPr>
            <a:picLocks noChangeAspect="1" noChangeArrowheads="1"/>
          </p:cNvPicPr>
          <p:nvPr/>
        </p:nvPicPr>
        <p:blipFill rotWithShape="1">
          <a:blip r:embed="rId4">
            <a:extLst>
              <a:ext uri="{28A0092B-C50C-407E-A947-70E740481C1C}">
                <a14:useLocalDpi xmlns:a14="http://schemas.microsoft.com/office/drawing/2010/main" val="0"/>
              </a:ext>
            </a:extLst>
          </a:blip>
          <a:srcRect l="3339" r="3624"/>
          <a:stretch/>
        </p:blipFill>
        <p:spPr bwMode="auto">
          <a:xfrm>
            <a:off x="16154400" y="24467998"/>
            <a:ext cx="10714274" cy="5784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_HdJCmWGa4GKe0lebxXEEUnw1ehz8JzBdpstRxFyeCVdr6E6iNwxDvNgTavbEbsyCuhnyA1bYYLyXzb-m1FJBrBUGAiF_jICx1Jtl0kWs1l1GF0Hkh6t_YfMkUqPZviYb5EV6M3AwEqgN2EL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2027" y="8536013"/>
            <a:ext cx="10862325" cy="60829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Kt7IWWmSKHWMPCa9L-HyhDYDv5RTqo3nsLiErL8hFn9wh1_45lkEpGokkbhvl7VxNw77dxFWPuJfA5WyL9-7k4UoG9KZeESRC2fu6xMlEARwaQjD2PaUNzKmTnyIbBWm9aasZUCUbUEkJ56X4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1925" y="8538947"/>
            <a:ext cx="10823586" cy="607703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9004064" y="6180801"/>
            <a:ext cx="22653187" cy="1323439"/>
          </a:xfrm>
          <a:prstGeom prst="rect">
            <a:avLst/>
          </a:prstGeom>
          <a:noFill/>
        </p:spPr>
        <p:txBody>
          <a:bodyPr wrap="square" rtlCol="0">
            <a:spAutoFit/>
          </a:bodyPr>
          <a:lstStyle/>
          <a:p>
            <a:r>
              <a:rPr lang="en-US" sz="4000" dirty="0" smtClean="0"/>
              <a:t>Three platforms have </a:t>
            </a:r>
            <a:r>
              <a:rPr lang="en-US" sz="4000" dirty="0"/>
              <a:t>been</a:t>
            </a:r>
            <a:r>
              <a:rPr lang="en-US" sz="4000" dirty="0" smtClean="0"/>
              <a:t> completely developed. We are now waiting to collect experiential data with Parkinson's Disease patients according to our IRB with Tufts University.</a:t>
            </a:r>
            <a:endParaRPr lang="en-US" sz="4000" dirty="0" smtClean="0">
              <a:solidFill>
                <a:srgbClr val="000000"/>
              </a:solidFill>
            </a:endParaRPr>
          </a:p>
        </p:txBody>
      </p:sp>
      <p:sp>
        <p:nvSpPr>
          <p:cNvPr id="26" name="TextBox 25"/>
          <p:cNvSpPr txBox="1"/>
          <p:nvPr/>
        </p:nvSpPr>
        <p:spPr>
          <a:xfrm>
            <a:off x="25323758" y="7596740"/>
            <a:ext cx="10461187" cy="707886"/>
          </a:xfrm>
          <a:prstGeom prst="rect">
            <a:avLst/>
          </a:prstGeom>
          <a:noFill/>
        </p:spPr>
        <p:txBody>
          <a:bodyPr wrap="square" rtlCol="0">
            <a:spAutoFit/>
          </a:bodyPr>
          <a:lstStyle/>
          <a:p>
            <a:r>
              <a:rPr lang="en-US" sz="4000" b="1" u="sng" dirty="0" smtClean="0"/>
              <a:t>Figure 2: First person perspective of Hololens</a:t>
            </a:r>
            <a:endParaRPr lang="en-US" sz="4000" b="1" u="sng" dirty="0" smtClean="0">
              <a:solidFill>
                <a:srgbClr val="000000"/>
              </a:solidFill>
            </a:endParaRPr>
          </a:p>
        </p:txBody>
      </p:sp>
      <p:sp>
        <p:nvSpPr>
          <p:cNvPr id="27" name="TextBox 26"/>
          <p:cNvSpPr txBox="1"/>
          <p:nvPr/>
        </p:nvSpPr>
        <p:spPr>
          <a:xfrm>
            <a:off x="16280943" y="23785512"/>
            <a:ext cx="10461187" cy="707886"/>
          </a:xfrm>
          <a:prstGeom prst="rect">
            <a:avLst/>
          </a:prstGeom>
          <a:noFill/>
        </p:spPr>
        <p:txBody>
          <a:bodyPr wrap="square" rtlCol="0">
            <a:spAutoFit/>
          </a:bodyPr>
          <a:lstStyle/>
          <a:p>
            <a:pPr algn="ctr"/>
            <a:r>
              <a:rPr lang="en-US" sz="4000" b="1" u="sng" dirty="0" smtClean="0"/>
              <a:t>Figure 1: Approach for testing</a:t>
            </a:r>
            <a:endParaRPr lang="en-US" sz="4000" b="1" u="sng" dirty="0" smtClean="0">
              <a:solidFill>
                <a:srgbClr val="000000"/>
              </a:solidFill>
            </a:endParaRPr>
          </a:p>
        </p:txBody>
      </p:sp>
      <p:sp>
        <p:nvSpPr>
          <p:cNvPr id="28" name="TextBox 27"/>
          <p:cNvSpPr txBox="1"/>
          <p:nvPr/>
        </p:nvSpPr>
        <p:spPr>
          <a:xfrm>
            <a:off x="18796383" y="15119824"/>
            <a:ext cx="10461187" cy="707886"/>
          </a:xfrm>
          <a:prstGeom prst="rect">
            <a:avLst/>
          </a:prstGeom>
          <a:noFill/>
        </p:spPr>
        <p:txBody>
          <a:bodyPr wrap="square" rtlCol="0">
            <a:spAutoFit/>
          </a:bodyPr>
          <a:lstStyle/>
          <a:p>
            <a:r>
              <a:rPr lang="en-US" sz="4000" b="1" u="sng" dirty="0" smtClean="0"/>
              <a:t>Figure 3: Data Collection Platform using Phone</a:t>
            </a:r>
            <a:endParaRPr lang="en-US" sz="4000" b="1" u="sng" dirty="0" smtClean="0">
              <a:solidFill>
                <a:srgbClr val="000000"/>
              </a:solidFill>
            </a:endParaRPr>
          </a:p>
        </p:txBody>
      </p:sp>
      <p:sp>
        <p:nvSpPr>
          <p:cNvPr id="29" name="TextBox 28"/>
          <p:cNvSpPr txBox="1"/>
          <p:nvPr/>
        </p:nvSpPr>
        <p:spPr>
          <a:xfrm>
            <a:off x="31623000" y="15027936"/>
            <a:ext cx="11614279" cy="707886"/>
          </a:xfrm>
          <a:prstGeom prst="rect">
            <a:avLst/>
          </a:prstGeom>
          <a:noFill/>
        </p:spPr>
        <p:txBody>
          <a:bodyPr wrap="square" rtlCol="0">
            <a:spAutoFit/>
          </a:bodyPr>
          <a:lstStyle/>
          <a:p>
            <a:r>
              <a:rPr lang="en-US" sz="4000" b="1" u="sng" dirty="0" smtClean="0"/>
              <a:t>Figure 4: Data Collection Platform using Arduino</a:t>
            </a:r>
            <a:endParaRPr lang="en-US" sz="4000" b="1" u="sng" dirty="0" smtClean="0">
              <a:solidFill>
                <a:srgbClr val="000000"/>
              </a:solidFill>
            </a:endParaRPr>
          </a:p>
        </p:txBody>
      </p:sp>
    </p:spTree>
    <p:extLst>
      <p:ext uri="{BB962C8B-B14F-4D97-AF65-F5344CB8AC3E}">
        <p14:creationId xmlns:p14="http://schemas.microsoft.com/office/powerpoint/2010/main" val="3064760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1794</TotalTime>
  <Words>695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Todor Kiryazov</dc:creator>
  <cp:lastModifiedBy>Justin Hynes-Bruell</cp:lastModifiedBy>
  <cp:revision>87</cp:revision>
  <dcterms:created xsi:type="dcterms:W3CDTF">2012-02-02T18:01:45Z</dcterms:created>
  <dcterms:modified xsi:type="dcterms:W3CDTF">2017-03-21T15:19:40Z</dcterms:modified>
</cp:coreProperties>
</file>