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7" r:id="rId2"/>
    <p:sldId id="295" r:id="rId3"/>
    <p:sldId id="296" r:id="rId4"/>
    <p:sldId id="294" r:id="rId5"/>
    <p:sldId id="297" r:id="rId6"/>
    <p:sldId id="317" r:id="rId7"/>
    <p:sldId id="299" r:id="rId8"/>
    <p:sldId id="31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298" r:id="rId27"/>
    <p:sldId id="272" r:id="rId28"/>
    <p:sldId id="27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95B69"/>
    <a:srgbClr val="F37929"/>
    <a:srgbClr val="5BC1CD"/>
    <a:srgbClr val="D0CECE"/>
    <a:srgbClr val="115A94"/>
    <a:srgbClr val="013763"/>
    <a:srgbClr val="0E426B"/>
    <a:srgbClr val="274965"/>
    <a:srgbClr val="3E5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4" y="9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167F-3910-4B6E-9CD9-003217A41CD5}" type="datetimeFigureOut">
              <a:rPr lang="ko-KR" altLang="en-US" smtClean="0"/>
              <a:pPr/>
              <a:t>2016. 3. 16.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8E6-9293-4482-9A96-2DAB612CC9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8E6-9293-4482-9A96-2DAB612CC9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2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3"/>
          <p:cNvSpPr/>
          <p:nvPr userDrawn="1"/>
        </p:nvSpPr>
        <p:spPr>
          <a:xfrm rot="10800000">
            <a:off x="0" y="0"/>
            <a:ext cx="9151150" cy="5445224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 userDrawn="1"/>
        </p:nvSpPr>
        <p:spPr>
          <a:xfrm>
            <a:off x="5436096" y="4365104"/>
            <a:ext cx="2649894" cy="8640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4" y="6393484"/>
            <a:ext cx="2714627" cy="41381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1573389" y="1616988"/>
            <a:ext cx="6192688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573389" y="2979063"/>
            <a:ext cx="6192688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6" y="878258"/>
            <a:ext cx="2331090" cy="1266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057" y="1764601"/>
            <a:ext cx="5725352" cy="11133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139062"/>
            <a:ext cx="4143375" cy="36275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5769" y="120812"/>
            <a:ext cx="103822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153044" y="4595698"/>
            <a:ext cx="1215998" cy="40290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E426B"/>
                </a:solidFill>
                <a:latin typeface="한컴 윤고딕 240" pitchFamily="18" charset="-127"/>
                <a:ea typeface="한컴 윤고딕 240" pitchFamily="18" charset="-127"/>
              </a:defRPr>
            </a:lvl1pPr>
          </a:lstStyle>
          <a:p>
            <a:pPr lvl="0"/>
            <a:r>
              <a:rPr lang="ko-KR" altLang="en-US" dirty="0" err="1" smtClean="0"/>
              <a:t>김케티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4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2464954" y="653406"/>
            <a:ext cx="782726" cy="6210604"/>
          </a:xfrm>
          <a:custGeom>
            <a:avLst/>
            <a:gdLst>
              <a:gd name="connsiteX0" fmla="*/ 782726 w 782726"/>
              <a:gd name="connsiteY0" fmla="*/ 0 h 6210604"/>
              <a:gd name="connsiteX1" fmla="*/ 782726 w 782726"/>
              <a:gd name="connsiteY1" fmla="*/ 5427878 h 6210604"/>
              <a:gd name="connsiteX2" fmla="*/ 0 w 782726"/>
              <a:gd name="connsiteY2" fmla="*/ 6210604 h 621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26" h="6210604">
                <a:moveTo>
                  <a:pt x="782726" y="0"/>
                </a:moveTo>
                <a:lnTo>
                  <a:pt x="782726" y="5427878"/>
                </a:lnTo>
                <a:lnTo>
                  <a:pt x="0" y="6210604"/>
                </a:lnTo>
              </a:path>
            </a:pathLst>
          </a:custGeom>
          <a:ln w="12700">
            <a:solidFill>
              <a:srgbClr val="115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3247680" y="653406"/>
            <a:ext cx="5896320" cy="337464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5896" y="731162"/>
            <a:ext cx="1323166" cy="17739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Arial Black" panose="020B0A04020102020204" pitchFamily="34" charset="0"/>
                <a:ea typeface="옥션고딕 B" pitchFamily="2" charset="-127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  <a:ea typeface="옥션고딕 B" pitchFamily="2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041187"/>
            <a:ext cx="2331090" cy="1266559"/>
          </a:xfrm>
          <a:prstGeom prst="rect">
            <a:avLst/>
          </a:prstGeom>
        </p:spPr>
      </p:pic>
      <p:sp>
        <p:nvSpPr>
          <p:cNvPr id="27" name="텍스트 개체 틀 26"/>
          <p:cNvSpPr>
            <a:spLocks noGrp="1"/>
          </p:cNvSpPr>
          <p:nvPr>
            <p:ph type="body" sz="quarter" idx="10" hasCustomPrompt="1"/>
          </p:nvPr>
        </p:nvSpPr>
        <p:spPr>
          <a:xfrm>
            <a:off x="3568107" y="1329834"/>
            <a:ext cx="3095625" cy="4173499"/>
          </a:xfrm>
        </p:spPr>
        <p:txBody>
          <a:bodyPr anchor="ctr">
            <a:normAutofit/>
          </a:bodyPr>
          <a:lstStyle>
            <a:lvl1pPr marL="400050" indent="-400050">
              <a:buFont typeface="+mj-lt"/>
              <a:buAutoNum type="arabicPeriod"/>
              <a:defRPr sz="1800">
                <a:latin typeface="한컴 윤고딕 250" pitchFamily="18" charset="-127"/>
                <a:ea typeface="한컴 윤고딕 250" pitchFamily="18" charset="-127"/>
              </a:defRPr>
            </a:lvl1pPr>
            <a:lvl2pPr marL="4572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00">
                <a:solidFill>
                  <a:srgbClr val="767171"/>
                </a:solidFill>
                <a:latin typeface="한컴 윤고딕 230" pitchFamily="18" charset="-127"/>
                <a:ea typeface="한컴 윤고딕 230" pitchFamily="18" charset="-127"/>
              </a:defRPr>
            </a:lvl2pPr>
          </a:lstStyle>
          <a:p>
            <a:pPr lvl="0"/>
            <a:r>
              <a:rPr lang="ko-KR" altLang="en-US" dirty="0" smtClean="0"/>
              <a:t>첫 번째 목차</a:t>
            </a:r>
            <a:endParaRPr lang="en-US" altLang="ko-KR" dirty="0" smtClean="0"/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ko-KR" dirty="0" smtClean="0"/>
          </a:p>
          <a:p>
            <a:pPr lvl="0"/>
            <a:r>
              <a:rPr lang="ko-KR" altLang="en-US" dirty="0" smtClean="0"/>
              <a:t>두 번째 목차</a:t>
            </a:r>
          </a:p>
        </p:txBody>
      </p:sp>
    </p:spTree>
    <p:extLst>
      <p:ext uri="{BB962C8B-B14F-4D97-AF65-F5344CB8AC3E}">
        <p14:creationId xmlns:p14="http://schemas.microsoft.com/office/powerpoint/2010/main" val="70352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- 카테고리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0"/>
          <p:cNvGrpSpPr>
            <a:grpSpLocks/>
          </p:cNvGrpSpPr>
          <p:nvPr/>
        </p:nvGrpSpPr>
        <p:grpSpPr bwMode="auto">
          <a:xfrm>
            <a:off x="-1312333" y="1433766"/>
            <a:ext cx="11734800" cy="4986236"/>
            <a:chOff x="169238" y="5145244"/>
            <a:chExt cx="4707638" cy="1476376"/>
          </a:xfrm>
        </p:grpSpPr>
        <p:pic>
          <p:nvPicPr>
            <p:cNvPr id="26" name="그림 25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V="1">
              <a:off x="169238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그림 30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H="1" flipV="1">
              <a:off x="4245007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직사각형 18"/>
          <p:cNvSpPr/>
          <p:nvPr userDrawn="1"/>
        </p:nvSpPr>
        <p:spPr>
          <a:xfrm>
            <a:off x="0" y="0"/>
            <a:ext cx="9144000" cy="1036915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1" y="1036915"/>
            <a:ext cx="9144000" cy="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7476944" y="1072980"/>
            <a:ext cx="1660885" cy="189575"/>
            <a:chOff x="6838162" y="1065424"/>
            <a:chExt cx="1536468" cy="206237"/>
          </a:xfrm>
        </p:grpSpPr>
        <p:sp>
          <p:nvSpPr>
            <p:cNvPr id="28" name="모서리가 둥근 직사각형 4"/>
            <p:cNvSpPr/>
            <p:nvPr userDrawn="1"/>
          </p:nvSpPr>
          <p:spPr>
            <a:xfrm>
              <a:off x="6838162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rgbClr val="115A94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4"/>
            <p:cNvSpPr/>
            <p:nvPr userDrawn="1"/>
          </p:nvSpPr>
          <p:spPr>
            <a:xfrm>
              <a:off x="7607531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" name="Picture 6" descr="http://community.arm.com/servlet/JiveServlet/showImage/38-3507-9023/InternetOfThingsHorizontal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45" y="242721"/>
            <a:ext cx="2731655" cy="6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8" y="404420"/>
            <a:ext cx="6145647" cy="4997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6535658"/>
            <a:ext cx="9144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0233"/>
            <a:ext cx="1466850" cy="223605"/>
          </a:xfrm>
          <a:prstGeom prst="rect">
            <a:avLst/>
          </a:prstGeom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1349" y="6637126"/>
            <a:ext cx="2057400" cy="149818"/>
          </a:xfrm>
        </p:spPr>
        <p:txBody>
          <a:bodyPr/>
          <a:lstStyle/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0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7493393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금주업무</a:t>
            </a:r>
            <a:endParaRPr lang="ko-KR" altLang="en-US" dirty="0"/>
          </a:p>
        </p:txBody>
      </p:sp>
      <p:sp>
        <p:nvSpPr>
          <p:cNvPr id="41" name="텍스트 개체 틀 31"/>
          <p:cNvSpPr>
            <a:spLocks noGrp="1"/>
          </p:cNvSpPr>
          <p:nvPr>
            <p:ph type="body" sz="quarter" idx="12" hasCustomPrompt="1"/>
          </p:nvPr>
        </p:nvSpPr>
        <p:spPr>
          <a:xfrm>
            <a:off x="8324915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차주업무</a:t>
            </a:r>
            <a:endParaRPr lang="ko-KR" altLang="en-US" dirty="0"/>
          </a:p>
        </p:txBody>
      </p:sp>
      <p:sp>
        <p:nvSpPr>
          <p:cNvPr id="51" name="텍스트 개체 틀 50"/>
          <p:cNvSpPr>
            <a:spLocks noGrp="1"/>
          </p:cNvSpPr>
          <p:nvPr userDrawn="1">
            <p:ph type="body" sz="quarter" idx="16"/>
          </p:nvPr>
        </p:nvSpPr>
        <p:spPr>
          <a:xfrm>
            <a:off x="1023938" y="1837267"/>
            <a:ext cx="6969125" cy="2954866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91679" y="1404936"/>
            <a:ext cx="1829330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상세 내용</a:t>
            </a:r>
          </a:p>
        </p:txBody>
      </p:sp>
      <p:sp>
        <p:nvSpPr>
          <p:cNvPr id="45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947741" y="5147229"/>
            <a:ext cx="1532996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출장 및 연차</a:t>
            </a:r>
          </a:p>
        </p:txBody>
      </p:sp>
      <p:sp>
        <p:nvSpPr>
          <p:cNvPr id="46" name="텍스트 개체 틀 50"/>
          <p:cNvSpPr>
            <a:spLocks noGrp="1"/>
          </p:cNvSpPr>
          <p:nvPr>
            <p:ph type="body" sz="quarter" idx="19"/>
          </p:nvPr>
        </p:nvSpPr>
        <p:spPr>
          <a:xfrm>
            <a:off x="1023934" y="5554162"/>
            <a:ext cx="6969125" cy="584182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97658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- 카테고리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0"/>
          <p:cNvGrpSpPr>
            <a:grpSpLocks/>
          </p:cNvGrpSpPr>
          <p:nvPr/>
        </p:nvGrpSpPr>
        <p:grpSpPr bwMode="auto">
          <a:xfrm>
            <a:off x="-1312333" y="1433766"/>
            <a:ext cx="11734800" cy="4986236"/>
            <a:chOff x="169238" y="5145244"/>
            <a:chExt cx="4707638" cy="1476376"/>
          </a:xfrm>
        </p:grpSpPr>
        <p:pic>
          <p:nvPicPr>
            <p:cNvPr id="26" name="그림 25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V="1">
              <a:off x="169238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그림 30" descr="215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flipH="1" flipV="1">
              <a:off x="4245007" y="5145244"/>
              <a:ext cx="631869" cy="1476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직사각형 18"/>
          <p:cNvSpPr/>
          <p:nvPr userDrawn="1"/>
        </p:nvSpPr>
        <p:spPr>
          <a:xfrm>
            <a:off x="0" y="0"/>
            <a:ext cx="9144000" cy="1036915"/>
          </a:xfrm>
          <a:prstGeom prst="rect">
            <a:avLst/>
          </a:pr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1" y="1036915"/>
            <a:ext cx="9144000" cy="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7483294" y="1072980"/>
            <a:ext cx="1660885" cy="189575"/>
            <a:chOff x="6838162" y="1065424"/>
            <a:chExt cx="1536468" cy="206237"/>
          </a:xfrm>
        </p:grpSpPr>
        <p:sp>
          <p:nvSpPr>
            <p:cNvPr id="28" name="모서리가 둥근 직사각형 4"/>
            <p:cNvSpPr/>
            <p:nvPr userDrawn="1"/>
          </p:nvSpPr>
          <p:spPr>
            <a:xfrm>
              <a:off x="6838162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4"/>
            <p:cNvSpPr/>
            <p:nvPr userDrawn="1"/>
          </p:nvSpPr>
          <p:spPr>
            <a:xfrm>
              <a:off x="7607531" y="1065424"/>
              <a:ext cx="767099" cy="206237"/>
            </a:xfrm>
            <a:custGeom>
              <a:avLst/>
              <a:gdLst/>
              <a:ahLst/>
              <a:cxnLst/>
              <a:rect l="l" t="t" r="r" b="b"/>
              <a:pathLst>
                <a:path w="2592288" h="438435">
                  <a:moveTo>
                    <a:pt x="0" y="0"/>
                  </a:moveTo>
                  <a:lnTo>
                    <a:pt x="2592288" y="0"/>
                  </a:lnTo>
                  <a:lnTo>
                    <a:pt x="2592288" y="330421"/>
                  </a:lnTo>
                  <a:cubicBezTo>
                    <a:pt x="2592288" y="390075"/>
                    <a:pt x="2543928" y="438435"/>
                    <a:pt x="2484274" y="438435"/>
                  </a:cubicBezTo>
                  <a:lnTo>
                    <a:pt x="108014" y="438435"/>
                  </a:lnTo>
                  <a:cubicBezTo>
                    <a:pt x="48360" y="438435"/>
                    <a:pt x="0" y="390075"/>
                    <a:pt x="0" y="330421"/>
                  </a:cubicBezTo>
                  <a:close/>
                </a:path>
              </a:pathLst>
            </a:custGeom>
            <a:solidFill>
              <a:srgbClr val="115A94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5" name="Picture 6" descr="http://community.arm.com/servlet/JiveServlet/showImage/38-3507-9023/InternetOfThingsHorizontal1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45" y="242721"/>
            <a:ext cx="2731655" cy="6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8" y="404420"/>
            <a:ext cx="6145647" cy="4997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6535658"/>
            <a:ext cx="9144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0233"/>
            <a:ext cx="1466850" cy="223605"/>
          </a:xfrm>
          <a:prstGeom prst="rect">
            <a:avLst/>
          </a:prstGeom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91349" y="6637126"/>
            <a:ext cx="2057400" cy="149818"/>
          </a:xfrm>
        </p:spPr>
        <p:txBody>
          <a:bodyPr/>
          <a:lstStyle/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0" name="텍스트 개체 틀 31"/>
          <p:cNvSpPr>
            <a:spLocks noGrp="1"/>
          </p:cNvSpPr>
          <p:nvPr>
            <p:ph type="body" sz="quarter" idx="11" hasCustomPrompt="1"/>
          </p:nvPr>
        </p:nvSpPr>
        <p:spPr>
          <a:xfrm>
            <a:off x="7499743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금주업무</a:t>
            </a:r>
            <a:endParaRPr lang="ko-KR" altLang="en-US" dirty="0"/>
          </a:p>
        </p:txBody>
      </p:sp>
      <p:sp>
        <p:nvSpPr>
          <p:cNvPr id="41" name="텍스트 개체 틀 31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65" y="1057803"/>
            <a:ext cx="828000" cy="18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100" b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차주업무</a:t>
            </a:r>
            <a:endParaRPr lang="ko-KR" altLang="en-US" dirty="0"/>
          </a:p>
        </p:txBody>
      </p:sp>
      <p:sp>
        <p:nvSpPr>
          <p:cNvPr id="50" name="텍스트 개체 틀 50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2954866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51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91679" y="1404936"/>
            <a:ext cx="1829330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상세 내용</a:t>
            </a:r>
          </a:p>
        </p:txBody>
      </p:sp>
      <p:sp>
        <p:nvSpPr>
          <p:cNvPr id="52" name="텍스트 개체 틀 46"/>
          <p:cNvSpPr>
            <a:spLocks noGrp="1"/>
          </p:cNvSpPr>
          <p:nvPr>
            <p:ph type="body" sz="quarter" idx="18" hasCustomPrompt="1"/>
          </p:nvPr>
        </p:nvSpPr>
        <p:spPr>
          <a:xfrm>
            <a:off x="947741" y="5147229"/>
            <a:ext cx="1532996" cy="212725"/>
          </a:xfrm>
        </p:spPr>
        <p:txBody>
          <a:bodyPr>
            <a:noAutofit/>
          </a:bodyPr>
          <a:lstStyle>
            <a:lvl1pPr>
              <a:buFontTx/>
              <a:buNone/>
              <a:defRPr sz="1600">
                <a:solidFill>
                  <a:schemeClr val="bg1"/>
                </a:solidFill>
                <a:latin typeface="한컴 윤고딕 230" pitchFamily="18" charset="-127"/>
                <a:ea typeface="한컴 윤고딕 230" pitchFamily="18" charset="-127"/>
              </a:defRPr>
            </a:lvl1pPr>
            <a:lvl2pPr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출장 및 연차</a:t>
            </a:r>
          </a:p>
        </p:txBody>
      </p:sp>
      <p:sp>
        <p:nvSpPr>
          <p:cNvPr id="53" name="텍스트 개체 틀 50"/>
          <p:cNvSpPr>
            <a:spLocks noGrp="1"/>
          </p:cNvSpPr>
          <p:nvPr>
            <p:ph type="body" sz="quarter" idx="19"/>
          </p:nvPr>
        </p:nvSpPr>
        <p:spPr>
          <a:xfrm>
            <a:off x="1023934" y="5554162"/>
            <a:ext cx="6969125" cy="584182"/>
          </a:xfrm>
        </p:spPr>
        <p:txBody>
          <a:bodyPr>
            <a:normAutofit/>
          </a:bodyPr>
          <a:lstStyle>
            <a:lvl1pPr marL="177800" indent="-177800">
              <a:buFont typeface="Wingdings" pitchFamily="2" charset="2"/>
              <a:buChar char="§"/>
              <a:defRPr sz="1400">
                <a:latin typeface="한컴 윤고딕 230" pitchFamily="18" charset="-127"/>
                <a:ea typeface="한컴 윤고딕 230" pitchFamily="18" charset="-127"/>
              </a:defRPr>
            </a:lvl1pPr>
            <a:lvl2pPr marL="449263" indent="-177800">
              <a:buFont typeface="Calibri" pitchFamily="34" charset="0"/>
              <a:buChar char="-"/>
              <a:defRPr sz="1400">
                <a:latin typeface="한컴 윤고딕 230" pitchFamily="18" charset="-127"/>
                <a:ea typeface="한컴 윤고딕 230" pitchFamily="18" charset="-127"/>
              </a:defRPr>
            </a:lvl2pPr>
            <a:lvl3pPr marL="719138" indent="-177800">
              <a:buFont typeface="Calibri" pitchFamily="34" charset="0"/>
              <a:buChar char="∙"/>
              <a:defRPr sz="1400">
                <a:latin typeface="한컴 윤고딕 230" pitchFamily="18" charset="-127"/>
                <a:ea typeface="한컴 윤고딕 230" pitchFamily="18" charset="-127"/>
              </a:defRPr>
            </a:lvl3pPr>
            <a:lvl4pPr>
              <a:defRPr sz="1400">
                <a:latin typeface="한컴 윤고딕 230" pitchFamily="18" charset="-127"/>
                <a:ea typeface="한컴 윤고딕 230" pitchFamily="18" charset="-127"/>
              </a:defRPr>
            </a:lvl4pPr>
            <a:lvl5pPr>
              <a:defRPr sz="1400">
                <a:latin typeface="한컴 윤고딕 230" pitchFamily="18" charset="-127"/>
                <a:ea typeface="한컴 윤고딕 23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3137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3"/>
          <p:cNvSpPr/>
          <p:nvPr userDrawn="1"/>
        </p:nvSpPr>
        <p:spPr>
          <a:xfrm rot="10800000">
            <a:off x="0" y="0"/>
            <a:ext cx="9151150" cy="2466975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" y="0"/>
            <a:ext cx="9120455" cy="1876425"/>
          </a:xfrm>
          <a:prstGeom prst="rect">
            <a:avLst/>
          </a:prstGeom>
          <a:effectLst>
            <a:glow rad="63500">
              <a:srgbClr val="5BC1CD">
                <a:alpha val="40000"/>
              </a:srgbClr>
            </a:glow>
            <a:reflection blurRad="6350" stA="50000" endA="275" endPos="40000" dist="101600" dir="5400000" sy="-100000" algn="bl" rotWithShape="0"/>
          </a:effectLst>
        </p:spPr>
      </p:pic>
      <p:sp>
        <p:nvSpPr>
          <p:cNvPr id="9" name="speed"/>
          <p:cNvSpPr txBox="1">
            <a:spLocks noChangeArrowheads="1"/>
          </p:cNvSpPr>
          <p:nvPr userDrawn="1"/>
        </p:nvSpPr>
        <p:spPr bwMode="auto">
          <a:xfrm>
            <a:off x="2125321" y="3752007"/>
            <a:ext cx="4859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Yoon 윤고딕 550_TT" pitchFamily="18" charset="-127"/>
                <a:cs typeface="Tahoma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600" b="1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ko-KR" sz="6600" b="1" baseline="0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A</a:t>
            </a:r>
            <a:endParaRPr lang="en-US" altLang="ko-KR" sz="6600" b="1" dirty="0">
              <a:solidFill>
                <a:srgbClr val="495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58581" y="3604833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458581" y="4966908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3"/>
          <p:cNvSpPr/>
          <p:nvPr userDrawn="1"/>
        </p:nvSpPr>
        <p:spPr>
          <a:xfrm rot="10800000">
            <a:off x="0" y="0"/>
            <a:ext cx="9151150" cy="2466975"/>
          </a:xfrm>
          <a:custGeom>
            <a:avLst/>
            <a:gdLst/>
            <a:ahLst/>
            <a:cxnLst/>
            <a:rect l="l" t="t" r="r" b="b"/>
            <a:pathLst>
              <a:path w="9151150" h="5445224">
                <a:moveTo>
                  <a:pt x="7596336" y="0"/>
                </a:moveTo>
                <a:cubicBezTo>
                  <a:pt x="8126849" y="0"/>
                  <a:pt x="8646468" y="27113"/>
                  <a:pt x="9151150" y="80706"/>
                </a:cubicBezTo>
                <a:lnTo>
                  <a:pt x="9151150" y="5445224"/>
                </a:lnTo>
                <a:lnTo>
                  <a:pt x="0" y="5445224"/>
                </a:lnTo>
                <a:lnTo>
                  <a:pt x="0" y="2500695"/>
                </a:lnTo>
                <a:cubicBezTo>
                  <a:pt x="1548205" y="1002212"/>
                  <a:pt x="4370930" y="0"/>
                  <a:pt x="7596336" y="0"/>
                </a:cubicBezTo>
                <a:close/>
              </a:path>
            </a:pathLst>
          </a:custGeom>
          <a:gradFill flip="none" rotWithShape="1">
            <a:gsLst>
              <a:gs pos="0">
                <a:srgbClr val="115A94">
                  <a:shade val="30000"/>
                  <a:satMod val="115000"/>
                </a:srgbClr>
              </a:gs>
              <a:gs pos="50000">
                <a:srgbClr val="115A94">
                  <a:shade val="67500"/>
                  <a:satMod val="115000"/>
                </a:srgbClr>
              </a:gs>
              <a:gs pos="100000">
                <a:srgbClr val="115A9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" y="0"/>
            <a:ext cx="9120455" cy="1876425"/>
          </a:xfrm>
          <a:prstGeom prst="rect">
            <a:avLst/>
          </a:prstGeom>
          <a:effectLst>
            <a:glow rad="63500">
              <a:srgbClr val="5BC1CD">
                <a:alpha val="40000"/>
              </a:srgbClr>
            </a:glow>
            <a:reflection blurRad="6350" stA="50000" endA="275" endPos="40000" dist="101600" dir="5400000" sy="-100000" algn="bl" rotWithShape="0"/>
          </a:effectLst>
        </p:spPr>
      </p:pic>
      <p:sp>
        <p:nvSpPr>
          <p:cNvPr id="9" name="speed"/>
          <p:cNvSpPr txBox="1">
            <a:spLocks noChangeArrowheads="1"/>
          </p:cNvSpPr>
          <p:nvPr userDrawn="1"/>
        </p:nvSpPr>
        <p:spPr bwMode="auto">
          <a:xfrm>
            <a:off x="2125321" y="3752007"/>
            <a:ext cx="4859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>
                <a:ln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Yoon 윤고딕 550_TT" pitchFamily="18" charset="-127"/>
                <a:cs typeface="Tahoma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600" b="1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altLang="ko-KR" sz="6600" b="1" baseline="0" dirty="0" smtClean="0">
                <a:solidFill>
                  <a:srgbClr val="495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</a:t>
            </a:r>
            <a:endParaRPr lang="en-US" altLang="ko-KR" sz="6600" b="1" dirty="0">
              <a:solidFill>
                <a:srgbClr val="495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58581" y="3604833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458581" y="4966908"/>
            <a:ext cx="6192688" cy="0"/>
          </a:xfrm>
          <a:prstGeom prst="line">
            <a:avLst/>
          </a:prstGeom>
          <a:ln w="12700">
            <a:solidFill>
              <a:srgbClr val="01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3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F229-5A67-4B3C-BE7F-AD7A3DDD39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4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9" r:id="rId3"/>
    <p:sldLayoutId id="2147483680" r:id="rId4"/>
    <p:sldLayoutId id="2147483675" r:id="rId5"/>
    <p:sldLayoutId id="2147483674" r:id="rId6"/>
    <p:sldLayoutId id="214748367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anghyukchun.github.io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Machine </a:t>
            </a:r>
            <a:br>
              <a:rPr lang="en-US" altLang="ko-KR" sz="4000" dirty="0" smtClean="0"/>
            </a:br>
            <a:r>
              <a:rPr lang="en-US" altLang="ko-KR" sz="4000" dirty="0" smtClean="0"/>
              <a:t>Learning : Basic</a:t>
            </a:r>
            <a:endParaRPr lang="ko-KR" altLang="en-US" sz="4000" dirty="0"/>
          </a:p>
        </p:txBody>
      </p:sp>
      <p:sp>
        <p:nvSpPr>
          <p:cNvPr id="27" name="부제목 26"/>
          <p:cNvSpPr>
            <a:spLocks noGrp="1"/>
          </p:cNvSpPr>
          <p:nvPr>
            <p:ph type="subTitle" idx="1"/>
          </p:nvPr>
        </p:nvSpPr>
        <p:spPr>
          <a:xfrm>
            <a:off x="2486025" y="3139062"/>
            <a:ext cx="4380442" cy="36275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2015.00.00(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- 2015.00.00(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박지현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0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b="1" dirty="0"/>
              <a:t>Linear Regression </a:t>
            </a:r>
            <a:endParaRPr lang="en-US" altLang="ko-KR" dirty="0"/>
          </a:p>
          <a:p>
            <a:r>
              <a:rPr lang="en-US" altLang="ko-KR" dirty="0"/>
              <a:t>Housing price data example used earlier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Supervised </a:t>
            </a:r>
            <a:r>
              <a:rPr lang="en-US" altLang="ko-KR" dirty="0"/>
              <a:t>learning regression problem </a:t>
            </a:r>
            <a:endParaRPr lang="en-US" altLang="ko-KR" dirty="0"/>
          </a:p>
          <a:p>
            <a:r>
              <a:rPr lang="en-US" altLang="ko-KR" dirty="0"/>
              <a:t>What do we start </a:t>
            </a:r>
            <a:r>
              <a:rPr lang="en-US" altLang="ko-KR" dirty="0" smtClean="0"/>
              <a:t>with?</a:t>
            </a:r>
          </a:p>
          <a:p>
            <a:pPr lvl="1"/>
            <a:r>
              <a:rPr lang="en-US" altLang="ko-KR" dirty="0" smtClean="0"/>
              <a:t>Training </a:t>
            </a:r>
            <a:r>
              <a:rPr lang="en-US" altLang="ko-KR" dirty="0"/>
              <a:t>set (this is your data set)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Notation </a:t>
            </a:r>
            <a:r>
              <a:rPr lang="en-US" altLang="ko-KR" dirty="0"/>
              <a:t>(</a:t>
            </a:r>
            <a:r>
              <a:rPr lang="en-US" altLang="ko-KR" i="1" dirty="0"/>
              <a:t>used throughout the course</a:t>
            </a:r>
            <a:r>
              <a:rPr lang="en-US" altLang="ko-KR" dirty="0"/>
              <a:t>) </a:t>
            </a:r>
            <a:endParaRPr lang="en-US" altLang="ko-KR" dirty="0"/>
          </a:p>
          <a:p>
            <a:pPr lvl="2"/>
            <a:r>
              <a:rPr lang="en-US" altLang="ko-KR" dirty="0"/>
              <a:t>m = number of </a:t>
            </a:r>
            <a:r>
              <a:rPr lang="en-US" altLang="ko-KR" b="1" dirty="0"/>
              <a:t>training examples 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x's </a:t>
            </a:r>
            <a:r>
              <a:rPr lang="en-US" altLang="ko-KR" dirty="0"/>
              <a:t>= input variables / </a:t>
            </a:r>
            <a:r>
              <a:rPr lang="en-US" altLang="ko-KR" dirty="0" smtClean="0"/>
              <a:t>features</a:t>
            </a:r>
          </a:p>
          <a:p>
            <a:pPr lvl="2"/>
            <a:r>
              <a:rPr lang="en-US" altLang="ko-KR" dirty="0" smtClean="0"/>
              <a:t>y's </a:t>
            </a:r>
            <a:r>
              <a:rPr lang="en-US" altLang="ko-KR" dirty="0"/>
              <a:t>= output variable "target" variables 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- single training example </a:t>
            </a:r>
            <a:endParaRPr lang="en-US" altLang="ko-KR" dirty="0"/>
          </a:p>
          <a:p>
            <a:pPr lvl="2"/>
            <a:r>
              <a:rPr lang="en-US" altLang="ko-KR" dirty="0"/>
              <a:t>(xi, </a:t>
            </a:r>
            <a:r>
              <a:rPr lang="en-US" altLang="ko-KR" dirty="0" err="1"/>
              <a:t>yj</a:t>
            </a:r>
            <a:r>
              <a:rPr lang="en-US" altLang="ko-KR" dirty="0"/>
              <a:t>) - specific example (</a:t>
            </a:r>
            <a:r>
              <a:rPr lang="en-US" altLang="ko-KR" dirty="0" err="1" smtClean="0"/>
              <a:t>i_th</a:t>
            </a:r>
            <a:r>
              <a:rPr lang="en-US" altLang="ko-KR" dirty="0" smtClean="0"/>
              <a:t> </a:t>
            </a:r>
            <a:r>
              <a:rPr lang="en-US" altLang="ko-KR" dirty="0"/>
              <a:t>training example)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is an index to training set 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b="1" dirty="0"/>
              <a:t>Linear Regression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52" y="2214471"/>
            <a:ext cx="4404895" cy="17175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91" y="4067077"/>
            <a:ext cx="4283708" cy="17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Linear </a:t>
            </a:r>
            <a:r>
              <a:rPr lang="en-US" altLang="ko-KR" b="1" dirty="0" smtClean="0"/>
              <a:t>Regression</a:t>
            </a:r>
            <a:endParaRPr lang="en-US" altLang="ko-KR" b="1" dirty="0" smtClean="0"/>
          </a:p>
          <a:p>
            <a:r>
              <a:rPr lang="en-US" altLang="ko-KR" dirty="0"/>
              <a:t>With our training set defined - how do we used it?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Take </a:t>
            </a:r>
            <a:r>
              <a:rPr lang="en-US" altLang="ko-KR" dirty="0"/>
              <a:t>training set </a:t>
            </a:r>
            <a:endParaRPr lang="en-US" altLang="ko-KR" dirty="0" smtClean="0"/>
          </a:p>
          <a:p>
            <a:pPr lvl="1"/>
            <a:r>
              <a:rPr lang="en-US" altLang="ko-KR" dirty="0"/>
              <a:t>Pass into a learning </a:t>
            </a:r>
            <a:r>
              <a:rPr lang="en-US" altLang="ko-KR" dirty="0" smtClean="0"/>
              <a:t>algorithm</a:t>
            </a:r>
          </a:p>
          <a:p>
            <a:pPr lvl="1"/>
            <a:r>
              <a:rPr lang="en-US" altLang="ko-KR" dirty="0" smtClean="0"/>
              <a:t>Algorithm </a:t>
            </a:r>
            <a:r>
              <a:rPr lang="en-US" altLang="ko-KR" dirty="0"/>
              <a:t>outputs a function (denoted </a:t>
            </a:r>
            <a:r>
              <a:rPr lang="en-US" altLang="ko-KR" i="1" dirty="0"/>
              <a:t>h </a:t>
            </a:r>
            <a:r>
              <a:rPr lang="en-US" altLang="ko-KR" dirty="0"/>
              <a:t>) (h = hypothesis) </a:t>
            </a:r>
            <a:endParaRPr lang="en-US" altLang="ko-KR" dirty="0"/>
          </a:p>
          <a:p>
            <a:pPr lvl="2"/>
            <a:r>
              <a:rPr lang="en-US" altLang="ko-KR" dirty="0"/>
              <a:t>This function takes an input (e.g. size of new house) </a:t>
            </a:r>
            <a:endParaRPr lang="en-US" altLang="ko-KR" dirty="0"/>
          </a:p>
          <a:p>
            <a:pPr lvl="2"/>
            <a:r>
              <a:rPr lang="en-US" altLang="ko-KR" dirty="0"/>
              <a:t>Tries to output the estimated value of Y </a:t>
            </a:r>
            <a:endParaRPr lang="en-US" altLang="ko-KR" dirty="0" smtClean="0"/>
          </a:p>
          <a:p>
            <a:r>
              <a:rPr lang="en-US" altLang="ko-KR" dirty="0" smtClean="0"/>
              <a:t>How </a:t>
            </a:r>
            <a:r>
              <a:rPr lang="en-US" altLang="ko-KR" dirty="0"/>
              <a:t>do we represent hypothesis </a:t>
            </a:r>
            <a:r>
              <a:rPr lang="en-US" altLang="ko-KR" i="1" dirty="0"/>
              <a:t>h </a:t>
            </a:r>
            <a:r>
              <a:rPr lang="en-US" altLang="ko-KR" dirty="0"/>
              <a:t>? </a:t>
            </a:r>
            <a:endParaRPr lang="en-US" altLang="ko-KR" dirty="0"/>
          </a:p>
          <a:p>
            <a:pPr lvl="1"/>
            <a:r>
              <a:rPr lang="en-US" altLang="ko-KR" dirty="0"/>
              <a:t>Going to present h as;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θi</a:t>
            </a:r>
            <a:r>
              <a:rPr lang="en-US" altLang="ko-KR" dirty="0"/>
              <a:t> are </a:t>
            </a:r>
            <a:r>
              <a:rPr lang="en-US" altLang="ko-KR" dirty="0" smtClean="0">
                <a:solidFill>
                  <a:srgbClr val="0000FF"/>
                </a:solidFill>
              </a:rPr>
              <a:t>parameters</a:t>
            </a:r>
            <a:r>
              <a:rPr lang="en-US" altLang="ko-KR" dirty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 </a:t>
            </a:r>
            <a:r>
              <a:rPr lang="en-US" altLang="ko-KR" dirty="0"/>
              <a:t>in </a:t>
            </a:r>
            <a:r>
              <a:rPr lang="en-US" altLang="ko-KR" dirty="0" smtClean="0"/>
              <a:t>summary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hypothesis takes in some </a:t>
            </a:r>
            <a:r>
              <a:rPr lang="en-US" altLang="ko-KR" dirty="0" smtClean="0"/>
              <a:t>variable</a:t>
            </a:r>
          </a:p>
          <a:p>
            <a:pPr lvl="1"/>
            <a:r>
              <a:rPr lang="en-US" altLang="ko-KR" dirty="0" smtClean="0"/>
              <a:t>Uses </a:t>
            </a:r>
            <a:r>
              <a:rPr lang="en-US" altLang="ko-KR" dirty="0"/>
              <a:t>parameters determined by a learning system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Outputs </a:t>
            </a:r>
            <a:r>
              <a:rPr lang="en-US" altLang="ko-KR" dirty="0"/>
              <a:t>a prediction based on that </a:t>
            </a:r>
            <a:r>
              <a:rPr lang="en-US" altLang="ko-KR" dirty="0" smtClean="0"/>
              <a:t>input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2" y="4283716"/>
            <a:ext cx="2820296" cy="4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b="1" dirty="0"/>
              <a:t>Linear regression - implementation (cost function) </a:t>
            </a:r>
            <a:endParaRPr lang="en-US" altLang="ko-KR" dirty="0"/>
          </a:p>
          <a:p>
            <a:r>
              <a:rPr lang="en-US" altLang="ko-KR" dirty="0"/>
              <a:t>A cost function lets us figure out how to fit the best straight line to our data </a:t>
            </a:r>
            <a:endParaRPr lang="en-US" altLang="ko-KR" dirty="0"/>
          </a:p>
          <a:p>
            <a:r>
              <a:rPr lang="en-US" altLang="ko-KR" dirty="0"/>
              <a:t>Think of </a:t>
            </a:r>
            <a:r>
              <a:rPr lang="en-US" altLang="ko-KR" dirty="0" err="1"/>
              <a:t>hθ</a:t>
            </a:r>
            <a:r>
              <a:rPr lang="en-US" altLang="ko-KR" dirty="0"/>
              <a:t>(x) as a "y imitator" </a:t>
            </a:r>
            <a:endParaRPr lang="en-US" altLang="ko-KR" dirty="0"/>
          </a:p>
          <a:p>
            <a:pPr lvl="1"/>
            <a:r>
              <a:rPr lang="en-US" altLang="ko-KR" dirty="0" smtClean="0"/>
              <a:t>it </a:t>
            </a:r>
            <a:r>
              <a:rPr lang="en-US" altLang="ko-KR" dirty="0"/>
              <a:t>tries to convert the x into y, and considering we already have y we can evaluate how well </a:t>
            </a:r>
            <a:r>
              <a:rPr lang="en-US" altLang="ko-KR" dirty="0" err="1"/>
              <a:t>hθ</a:t>
            </a:r>
            <a:r>
              <a:rPr lang="en-US" altLang="ko-KR" dirty="0"/>
              <a:t>(x) does </a:t>
            </a:r>
            <a:r>
              <a:rPr lang="en-US" altLang="ko-KR" dirty="0" smtClean="0"/>
              <a:t>this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5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2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2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6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4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3568107" y="1247453"/>
            <a:ext cx="5245693" cy="4010347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75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61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8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1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8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6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9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sanghyukchun.github.io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9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dirty="0" smtClean="0"/>
              <a:t>What is Machine Learning</a:t>
            </a:r>
          </a:p>
          <a:p>
            <a:pPr lvl="1"/>
            <a:r>
              <a:rPr lang="en-US" altLang="ko-KR" dirty="0" smtClean="0"/>
              <a:t>Easy Answer</a:t>
            </a:r>
          </a:p>
          <a:p>
            <a:pPr lvl="2"/>
            <a:r>
              <a:rPr lang="en-US" altLang="ko-KR" dirty="0"/>
              <a:t>Machine Learning</a:t>
            </a:r>
            <a:r>
              <a:rPr lang="ko-KR" altLang="en-US" dirty="0"/>
              <a:t>은 컴퓨터에게 사람이 직접 명시적으로 </a:t>
            </a:r>
            <a:r>
              <a:rPr lang="en-US" altLang="ko-KR" dirty="0"/>
              <a:t>Logic</a:t>
            </a:r>
            <a:r>
              <a:rPr lang="ko-KR" altLang="en-US" dirty="0"/>
              <a:t>을 지시하지 않아도 데이터를 통해 컴퓨터가 ‘학습’을 하고 그것을 사용해 컴퓨터가 자동으로 문제를 해결하도록하는 것을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Deep Answer</a:t>
            </a:r>
          </a:p>
          <a:p>
            <a:pPr lvl="2"/>
            <a:r>
              <a:rPr lang="en-US" altLang="ko-KR" dirty="0"/>
              <a:t>Machine </a:t>
            </a:r>
            <a:r>
              <a:rPr lang="en-US" altLang="ko-KR" dirty="0" smtClean="0"/>
              <a:t>Learning</a:t>
            </a:r>
            <a:r>
              <a:rPr lang="ko-KR" altLang="en-US" dirty="0"/>
              <a:t>이 하는 일은 주어진 ‘데이터’ </a:t>
            </a:r>
            <a:r>
              <a:rPr lang="en-US" altLang="ko-KR" dirty="0"/>
              <a:t>X=(x1,x2,x3,…,</a:t>
            </a:r>
            <a:r>
              <a:rPr lang="en-US" altLang="ko-KR" dirty="0" err="1"/>
              <a:t>xn</a:t>
            </a:r>
            <a:r>
              <a:rPr lang="en-US" altLang="ko-KR" dirty="0"/>
              <a:t>)</a:t>
            </a:r>
            <a:r>
              <a:rPr lang="ko-KR" altLang="en-US" dirty="0"/>
              <a:t>와 각 데이터에 대응하는 실제 ‘현상’ </a:t>
            </a:r>
            <a:r>
              <a:rPr lang="en-US" altLang="ko-KR" dirty="0"/>
              <a:t>Y=(y1,y2,…,</a:t>
            </a:r>
            <a:r>
              <a:rPr lang="en-US" altLang="ko-KR" dirty="0" err="1"/>
              <a:t>yn</a:t>
            </a:r>
            <a:r>
              <a:rPr lang="en-US" altLang="ko-KR" dirty="0"/>
              <a:t>)</a:t>
            </a:r>
            <a:r>
              <a:rPr lang="ko-KR" altLang="en-US" dirty="0"/>
              <a:t>에 대한 ‘관계’ </a:t>
            </a:r>
            <a:r>
              <a:rPr lang="en-US" altLang="ko-KR" dirty="0"/>
              <a:t>function f</a:t>
            </a:r>
            <a:r>
              <a:rPr lang="ko-KR" altLang="en-US" dirty="0"/>
              <a:t>를 찾는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/>
            <a:r>
              <a:rPr lang="ko-KR" altLang="en-US" dirty="0"/>
              <a:t>정확한 함수 </a:t>
            </a:r>
            <a:r>
              <a:rPr lang="en-US" altLang="ko-KR" dirty="0"/>
              <a:t>f</a:t>
            </a:r>
            <a:r>
              <a:rPr lang="ko-KR" altLang="en-US" dirty="0"/>
              <a:t>를 찾기 위해 </a:t>
            </a:r>
            <a:r>
              <a:rPr lang="en-US" altLang="ko-KR" dirty="0"/>
              <a:t>Machine </a:t>
            </a:r>
            <a:r>
              <a:rPr lang="en-US" altLang="ko-KR" dirty="0" smtClean="0"/>
              <a:t>Learning </a:t>
            </a:r>
            <a:r>
              <a:rPr lang="ko-KR" altLang="en-US" dirty="0"/>
              <a:t>알고리즘들은 데이터에 대한 가정을 하고</a:t>
            </a:r>
            <a:r>
              <a:rPr lang="en-US" altLang="ko-KR" dirty="0"/>
              <a:t>, </a:t>
            </a:r>
            <a:r>
              <a:rPr lang="ko-KR" altLang="en-US" dirty="0"/>
              <a:t>그 가정에 따라 주어진 데이터를 ‘최대한 잘 설명할 수 있는’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en-US" altLang="ko-KR" dirty="0"/>
              <a:t>f′</a:t>
            </a:r>
            <a:r>
              <a:rPr lang="ko-KR" altLang="en-US" dirty="0"/>
              <a:t>을 찾는다</a:t>
            </a:r>
            <a:r>
              <a:rPr lang="en-US" altLang="ko-KR" dirty="0"/>
              <a:t>. </a:t>
            </a:r>
            <a:r>
              <a:rPr lang="ko-KR" altLang="en-US" dirty="0"/>
              <a:t>이때 이런 </a:t>
            </a:r>
            <a:r>
              <a:rPr lang="en-US" altLang="ko-KR" dirty="0"/>
              <a:t>f′</a:t>
            </a:r>
            <a:r>
              <a:rPr lang="ko-KR" altLang="en-US" dirty="0"/>
              <a:t>을 </a:t>
            </a:r>
            <a:r>
              <a:rPr lang="en-US" altLang="ko-KR" dirty="0"/>
              <a:t>Hypothesis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9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dirty="0" smtClean="0"/>
              <a:t>Basic Concept of Machine Learning</a:t>
            </a:r>
            <a:endParaRPr lang="en-US" altLang="ko-KR" dirty="0" smtClean="0"/>
          </a:p>
          <a:p>
            <a:pPr lvl="1"/>
            <a:r>
              <a:rPr lang="en-US" altLang="ko-KR" dirty="0"/>
              <a:t>Set of possible instance(domain):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smtClean="0"/>
              <a:t>Output</a:t>
            </a:r>
            <a:r>
              <a:rPr lang="en-US" altLang="ko-KR" dirty="0"/>
              <a:t>: </a:t>
            </a:r>
            <a:r>
              <a:rPr lang="en-US" altLang="ko-KR" dirty="0" smtClean="0"/>
              <a:t>Y</a:t>
            </a:r>
          </a:p>
          <a:p>
            <a:pPr lvl="1"/>
            <a:r>
              <a:rPr lang="en-US" altLang="ko-KR" dirty="0" smtClean="0"/>
              <a:t>Unknown </a:t>
            </a:r>
            <a:r>
              <a:rPr lang="en-US" altLang="ko-KR" dirty="0"/>
              <a:t>target function </a:t>
            </a:r>
            <a:r>
              <a:rPr lang="en-US" altLang="ko-KR" dirty="0" err="1"/>
              <a:t>f:X→</a:t>
            </a:r>
            <a:r>
              <a:rPr lang="en-US" altLang="ko-KR" dirty="0" err="1" smtClean="0"/>
              <a:t>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 </a:t>
            </a:r>
            <a:r>
              <a:rPr lang="en-US" altLang="ko-KR" dirty="0"/>
              <a:t>of hypothesis function space H⊂{</a:t>
            </a:r>
            <a:r>
              <a:rPr lang="en-US" altLang="ko-KR" dirty="0" err="1"/>
              <a:t>h|h:X→</a:t>
            </a:r>
            <a:r>
              <a:rPr lang="en-US" altLang="ko-KR" dirty="0" err="1" smtClean="0"/>
              <a:t>Y</a:t>
            </a: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 smtClean="0"/>
              <a:t>Input</a:t>
            </a:r>
          </a:p>
          <a:p>
            <a:pPr lvl="2"/>
            <a:r>
              <a:rPr lang="en-US" altLang="ko-KR" dirty="0" smtClean="0"/>
              <a:t>Training </a:t>
            </a:r>
            <a:r>
              <a:rPr lang="en-US" altLang="ko-KR" dirty="0"/>
              <a:t>example {⟨</a:t>
            </a:r>
            <a:r>
              <a:rPr lang="en-US" altLang="ko-KR" dirty="0" err="1"/>
              <a:t>xi,yi</a:t>
            </a:r>
            <a:r>
              <a:rPr lang="en-US" altLang="ko-KR" dirty="0"/>
              <a:t>⟩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lvl="1"/>
            <a:r>
              <a:rPr lang="en-US" altLang="ko-KR" dirty="0" smtClean="0"/>
              <a:t>Output</a:t>
            </a:r>
          </a:p>
          <a:p>
            <a:pPr lvl="2"/>
            <a:r>
              <a:rPr lang="en-US" altLang="ko-KR" dirty="0" err="1" smtClean="0"/>
              <a:t>h</a:t>
            </a:r>
            <a:r>
              <a:rPr lang="en-US" altLang="ko-KR" dirty="0" err="1"/>
              <a:t>∈</a:t>
            </a:r>
            <a:r>
              <a:rPr lang="en-US" altLang="ko-KR" dirty="0" err="1" smtClean="0"/>
              <a:t>H</a:t>
            </a:r>
            <a:r>
              <a:rPr lang="en-US" altLang="ko-KR" dirty="0" smtClean="0"/>
              <a:t> </a:t>
            </a:r>
            <a:r>
              <a:rPr lang="en-US" altLang="ko-KR" dirty="0"/>
              <a:t>that best approximates target function f with some performance measure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91" y="4395404"/>
            <a:ext cx="4283708" cy="1745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dirty="0" smtClean="0"/>
              <a:t>Class of Machine Learning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497705" y="2247576"/>
            <a:ext cx="6178442" cy="1805893"/>
            <a:chOff x="2695685" y="2159585"/>
            <a:chExt cx="6178442" cy="1805893"/>
          </a:xfrm>
        </p:grpSpPr>
        <p:grpSp>
          <p:nvGrpSpPr>
            <p:cNvPr id="8" name="그룹 7"/>
            <p:cNvGrpSpPr/>
            <p:nvPr/>
          </p:nvGrpSpPr>
          <p:grpSpPr>
            <a:xfrm>
              <a:off x="2695685" y="2159585"/>
              <a:ext cx="3818917" cy="1805893"/>
              <a:chOff x="2695685" y="2159585"/>
              <a:chExt cx="3818917" cy="1805893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849555" y="2159585"/>
                <a:ext cx="1515979" cy="7339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mtClean="0"/>
                  <a:t>Machine Learning</a:t>
                </a:r>
                <a:endParaRPr kumimoji="1" lang="ko-KR" altLang="en-US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2695685" y="3215829"/>
                <a:ext cx="3818917" cy="749649"/>
                <a:chOff x="2497662" y="3299691"/>
                <a:chExt cx="3818917" cy="749649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2497662" y="3299691"/>
                  <a:ext cx="1568117" cy="7339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 smtClean="0"/>
                    <a:t>Supervised Learning</a:t>
                  </a:r>
                  <a:endParaRPr kumimoji="1" lang="ko-KR" altLang="en-US" dirty="0"/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4752472" y="3315413"/>
                  <a:ext cx="1564107" cy="7339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 smtClean="0"/>
                    <a:t>Unsupervised Learning</a:t>
                  </a:r>
                  <a:endParaRPr kumimoji="1" lang="ko-KR" altLang="en-US" dirty="0"/>
                </a:p>
              </p:txBody>
            </p:sp>
          </p:grpSp>
        </p:grpSp>
        <p:sp>
          <p:nvSpPr>
            <p:cNvPr id="18" name="모서리가 둥근 직사각형 17"/>
            <p:cNvSpPr/>
            <p:nvPr/>
          </p:nvSpPr>
          <p:spPr>
            <a:xfrm>
              <a:off x="7201295" y="3231550"/>
              <a:ext cx="1672832" cy="7339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Reinforcement</a:t>
              </a:r>
            </a:p>
            <a:p>
              <a:pPr algn="ctr"/>
              <a:r>
                <a:rPr kumimoji="1" lang="en-US" altLang="ko-KR" dirty="0" smtClean="0"/>
                <a:t>learning</a:t>
              </a:r>
              <a:endParaRPr kumimoji="1"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497705" y="4389682"/>
            <a:ext cx="4073811" cy="1584575"/>
            <a:chOff x="1523773" y="4314589"/>
            <a:chExt cx="4073811" cy="158457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523773" y="4314589"/>
              <a:ext cx="1845069" cy="15688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&lt;Task Driven&gt;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R" dirty="0" smtClean="0">
                  <a:solidFill>
                    <a:schemeClr val="tx1"/>
                  </a:solidFill>
                </a:rPr>
                <a:t>Regression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R" dirty="0" smtClean="0">
                  <a:solidFill>
                    <a:schemeClr val="tx1"/>
                  </a:solidFill>
                </a:rPr>
                <a:t>Classification</a:t>
              </a: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752515" y="4330311"/>
              <a:ext cx="1845069" cy="15688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&lt;Data Driven&gt;</a:t>
              </a:r>
            </a:p>
            <a:p>
              <a:pPr marL="285750" indent="-285750">
                <a:buFontTx/>
                <a:buChar char="-"/>
              </a:pPr>
              <a:r>
                <a:rPr kumimoji="1" lang="en-US" altLang="ko-KR" dirty="0" smtClean="0">
                  <a:solidFill>
                    <a:schemeClr val="tx1"/>
                  </a:solidFill>
                </a:rPr>
                <a:t>Clustering</a:t>
              </a:r>
            </a:p>
          </p:txBody>
        </p:sp>
      </p:grpSp>
      <p:cxnSp>
        <p:nvCxnSpPr>
          <p:cNvPr id="13" name="꺾인 연결선[E] 12"/>
          <p:cNvCxnSpPr>
            <a:stCxn id="6" idx="2"/>
            <a:endCxn id="14" idx="0"/>
          </p:cNvCxnSpPr>
          <p:nvPr/>
        </p:nvCxnSpPr>
        <p:spPr>
          <a:xfrm rot="5400000">
            <a:off x="2684507" y="2578761"/>
            <a:ext cx="322317" cy="1127801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/>
          <p:cNvCxnSpPr>
            <a:stCxn id="6" idx="2"/>
            <a:endCxn id="18" idx="0"/>
          </p:cNvCxnSpPr>
          <p:nvPr/>
        </p:nvCxnSpPr>
        <p:spPr>
          <a:xfrm rot="16200000" flipH="1">
            <a:off x="4955629" y="1435439"/>
            <a:ext cx="338038" cy="343016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/>
          <p:cNvCxnSpPr>
            <a:stCxn id="6" idx="2"/>
            <a:endCxn id="17" idx="0"/>
          </p:cNvCxnSpPr>
          <p:nvPr/>
        </p:nvCxnSpPr>
        <p:spPr>
          <a:xfrm rot="16200000" flipH="1">
            <a:off x="3803048" y="2588020"/>
            <a:ext cx="338039" cy="112500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endCxn id="20" idx="0"/>
          </p:cNvCxnSpPr>
          <p:nvPr/>
        </p:nvCxnSpPr>
        <p:spPr>
          <a:xfrm rot="16200000" flipH="1">
            <a:off x="2182809" y="4152250"/>
            <a:ext cx="342543" cy="132319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/>
          <p:cNvCxnSpPr>
            <a:stCxn id="17" idx="2"/>
            <a:endCxn id="26" idx="0"/>
          </p:cNvCxnSpPr>
          <p:nvPr/>
        </p:nvCxnSpPr>
        <p:spPr>
          <a:xfrm rot="16200000" flipH="1">
            <a:off x="4415808" y="4172229"/>
            <a:ext cx="351935" cy="11441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/>
          <p:cNvCxnSpPr>
            <a:stCxn id="18" idx="2"/>
            <a:endCxn id="39" idx="0"/>
          </p:cNvCxnSpPr>
          <p:nvPr/>
        </p:nvCxnSpPr>
        <p:spPr>
          <a:xfrm rot="16200000" flipH="1">
            <a:off x="6677635" y="4215563"/>
            <a:ext cx="410310" cy="8611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6003315" y="4463778"/>
            <a:ext cx="1845069" cy="15688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&lt;Algorithm learns to </a:t>
            </a:r>
          </a:p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react to an environment&gt;</a:t>
            </a:r>
          </a:p>
        </p:txBody>
      </p:sp>
    </p:spTree>
    <p:extLst>
      <p:ext uri="{BB962C8B-B14F-4D97-AF65-F5344CB8AC3E}">
        <p14:creationId xmlns:p14="http://schemas.microsoft.com/office/powerpoint/2010/main" val="1768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dirty="0"/>
              <a:t>Supervised learning - introduction </a:t>
            </a:r>
            <a:r>
              <a:rPr lang="en-US" altLang="ko-KR" dirty="0" smtClean="0"/>
              <a:t>: </a:t>
            </a:r>
            <a:r>
              <a:rPr lang="en-US" altLang="ko-KR" dirty="0"/>
              <a:t>regression problem </a:t>
            </a:r>
            <a:endParaRPr lang="en-US" altLang="ko-KR" dirty="0"/>
          </a:p>
          <a:p>
            <a:pPr lvl="1"/>
            <a:r>
              <a:rPr lang="en-US" altLang="ko-KR" dirty="0"/>
              <a:t>Example problem: "Given this data, a friend has a house 750 square feet - how much can they be expected to get</a:t>
            </a:r>
            <a:r>
              <a:rPr lang="en-US" altLang="ko-KR" dirty="0" smtClean="0"/>
              <a:t>?”</a:t>
            </a:r>
          </a:p>
          <a:p>
            <a:pPr lvl="1"/>
            <a:r>
              <a:rPr lang="en-US" altLang="ko-KR" dirty="0"/>
              <a:t>The idea is we can learn what makes the price a certain value from the </a:t>
            </a:r>
            <a:r>
              <a:rPr lang="en-US" altLang="ko-KR" dirty="0">
                <a:solidFill>
                  <a:srgbClr val="0000FF"/>
                </a:solidFill>
              </a:rPr>
              <a:t>training </a:t>
            </a:r>
            <a:r>
              <a:rPr lang="en-US" altLang="ko-KR" dirty="0" smtClean="0">
                <a:solidFill>
                  <a:srgbClr val="0000FF"/>
                </a:solidFill>
              </a:rPr>
              <a:t>data</a:t>
            </a:r>
            <a:endParaRPr lang="en-US" altLang="ko-KR" dirty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algorithm should then produce more right answers based on new </a:t>
            </a:r>
            <a:r>
              <a:rPr lang="en-US" altLang="ko-KR" dirty="0">
                <a:solidFill>
                  <a:srgbClr val="0000FF"/>
                </a:solidFill>
              </a:rPr>
              <a:t>training data</a:t>
            </a:r>
            <a:r>
              <a:rPr lang="en-US" altLang="ko-KR" dirty="0"/>
              <a:t> where we don't know the price </a:t>
            </a:r>
            <a:r>
              <a:rPr lang="en-US" altLang="ko-KR" dirty="0" smtClean="0"/>
              <a:t>already.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34" y="3653336"/>
            <a:ext cx="5155532" cy="25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dirty="0"/>
              <a:t>Supervised learning - </a:t>
            </a:r>
            <a:r>
              <a:rPr lang="en-US" altLang="ko-KR" dirty="0" smtClean="0"/>
              <a:t>classification </a:t>
            </a:r>
            <a:endParaRPr lang="en-US" altLang="ko-KR" dirty="0"/>
          </a:p>
          <a:p>
            <a:pPr lvl="1"/>
            <a:r>
              <a:rPr lang="en-US" altLang="ko-KR" dirty="0"/>
              <a:t>Example problem: </a:t>
            </a:r>
            <a:r>
              <a:rPr lang="en-US" altLang="ko-KR" dirty="0" smtClean="0"/>
              <a:t>"</a:t>
            </a:r>
            <a:r>
              <a:rPr lang="en-US" altLang="ko-KR" dirty="0"/>
              <a:t> Can we definer breast cancer as malignant or benign based on </a:t>
            </a:r>
            <a:r>
              <a:rPr lang="en-US" altLang="ko-KR" dirty="0" smtClean="0"/>
              <a:t>tumor size?”</a:t>
            </a:r>
          </a:p>
          <a:p>
            <a:pPr lvl="1"/>
            <a:r>
              <a:rPr lang="en-US" altLang="ko-KR" dirty="0"/>
              <a:t>Classify data into one of two discrete classes - no in between, either malignant or not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classification problems, can have a discrete number of possible values for the output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896340" y="3463332"/>
            <a:ext cx="5422410" cy="2804073"/>
            <a:chOff x="2019529" y="3441639"/>
            <a:chExt cx="5422410" cy="280407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529" y="3441639"/>
              <a:ext cx="5176032" cy="176561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989" y="5387290"/>
              <a:ext cx="4791950" cy="858422"/>
            </a:xfrm>
            <a:prstGeom prst="rect">
              <a:avLst/>
            </a:prstGeom>
          </p:spPr>
        </p:pic>
        <p:sp>
          <p:nvSpPr>
            <p:cNvPr id="7" name="아래쪽 화살표[D] 6"/>
            <p:cNvSpPr/>
            <p:nvPr/>
          </p:nvSpPr>
          <p:spPr>
            <a:xfrm>
              <a:off x="5045964" y="5225090"/>
              <a:ext cx="409074" cy="3054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7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dirty="0"/>
              <a:t>Supervised learning - </a:t>
            </a:r>
            <a:r>
              <a:rPr lang="en-US" altLang="ko-KR" dirty="0" smtClean="0"/>
              <a:t>classification </a:t>
            </a:r>
            <a:endParaRPr lang="en-US" altLang="ko-KR" dirty="0"/>
          </a:p>
          <a:p>
            <a:pPr lvl="1"/>
            <a:r>
              <a:rPr lang="en-US" altLang="ko-KR" dirty="0"/>
              <a:t>Use only one attribute (</a:t>
            </a:r>
            <a:r>
              <a:rPr lang="en-US" altLang="ko-KR" dirty="0" smtClean="0"/>
              <a:t>size)</a:t>
            </a:r>
          </a:p>
          <a:p>
            <a:pPr lvl="2"/>
            <a:r>
              <a:rPr lang="en-US" altLang="ko-KR" dirty="0" smtClean="0"/>
              <a:t>In </a:t>
            </a:r>
            <a:r>
              <a:rPr lang="en-US" altLang="ko-KR" dirty="0"/>
              <a:t>other problems may have multiple </a:t>
            </a:r>
            <a:r>
              <a:rPr lang="en-US" altLang="ko-KR" dirty="0" smtClean="0">
                <a:solidFill>
                  <a:srgbClr val="0000FF"/>
                </a:solidFill>
              </a:rPr>
              <a:t>attributes</a:t>
            </a:r>
          </a:p>
          <a:p>
            <a:pPr lvl="2"/>
            <a:r>
              <a:rPr lang="en-US" altLang="ko-KR" dirty="0" smtClean="0"/>
              <a:t>We </a:t>
            </a:r>
            <a:r>
              <a:rPr lang="en-US" altLang="ko-KR" dirty="0"/>
              <a:t>may also, for example, know age and tumor size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82" y="3117916"/>
            <a:ext cx="4188436" cy="30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F7F229-5A67-4B3C-BE7F-AD7A3DDD399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xfrm>
            <a:off x="1023938" y="1837267"/>
            <a:ext cx="6969125" cy="4363508"/>
          </a:xfrm>
        </p:spPr>
        <p:txBody>
          <a:bodyPr/>
          <a:lstStyle/>
          <a:p>
            <a:r>
              <a:rPr lang="en-US" altLang="ko-KR" dirty="0"/>
              <a:t>Unsupervised learning - introduction </a:t>
            </a:r>
            <a:r>
              <a:rPr lang="en-US" altLang="ko-KR" dirty="0" smtClean="0"/>
              <a:t>: </a:t>
            </a:r>
            <a:r>
              <a:rPr lang="en-US" altLang="ko-KR" dirty="0"/>
              <a:t>Clustering algorithm </a:t>
            </a:r>
          </a:p>
          <a:p>
            <a:pPr lvl="1"/>
            <a:r>
              <a:rPr lang="en-US" altLang="ko-KR" dirty="0"/>
              <a:t>In unsupervised learning, we get </a:t>
            </a:r>
            <a:r>
              <a:rPr lang="en-US" altLang="ko-KR" dirty="0">
                <a:solidFill>
                  <a:srgbClr val="0000FF"/>
                </a:solidFill>
              </a:rPr>
              <a:t>unlabeled data 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/>
              <a:t>Just told - here is a data set, can you </a:t>
            </a:r>
            <a:r>
              <a:rPr lang="en-US" altLang="ko-KR" dirty="0">
                <a:solidFill>
                  <a:srgbClr val="0000FF"/>
                </a:solidFill>
              </a:rPr>
              <a:t>structure</a:t>
            </a:r>
            <a:r>
              <a:rPr lang="en-US" altLang="ko-KR" dirty="0"/>
              <a:t> </a:t>
            </a:r>
            <a:r>
              <a:rPr lang="en-US" altLang="ko-KR" dirty="0" smtClean="0"/>
              <a:t>it</a:t>
            </a:r>
          </a:p>
          <a:p>
            <a:pPr lvl="1"/>
            <a:r>
              <a:rPr lang="en-US" altLang="ko-KR" dirty="0" smtClean="0"/>
              <a:t>One </a:t>
            </a:r>
            <a:r>
              <a:rPr lang="en-US" altLang="ko-KR" dirty="0"/>
              <a:t>way of doing this would be to cluster data into to groups </a:t>
            </a:r>
            <a:endParaRPr lang="en-US" altLang="ko-KR" dirty="0"/>
          </a:p>
          <a:p>
            <a:pPr lvl="2"/>
            <a:r>
              <a:rPr lang="en-US" altLang="ko-KR" dirty="0"/>
              <a:t>This is a clustering </a:t>
            </a:r>
            <a:r>
              <a:rPr lang="en-US" altLang="ko-KR" dirty="0" smtClean="0"/>
              <a:t>algorithm</a:t>
            </a:r>
            <a:endParaRPr lang="en-US" altLang="ko-KR" dirty="0"/>
          </a:p>
          <a:p>
            <a:pPr lvl="1"/>
            <a:r>
              <a:rPr lang="en-US" altLang="ko-KR" dirty="0"/>
              <a:t>Example of clustering algorithm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Google </a:t>
            </a:r>
            <a:r>
              <a:rPr lang="en-US" altLang="ko-KR" dirty="0"/>
              <a:t>news </a:t>
            </a:r>
            <a:endParaRPr lang="en-US" altLang="ko-KR" dirty="0"/>
          </a:p>
          <a:p>
            <a:pPr lvl="3"/>
            <a:r>
              <a:rPr lang="en-US" altLang="ko-KR" dirty="0"/>
              <a:t>Groups news stories into cohesive </a:t>
            </a:r>
            <a:r>
              <a:rPr lang="en-US" altLang="ko-KR" dirty="0" smtClean="0"/>
              <a:t>groups</a:t>
            </a:r>
          </a:p>
          <a:p>
            <a:pPr lvl="2"/>
            <a:r>
              <a:rPr lang="en-US" altLang="ko-KR" dirty="0"/>
              <a:t>Social network analysis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Customer </a:t>
            </a:r>
            <a:r>
              <a:rPr lang="en-US" altLang="ko-KR" dirty="0"/>
              <a:t>data </a:t>
            </a:r>
            <a:endParaRPr lang="en-US" altLang="ko-KR" dirty="0"/>
          </a:p>
          <a:p>
            <a:pPr lvl="2"/>
            <a:r>
              <a:rPr lang="en-US" altLang="ko-KR" dirty="0"/>
              <a:t>Run algorithm to cluster individuals into types of people </a:t>
            </a:r>
            <a:endParaRPr lang="en-US" altLang="ko-KR" dirty="0"/>
          </a:p>
          <a:p>
            <a:pPr lvl="1"/>
            <a:r>
              <a:rPr lang="en-US" altLang="ko-KR" dirty="0" smtClean="0"/>
              <a:t>Basically,</a:t>
            </a:r>
            <a:endParaRPr lang="en-US" altLang="ko-KR" dirty="0"/>
          </a:p>
          <a:p>
            <a:pPr lvl="2"/>
            <a:r>
              <a:rPr lang="en-US" altLang="ko-KR" dirty="0"/>
              <a:t>Can you </a:t>
            </a:r>
            <a:r>
              <a:rPr lang="en-US" altLang="ko-KR" dirty="0">
                <a:solidFill>
                  <a:srgbClr val="0000FF"/>
                </a:solidFill>
              </a:rPr>
              <a:t>automatically generate structure</a:t>
            </a:r>
          </a:p>
          <a:p>
            <a:pPr lvl="2"/>
            <a:r>
              <a:rPr lang="en-US" altLang="ko-KR" dirty="0"/>
              <a:t>Because we don't give it the answer, it's unsupervised learning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704714" y="1416483"/>
            <a:ext cx="7618014" cy="4879542"/>
            <a:chOff x="704714" y="1416483"/>
            <a:chExt cx="7618014" cy="4879542"/>
          </a:xfrm>
        </p:grpSpPr>
        <p:sp>
          <p:nvSpPr>
            <p:cNvPr id="23" name="자유형 22"/>
            <p:cNvSpPr/>
            <p:nvPr/>
          </p:nvSpPr>
          <p:spPr>
            <a:xfrm>
              <a:off x="711996" y="1704336"/>
              <a:ext cx="172001" cy="150113"/>
            </a:xfrm>
            <a:custGeom>
              <a:avLst/>
              <a:gdLst>
                <a:gd name="connsiteX0" fmla="*/ 319088 w 319088"/>
                <a:gd name="connsiteY0" fmla="*/ 0 h 316706"/>
                <a:gd name="connsiteX1" fmla="*/ 0 w 319088"/>
                <a:gd name="connsiteY1" fmla="*/ 0 h 316706"/>
                <a:gd name="connsiteX2" fmla="*/ 316706 w 319088"/>
                <a:gd name="connsiteY2" fmla="*/ 316706 h 316706"/>
                <a:gd name="connsiteX3" fmla="*/ 319088 w 319088"/>
                <a:gd name="connsiteY3" fmla="*/ 0 h 31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316706">
                  <a:moveTo>
                    <a:pt x="319088" y="0"/>
                  </a:moveTo>
                  <a:lnTo>
                    <a:pt x="0" y="0"/>
                  </a:lnTo>
                  <a:lnTo>
                    <a:pt x="316706" y="316706"/>
                  </a:lnTo>
                  <a:lnTo>
                    <a:pt x="31908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04714" y="1416483"/>
              <a:ext cx="1792948" cy="285683"/>
            </a:xfrm>
            <a:custGeom>
              <a:avLst/>
              <a:gdLst/>
              <a:ahLst/>
              <a:cxnLst/>
              <a:rect l="l" t="t" r="r" b="b"/>
              <a:pathLst>
                <a:path w="1994651" h="381065">
                  <a:moveTo>
                    <a:pt x="0" y="0"/>
                  </a:moveTo>
                  <a:lnTo>
                    <a:pt x="1994651" y="0"/>
                  </a:lnTo>
                  <a:lnTo>
                    <a:pt x="1779764" y="381065"/>
                  </a:lnTo>
                  <a:lnTo>
                    <a:pt x="0" y="376881"/>
                  </a:lnTo>
                  <a:close/>
                </a:path>
              </a:pathLst>
            </a:custGeom>
            <a:solidFill>
              <a:srgbClr val="495B69"/>
            </a:solidFill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2363" y="1560425"/>
              <a:ext cx="7430365" cy="4735600"/>
            </a:xfrm>
            <a:prstGeom prst="rect">
              <a:avLst/>
            </a:prstGeom>
            <a:noFill/>
            <a:ln w="12700">
              <a:solidFill>
                <a:srgbClr val="495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상세 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=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6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네온 가장자리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</TotalTime>
  <Words>770</Words>
  <Application>Microsoft Macintosh PowerPoint</Application>
  <PresentationFormat>화면 슬라이드 쇼(4:3)</PresentationFormat>
  <Paragraphs>165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3" baseType="lpstr">
      <vt:lpstr>맑은 고딕</vt:lpstr>
      <vt:lpstr>옥션고딕 B</vt:lpstr>
      <vt:lpstr>한컴 윤고딕 230</vt:lpstr>
      <vt:lpstr>한컴 윤고딕 240</vt:lpstr>
      <vt:lpstr>한컴 윤고딕 250</vt:lpstr>
      <vt:lpstr>Arial Black</vt:lpstr>
      <vt:lpstr>Calibri</vt:lpstr>
      <vt:lpstr>Calibri Light</vt:lpstr>
      <vt:lpstr>HY강B</vt:lpstr>
      <vt:lpstr>HY견고딕</vt:lpstr>
      <vt:lpstr>Tahoma</vt:lpstr>
      <vt:lpstr>Wingdings</vt:lpstr>
      <vt:lpstr>Yoon 윤고딕 550_TT</vt:lpstr>
      <vt:lpstr>Arial</vt:lpstr>
      <vt:lpstr>Office 테마</vt:lpstr>
      <vt:lpstr>Machine  Learning : Basic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swcon</dc:creator>
  <cp:lastModifiedBy>박지현</cp:lastModifiedBy>
  <cp:revision>126</cp:revision>
  <dcterms:created xsi:type="dcterms:W3CDTF">2015-01-29T01:05:38Z</dcterms:created>
  <dcterms:modified xsi:type="dcterms:W3CDTF">2016-03-17T03:39:56Z</dcterms:modified>
</cp:coreProperties>
</file>