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7" r:id="rId2"/>
    <p:sldId id="256" r:id="rId3"/>
    <p:sldId id="357" r:id="rId4"/>
    <p:sldId id="360" r:id="rId5"/>
    <p:sldId id="358" r:id="rId6"/>
    <p:sldId id="361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59" r:id="rId19"/>
    <p:sldId id="362" r:id="rId20"/>
    <p:sldId id="272" r:id="rId21"/>
    <p:sldId id="27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0000FF"/>
    <a:srgbClr val="495B69"/>
    <a:srgbClr val="F37929"/>
    <a:srgbClr val="5BC1CD"/>
    <a:srgbClr val="115A94"/>
    <a:srgbClr val="013763"/>
    <a:srgbClr val="0E426B"/>
    <a:srgbClr val="274965"/>
    <a:srgbClr val="3E5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9" autoAdjust="0"/>
    <p:restoredTop sz="94660"/>
  </p:normalViewPr>
  <p:slideViewPr>
    <p:cSldViewPr snapToGrid="0">
      <p:cViewPr varScale="1">
        <p:scale>
          <a:sx n="98" d="100"/>
          <a:sy n="98" d="100"/>
        </p:scale>
        <p:origin x="-17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9167F-3910-4B6E-9CD9-003217A41CD5}" type="datetimeFigureOut">
              <a:rPr lang="ko-KR" altLang="en-US" smtClean="0"/>
              <a:pPr/>
              <a:t>2016. 2. 29.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208E6-9293-4482-9A96-2DAB612CC9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08E6-9293-4482-9A96-2DAB612CC9F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44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08E6-9293-4482-9A96-2DAB612CC9F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37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08E6-9293-4482-9A96-2DAB612CC9F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03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08E6-9293-4482-9A96-2DAB612CC9F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3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3"/>
          <p:cNvSpPr/>
          <p:nvPr userDrawn="1"/>
        </p:nvSpPr>
        <p:spPr>
          <a:xfrm rot="10800000">
            <a:off x="0" y="0"/>
            <a:ext cx="9151150" cy="5445224"/>
          </a:xfrm>
          <a:custGeom>
            <a:avLst/>
            <a:gdLst/>
            <a:ahLst/>
            <a:cxnLst/>
            <a:rect l="l" t="t" r="r" b="b"/>
            <a:pathLst>
              <a:path w="9151150" h="5445224">
                <a:moveTo>
                  <a:pt x="7596336" y="0"/>
                </a:moveTo>
                <a:cubicBezTo>
                  <a:pt x="8126849" y="0"/>
                  <a:pt x="8646468" y="27113"/>
                  <a:pt x="9151150" y="80706"/>
                </a:cubicBezTo>
                <a:lnTo>
                  <a:pt x="9151150" y="5445224"/>
                </a:lnTo>
                <a:lnTo>
                  <a:pt x="0" y="5445224"/>
                </a:lnTo>
                <a:lnTo>
                  <a:pt x="0" y="2500695"/>
                </a:lnTo>
                <a:cubicBezTo>
                  <a:pt x="1548205" y="1002212"/>
                  <a:pt x="4370930" y="0"/>
                  <a:pt x="7596336" y="0"/>
                </a:cubicBezTo>
                <a:close/>
              </a:path>
            </a:pathLst>
          </a:custGeom>
          <a:gradFill flip="none" rotWithShape="1">
            <a:gsLst>
              <a:gs pos="0">
                <a:srgbClr val="115A94">
                  <a:shade val="30000"/>
                  <a:satMod val="115000"/>
                </a:srgbClr>
              </a:gs>
              <a:gs pos="50000">
                <a:srgbClr val="115A94">
                  <a:shade val="67500"/>
                  <a:satMod val="115000"/>
                </a:srgbClr>
              </a:gs>
              <a:gs pos="100000">
                <a:srgbClr val="115A9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 userDrawn="1"/>
        </p:nvSpPr>
        <p:spPr>
          <a:xfrm>
            <a:off x="5436096" y="4365104"/>
            <a:ext cx="2649894" cy="86409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44" y="6393484"/>
            <a:ext cx="2714627" cy="413815"/>
          </a:xfrm>
          <a:prstGeom prst="rect">
            <a:avLst/>
          </a:prstGeom>
        </p:spPr>
      </p:pic>
      <p:cxnSp>
        <p:nvCxnSpPr>
          <p:cNvPr id="13" name="직선 연결선 12"/>
          <p:cNvCxnSpPr/>
          <p:nvPr userDrawn="1"/>
        </p:nvCxnSpPr>
        <p:spPr>
          <a:xfrm>
            <a:off x="1573389" y="1616988"/>
            <a:ext cx="6192688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1573389" y="2979063"/>
            <a:ext cx="6192688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26" y="878258"/>
            <a:ext cx="2331090" cy="12665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7057" y="1764601"/>
            <a:ext cx="5725352" cy="1113351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r>
              <a:rPr lang="ko-KR" altLang="en-US" dirty="0" smtClean="0"/>
              <a:t>마스터 제목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6025" y="3139062"/>
            <a:ext cx="4143375" cy="36275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5769" y="120812"/>
            <a:ext cx="103822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6153044" y="4595698"/>
            <a:ext cx="1215998" cy="40290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E426B"/>
                </a:solidFill>
                <a:latin typeface="한컴 윤고딕 240" pitchFamily="18" charset="-127"/>
                <a:ea typeface="한컴 윤고딕 240" pitchFamily="18" charset="-127"/>
              </a:defRPr>
            </a:lvl1pPr>
          </a:lstStyle>
          <a:p>
            <a:pPr lvl="0"/>
            <a:r>
              <a:rPr lang="ko-KR" altLang="en-US" dirty="0" err="1" smtClean="0"/>
              <a:t>김케티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54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>
            <a:off x="2464954" y="653406"/>
            <a:ext cx="782726" cy="6210604"/>
          </a:xfrm>
          <a:custGeom>
            <a:avLst/>
            <a:gdLst>
              <a:gd name="connsiteX0" fmla="*/ 782726 w 782726"/>
              <a:gd name="connsiteY0" fmla="*/ 0 h 6210604"/>
              <a:gd name="connsiteX1" fmla="*/ 782726 w 782726"/>
              <a:gd name="connsiteY1" fmla="*/ 5427878 h 6210604"/>
              <a:gd name="connsiteX2" fmla="*/ 0 w 782726"/>
              <a:gd name="connsiteY2" fmla="*/ 6210604 h 621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726" h="6210604">
                <a:moveTo>
                  <a:pt x="782726" y="0"/>
                </a:moveTo>
                <a:lnTo>
                  <a:pt x="782726" y="5427878"/>
                </a:lnTo>
                <a:lnTo>
                  <a:pt x="0" y="6210604"/>
                </a:lnTo>
              </a:path>
            </a:pathLst>
          </a:custGeom>
          <a:ln w="12700">
            <a:solidFill>
              <a:srgbClr val="115A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3247680" y="653406"/>
            <a:ext cx="5896320" cy="337464"/>
          </a:xfrm>
          <a:prstGeom prst="rect">
            <a:avLst/>
          </a:prstGeom>
          <a:gradFill flip="none" rotWithShape="1">
            <a:gsLst>
              <a:gs pos="0">
                <a:srgbClr val="115A94">
                  <a:shade val="30000"/>
                  <a:satMod val="115000"/>
                </a:srgbClr>
              </a:gs>
              <a:gs pos="50000">
                <a:srgbClr val="115A94">
                  <a:shade val="67500"/>
                  <a:satMod val="115000"/>
                </a:srgbClr>
              </a:gs>
              <a:gs pos="100000">
                <a:srgbClr val="115A9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5896" y="731162"/>
            <a:ext cx="1323166" cy="177392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Arial Black" panose="020B0A04020102020204" pitchFamily="34" charset="0"/>
                <a:ea typeface="옥션고딕 B" pitchFamily="2" charset="-127"/>
              </a:rPr>
              <a:t>CONTENTS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  <a:ea typeface="옥션고딕 B" pitchFamily="2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4" y="5041187"/>
            <a:ext cx="2331090" cy="1266559"/>
          </a:xfrm>
          <a:prstGeom prst="rect">
            <a:avLst/>
          </a:prstGeom>
        </p:spPr>
      </p:pic>
      <p:sp>
        <p:nvSpPr>
          <p:cNvPr id="27" name="텍스트 개체 틀 26"/>
          <p:cNvSpPr>
            <a:spLocks noGrp="1"/>
          </p:cNvSpPr>
          <p:nvPr>
            <p:ph type="body" sz="quarter" idx="10" hasCustomPrompt="1"/>
          </p:nvPr>
        </p:nvSpPr>
        <p:spPr>
          <a:xfrm>
            <a:off x="3568107" y="1329834"/>
            <a:ext cx="3095625" cy="4173499"/>
          </a:xfrm>
        </p:spPr>
        <p:txBody>
          <a:bodyPr anchor="ctr">
            <a:normAutofit/>
          </a:bodyPr>
          <a:lstStyle>
            <a:lvl1pPr marL="400050" indent="-400050">
              <a:buFont typeface="+mj-lt"/>
              <a:buAutoNum type="arabicPeriod"/>
              <a:defRPr sz="1800">
                <a:latin typeface="한컴 윤고딕 250" pitchFamily="18" charset="-127"/>
                <a:ea typeface="한컴 윤고딕 250" pitchFamily="18" charset="-127"/>
              </a:defRPr>
            </a:lvl1pPr>
            <a:lvl2pPr marL="457200" marR="0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400">
                <a:solidFill>
                  <a:srgbClr val="767171"/>
                </a:solidFill>
                <a:latin typeface="한컴 윤고딕 230" pitchFamily="18" charset="-127"/>
                <a:ea typeface="한컴 윤고딕 230" pitchFamily="18" charset="-127"/>
              </a:defRPr>
            </a:lvl2pPr>
          </a:lstStyle>
          <a:p>
            <a:pPr lvl="0"/>
            <a:r>
              <a:rPr lang="ko-KR" altLang="en-US" dirty="0" smtClean="0"/>
              <a:t>첫 번째 목차</a:t>
            </a:r>
            <a:endParaRPr lang="en-US" altLang="ko-KR" dirty="0" smtClean="0"/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ko-KR" dirty="0" smtClean="0"/>
          </a:p>
          <a:p>
            <a:pPr lvl="0"/>
            <a:r>
              <a:rPr lang="ko-KR" altLang="en-US" dirty="0" smtClean="0"/>
              <a:t>두 번째 목차</a:t>
            </a:r>
          </a:p>
        </p:txBody>
      </p:sp>
    </p:spTree>
    <p:extLst>
      <p:ext uri="{BB962C8B-B14F-4D97-AF65-F5344CB8AC3E}">
        <p14:creationId xmlns:p14="http://schemas.microsoft.com/office/powerpoint/2010/main" val="70352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- 카테고리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0"/>
          <p:cNvGrpSpPr>
            <a:grpSpLocks/>
          </p:cNvGrpSpPr>
          <p:nvPr/>
        </p:nvGrpSpPr>
        <p:grpSpPr bwMode="auto">
          <a:xfrm>
            <a:off x="-1312333" y="1433766"/>
            <a:ext cx="11734800" cy="4986236"/>
            <a:chOff x="169238" y="5145244"/>
            <a:chExt cx="4707638" cy="1476376"/>
          </a:xfrm>
        </p:grpSpPr>
        <p:pic>
          <p:nvPicPr>
            <p:cNvPr id="26" name="그림 25" descr="215.png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 flipV="1">
              <a:off x="169238" y="5145244"/>
              <a:ext cx="631869" cy="1476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그림 30" descr="215.png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 flipH="1" flipV="1">
              <a:off x="4245007" y="5145244"/>
              <a:ext cx="631869" cy="1476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직사각형 18"/>
          <p:cNvSpPr/>
          <p:nvPr userDrawn="1"/>
        </p:nvSpPr>
        <p:spPr>
          <a:xfrm>
            <a:off x="0" y="0"/>
            <a:ext cx="9144000" cy="1036915"/>
          </a:xfrm>
          <a:prstGeom prst="rect">
            <a:avLst/>
          </a:prstGeom>
          <a:gradFill flip="none" rotWithShape="1">
            <a:gsLst>
              <a:gs pos="0">
                <a:srgbClr val="115A94">
                  <a:shade val="30000"/>
                  <a:satMod val="115000"/>
                </a:srgbClr>
              </a:gs>
              <a:gs pos="50000">
                <a:srgbClr val="115A94">
                  <a:shade val="67500"/>
                  <a:satMod val="115000"/>
                </a:srgbClr>
              </a:gs>
              <a:gs pos="100000">
                <a:srgbClr val="115A9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-1" y="1036915"/>
            <a:ext cx="9144000" cy="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7476944" y="1072980"/>
            <a:ext cx="1660885" cy="189575"/>
            <a:chOff x="6838162" y="1065424"/>
            <a:chExt cx="1536468" cy="206237"/>
          </a:xfrm>
        </p:grpSpPr>
        <p:sp>
          <p:nvSpPr>
            <p:cNvPr id="28" name="모서리가 둥근 직사각형 4"/>
            <p:cNvSpPr/>
            <p:nvPr userDrawn="1"/>
          </p:nvSpPr>
          <p:spPr>
            <a:xfrm>
              <a:off x="6838162" y="1065424"/>
              <a:ext cx="767099" cy="206237"/>
            </a:xfrm>
            <a:custGeom>
              <a:avLst/>
              <a:gdLst/>
              <a:ahLst/>
              <a:cxnLst/>
              <a:rect l="l" t="t" r="r" b="b"/>
              <a:pathLst>
                <a:path w="2592288" h="438435">
                  <a:moveTo>
                    <a:pt x="0" y="0"/>
                  </a:moveTo>
                  <a:lnTo>
                    <a:pt x="2592288" y="0"/>
                  </a:lnTo>
                  <a:lnTo>
                    <a:pt x="2592288" y="330421"/>
                  </a:lnTo>
                  <a:cubicBezTo>
                    <a:pt x="2592288" y="390075"/>
                    <a:pt x="2543928" y="438435"/>
                    <a:pt x="2484274" y="438435"/>
                  </a:cubicBezTo>
                  <a:lnTo>
                    <a:pt x="108014" y="438435"/>
                  </a:lnTo>
                  <a:cubicBezTo>
                    <a:pt x="48360" y="438435"/>
                    <a:pt x="0" y="390075"/>
                    <a:pt x="0" y="330421"/>
                  </a:cubicBezTo>
                  <a:close/>
                </a:path>
              </a:pathLst>
            </a:custGeom>
            <a:solidFill>
              <a:srgbClr val="115A94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모서리가 둥근 직사각형 4"/>
            <p:cNvSpPr/>
            <p:nvPr userDrawn="1"/>
          </p:nvSpPr>
          <p:spPr>
            <a:xfrm>
              <a:off x="7607531" y="1065424"/>
              <a:ext cx="767099" cy="206237"/>
            </a:xfrm>
            <a:custGeom>
              <a:avLst/>
              <a:gdLst/>
              <a:ahLst/>
              <a:cxnLst/>
              <a:rect l="l" t="t" r="r" b="b"/>
              <a:pathLst>
                <a:path w="2592288" h="438435">
                  <a:moveTo>
                    <a:pt x="0" y="0"/>
                  </a:moveTo>
                  <a:lnTo>
                    <a:pt x="2592288" y="0"/>
                  </a:lnTo>
                  <a:lnTo>
                    <a:pt x="2592288" y="330421"/>
                  </a:lnTo>
                  <a:cubicBezTo>
                    <a:pt x="2592288" y="390075"/>
                    <a:pt x="2543928" y="438435"/>
                    <a:pt x="2484274" y="438435"/>
                  </a:cubicBezTo>
                  <a:lnTo>
                    <a:pt x="108014" y="438435"/>
                  </a:lnTo>
                  <a:cubicBezTo>
                    <a:pt x="48360" y="438435"/>
                    <a:pt x="0" y="390075"/>
                    <a:pt x="0" y="33042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5" name="Picture 6" descr="http://community.arm.com/servlet/JiveServlet/showImage/38-3507-9023/InternetOfThingsHorizontal1.pn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345" y="242721"/>
            <a:ext cx="2731655" cy="6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8" y="404420"/>
            <a:ext cx="6145647" cy="49975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6" name="직사각형 35"/>
          <p:cNvSpPr/>
          <p:nvPr userDrawn="1"/>
        </p:nvSpPr>
        <p:spPr>
          <a:xfrm>
            <a:off x="0" y="6535658"/>
            <a:ext cx="9144000" cy="3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600233"/>
            <a:ext cx="1466850" cy="223605"/>
          </a:xfrm>
          <a:prstGeom prst="rect">
            <a:avLst/>
          </a:prstGeom>
        </p:spPr>
      </p:pic>
      <p:sp>
        <p:nvSpPr>
          <p:cNvPr id="3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991349" y="6637126"/>
            <a:ext cx="2057400" cy="149818"/>
          </a:xfrm>
        </p:spPr>
        <p:txBody>
          <a:bodyPr/>
          <a:lstStyle/>
          <a:p>
            <a:fld id="{B5F7F229-5A67-4B3C-BE7F-AD7A3DDD399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0" name="텍스트 개체 틀 31"/>
          <p:cNvSpPr>
            <a:spLocks noGrp="1"/>
          </p:cNvSpPr>
          <p:nvPr>
            <p:ph type="body" sz="quarter" idx="11" hasCustomPrompt="1"/>
          </p:nvPr>
        </p:nvSpPr>
        <p:spPr>
          <a:xfrm>
            <a:off x="7493393" y="1057803"/>
            <a:ext cx="828000" cy="180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금주업무</a:t>
            </a:r>
            <a:endParaRPr lang="ko-KR" altLang="en-US" dirty="0"/>
          </a:p>
        </p:txBody>
      </p:sp>
      <p:sp>
        <p:nvSpPr>
          <p:cNvPr id="41" name="텍스트 개체 틀 31"/>
          <p:cNvSpPr>
            <a:spLocks noGrp="1"/>
          </p:cNvSpPr>
          <p:nvPr>
            <p:ph type="body" sz="quarter" idx="12" hasCustomPrompt="1"/>
          </p:nvPr>
        </p:nvSpPr>
        <p:spPr>
          <a:xfrm>
            <a:off x="8324915" y="1057803"/>
            <a:ext cx="828000" cy="180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차주업무</a:t>
            </a:r>
            <a:endParaRPr lang="ko-KR" altLang="en-US" dirty="0"/>
          </a:p>
        </p:txBody>
      </p:sp>
      <p:sp>
        <p:nvSpPr>
          <p:cNvPr id="51" name="텍스트 개체 틀 50"/>
          <p:cNvSpPr>
            <a:spLocks noGrp="1"/>
          </p:cNvSpPr>
          <p:nvPr userDrawn="1">
            <p:ph type="body" sz="quarter" idx="16"/>
          </p:nvPr>
        </p:nvSpPr>
        <p:spPr>
          <a:xfrm>
            <a:off x="1023938" y="1837267"/>
            <a:ext cx="6969125" cy="2954866"/>
          </a:xfrm>
        </p:spPr>
        <p:txBody>
          <a:bodyPr>
            <a:normAutofit/>
          </a:bodyPr>
          <a:lstStyle>
            <a:lvl1pPr marL="177800" indent="-177800">
              <a:buFont typeface="Wingdings" pitchFamily="2" charset="2"/>
              <a:buChar char="§"/>
              <a:defRPr sz="1400">
                <a:latin typeface="한컴 윤고딕 230" pitchFamily="18" charset="-127"/>
                <a:ea typeface="한컴 윤고딕 230" pitchFamily="18" charset="-127"/>
              </a:defRPr>
            </a:lvl1pPr>
            <a:lvl2pPr marL="449263" indent="-177800">
              <a:buFont typeface="Calibri" pitchFamily="34" charset="0"/>
              <a:buChar char="-"/>
              <a:defRPr sz="1400">
                <a:latin typeface="한컴 윤고딕 230" pitchFamily="18" charset="-127"/>
                <a:ea typeface="한컴 윤고딕 230" pitchFamily="18" charset="-127"/>
              </a:defRPr>
            </a:lvl2pPr>
            <a:lvl3pPr marL="719138" indent="-177800">
              <a:buFont typeface="Calibri" pitchFamily="34" charset="0"/>
              <a:buChar char="∙"/>
              <a:defRPr sz="1400">
                <a:latin typeface="한컴 윤고딕 230" pitchFamily="18" charset="-127"/>
                <a:ea typeface="한컴 윤고딕 230" pitchFamily="18" charset="-127"/>
              </a:defRPr>
            </a:lvl3pPr>
            <a:lvl4pPr>
              <a:defRPr sz="1400">
                <a:latin typeface="한컴 윤고딕 230" pitchFamily="18" charset="-127"/>
                <a:ea typeface="한컴 윤고딕 230" pitchFamily="18" charset="-127"/>
              </a:defRPr>
            </a:lvl4pPr>
            <a:lvl5pPr>
              <a:defRPr sz="1400">
                <a:latin typeface="한컴 윤고딕 230" pitchFamily="18" charset="-127"/>
                <a:ea typeface="한컴 윤고딕 230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47" name="텍스트 개체 틀 46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91679" y="1404936"/>
            <a:ext cx="1829330" cy="212725"/>
          </a:xfrm>
        </p:spPr>
        <p:txBody>
          <a:bodyPr>
            <a:noAutofit/>
          </a:bodyPr>
          <a:lstStyle>
            <a:lvl1pPr>
              <a:buFontTx/>
              <a:buNone/>
              <a:defRPr sz="160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defRPr>
            </a:lvl1pPr>
            <a:lvl2pPr>
              <a:defRPr sz="1400">
                <a:latin typeface="한컴 윤고딕 230" pitchFamily="18" charset="-127"/>
                <a:ea typeface="한컴 윤고딕 230" pitchFamily="18" charset="-127"/>
              </a:defRPr>
            </a:lvl2pPr>
            <a:lvl3pPr>
              <a:defRPr sz="1400">
                <a:latin typeface="한컴 윤고딕 230" pitchFamily="18" charset="-127"/>
                <a:ea typeface="한컴 윤고딕 230" pitchFamily="18" charset="-127"/>
              </a:defRPr>
            </a:lvl3pPr>
            <a:lvl4pPr>
              <a:defRPr sz="1400">
                <a:latin typeface="한컴 윤고딕 230" pitchFamily="18" charset="-127"/>
                <a:ea typeface="한컴 윤고딕 230" pitchFamily="18" charset="-127"/>
              </a:defRPr>
            </a:lvl4pPr>
            <a:lvl5pPr>
              <a:defRPr sz="1400">
                <a:latin typeface="한컴 윤고딕 230" pitchFamily="18" charset="-127"/>
                <a:ea typeface="한컴 윤고딕 230" pitchFamily="18" charset="-127"/>
              </a:defRPr>
            </a:lvl5pPr>
          </a:lstStyle>
          <a:p>
            <a:pPr lvl="0"/>
            <a:r>
              <a:rPr lang="ko-KR" altLang="en-US" dirty="0" smtClean="0"/>
              <a:t>상세 내용</a:t>
            </a:r>
          </a:p>
        </p:txBody>
      </p:sp>
      <p:sp>
        <p:nvSpPr>
          <p:cNvPr id="45" name="텍스트 개체 틀 46"/>
          <p:cNvSpPr>
            <a:spLocks noGrp="1"/>
          </p:cNvSpPr>
          <p:nvPr>
            <p:ph type="body" sz="quarter" idx="18" hasCustomPrompt="1"/>
          </p:nvPr>
        </p:nvSpPr>
        <p:spPr>
          <a:xfrm>
            <a:off x="947741" y="5147229"/>
            <a:ext cx="1532996" cy="212725"/>
          </a:xfrm>
        </p:spPr>
        <p:txBody>
          <a:bodyPr>
            <a:noAutofit/>
          </a:bodyPr>
          <a:lstStyle>
            <a:lvl1pPr>
              <a:buFontTx/>
              <a:buNone/>
              <a:defRPr sz="160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defRPr>
            </a:lvl1pPr>
            <a:lvl2pPr>
              <a:defRPr sz="1400">
                <a:latin typeface="한컴 윤고딕 230" pitchFamily="18" charset="-127"/>
                <a:ea typeface="한컴 윤고딕 230" pitchFamily="18" charset="-127"/>
              </a:defRPr>
            </a:lvl2pPr>
            <a:lvl3pPr>
              <a:defRPr sz="1400">
                <a:latin typeface="한컴 윤고딕 230" pitchFamily="18" charset="-127"/>
                <a:ea typeface="한컴 윤고딕 230" pitchFamily="18" charset="-127"/>
              </a:defRPr>
            </a:lvl3pPr>
            <a:lvl4pPr>
              <a:defRPr sz="1400">
                <a:latin typeface="한컴 윤고딕 230" pitchFamily="18" charset="-127"/>
                <a:ea typeface="한컴 윤고딕 230" pitchFamily="18" charset="-127"/>
              </a:defRPr>
            </a:lvl4pPr>
            <a:lvl5pPr>
              <a:defRPr sz="1400">
                <a:latin typeface="한컴 윤고딕 230" pitchFamily="18" charset="-127"/>
                <a:ea typeface="한컴 윤고딕 230" pitchFamily="18" charset="-127"/>
              </a:defRPr>
            </a:lvl5pPr>
          </a:lstStyle>
          <a:p>
            <a:pPr lvl="0"/>
            <a:r>
              <a:rPr lang="ko-KR" altLang="en-US" dirty="0" smtClean="0"/>
              <a:t>출장 및 연차</a:t>
            </a:r>
          </a:p>
        </p:txBody>
      </p:sp>
      <p:sp>
        <p:nvSpPr>
          <p:cNvPr id="46" name="텍스트 개체 틀 50"/>
          <p:cNvSpPr>
            <a:spLocks noGrp="1"/>
          </p:cNvSpPr>
          <p:nvPr>
            <p:ph type="body" sz="quarter" idx="19"/>
          </p:nvPr>
        </p:nvSpPr>
        <p:spPr>
          <a:xfrm>
            <a:off x="1023934" y="5554162"/>
            <a:ext cx="6969125" cy="584182"/>
          </a:xfrm>
        </p:spPr>
        <p:txBody>
          <a:bodyPr>
            <a:normAutofit/>
          </a:bodyPr>
          <a:lstStyle>
            <a:lvl1pPr marL="177800" indent="-177800">
              <a:buFont typeface="Wingdings" pitchFamily="2" charset="2"/>
              <a:buChar char="§"/>
              <a:defRPr sz="1400">
                <a:latin typeface="한컴 윤고딕 230" pitchFamily="18" charset="-127"/>
                <a:ea typeface="한컴 윤고딕 230" pitchFamily="18" charset="-127"/>
              </a:defRPr>
            </a:lvl1pPr>
            <a:lvl2pPr marL="449263" indent="-177800">
              <a:buFont typeface="Calibri" pitchFamily="34" charset="0"/>
              <a:buChar char="-"/>
              <a:defRPr sz="1400">
                <a:latin typeface="한컴 윤고딕 230" pitchFamily="18" charset="-127"/>
                <a:ea typeface="한컴 윤고딕 230" pitchFamily="18" charset="-127"/>
              </a:defRPr>
            </a:lvl2pPr>
            <a:lvl3pPr marL="719138" indent="-177800">
              <a:buFont typeface="Calibri" pitchFamily="34" charset="0"/>
              <a:buChar char="∙"/>
              <a:defRPr sz="1400">
                <a:latin typeface="한컴 윤고딕 230" pitchFamily="18" charset="-127"/>
                <a:ea typeface="한컴 윤고딕 230" pitchFamily="18" charset="-127"/>
              </a:defRPr>
            </a:lvl3pPr>
            <a:lvl4pPr>
              <a:defRPr sz="1400">
                <a:latin typeface="한컴 윤고딕 230" pitchFamily="18" charset="-127"/>
                <a:ea typeface="한컴 윤고딕 230" pitchFamily="18" charset="-127"/>
              </a:defRPr>
            </a:lvl4pPr>
            <a:lvl5pPr>
              <a:defRPr sz="1400">
                <a:latin typeface="한컴 윤고딕 230" pitchFamily="18" charset="-127"/>
                <a:ea typeface="한컴 윤고딕 230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3976582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- 카테고리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0"/>
          <p:cNvGrpSpPr>
            <a:grpSpLocks/>
          </p:cNvGrpSpPr>
          <p:nvPr/>
        </p:nvGrpSpPr>
        <p:grpSpPr bwMode="auto">
          <a:xfrm>
            <a:off x="-1312333" y="1433766"/>
            <a:ext cx="11734800" cy="4986236"/>
            <a:chOff x="169238" y="5145244"/>
            <a:chExt cx="4707638" cy="1476376"/>
          </a:xfrm>
        </p:grpSpPr>
        <p:pic>
          <p:nvPicPr>
            <p:cNvPr id="26" name="그림 25" descr="215.png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 flipV="1">
              <a:off x="169238" y="5145244"/>
              <a:ext cx="631869" cy="1476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그림 30" descr="215.png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 flipH="1" flipV="1">
              <a:off x="4245007" y="5145244"/>
              <a:ext cx="631869" cy="1476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직사각형 18"/>
          <p:cNvSpPr/>
          <p:nvPr userDrawn="1"/>
        </p:nvSpPr>
        <p:spPr>
          <a:xfrm>
            <a:off x="0" y="0"/>
            <a:ext cx="9144000" cy="1036915"/>
          </a:xfrm>
          <a:prstGeom prst="rect">
            <a:avLst/>
          </a:prstGeom>
          <a:gradFill flip="none" rotWithShape="1">
            <a:gsLst>
              <a:gs pos="0">
                <a:srgbClr val="115A94">
                  <a:shade val="30000"/>
                  <a:satMod val="115000"/>
                </a:srgbClr>
              </a:gs>
              <a:gs pos="50000">
                <a:srgbClr val="115A94">
                  <a:shade val="67500"/>
                  <a:satMod val="115000"/>
                </a:srgbClr>
              </a:gs>
              <a:gs pos="100000">
                <a:srgbClr val="115A9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-1" y="1036915"/>
            <a:ext cx="9144000" cy="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7483294" y="1072980"/>
            <a:ext cx="1660885" cy="189575"/>
            <a:chOff x="6838162" y="1065424"/>
            <a:chExt cx="1536468" cy="206237"/>
          </a:xfrm>
        </p:grpSpPr>
        <p:sp>
          <p:nvSpPr>
            <p:cNvPr id="28" name="모서리가 둥근 직사각형 4"/>
            <p:cNvSpPr/>
            <p:nvPr userDrawn="1"/>
          </p:nvSpPr>
          <p:spPr>
            <a:xfrm>
              <a:off x="6838162" y="1065424"/>
              <a:ext cx="767099" cy="206237"/>
            </a:xfrm>
            <a:custGeom>
              <a:avLst/>
              <a:gdLst/>
              <a:ahLst/>
              <a:cxnLst/>
              <a:rect l="l" t="t" r="r" b="b"/>
              <a:pathLst>
                <a:path w="2592288" h="438435">
                  <a:moveTo>
                    <a:pt x="0" y="0"/>
                  </a:moveTo>
                  <a:lnTo>
                    <a:pt x="2592288" y="0"/>
                  </a:lnTo>
                  <a:lnTo>
                    <a:pt x="2592288" y="330421"/>
                  </a:lnTo>
                  <a:cubicBezTo>
                    <a:pt x="2592288" y="390075"/>
                    <a:pt x="2543928" y="438435"/>
                    <a:pt x="2484274" y="438435"/>
                  </a:cubicBezTo>
                  <a:lnTo>
                    <a:pt x="108014" y="438435"/>
                  </a:lnTo>
                  <a:cubicBezTo>
                    <a:pt x="48360" y="438435"/>
                    <a:pt x="0" y="390075"/>
                    <a:pt x="0" y="33042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모서리가 둥근 직사각형 4"/>
            <p:cNvSpPr/>
            <p:nvPr userDrawn="1"/>
          </p:nvSpPr>
          <p:spPr>
            <a:xfrm>
              <a:off x="7607531" y="1065424"/>
              <a:ext cx="767099" cy="206237"/>
            </a:xfrm>
            <a:custGeom>
              <a:avLst/>
              <a:gdLst/>
              <a:ahLst/>
              <a:cxnLst/>
              <a:rect l="l" t="t" r="r" b="b"/>
              <a:pathLst>
                <a:path w="2592288" h="438435">
                  <a:moveTo>
                    <a:pt x="0" y="0"/>
                  </a:moveTo>
                  <a:lnTo>
                    <a:pt x="2592288" y="0"/>
                  </a:lnTo>
                  <a:lnTo>
                    <a:pt x="2592288" y="330421"/>
                  </a:lnTo>
                  <a:cubicBezTo>
                    <a:pt x="2592288" y="390075"/>
                    <a:pt x="2543928" y="438435"/>
                    <a:pt x="2484274" y="438435"/>
                  </a:cubicBezTo>
                  <a:lnTo>
                    <a:pt x="108014" y="438435"/>
                  </a:lnTo>
                  <a:cubicBezTo>
                    <a:pt x="48360" y="438435"/>
                    <a:pt x="0" y="390075"/>
                    <a:pt x="0" y="330421"/>
                  </a:cubicBezTo>
                  <a:close/>
                </a:path>
              </a:pathLst>
            </a:custGeom>
            <a:solidFill>
              <a:srgbClr val="115A94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5" name="Picture 6" descr="http://community.arm.com/servlet/JiveServlet/showImage/38-3507-9023/InternetOfThingsHorizontal1.pn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345" y="242721"/>
            <a:ext cx="2731655" cy="6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8" y="404420"/>
            <a:ext cx="6145647" cy="49975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6" name="직사각형 35"/>
          <p:cNvSpPr/>
          <p:nvPr userDrawn="1"/>
        </p:nvSpPr>
        <p:spPr>
          <a:xfrm>
            <a:off x="0" y="6535658"/>
            <a:ext cx="9144000" cy="3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600233"/>
            <a:ext cx="1466850" cy="223605"/>
          </a:xfrm>
          <a:prstGeom prst="rect">
            <a:avLst/>
          </a:prstGeom>
        </p:spPr>
      </p:pic>
      <p:sp>
        <p:nvSpPr>
          <p:cNvPr id="3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991349" y="6637126"/>
            <a:ext cx="2057400" cy="149818"/>
          </a:xfrm>
        </p:spPr>
        <p:txBody>
          <a:bodyPr/>
          <a:lstStyle/>
          <a:p>
            <a:fld id="{B5F7F229-5A67-4B3C-BE7F-AD7A3DDD399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0" name="텍스트 개체 틀 31"/>
          <p:cNvSpPr>
            <a:spLocks noGrp="1"/>
          </p:cNvSpPr>
          <p:nvPr>
            <p:ph type="body" sz="quarter" idx="11" hasCustomPrompt="1"/>
          </p:nvPr>
        </p:nvSpPr>
        <p:spPr>
          <a:xfrm>
            <a:off x="7499743" y="1057803"/>
            <a:ext cx="828000" cy="180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금주업무</a:t>
            </a:r>
            <a:endParaRPr lang="ko-KR" altLang="en-US" dirty="0"/>
          </a:p>
        </p:txBody>
      </p:sp>
      <p:sp>
        <p:nvSpPr>
          <p:cNvPr id="41" name="텍스트 개체 틀 31"/>
          <p:cNvSpPr>
            <a:spLocks noGrp="1"/>
          </p:cNvSpPr>
          <p:nvPr>
            <p:ph type="body" sz="quarter" idx="12" hasCustomPrompt="1"/>
          </p:nvPr>
        </p:nvSpPr>
        <p:spPr>
          <a:xfrm>
            <a:off x="8331265" y="1057803"/>
            <a:ext cx="828000" cy="180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차주업무</a:t>
            </a:r>
            <a:endParaRPr lang="ko-KR" altLang="en-US" dirty="0"/>
          </a:p>
        </p:txBody>
      </p:sp>
      <p:sp>
        <p:nvSpPr>
          <p:cNvPr id="50" name="텍스트 개체 틀 50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2954866"/>
          </a:xfrm>
        </p:spPr>
        <p:txBody>
          <a:bodyPr>
            <a:normAutofit/>
          </a:bodyPr>
          <a:lstStyle>
            <a:lvl1pPr marL="177800" indent="-177800">
              <a:buFont typeface="Wingdings" pitchFamily="2" charset="2"/>
              <a:buChar char="§"/>
              <a:defRPr sz="1400">
                <a:latin typeface="한컴 윤고딕 230" pitchFamily="18" charset="-127"/>
                <a:ea typeface="한컴 윤고딕 230" pitchFamily="18" charset="-127"/>
              </a:defRPr>
            </a:lvl1pPr>
            <a:lvl2pPr marL="449263" indent="-177800">
              <a:buFont typeface="Calibri" pitchFamily="34" charset="0"/>
              <a:buChar char="-"/>
              <a:defRPr sz="1400">
                <a:latin typeface="한컴 윤고딕 230" pitchFamily="18" charset="-127"/>
                <a:ea typeface="한컴 윤고딕 230" pitchFamily="18" charset="-127"/>
              </a:defRPr>
            </a:lvl2pPr>
            <a:lvl3pPr marL="719138" indent="-177800">
              <a:buFont typeface="Calibri" pitchFamily="34" charset="0"/>
              <a:buChar char="∙"/>
              <a:defRPr sz="1400">
                <a:latin typeface="한컴 윤고딕 230" pitchFamily="18" charset="-127"/>
                <a:ea typeface="한컴 윤고딕 230" pitchFamily="18" charset="-127"/>
              </a:defRPr>
            </a:lvl3pPr>
            <a:lvl4pPr>
              <a:defRPr sz="1400">
                <a:latin typeface="한컴 윤고딕 230" pitchFamily="18" charset="-127"/>
                <a:ea typeface="한컴 윤고딕 230" pitchFamily="18" charset="-127"/>
              </a:defRPr>
            </a:lvl4pPr>
            <a:lvl5pPr>
              <a:defRPr sz="1400">
                <a:latin typeface="한컴 윤고딕 230" pitchFamily="18" charset="-127"/>
                <a:ea typeface="한컴 윤고딕 230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51" name="텍스트 개체 틀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91679" y="1404936"/>
            <a:ext cx="1829330" cy="212725"/>
          </a:xfrm>
        </p:spPr>
        <p:txBody>
          <a:bodyPr>
            <a:noAutofit/>
          </a:bodyPr>
          <a:lstStyle>
            <a:lvl1pPr>
              <a:buFontTx/>
              <a:buNone/>
              <a:defRPr sz="160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defRPr>
            </a:lvl1pPr>
            <a:lvl2pPr>
              <a:defRPr sz="1400">
                <a:latin typeface="한컴 윤고딕 230" pitchFamily="18" charset="-127"/>
                <a:ea typeface="한컴 윤고딕 230" pitchFamily="18" charset="-127"/>
              </a:defRPr>
            </a:lvl2pPr>
            <a:lvl3pPr>
              <a:defRPr sz="1400">
                <a:latin typeface="한컴 윤고딕 230" pitchFamily="18" charset="-127"/>
                <a:ea typeface="한컴 윤고딕 230" pitchFamily="18" charset="-127"/>
              </a:defRPr>
            </a:lvl3pPr>
            <a:lvl4pPr>
              <a:defRPr sz="1400">
                <a:latin typeface="한컴 윤고딕 230" pitchFamily="18" charset="-127"/>
                <a:ea typeface="한컴 윤고딕 230" pitchFamily="18" charset="-127"/>
              </a:defRPr>
            </a:lvl4pPr>
            <a:lvl5pPr>
              <a:defRPr sz="1400">
                <a:latin typeface="한컴 윤고딕 230" pitchFamily="18" charset="-127"/>
                <a:ea typeface="한컴 윤고딕 230" pitchFamily="18" charset="-127"/>
              </a:defRPr>
            </a:lvl5pPr>
          </a:lstStyle>
          <a:p>
            <a:pPr lvl="0"/>
            <a:r>
              <a:rPr lang="ko-KR" altLang="en-US" dirty="0" smtClean="0"/>
              <a:t>상세 내용</a:t>
            </a:r>
          </a:p>
        </p:txBody>
      </p:sp>
      <p:sp>
        <p:nvSpPr>
          <p:cNvPr id="52" name="텍스트 개체 틀 46"/>
          <p:cNvSpPr>
            <a:spLocks noGrp="1"/>
          </p:cNvSpPr>
          <p:nvPr>
            <p:ph type="body" sz="quarter" idx="18" hasCustomPrompt="1"/>
          </p:nvPr>
        </p:nvSpPr>
        <p:spPr>
          <a:xfrm>
            <a:off x="947741" y="5147229"/>
            <a:ext cx="1532996" cy="212725"/>
          </a:xfrm>
        </p:spPr>
        <p:txBody>
          <a:bodyPr>
            <a:noAutofit/>
          </a:bodyPr>
          <a:lstStyle>
            <a:lvl1pPr>
              <a:buFontTx/>
              <a:buNone/>
              <a:defRPr sz="160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defRPr>
            </a:lvl1pPr>
            <a:lvl2pPr>
              <a:defRPr sz="1400">
                <a:latin typeface="한컴 윤고딕 230" pitchFamily="18" charset="-127"/>
                <a:ea typeface="한컴 윤고딕 230" pitchFamily="18" charset="-127"/>
              </a:defRPr>
            </a:lvl2pPr>
            <a:lvl3pPr>
              <a:defRPr sz="1400">
                <a:latin typeface="한컴 윤고딕 230" pitchFamily="18" charset="-127"/>
                <a:ea typeface="한컴 윤고딕 230" pitchFamily="18" charset="-127"/>
              </a:defRPr>
            </a:lvl3pPr>
            <a:lvl4pPr>
              <a:defRPr sz="1400">
                <a:latin typeface="한컴 윤고딕 230" pitchFamily="18" charset="-127"/>
                <a:ea typeface="한컴 윤고딕 230" pitchFamily="18" charset="-127"/>
              </a:defRPr>
            </a:lvl4pPr>
            <a:lvl5pPr>
              <a:defRPr sz="1400">
                <a:latin typeface="한컴 윤고딕 230" pitchFamily="18" charset="-127"/>
                <a:ea typeface="한컴 윤고딕 230" pitchFamily="18" charset="-127"/>
              </a:defRPr>
            </a:lvl5pPr>
          </a:lstStyle>
          <a:p>
            <a:pPr lvl="0"/>
            <a:r>
              <a:rPr lang="ko-KR" altLang="en-US" dirty="0" smtClean="0"/>
              <a:t>출장 및 연차</a:t>
            </a:r>
          </a:p>
        </p:txBody>
      </p:sp>
      <p:sp>
        <p:nvSpPr>
          <p:cNvPr id="53" name="텍스트 개체 틀 50"/>
          <p:cNvSpPr>
            <a:spLocks noGrp="1"/>
          </p:cNvSpPr>
          <p:nvPr>
            <p:ph type="body" sz="quarter" idx="19"/>
          </p:nvPr>
        </p:nvSpPr>
        <p:spPr>
          <a:xfrm>
            <a:off x="1023934" y="5554162"/>
            <a:ext cx="6969125" cy="584182"/>
          </a:xfrm>
        </p:spPr>
        <p:txBody>
          <a:bodyPr>
            <a:normAutofit/>
          </a:bodyPr>
          <a:lstStyle>
            <a:lvl1pPr marL="177800" indent="-177800">
              <a:buFont typeface="Wingdings" pitchFamily="2" charset="2"/>
              <a:buChar char="§"/>
              <a:defRPr sz="1400">
                <a:latin typeface="한컴 윤고딕 230" pitchFamily="18" charset="-127"/>
                <a:ea typeface="한컴 윤고딕 230" pitchFamily="18" charset="-127"/>
              </a:defRPr>
            </a:lvl1pPr>
            <a:lvl2pPr marL="449263" indent="-177800">
              <a:buFont typeface="Calibri" pitchFamily="34" charset="0"/>
              <a:buChar char="-"/>
              <a:defRPr sz="1400">
                <a:latin typeface="한컴 윤고딕 230" pitchFamily="18" charset="-127"/>
                <a:ea typeface="한컴 윤고딕 230" pitchFamily="18" charset="-127"/>
              </a:defRPr>
            </a:lvl2pPr>
            <a:lvl3pPr marL="719138" indent="-177800">
              <a:buFont typeface="Calibri" pitchFamily="34" charset="0"/>
              <a:buChar char="∙"/>
              <a:defRPr sz="1400">
                <a:latin typeface="한컴 윤고딕 230" pitchFamily="18" charset="-127"/>
                <a:ea typeface="한컴 윤고딕 230" pitchFamily="18" charset="-127"/>
              </a:defRPr>
            </a:lvl3pPr>
            <a:lvl4pPr>
              <a:defRPr sz="1400">
                <a:latin typeface="한컴 윤고딕 230" pitchFamily="18" charset="-127"/>
                <a:ea typeface="한컴 윤고딕 230" pitchFamily="18" charset="-127"/>
              </a:defRPr>
            </a:lvl4pPr>
            <a:lvl5pPr>
              <a:defRPr sz="1400">
                <a:latin typeface="한컴 윤고딕 230" pitchFamily="18" charset="-127"/>
                <a:ea typeface="한컴 윤고딕 230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431370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3"/>
          <p:cNvSpPr/>
          <p:nvPr userDrawn="1"/>
        </p:nvSpPr>
        <p:spPr>
          <a:xfrm rot="10800000">
            <a:off x="0" y="0"/>
            <a:ext cx="9151150" cy="2466975"/>
          </a:xfrm>
          <a:custGeom>
            <a:avLst/>
            <a:gdLst/>
            <a:ahLst/>
            <a:cxnLst/>
            <a:rect l="l" t="t" r="r" b="b"/>
            <a:pathLst>
              <a:path w="9151150" h="5445224">
                <a:moveTo>
                  <a:pt x="7596336" y="0"/>
                </a:moveTo>
                <a:cubicBezTo>
                  <a:pt x="8126849" y="0"/>
                  <a:pt x="8646468" y="27113"/>
                  <a:pt x="9151150" y="80706"/>
                </a:cubicBezTo>
                <a:lnTo>
                  <a:pt x="9151150" y="5445224"/>
                </a:lnTo>
                <a:lnTo>
                  <a:pt x="0" y="5445224"/>
                </a:lnTo>
                <a:lnTo>
                  <a:pt x="0" y="2500695"/>
                </a:lnTo>
                <a:cubicBezTo>
                  <a:pt x="1548205" y="1002212"/>
                  <a:pt x="4370930" y="0"/>
                  <a:pt x="7596336" y="0"/>
                </a:cubicBezTo>
                <a:close/>
              </a:path>
            </a:pathLst>
          </a:custGeom>
          <a:gradFill flip="none" rotWithShape="1">
            <a:gsLst>
              <a:gs pos="0">
                <a:srgbClr val="115A94">
                  <a:shade val="30000"/>
                  <a:satMod val="115000"/>
                </a:srgbClr>
              </a:gs>
              <a:gs pos="50000">
                <a:srgbClr val="115A94">
                  <a:shade val="67500"/>
                  <a:satMod val="115000"/>
                </a:srgbClr>
              </a:gs>
              <a:gs pos="100000">
                <a:srgbClr val="115A9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" y="0"/>
            <a:ext cx="9120455" cy="1876425"/>
          </a:xfrm>
          <a:prstGeom prst="rect">
            <a:avLst/>
          </a:prstGeom>
          <a:effectLst>
            <a:glow rad="63500">
              <a:srgbClr val="5BC1CD">
                <a:alpha val="40000"/>
              </a:srgbClr>
            </a:glow>
            <a:reflection blurRad="6350" stA="50000" endA="275" endPos="40000" dist="101600" dir="5400000" sy="-100000" algn="bl" rotWithShape="0"/>
          </a:effectLst>
        </p:spPr>
      </p:pic>
      <p:sp>
        <p:nvSpPr>
          <p:cNvPr id="9" name="speed"/>
          <p:cNvSpPr txBox="1">
            <a:spLocks noChangeArrowheads="1"/>
          </p:cNvSpPr>
          <p:nvPr userDrawn="1"/>
        </p:nvSpPr>
        <p:spPr bwMode="auto">
          <a:xfrm>
            <a:off x="2125321" y="3752007"/>
            <a:ext cx="48592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lnSpc>
                <a:spcPct val="110000"/>
              </a:lnSpc>
              <a:defRPr sz="1200">
                <a:ln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Yoon 윤고딕 550_TT" pitchFamily="18" charset="-127"/>
                <a:cs typeface="Tahoma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6600" b="1" dirty="0" smtClean="0">
                <a:solidFill>
                  <a:srgbClr val="495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n-US" altLang="ko-KR" sz="6600" b="1" baseline="0" dirty="0" smtClean="0">
                <a:solidFill>
                  <a:srgbClr val="495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A</a:t>
            </a:r>
            <a:endParaRPr lang="en-US" altLang="ko-KR" sz="6600" b="1" dirty="0">
              <a:solidFill>
                <a:srgbClr val="495B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458581" y="3604833"/>
            <a:ext cx="6192688" cy="0"/>
          </a:xfrm>
          <a:prstGeom prst="line">
            <a:avLst/>
          </a:prstGeom>
          <a:ln w="12700">
            <a:solidFill>
              <a:srgbClr val="0137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1458581" y="4966908"/>
            <a:ext cx="6192688" cy="0"/>
          </a:xfrm>
          <a:prstGeom prst="line">
            <a:avLst/>
          </a:prstGeom>
          <a:ln w="12700">
            <a:solidFill>
              <a:srgbClr val="0137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95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3"/>
          <p:cNvSpPr/>
          <p:nvPr userDrawn="1"/>
        </p:nvSpPr>
        <p:spPr>
          <a:xfrm rot="10800000">
            <a:off x="0" y="0"/>
            <a:ext cx="9151150" cy="2466975"/>
          </a:xfrm>
          <a:custGeom>
            <a:avLst/>
            <a:gdLst/>
            <a:ahLst/>
            <a:cxnLst/>
            <a:rect l="l" t="t" r="r" b="b"/>
            <a:pathLst>
              <a:path w="9151150" h="5445224">
                <a:moveTo>
                  <a:pt x="7596336" y="0"/>
                </a:moveTo>
                <a:cubicBezTo>
                  <a:pt x="8126849" y="0"/>
                  <a:pt x="8646468" y="27113"/>
                  <a:pt x="9151150" y="80706"/>
                </a:cubicBezTo>
                <a:lnTo>
                  <a:pt x="9151150" y="5445224"/>
                </a:lnTo>
                <a:lnTo>
                  <a:pt x="0" y="5445224"/>
                </a:lnTo>
                <a:lnTo>
                  <a:pt x="0" y="2500695"/>
                </a:lnTo>
                <a:cubicBezTo>
                  <a:pt x="1548205" y="1002212"/>
                  <a:pt x="4370930" y="0"/>
                  <a:pt x="7596336" y="0"/>
                </a:cubicBezTo>
                <a:close/>
              </a:path>
            </a:pathLst>
          </a:custGeom>
          <a:gradFill flip="none" rotWithShape="1">
            <a:gsLst>
              <a:gs pos="0">
                <a:srgbClr val="115A94">
                  <a:shade val="30000"/>
                  <a:satMod val="115000"/>
                </a:srgbClr>
              </a:gs>
              <a:gs pos="50000">
                <a:srgbClr val="115A94">
                  <a:shade val="67500"/>
                  <a:satMod val="115000"/>
                </a:srgbClr>
              </a:gs>
              <a:gs pos="100000">
                <a:srgbClr val="115A9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" y="0"/>
            <a:ext cx="9120455" cy="1876425"/>
          </a:xfrm>
          <a:prstGeom prst="rect">
            <a:avLst/>
          </a:prstGeom>
          <a:effectLst>
            <a:glow rad="63500">
              <a:srgbClr val="5BC1CD">
                <a:alpha val="40000"/>
              </a:srgbClr>
            </a:glow>
            <a:reflection blurRad="6350" stA="50000" endA="275" endPos="40000" dist="101600" dir="5400000" sy="-100000" algn="bl" rotWithShape="0"/>
          </a:effectLst>
        </p:spPr>
      </p:pic>
      <p:sp>
        <p:nvSpPr>
          <p:cNvPr id="9" name="speed"/>
          <p:cNvSpPr txBox="1">
            <a:spLocks noChangeArrowheads="1"/>
          </p:cNvSpPr>
          <p:nvPr userDrawn="1"/>
        </p:nvSpPr>
        <p:spPr bwMode="auto">
          <a:xfrm>
            <a:off x="2125321" y="3752007"/>
            <a:ext cx="48592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lnSpc>
                <a:spcPct val="110000"/>
              </a:lnSpc>
              <a:defRPr sz="1200">
                <a:ln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Yoon 윤고딕 550_TT" pitchFamily="18" charset="-127"/>
                <a:cs typeface="Tahoma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6600" b="1" dirty="0" smtClean="0">
                <a:solidFill>
                  <a:srgbClr val="495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en-US" altLang="ko-KR" sz="6600" b="1" baseline="0" dirty="0" smtClean="0">
                <a:solidFill>
                  <a:srgbClr val="495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</a:t>
            </a:r>
            <a:endParaRPr lang="en-US" altLang="ko-KR" sz="6600" b="1" dirty="0">
              <a:solidFill>
                <a:srgbClr val="495B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458581" y="3604833"/>
            <a:ext cx="6192688" cy="0"/>
          </a:xfrm>
          <a:prstGeom prst="line">
            <a:avLst/>
          </a:prstGeom>
          <a:ln w="12700">
            <a:solidFill>
              <a:srgbClr val="0137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1458581" y="4966908"/>
            <a:ext cx="6192688" cy="0"/>
          </a:xfrm>
          <a:prstGeom prst="line">
            <a:avLst/>
          </a:prstGeom>
          <a:ln w="12700">
            <a:solidFill>
              <a:srgbClr val="0137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3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31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7F229-5A67-4B3C-BE7F-AD7A3DDD39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44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9" r:id="rId3"/>
    <p:sldLayoutId id="2147483680" r:id="rId4"/>
    <p:sldLayoutId id="2147483675" r:id="rId5"/>
    <p:sldLayoutId id="2147483674" r:id="rId6"/>
    <p:sldLayoutId id="214748367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25"/>
          <p:cNvSpPr>
            <a:spLocks noGrp="1"/>
          </p:cNvSpPr>
          <p:nvPr>
            <p:ph type="ctrTitle"/>
          </p:nvPr>
        </p:nvSpPr>
        <p:spPr>
          <a:xfrm>
            <a:off x="1273656" y="1777301"/>
            <a:ext cx="6803544" cy="1113351"/>
          </a:xfrm>
        </p:spPr>
        <p:txBody>
          <a:bodyPr>
            <a:noAutofit/>
          </a:bodyPr>
          <a:lstStyle/>
          <a:p>
            <a:r>
              <a:rPr lang="en-US" altLang="ko-KR" sz="4400" dirty="0" smtClean="0"/>
              <a:t>Machine </a:t>
            </a:r>
            <a:br>
              <a:rPr lang="en-US" altLang="ko-KR" sz="4400" dirty="0" smtClean="0"/>
            </a:br>
            <a:r>
              <a:rPr lang="en-US" altLang="ko-KR" sz="4400" dirty="0" smtClean="0"/>
              <a:t>Learning 5/5</a:t>
            </a:r>
            <a:endParaRPr lang="ko-KR" altLang="en-US" sz="4400" dirty="0"/>
          </a:p>
        </p:txBody>
      </p:sp>
      <p:sp>
        <p:nvSpPr>
          <p:cNvPr id="27" name="부제목 26"/>
          <p:cNvSpPr>
            <a:spLocks noGrp="1"/>
          </p:cNvSpPr>
          <p:nvPr>
            <p:ph type="subTitle" idx="1"/>
          </p:nvPr>
        </p:nvSpPr>
        <p:spPr>
          <a:xfrm>
            <a:off x="2486025" y="3139062"/>
            <a:ext cx="4380442" cy="36275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2015.12.31(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박지현</a:t>
            </a:r>
            <a:endParaRPr lang="ko-KR" altLang="en-US" dirty="0"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0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Large Scale Machine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>
            <a:normAutofit/>
          </a:bodyPr>
          <a:lstStyle/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2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Large Scale Machine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>
            <a:normAutofit/>
          </a:bodyPr>
          <a:lstStyle/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8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Large Scale Machine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>
            <a:normAutofit/>
          </a:bodyPr>
          <a:lstStyle/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3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Large Scale Machine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>
            <a:normAutofit/>
          </a:bodyPr>
          <a:lstStyle/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07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Large Scale Machine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>
            <a:normAutofit/>
          </a:bodyPr>
          <a:lstStyle/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5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Large Scale Machine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>
            <a:normAutofit/>
          </a:bodyPr>
          <a:lstStyle/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43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Large Scale Machine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>
            <a:normAutofit/>
          </a:bodyPr>
          <a:lstStyle/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71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Large Scale Machine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>
            <a:normAutofit/>
          </a:bodyPr>
          <a:lstStyle/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54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0"/>
          </p:nvPr>
        </p:nvSpPr>
        <p:spPr>
          <a:xfrm>
            <a:off x="3568107" y="1247453"/>
            <a:ext cx="5245693" cy="4010347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D0CECE"/>
                </a:solidFill>
              </a:rPr>
              <a:t>Recommender Systems</a:t>
            </a:r>
          </a:p>
          <a:p>
            <a:pPr lvl="1"/>
            <a:r>
              <a:rPr lang="en-US" altLang="ko-KR" dirty="0" smtClean="0">
                <a:solidFill>
                  <a:srgbClr val="D0CECE"/>
                </a:solidFill>
              </a:rPr>
              <a:t>Predicting Movie Ratings</a:t>
            </a:r>
          </a:p>
          <a:p>
            <a:pPr lvl="1"/>
            <a:r>
              <a:rPr lang="en-US" altLang="ko-KR" dirty="0" smtClean="0">
                <a:solidFill>
                  <a:srgbClr val="D0CECE"/>
                </a:solidFill>
              </a:rPr>
              <a:t>Collaborative Filtering</a:t>
            </a:r>
          </a:p>
          <a:p>
            <a:pPr lvl="1"/>
            <a:r>
              <a:rPr lang="en-US" altLang="ko-KR" dirty="0" smtClean="0">
                <a:solidFill>
                  <a:srgbClr val="D0CECE"/>
                </a:solidFill>
              </a:rPr>
              <a:t>Low Rank Matrix Factorization</a:t>
            </a:r>
          </a:p>
          <a:p>
            <a:r>
              <a:rPr lang="en-US" altLang="ko-KR" dirty="0" smtClean="0">
                <a:solidFill>
                  <a:srgbClr val="D0CECE"/>
                </a:solidFill>
              </a:rPr>
              <a:t>Large Scale Machine Learning</a:t>
            </a:r>
          </a:p>
          <a:p>
            <a:pPr lvl="1"/>
            <a:r>
              <a:rPr lang="en-US" altLang="ko-KR" dirty="0" smtClean="0">
                <a:solidFill>
                  <a:srgbClr val="D0CECE"/>
                </a:solidFill>
              </a:rPr>
              <a:t>Gradient Descent with Large Datasets</a:t>
            </a:r>
          </a:p>
          <a:p>
            <a:pPr lvl="1"/>
            <a:r>
              <a:rPr lang="en-US" altLang="ko-KR" dirty="0" smtClean="0">
                <a:solidFill>
                  <a:srgbClr val="D0CECE"/>
                </a:solidFill>
              </a:rPr>
              <a:t>Advanced Topics</a:t>
            </a:r>
          </a:p>
          <a:p>
            <a:r>
              <a:rPr lang="en-US" altLang="ko-KR" dirty="0" smtClean="0"/>
              <a:t>Application Example: Photo OCR</a:t>
            </a:r>
          </a:p>
          <a:p>
            <a:pPr lvl="1"/>
            <a:r>
              <a:rPr lang="en-US" altLang="ko-KR" dirty="0" smtClean="0"/>
              <a:t>Photo OCR</a:t>
            </a:r>
          </a:p>
        </p:txBody>
      </p:sp>
    </p:spTree>
    <p:extLst>
      <p:ext uri="{BB962C8B-B14F-4D97-AF65-F5344CB8AC3E}">
        <p14:creationId xmlns:p14="http://schemas.microsoft.com/office/powerpoint/2010/main" val="15221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Photo </a:t>
            </a:r>
            <a:r>
              <a:rPr lang="en-US" altLang="ko-KR" dirty="0" smtClean="0"/>
              <a:t>OCR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>
            <a:normAutofit/>
          </a:bodyPr>
          <a:lstStyle/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92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0"/>
          </p:nvPr>
        </p:nvSpPr>
        <p:spPr>
          <a:xfrm>
            <a:off x="3568107" y="1247453"/>
            <a:ext cx="5245693" cy="40103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Recommender Systems</a:t>
            </a:r>
          </a:p>
          <a:p>
            <a:pPr lvl="1"/>
            <a:r>
              <a:rPr lang="en-US" altLang="ko-KR" dirty="0" smtClean="0"/>
              <a:t>Predicting Movie Ratings</a:t>
            </a:r>
          </a:p>
          <a:p>
            <a:pPr lvl="1"/>
            <a:r>
              <a:rPr lang="en-US" altLang="ko-KR" dirty="0" smtClean="0"/>
              <a:t>Collaborative Filtering</a:t>
            </a:r>
          </a:p>
          <a:p>
            <a:pPr lvl="1"/>
            <a:r>
              <a:rPr lang="en-US" altLang="ko-KR" dirty="0" smtClean="0"/>
              <a:t>Low Rank Matrix Factorization</a:t>
            </a:r>
          </a:p>
          <a:p>
            <a:r>
              <a:rPr lang="en-US" altLang="ko-KR" dirty="0" smtClean="0"/>
              <a:t>Large Scale Machine Learning</a:t>
            </a:r>
          </a:p>
          <a:p>
            <a:pPr lvl="1"/>
            <a:r>
              <a:rPr lang="en-US" altLang="ko-KR" dirty="0" smtClean="0"/>
              <a:t>Gradient Descent with Large Datasets</a:t>
            </a:r>
          </a:p>
          <a:p>
            <a:pPr lvl="1"/>
            <a:r>
              <a:rPr lang="en-US" altLang="ko-KR" dirty="0" smtClean="0"/>
              <a:t>Advanced Topics</a:t>
            </a:r>
          </a:p>
          <a:p>
            <a:r>
              <a:rPr lang="en-US" altLang="ko-KR" dirty="0" smtClean="0"/>
              <a:t>Application Example: Photo OCR</a:t>
            </a:r>
          </a:p>
          <a:p>
            <a:pPr lvl="1"/>
            <a:r>
              <a:rPr lang="en-US" altLang="ko-KR" dirty="0" smtClean="0"/>
              <a:t>Photo OCR</a:t>
            </a:r>
          </a:p>
        </p:txBody>
      </p:sp>
    </p:spTree>
    <p:extLst>
      <p:ext uri="{BB962C8B-B14F-4D97-AF65-F5344CB8AC3E}">
        <p14:creationId xmlns:p14="http://schemas.microsoft.com/office/powerpoint/2010/main" val="122495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10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9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0"/>
          </p:nvPr>
        </p:nvSpPr>
        <p:spPr>
          <a:xfrm>
            <a:off x="3568107" y="1247453"/>
            <a:ext cx="5245693" cy="40103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Recommender Systems</a:t>
            </a:r>
          </a:p>
          <a:p>
            <a:pPr lvl="1"/>
            <a:r>
              <a:rPr lang="en-US" altLang="ko-KR" dirty="0" smtClean="0"/>
              <a:t>Predicting Movie Ratings</a:t>
            </a:r>
          </a:p>
          <a:p>
            <a:pPr lvl="1"/>
            <a:r>
              <a:rPr lang="en-US" altLang="ko-KR" dirty="0" smtClean="0"/>
              <a:t>Collaborative Filtering</a:t>
            </a:r>
          </a:p>
          <a:p>
            <a:pPr lvl="1"/>
            <a:r>
              <a:rPr lang="en-US" altLang="ko-KR" dirty="0" smtClean="0"/>
              <a:t>Low Rank Matrix Factorization</a:t>
            </a:r>
          </a:p>
          <a:p>
            <a:r>
              <a:rPr lang="en-US" altLang="ko-KR" dirty="0" smtClean="0">
                <a:solidFill>
                  <a:srgbClr val="D0CECE"/>
                </a:solidFill>
              </a:rPr>
              <a:t>Large Scale Machine Learning</a:t>
            </a:r>
          </a:p>
          <a:p>
            <a:pPr lvl="1"/>
            <a:r>
              <a:rPr lang="en-US" altLang="ko-KR" dirty="0" smtClean="0">
                <a:solidFill>
                  <a:srgbClr val="D0CECE"/>
                </a:solidFill>
              </a:rPr>
              <a:t>Gradient Descent with Large Datasets</a:t>
            </a:r>
          </a:p>
          <a:p>
            <a:pPr lvl="1"/>
            <a:r>
              <a:rPr lang="en-US" altLang="ko-KR" dirty="0" smtClean="0">
                <a:solidFill>
                  <a:srgbClr val="D0CECE"/>
                </a:solidFill>
              </a:rPr>
              <a:t>Advanced Topics</a:t>
            </a:r>
          </a:p>
          <a:p>
            <a:r>
              <a:rPr lang="en-US" altLang="ko-KR" dirty="0" smtClean="0">
                <a:solidFill>
                  <a:srgbClr val="D0CECE"/>
                </a:solidFill>
              </a:rPr>
              <a:t>Application Example: Photo OCR</a:t>
            </a:r>
          </a:p>
          <a:p>
            <a:pPr lvl="1"/>
            <a:r>
              <a:rPr lang="en-US" altLang="ko-KR" dirty="0" smtClean="0">
                <a:solidFill>
                  <a:srgbClr val="D0CECE"/>
                </a:solidFill>
              </a:rPr>
              <a:t>Photo OCR</a:t>
            </a:r>
          </a:p>
        </p:txBody>
      </p:sp>
    </p:spTree>
    <p:extLst>
      <p:ext uri="{BB962C8B-B14F-4D97-AF65-F5344CB8AC3E}">
        <p14:creationId xmlns:p14="http://schemas.microsoft.com/office/powerpoint/2010/main" val="70386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Recommender Systems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>
            <a:normAutofit/>
          </a:bodyPr>
          <a:lstStyle/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88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0"/>
          </p:nvPr>
        </p:nvSpPr>
        <p:spPr>
          <a:xfrm>
            <a:off x="3568107" y="1247453"/>
            <a:ext cx="5245693" cy="4010347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D0CECE"/>
                </a:solidFill>
              </a:rPr>
              <a:t>Recommender Systems</a:t>
            </a:r>
          </a:p>
          <a:p>
            <a:pPr lvl="1"/>
            <a:r>
              <a:rPr lang="en-US" altLang="ko-KR" dirty="0" smtClean="0">
                <a:solidFill>
                  <a:srgbClr val="D0CECE"/>
                </a:solidFill>
              </a:rPr>
              <a:t>Predicting Movie Ratings</a:t>
            </a:r>
          </a:p>
          <a:p>
            <a:pPr lvl="1"/>
            <a:r>
              <a:rPr lang="en-US" altLang="ko-KR" dirty="0" smtClean="0">
                <a:solidFill>
                  <a:srgbClr val="D0CECE"/>
                </a:solidFill>
              </a:rPr>
              <a:t>Collaborative Filtering</a:t>
            </a:r>
          </a:p>
          <a:p>
            <a:pPr lvl="1"/>
            <a:r>
              <a:rPr lang="en-US" altLang="ko-KR" dirty="0" smtClean="0">
                <a:solidFill>
                  <a:srgbClr val="D0CECE"/>
                </a:solidFill>
              </a:rPr>
              <a:t>Low Rank Matrix Factorization</a:t>
            </a:r>
          </a:p>
          <a:p>
            <a:r>
              <a:rPr lang="en-US" altLang="ko-KR" dirty="0" smtClean="0"/>
              <a:t>Large Scale Machine Learning</a:t>
            </a:r>
          </a:p>
          <a:p>
            <a:pPr lvl="1"/>
            <a:r>
              <a:rPr lang="en-US" altLang="ko-KR" dirty="0" smtClean="0"/>
              <a:t>Gradient Descent with Large Datasets</a:t>
            </a:r>
          </a:p>
          <a:p>
            <a:pPr lvl="1"/>
            <a:r>
              <a:rPr lang="en-US" altLang="ko-KR" dirty="0" smtClean="0"/>
              <a:t>Advanced Topics</a:t>
            </a:r>
          </a:p>
          <a:p>
            <a:r>
              <a:rPr lang="en-US" altLang="ko-KR" dirty="0" smtClean="0">
                <a:solidFill>
                  <a:srgbClr val="D0CECE"/>
                </a:solidFill>
              </a:rPr>
              <a:t>Application Example: Photo OCR</a:t>
            </a:r>
          </a:p>
          <a:p>
            <a:pPr lvl="1"/>
            <a:r>
              <a:rPr lang="en-US" altLang="ko-KR" dirty="0" smtClean="0">
                <a:solidFill>
                  <a:srgbClr val="D0CECE"/>
                </a:solidFill>
              </a:rPr>
              <a:t>Photo OCR</a:t>
            </a:r>
          </a:p>
        </p:txBody>
      </p:sp>
    </p:spTree>
    <p:extLst>
      <p:ext uri="{BB962C8B-B14F-4D97-AF65-F5344CB8AC3E}">
        <p14:creationId xmlns:p14="http://schemas.microsoft.com/office/powerpoint/2010/main" val="16404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Large Scale Machine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>
            <a:normAutofit/>
          </a:bodyPr>
          <a:lstStyle/>
          <a:p>
            <a:r>
              <a:rPr lang="en-US" altLang="ko-KR" b="1" dirty="0"/>
              <a:t>Learning with large datasets </a:t>
            </a:r>
            <a:endParaRPr lang="en-US" altLang="ko-KR" b="1" dirty="0" smtClean="0"/>
          </a:p>
          <a:p>
            <a:pPr lvl="1"/>
            <a:r>
              <a:rPr lang="en-US" altLang="ko-KR" b="1" dirty="0"/>
              <a:t>Why large datasets</a:t>
            </a:r>
            <a:r>
              <a:rPr lang="en-US" altLang="ko-KR" dirty="0"/>
              <a:t>? </a:t>
            </a:r>
            <a:endParaRPr lang="en-US" altLang="ko-KR" dirty="0"/>
          </a:p>
          <a:p>
            <a:pPr lvl="2"/>
            <a:r>
              <a:rPr lang="en-US" altLang="ko-KR" dirty="0"/>
              <a:t>One of best ways to get high performance is take a low bias algorithm and train it on a lot of data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e.g</a:t>
            </a:r>
            <a:r>
              <a:rPr lang="en-US" altLang="ko-KR" dirty="0"/>
              <a:t>. Classification between confusable </a:t>
            </a:r>
            <a:r>
              <a:rPr lang="en-US" altLang="ko-KR" dirty="0" smtClean="0"/>
              <a:t>words</a:t>
            </a:r>
          </a:p>
          <a:p>
            <a:pPr lvl="3"/>
            <a:r>
              <a:rPr lang="en-US" altLang="ko-KR" dirty="0" smtClean="0"/>
              <a:t>We </a:t>
            </a:r>
            <a:r>
              <a:rPr lang="en-US" altLang="ko-KR" dirty="0"/>
              <a:t>saw that so long as you feed an algorithm lots of data they all perform pretty similarly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218" y="3654731"/>
            <a:ext cx="2694653" cy="264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9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Large Scale Machine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>
            <a:normAutofit/>
          </a:bodyPr>
          <a:lstStyle/>
          <a:p>
            <a:r>
              <a:rPr lang="en-US" altLang="ko-KR" b="1" dirty="0"/>
              <a:t>Learning with large datasets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But </a:t>
            </a:r>
            <a:r>
              <a:rPr lang="en-US" altLang="ko-KR" dirty="0"/>
              <a:t>learning with large datasets comes with its own computational problems </a:t>
            </a:r>
            <a:endParaRPr lang="en-US" altLang="ko-KR" dirty="0" smtClean="0"/>
          </a:p>
          <a:p>
            <a:pPr lvl="1"/>
            <a:r>
              <a:rPr lang="en-US" altLang="ko-KR" dirty="0"/>
              <a:t>For example, say we have a data set where m = 100, 000, 000 This is pretty realistic for many datasets </a:t>
            </a:r>
            <a:endParaRPr lang="en-US" altLang="ko-KR" dirty="0"/>
          </a:p>
          <a:p>
            <a:pPr lvl="2"/>
            <a:r>
              <a:rPr lang="en-US" altLang="ko-KR" dirty="0"/>
              <a:t>Census data </a:t>
            </a:r>
            <a:endParaRPr lang="en-US" altLang="ko-KR" dirty="0"/>
          </a:p>
          <a:p>
            <a:pPr lvl="2"/>
            <a:r>
              <a:rPr lang="en-US" altLang="ko-KR" dirty="0"/>
              <a:t>Website traffic </a:t>
            </a:r>
            <a:r>
              <a:rPr lang="en-US" altLang="ko-KR" dirty="0" smtClean="0"/>
              <a:t>data</a:t>
            </a:r>
          </a:p>
          <a:p>
            <a:pPr lvl="1"/>
            <a:r>
              <a:rPr lang="en-US" altLang="ko-KR" dirty="0" smtClean="0"/>
              <a:t>How </a:t>
            </a:r>
            <a:r>
              <a:rPr lang="en-US" altLang="ko-KR" dirty="0"/>
              <a:t>do we train a logistic regression model on such a big system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pPr lvl="2"/>
            <a:r>
              <a:rPr lang="en-US" altLang="ko-KR" dirty="0"/>
              <a:t>So you have to sum over 100,000,000 terms per step of gradient </a:t>
            </a:r>
            <a:r>
              <a:rPr lang="en-US" altLang="ko-KR" dirty="0" smtClean="0"/>
              <a:t>descent</a:t>
            </a:r>
          </a:p>
          <a:p>
            <a:pPr lvl="1"/>
            <a:r>
              <a:rPr lang="en-US" altLang="ko-KR" dirty="0" smtClean="0"/>
              <a:t>Because </a:t>
            </a:r>
            <a:r>
              <a:rPr lang="en-US" altLang="ko-KR" dirty="0"/>
              <a:t>of the </a:t>
            </a:r>
            <a:r>
              <a:rPr lang="en-US" altLang="ko-KR" dirty="0">
                <a:solidFill>
                  <a:srgbClr val="FF0000"/>
                </a:solidFill>
              </a:rPr>
              <a:t>computational cost </a:t>
            </a:r>
            <a:r>
              <a:rPr lang="en-US" altLang="ko-KR" dirty="0"/>
              <a:t>of this massive summation, we'll look at </a:t>
            </a:r>
            <a:r>
              <a:rPr lang="en-US" altLang="ko-KR" dirty="0">
                <a:solidFill>
                  <a:srgbClr val="FF0000"/>
                </a:solidFill>
              </a:rPr>
              <a:t>more efficient ways </a:t>
            </a:r>
            <a:r>
              <a:rPr lang="en-US" altLang="ko-KR" dirty="0"/>
              <a:t>around this </a:t>
            </a:r>
            <a:endParaRPr lang="en-US" altLang="ko-KR" dirty="0"/>
          </a:p>
          <a:p>
            <a:pPr lvl="2"/>
            <a:r>
              <a:rPr lang="en-US" altLang="ko-KR" dirty="0" smtClean="0"/>
              <a:t>Either </a:t>
            </a:r>
            <a:r>
              <a:rPr lang="en-US" altLang="ko-KR" dirty="0"/>
              <a:t>using a different approach </a:t>
            </a:r>
            <a:endParaRPr lang="en-US" altLang="ko-KR" dirty="0"/>
          </a:p>
          <a:p>
            <a:pPr lvl="2"/>
            <a:r>
              <a:rPr lang="en-US" altLang="ko-KR" dirty="0" smtClean="0"/>
              <a:t>Optimizing </a:t>
            </a:r>
            <a:r>
              <a:rPr lang="en-US" altLang="ko-KR" dirty="0"/>
              <a:t>to avoid the </a:t>
            </a:r>
            <a:r>
              <a:rPr lang="en-US" altLang="ko-KR" dirty="0" smtClean="0"/>
              <a:t>summation </a:t>
            </a:r>
            <a:endParaRPr lang="en-US" altLang="ko-KR" dirty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621" y="3811345"/>
            <a:ext cx="4261757" cy="83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9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Large Scale Machine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>
            <a:normAutofit/>
          </a:bodyPr>
          <a:lstStyle/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32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Large Scale Machine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>
            <a:normAutofit/>
          </a:bodyPr>
          <a:lstStyle/>
          <a:p>
            <a:r>
              <a:rPr lang="en-US" altLang="ko-KR" b="1" dirty="0"/>
              <a:t>Stochastic Gradient Descent </a:t>
            </a:r>
            <a:endParaRPr lang="en-US" altLang="ko-KR" dirty="0"/>
          </a:p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2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네온 가장자리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1713</TotalTime>
  <Words>335</Words>
  <Application>Microsoft Macintosh PowerPoint</Application>
  <PresentationFormat>화면 슬라이드 쇼(4:3)</PresentationFormat>
  <Paragraphs>101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6" baseType="lpstr">
      <vt:lpstr>맑은 고딕</vt:lpstr>
      <vt:lpstr>옥션고딕 B</vt:lpstr>
      <vt:lpstr>한컴 윤고딕 230</vt:lpstr>
      <vt:lpstr>한컴 윤고딕 240</vt:lpstr>
      <vt:lpstr>한컴 윤고딕 250</vt:lpstr>
      <vt:lpstr>Arial</vt:lpstr>
      <vt:lpstr>Arial Black</vt:lpstr>
      <vt:lpstr>Calibri</vt:lpstr>
      <vt:lpstr>Calibri Light</vt:lpstr>
      <vt:lpstr>HY강B</vt:lpstr>
      <vt:lpstr>HY견고딕</vt:lpstr>
      <vt:lpstr>Tahoma</vt:lpstr>
      <vt:lpstr>Wingdings</vt:lpstr>
      <vt:lpstr>Yoon 윤고딕 550_TT</vt:lpstr>
      <vt:lpstr>Office 테마</vt:lpstr>
      <vt:lpstr>Machine  Learning 5/5</vt:lpstr>
      <vt:lpstr>PowerPoint 프레젠테이션</vt:lpstr>
      <vt:lpstr>PowerPoint 프레젠테이션</vt:lpstr>
      <vt:lpstr>Recommender Systems</vt:lpstr>
      <vt:lpstr>PowerPoint 프레젠테이션</vt:lpstr>
      <vt:lpstr>Large Scale Machine Learning</vt:lpstr>
      <vt:lpstr>Large Scale Machine Learning</vt:lpstr>
      <vt:lpstr>Large Scale Machine Learning</vt:lpstr>
      <vt:lpstr>Large Scale Machine Learning</vt:lpstr>
      <vt:lpstr>Large Scale Machine Learning</vt:lpstr>
      <vt:lpstr>Large Scale Machine Learning</vt:lpstr>
      <vt:lpstr>Large Scale Machine Learning</vt:lpstr>
      <vt:lpstr>Large Scale Machine Learning</vt:lpstr>
      <vt:lpstr>Large Scale Machine Learning</vt:lpstr>
      <vt:lpstr>Large Scale Machine Learning</vt:lpstr>
      <vt:lpstr>Large Scale Machine Learning</vt:lpstr>
      <vt:lpstr>Large Scale Machine Learning</vt:lpstr>
      <vt:lpstr>PowerPoint 프레젠테이션</vt:lpstr>
      <vt:lpstr>Photo OCR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swcon</dc:creator>
  <cp:lastModifiedBy>박지현</cp:lastModifiedBy>
  <cp:revision>172</cp:revision>
  <dcterms:created xsi:type="dcterms:W3CDTF">2015-01-29T01:05:38Z</dcterms:created>
  <dcterms:modified xsi:type="dcterms:W3CDTF">2016-02-29T08:03:04Z</dcterms:modified>
</cp:coreProperties>
</file>