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4"/>
  </p:notesMasterIdLst>
  <p:sldIdLst>
    <p:sldId id="256" r:id="rId2"/>
    <p:sldId id="258" r:id="rId3"/>
    <p:sldId id="257" r:id="rId4"/>
    <p:sldId id="259" r:id="rId5"/>
    <p:sldId id="260" r:id="rId6"/>
    <p:sldId id="261" r:id="rId7"/>
    <p:sldId id="262" r:id="rId8"/>
    <p:sldId id="263" r:id="rId9"/>
    <p:sldId id="264" r:id="rId10"/>
    <p:sldId id="265" r:id="rId11"/>
    <p:sldId id="266"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1" r:id="rId25"/>
    <p:sldId id="308" r:id="rId26"/>
    <p:sldId id="282" r:id="rId27"/>
    <p:sldId id="309" r:id="rId28"/>
    <p:sldId id="283" r:id="rId29"/>
    <p:sldId id="280" r:id="rId30"/>
    <p:sldId id="284" r:id="rId31"/>
    <p:sldId id="286" r:id="rId32"/>
    <p:sldId id="287" r:id="rId33"/>
    <p:sldId id="288" r:id="rId34"/>
    <p:sldId id="289" r:id="rId35"/>
    <p:sldId id="291" r:id="rId36"/>
    <p:sldId id="292" r:id="rId37"/>
    <p:sldId id="293" r:id="rId38"/>
    <p:sldId id="290" r:id="rId39"/>
    <p:sldId id="294" r:id="rId40"/>
    <p:sldId id="296" r:id="rId41"/>
    <p:sldId id="297" r:id="rId42"/>
    <p:sldId id="298" r:id="rId43"/>
    <p:sldId id="295" r:id="rId44"/>
    <p:sldId id="299" r:id="rId45"/>
    <p:sldId id="301" r:id="rId46"/>
    <p:sldId id="302" r:id="rId47"/>
    <p:sldId id="303" r:id="rId48"/>
    <p:sldId id="300" r:id="rId49"/>
    <p:sldId id="304" r:id="rId50"/>
    <p:sldId id="305" r:id="rId51"/>
    <p:sldId id="306" r:id="rId52"/>
    <p:sldId id="307" r:id="rId5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1582" autoAdjust="0"/>
  </p:normalViewPr>
  <p:slideViewPr>
    <p:cSldViewPr>
      <p:cViewPr varScale="1">
        <p:scale>
          <a:sx n="51" d="100"/>
          <a:sy n="51" d="100"/>
        </p:scale>
        <p:origin x="-1914" y="-10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E950FBA-35D2-4A05-B551-1AC82B5EE015}" type="datetimeFigureOut">
              <a:rPr lang="en-US" smtClean="0"/>
              <a:t>2/9/2015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3BC62D0-9DB8-4D5F-B3E0-F9B6A6BA6E17}" type="slidenum">
              <a:rPr lang="en-US" smtClean="0"/>
              <a:t>‹#›</a:t>
            </a:fld>
            <a:endParaRPr lang="en-US"/>
          </a:p>
        </p:txBody>
      </p:sp>
    </p:spTree>
    <p:extLst>
      <p:ext uri="{BB962C8B-B14F-4D97-AF65-F5344CB8AC3E}">
        <p14:creationId xmlns:p14="http://schemas.microsoft.com/office/powerpoint/2010/main" val="24561958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are some animation</a:t>
            </a:r>
            <a:r>
              <a:rPr lang="en-US" baseline="0" dirty="0" smtClean="0"/>
              <a:t> slides for you to understand the concepts of process synchronization. </a:t>
            </a:r>
            <a:endParaRPr lang="en-US" dirty="0"/>
          </a:p>
        </p:txBody>
      </p:sp>
      <p:sp>
        <p:nvSpPr>
          <p:cNvPr id="4" name="Slide Number Placeholder 3"/>
          <p:cNvSpPr>
            <a:spLocks noGrp="1"/>
          </p:cNvSpPr>
          <p:nvPr>
            <p:ph type="sldNum" sz="quarter" idx="10"/>
          </p:nvPr>
        </p:nvSpPr>
        <p:spPr/>
        <p:txBody>
          <a:bodyPr/>
          <a:lstStyle/>
          <a:p>
            <a:fld id="{D3BC62D0-9DB8-4D5F-B3E0-F9B6A6BA6E17}" type="slidenum">
              <a:rPr lang="en-US" smtClean="0"/>
              <a:t>1</a:t>
            </a:fld>
            <a:endParaRPr lang="en-US"/>
          </a:p>
        </p:txBody>
      </p:sp>
    </p:spTree>
    <p:extLst>
      <p:ext uri="{BB962C8B-B14F-4D97-AF65-F5344CB8AC3E}">
        <p14:creationId xmlns:p14="http://schemas.microsoft.com/office/powerpoint/2010/main" val="29155075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ln/>
        </p:spPr>
      </p:sp>
      <p:sp>
        <p:nvSpPr>
          <p:cNvPr id="522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A context switch to P1.</a:t>
            </a:r>
          </a:p>
        </p:txBody>
      </p:sp>
      <p:sp>
        <p:nvSpPr>
          <p:cNvPr id="5222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947">
              <a:defRPr>
                <a:solidFill>
                  <a:schemeClr val="tx1"/>
                </a:solidFill>
                <a:latin typeface="Helvetica" pitchFamily="34" charset="0"/>
              </a:defRPr>
            </a:lvl1pPr>
            <a:lvl2pPr marL="702756" indent="-270291" defTabSz="879947">
              <a:defRPr>
                <a:solidFill>
                  <a:schemeClr val="tx1"/>
                </a:solidFill>
                <a:latin typeface="Helvetica" pitchFamily="34" charset="0"/>
              </a:defRPr>
            </a:lvl2pPr>
            <a:lvl3pPr marL="1081164" indent="-216233" defTabSz="879947">
              <a:defRPr>
                <a:solidFill>
                  <a:schemeClr val="tx1"/>
                </a:solidFill>
                <a:latin typeface="Helvetica" pitchFamily="34" charset="0"/>
              </a:defRPr>
            </a:lvl3pPr>
            <a:lvl4pPr marL="1513629" indent="-216233" defTabSz="879947">
              <a:defRPr>
                <a:solidFill>
                  <a:schemeClr val="tx1"/>
                </a:solidFill>
                <a:latin typeface="Helvetica" pitchFamily="34" charset="0"/>
              </a:defRPr>
            </a:lvl4pPr>
            <a:lvl5pPr marL="1946095" indent="-216233" defTabSz="879947">
              <a:defRPr>
                <a:solidFill>
                  <a:schemeClr val="tx1"/>
                </a:solidFill>
                <a:latin typeface="Helvetica" pitchFamily="34" charset="0"/>
              </a:defRPr>
            </a:lvl5pPr>
            <a:lvl6pPr marL="2378560" indent="-216233" algn="ctr" defTabSz="879947" eaLnBrk="0" fontAlgn="base" hangingPunct="0">
              <a:spcBef>
                <a:spcPct val="0"/>
              </a:spcBef>
              <a:spcAft>
                <a:spcPct val="0"/>
              </a:spcAft>
              <a:defRPr>
                <a:solidFill>
                  <a:schemeClr val="tx1"/>
                </a:solidFill>
                <a:latin typeface="Helvetica" pitchFamily="34" charset="0"/>
              </a:defRPr>
            </a:lvl6pPr>
            <a:lvl7pPr marL="2811026" indent="-216233" algn="ctr" defTabSz="879947" eaLnBrk="0" fontAlgn="base" hangingPunct="0">
              <a:spcBef>
                <a:spcPct val="0"/>
              </a:spcBef>
              <a:spcAft>
                <a:spcPct val="0"/>
              </a:spcAft>
              <a:defRPr>
                <a:solidFill>
                  <a:schemeClr val="tx1"/>
                </a:solidFill>
                <a:latin typeface="Helvetica" pitchFamily="34" charset="0"/>
              </a:defRPr>
            </a:lvl7pPr>
            <a:lvl8pPr marL="3243491" indent="-216233" algn="ctr" defTabSz="879947" eaLnBrk="0" fontAlgn="base" hangingPunct="0">
              <a:spcBef>
                <a:spcPct val="0"/>
              </a:spcBef>
              <a:spcAft>
                <a:spcPct val="0"/>
              </a:spcAft>
              <a:defRPr>
                <a:solidFill>
                  <a:schemeClr val="tx1"/>
                </a:solidFill>
                <a:latin typeface="Helvetica" pitchFamily="34" charset="0"/>
              </a:defRPr>
            </a:lvl8pPr>
            <a:lvl9pPr marL="3675957" indent="-216233" algn="ctr" defTabSz="879947" eaLnBrk="0" fontAlgn="base" hangingPunct="0">
              <a:spcBef>
                <a:spcPct val="0"/>
              </a:spcBef>
              <a:spcAft>
                <a:spcPct val="0"/>
              </a:spcAft>
              <a:defRPr>
                <a:solidFill>
                  <a:schemeClr val="tx1"/>
                </a:solidFill>
                <a:latin typeface="Helvetica" pitchFamily="34" charset="0"/>
              </a:defRPr>
            </a:lvl9pPr>
          </a:lstStyle>
          <a:p>
            <a:fld id="{CD20090D-FABD-4600-B543-324453D07603}" type="slidenum">
              <a:rPr lang="en-US" smtClean="0">
                <a:latin typeface="Times New Roman" pitchFamily="18" charset="0"/>
              </a:rPr>
              <a:pPr/>
              <a:t>10</a:t>
            </a:fld>
            <a:endParaRPr lang="en-US" smtClean="0">
              <a:latin typeface="Times New Roman"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ln/>
        </p:spPr>
      </p:sp>
      <p:sp>
        <p:nvSpPr>
          <p:cNvPr id="522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P1 writes the counter.</a:t>
            </a:r>
          </a:p>
        </p:txBody>
      </p:sp>
      <p:sp>
        <p:nvSpPr>
          <p:cNvPr id="5222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947">
              <a:defRPr>
                <a:solidFill>
                  <a:schemeClr val="tx1"/>
                </a:solidFill>
                <a:latin typeface="Helvetica" pitchFamily="34" charset="0"/>
              </a:defRPr>
            </a:lvl1pPr>
            <a:lvl2pPr marL="702756" indent="-270291" defTabSz="879947">
              <a:defRPr>
                <a:solidFill>
                  <a:schemeClr val="tx1"/>
                </a:solidFill>
                <a:latin typeface="Helvetica" pitchFamily="34" charset="0"/>
              </a:defRPr>
            </a:lvl2pPr>
            <a:lvl3pPr marL="1081164" indent="-216233" defTabSz="879947">
              <a:defRPr>
                <a:solidFill>
                  <a:schemeClr val="tx1"/>
                </a:solidFill>
                <a:latin typeface="Helvetica" pitchFamily="34" charset="0"/>
              </a:defRPr>
            </a:lvl3pPr>
            <a:lvl4pPr marL="1513629" indent="-216233" defTabSz="879947">
              <a:defRPr>
                <a:solidFill>
                  <a:schemeClr val="tx1"/>
                </a:solidFill>
                <a:latin typeface="Helvetica" pitchFamily="34" charset="0"/>
              </a:defRPr>
            </a:lvl4pPr>
            <a:lvl5pPr marL="1946095" indent="-216233" defTabSz="879947">
              <a:defRPr>
                <a:solidFill>
                  <a:schemeClr val="tx1"/>
                </a:solidFill>
                <a:latin typeface="Helvetica" pitchFamily="34" charset="0"/>
              </a:defRPr>
            </a:lvl5pPr>
            <a:lvl6pPr marL="2378560" indent="-216233" algn="ctr" defTabSz="879947" eaLnBrk="0" fontAlgn="base" hangingPunct="0">
              <a:spcBef>
                <a:spcPct val="0"/>
              </a:spcBef>
              <a:spcAft>
                <a:spcPct val="0"/>
              </a:spcAft>
              <a:defRPr>
                <a:solidFill>
                  <a:schemeClr val="tx1"/>
                </a:solidFill>
                <a:latin typeface="Helvetica" pitchFamily="34" charset="0"/>
              </a:defRPr>
            </a:lvl6pPr>
            <a:lvl7pPr marL="2811026" indent="-216233" algn="ctr" defTabSz="879947" eaLnBrk="0" fontAlgn="base" hangingPunct="0">
              <a:spcBef>
                <a:spcPct val="0"/>
              </a:spcBef>
              <a:spcAft>
                <a:spcPct val="0"/>
              </a:spcAft>
              <a:defRPr>
                <a:solidFill>
                  <a:schemeClr val="tx1"/>
                </a:solidFill>
                <a:latin typeface="Helvetica" pitchFamily="34" charset="0"/>
              </a:defRPr>
            </a:lvl7pPr>
            <a:lvl8pPr marL="3243491" indent="-216233" algn="ctr" defTabSz="879947" eaLnBrk="0" fontAlgn="base" hangingPunct="0">
              <a:spcBef>
                <a:spcPct val="0"/>
              </a:spcBef>
              <a:spcAft>
                <a:spcPct val="0"/>
              </a:spcAft>
              <a:defRPr>
                <a:solidFill>
                  <a:schemeClr val="tx1"/>
                </a:solidFill>
                <a:latin typeface="Helvetica" pitchFamily="34" charset="0"/>
              </a:defRPr>
            </a:lvl8pPr>
            <a:lvl9pPr marL="3675957" indent="-216233" algn="ctr" defTabSz="879947" eaLnBrk="0" fontAlgn="base" hangingPunct="0">
              <a:spcBef>
                <a:spcPct val="0"/>
              </a:spcBef>
              <a:spcAft>
                <a:spcPct val="0"/>
              </a:spcAft>
              <a:defRPr>
                <a:solidFill>
                  <a:schemeClr val="tx1"/>
                </a:solidFill>
                <a:latin typeface="Helvetica" pitchFamily="34" charset="0"/>
              </a:defRPr>
            </a:lvl9pPr>
          </a:lstStyle>
          <a:p>
            <a:fld id="{CD20090D-FABD-4600-B543-324453D07603}" type="slidenum">
              <a:rPr lang="en-US" smtClean="0">
                <a:latin typeface="Times New Roman" pitchFamily="18" charset="0"/>
              </a:rPr>
              <a:pPr/>
              <a:t>11</a:t>
            </a:fld>
            <a:endParaRPr lang="en-US" smtClean="0">
              <a:latin typeface="Times New Roman"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ln/>
        </p:spPr>
      </p:sp>
      <p:sp>
        <p:nvSpPr>
          <p:cNvPr id="522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P1 writes the counter. That</a:t>
            </a:r>
            <a:r>
              <a:rPr lang="en-US" baseline="0" dirty="0" smtClean="0"/>
              <a:t> shows, different execution orders cause different counter values.</a:t>
            </a:r>
            <a:endParaRPr lang="en-US" dirty="0" smtClean="0"/>
          </a:p>
          <a:p>
            <a:endParaRPr lang="en-US" dirty="0" smtClean="0"/>
          </a:p>
          <a:p>
            <a:r>
              <a:rPr lang="en-US" baseline="0" dirty="0" smtClean="0"/>
              <a:t>You will have similar questions in the lab experiments.</a:t>
            </a:r>
            <a:endParaRPr lang="en-US" dirty="0" smtClean="0"/>
          </a:p>
          <a:p>
            <a:r>
              <a:rPr lang="en-US" dirty="0" smtClean="0"/>
              <a:t>Can you think of</a:t>
            </a:r>
            <a:r>
              <a:rPr lang="en-US" baseline="0" dirty="0" smtClean="0"/>
              <a:t> other possible values? 6.</a:t>
            </a:r>
            <a:endParaRPr lang="en-US" dirty="0" smtClean="0"/>
          </a:p>
        </p:txBody>
      </p:sp>
      <p:sp>
        <p:nvSpPr>
          <p:cNvPr id="5222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947">
              <a:defRPr>
                <a:solidFill>
                  <a:schemeClr val="tx1"/>
                </a:solidFill>
                <a:latin typeface="Helvetica" pitchFamily="34" charset="0"/>
              </a:defRPr>
            </a:lvl1pPr>
            <a:lvl2pPr marL="702756" indent="-270291" defTabSz="879947">
              <a:defRPr>
                <a:solidFill>
                  <a:schemeClr val="tx1"/>
                </a:solidFill>
                <a:latin typeface="Helvetica" pitchFamily="34" charset="0"/>
              </a:defRPr>
            </a:lvl2pPr>
            <a:lvl3pPr marL="1081164" indent="-216233" defTabSz="879947">
              <a:defRPr>
                <a:solidFill>
                  <a:schemeClr val="tx1"/>
                </a:solidFill>
                <a:latin typeface="Helvetica" pitchFamily="34" charset="0"/>
              </a:defRPr>
            </a:lvl3pPr>
            <a:lvl4pPr marL="1513629" indent="-216233" defTabSz="879947">
              <a:defRPr>
                <a:solidFill>
                  <a:schemeClr val="tx1"/>
                </a:solidFill>
                <a:latin typeface="Helvetica" pitchFamily="34" charset="0"/>
              </a:defRPr>
            </a:lvl4pPr>
            <a:lvl5pPr marL="1946095" indent="-216233" defTabSz="879947">
              <a:defRPr>
                <a:solidFill>
                  <a:schemeClr val="tx1"/>
                </a:solidFill>
                <a:latin typeface="Helvetica" pitchFamily="34" charset="0"/>
              </a:defRPr>
            </a:lvl5pPr>
            <a:lvl6pPr marL="2378560" indent="-216233" algn="ctr" defTabSz="879947" eaLnBrk="0" fontAlgn="base" hangingPunct="0">
              <a:spcBef>
                <a:spcPct val="0"/>
              </a:spcBef>
              <a:spcAft>
                <a:spcPct val="0"/>
              </a:spcAft>
              <a:defRPr>
                <a:solidFill>
                  <a:schemeClr val="tx1"/>
                </a:solidFill>
                <a:latin typeface="Helvetica" pitchFamily="34" charset="0"/>
              </a:defRPr>
            </a:lvl6pPr>
            <a:lvl7pPr marL="2811026" indent="-216233" algn="ctr" defTabSz="879947" eaLnBrk="0" fontAlgn="base" hangingPunct="0">
              <a:spcBef>
                <a:spcPct val="0"/>
              </a:spcBef>
              <a:spcAft>
                <a:spcPct val="0"/>
              </a:spcAft>
              <a:defRPr>
                <a:solidFill>
                  <a:schemeClr val="tx1"/>
                </a:solidFill>
                <a:latin typeface="Helvetica" pitchFamily="34" charset="0"/>
              </a:defRPr>
            </a:lvl7pPr>
            <a:lvl8pPr marL="3243491" indent="-216233" algn="ctr" defTabSz="879947" eaLnBrk="0" fontAlgn="base" hangingPunct="0">
              <a:spcBef>
                <a:spcPct val="0"/>
              </a:spcBef>
              <a:spcAft>
                <a:spcPct val="0"/>
              </a:spcAft>
              <a:defRPr>
                <a:solidFill>
                  <a:schemeClr val="tx1"/>
                </a:solidFill>
                <a:latin typeface="Helvetica" pitchFamily="34" charset="0"/>
              </a:defRPr>
            </a:lvl8pPr>
            <a:lvl9pPr marL="3675957" indent="-216233" algn="ctr" defTabSz="879947" eaLnBrk="0" fontAlgn="base" hangingPunct="0">
              <a:spcBef>
                <a:spcPct val="0"/>
              </a:spcBef>
              <a:spcAft>
                <a:spcPct val="0"/>
              </a:spcAft>
              <a:defRPr>
                <a:solidFill>
                  <a:schemeClr val="tx1"/>
                </a:solidFill>
                <a:latin typeface="Helvetica" pitchFamily="34" charset="0"/>
              </a:defRPr>
            </a:lvl9pPr>
          </a:lstStyle>
          <a:p>
            <a:fld id="{CD20090D-FABD-4600-B543-324453D07603}" type="slidenum">
              <a:rPr lang="en-US" smtClean="0">
                <a:latin typeface="Times New Roman" pitchFamily="18" charset="0"/>
              </a:rPr>
              <a:pPr/>
              <a:t>12</a:t>
            </a:fld>
            <a:endParaRPr lang="en-US" smtClean="0">
              <a:latin typeface="Times New Roman"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3186"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93187" name="Rectangle 3"/>
          <p:cNvSpPr txBox="1">
            <a:spLocks noGrp="1" noChangeArrowheads="1"/>
          </p:cNvSpPr>
          <p:nvPr>
            <p:ph type="body" idx="1"/>
          </p:nvPr>
        </p:nvSpPr>
        <p:spPr>
          <a:noFill/>
          <a:ln/>
        </p:spPr>
        <p:txBody>
          <a:bodyPr wrap="none" anchor="ctr"/>
          <a:lstStyle/>
          <a:p>
            <a:r>
              <a:rPr lang="en-US" dirty="0" smtClean="0"/>
              <a:t>So,</a:t>
            </a:r>
            <a:r>
              <a:rPr lang="en-US" baseline="0" dirty="0" smtClean="0"/>
              <a:t> now we use a concrete example to show the three requirements.</a:t>
            </a:r>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5234"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95235" name="Rectangle 3"/>
          <p:cNvSpPr txBox="1">
            <a:spLocks noGrp="1" noChangeArrowheads="1"/>
          </p:cNvSpPr>
          <p:nvPr>
            <p:ph type="body" idx="1"/>
          </p:nvPr>
        </p:nvSpPr>
        <p:spPr>
          <a:noFill/>
          <a:ln/>
        </p:spPr>
        <p:txBody>
          <a:bodyPr wrap="none" anchor="ctr"/>
          <a:lstStyle/>
          <a:p>
            <a:r>
              <a:rPr lang="en-US" dirty="0" smtClean="0"/>
              <a:t>Each person is a process.</a:t>
            </a:r>
            <a:r>
              <a:rPr lang="en-US" baseline="0" dirty="0"/>
              <a:t> </a:t>
            </a:r>
            <a:r>
              <a:rPr lang="en-US" baseline="0" dirty="0" smtClean="0"/>
              <a:t>The shared resource is the toilet. So, using the toilet is the critical section. Assuming a wash room can serve at most one person at a time. </a:t>
            </a:r>
            <a:endParaRPr lang="en-US" dirty="0"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7282"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97283" name="Rectangle 3"/>
          <p:cNvSpPr txBox="1">
            <a:spLocks noGrp="1" noChangeArrowheads="1"/>
          </p:cNvSpPr>
          <p:nvPr>
            <p:ph type="body" idx="1"/>
          </p:nvPr>
        </p:nvSpPr>
        <p:spPr>
          <a:noFill/>
          <a:ln/>
        </p:spPr>
        <p:txBody>
          <a:bodyPr wrap="none" anchor="ctr"/>
          <a:lstStyle/>
          <a:p>
            <a:r>
              <a:rPr lang="en-US" dirty="0" smtClean="0"/>
              <a:t>suppose we want</a:t>
            </a:r>
            <a:r>
              <a:rPr lang="en-US" baseline="0" dirty="0" smtClean="0"/>
              <a:t> to solve this critical solution problem. </a:t>
            </a:r>
            <a:r>
              <a:rPr lang="en-US" dirty="0" smtClean="0"/>
              <a:t>Imagine</a:t>
            </a:r>
            <a:r>
              <a:rPr lang="en-US" baseline="0" dirty="0" smtClean="0"/>
              <a:t> what the three requirements mean for this scenario?</a:t>
            </a:r>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9330"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99331" name="Rectangle 3"/>
          <p:cNvSpPr txBox="1">
            <a:spLocks noGrp="1" noChangeArrowheads="1"/>
          </p:cNvSpPr>
          <p:nvPr>
            <p:ph type="body" idx="1"/>
          </p:nvPr>
        </p:nvSpPr>
        <p:spPr>
          <a:noFill/>
          <a:ln/>
        </p:spPr>
        <p:txBody>
          <a:bodyPr wrap="none" anchor="ctr"/>
          <a:lstStyle/>
          <a:p>
            <a:r>
              <a:rPr lang="en-US" dirty="0" smtClean="0"/>
              <a:t>No</a:t>
            </a:r>
            <a:r>
              <a:rPr lang="en-US" baseline="0" dirty="0" smtClean="0"/>
              <a:t> cutting in. that means, no processes can keep entering/leaving the critical section. There is no, or a limited number of times for people to cut in the queue.</a:t>
            </a:r>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1378"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01379" name="Rectangle 3"/>
          <p:cNvSpPr txBox="1">
            <a:spLocks noGrp="1" noChangeArrowheads="1"/>
          </p:cNvSpPr>
          <p:nvPr>
            <p:ph type="body" idx="1"/>
          </p:nvPr>
        </p:nvSpPr>
        <p:spPr>
          <a:noFill/>
          <a:ln/>
        </p:spPr>
        <p:txBody>
          <a:bodyPr wrap="none" anchor="ctr"/>
          <a:lstStyle/>
          <a:p>
            <a:r>
              <a:rPr lang="en-US" dirty="0" smtClean="0"/>
              <a:t>ME:</a:t>
            </a:r>
            <a:r>
              <a:rPr lang="en-US" baseline="0" dirty="0" smtClean="0"/>
              <a:t> are there door locks? That we need to guarantee only one people inside the wash room. Here, we use door lock. In the next few lectures, we will talk about OS mechanisms for mutual exclusions. </a:t>
            </a:r>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3426"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03427" name="Rectangle 3"/>
          <p:cNvSpPr txBox="1">
            <a:spLocks noGrp="1" noChangeArrowheads="1"/>
          </p:cNvSpPr>
          <p:nvPr>
            <p:ph type="body" idx="1"/>
          </p:nvPr>
        </p:nvSpPr>
        <p:spPr>
          <a:noFill/>
          <a:ln/>
        </p:spPr>
        <p:txBody>
          <a:bodyPr wrap="none" anchor="ctr"/>
          <a:lstStyle/>
          <a:p>
            <a:r>
              <a:rPr lang="en-US" dirty="0" smtClean="0"/>
              <a:t>We</a:t>
            </a:r>
            <a:r>
              <a:rPr lang="en-US" baseline="0" dirty="0" smtClean="0"/>
              <a:t> have two points to note:</a:t>
            </a:r>
          </a:p>
          <a:p>
            <a:r>
              <a:rPr lang="en-US" baseline="0" dirty="0" smtClean="0"/>
              <a:t>First:</a:t>
            </a:r>
            <a:endParaRPr lang="en-US" dirty="0" smtClean="0"/>
          </a:p>
          <a:p>
            <a:r>
              <a:rPr lang="en-US" dirty="0" smtClean="0"/>
              <a:t>If</a:t>
            </a:r>
            <a:r>
              <a:rPr lang="en-US" baseline="0" dirty="0" smtClean="0"/>
              <a:t> a process makes progress faster, the process can enter the critical section earlier. For example, the process can have fewer instructions or it runs on a faster CPU.  Although we do not assume the processor speed and its impact on the correctness of a solution, the fast process does have the advantage of entering the critical section </a:t>
            </a:r>
            <a:r>
              <a:rPr lang="en-US" baseline="0" dirty="0" err="1" smtClean="0"/>
              <a:t>ealier</a:t>
            </a:r>
            <a:r>
              <a:rPr lang="en-US" baseline="0" dirty="0" smtClean="0"/>
              <a:t>. </a:t>
            </a:r>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5474"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05475" name="Rectangle 3"/>
          <p:cNvSpPr txBox="1">
            <a:spLocks noGrp="1" noChangeArrowheads="1"/>
          </p:cNvSpPr>
          <p:nvPr>
            <p:ph type="body" idx="1"/>
          </p:nvPr>
        </p:nvSpPr>
        <p:spPr>
          <a:noFill/>
          <a:ln/>
        </p:spPr>
        <p:txBody>
          <a:bodyPr wrap="none" anchor="ctr"/>
          <a:lstStyle/>
          <a:p>
            <a:r>
              <a:rPr lang="en-US" dirty="0" smtClean="0"/>
              <a:t>Second: </a:t>
            </a:r>
          </a:p>
          <a:p>
            <a:r>
              <a:rPr lang="en-US" dirty="0" smtClean="0"/>
              <a:t>If there</a:t>
            </a:r>
            <a:r>
              <a:rPr lang="en-US" baseline="0" dirty="0" smtClean="0"/>
              <a:t> is no body inside the wash room, we should allow the waiting persons to go in. that means, the whole system can make a real progress </a:t>
            </a:r>
            <a:r>
              <a:rPr lang="en-US" baseline="0" dirty="0" smtClean="0">
                <a:sym typeface="Wingdings" pitchFamily="2" charset="2"/>
              </a:rPr>
              <a:t></a:t>
            </a:r>
          </a:p>
          <a:p>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ln/>
        </p:spPr>
      </p:sp>
      <p:sp>
        <p:nvSpPr>
          <p:cNvPr id="522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This example shows that the interleaving access of multiple process execution result in data inconsistency. You need to consider all the possible interleaving executions. </a:t>
            </a:r>
          </a:p>
          <a:p>
            <a:endParaRPr lang="en-US" dirty="0" smtClean="0"/>
          </a:p>
          <a:p>
            <a:r>
              <a:rPr lang="en-US" dirty="0" smtClean="0"/>
              <a:t>We consider only one producer</a:t>
            </a:r>
            <a:r>
              <a:rPr lang="en-US" baseline="0" dirty="0" smtClean="0"/>
              <a:t> and one consumer, for simplicity. </a:t>
            </a:r>
          </a:p>
          <a:p>
            <a:endParaRPr lang="en-US" baseline="0" dirty="0" smtClean="0"/>
          </a:p>
          <a:p>
            <a:r>
              <a:rPr lang="en-US" sz="1200" dirty="0" smtClean="0"/>
              <a:t>Consider executing counter++ and counter-- once.  </a:t>
            </a:r>
            <a:r>
              <a:rPr lang="en-US" sz="1200" b="1" dirty="0" smtClean="0"/>
              <a:t>This is different</a:t>
            </a:r>
            <a:r>
              <a:rPr lang="en-US" sz="1200" b="1" baseline="0" dirty="0" smtClean="0"/>
              <a:t> from while(1) in our lecture slides.</a:t>
            </a:r>
            <a:endParaRPr lang="en-US" b="1" dirty="0" smtClean="0"/>
          </a:p>
          <a:p>
            <a:endParaRPr lang="en-US" dirty="0" smtClean="0"/>
          </a:p>
          <a:p>
            <a:r>
              <a:rPr lang="en-US" dirty="0" smtClean="0"/>
              <a:t>The actual value of the shared variable depends on the order of the process executions. </a:t>
            </a:r>
          </a:p>
        </p:txBody>
      </p:sp>
      <p:sp>
        <p:nvSpPr>
          <p:cNvPr id="5222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947">
              <a:defRPr>
                <a:solidFill>
                  <a:schemeClr val="tx1"/>
                </a:solidFill>
                <a:latin typeface="Helvetica" pitchFamily="34" charset="0"/>
              </a:defRPr>
            </a:lvl1pPr>
            <a:lvl2pPr marL="702756" indent="-270291" defTabSz="879947">
              <a:defRPr>
                <a:solidFill>
                  <a:schemeClr val="tx1"/>
                </a:solidFill>
                <a:latin typeface="Helvetica" pitchFamily="34" charset="0"/>
              </a:defRPr>
            </a:lvl2pPr>
            <a:lvl3pPr marL="1081164" indent="-216233" defTabSz="879947">
              <a:defRPr>
                <a:solidFill>
                  <a:schemeClr val="tx1"/>
                </a:solidFill>
                <a:latin typeface="Helvetica" pitchFamily="34" charset="0"/>
              </a:defRPr>
            </a:lvl3pPr>
            <a:lvl4pPr marL="1513629" indent="-216233" defTabSz="879947">
              <a:defRPr>
                <a:solidFill>
                  <a:schemeClr val="tx1"/>
                </a:solidFill>
                <a:latin typeface="Helvetica" pitchFamily="34" charset="0"/>
              </a:defRPr>
            </a:lvl4pPr>
            <a:lvl5pPr marL="1946095" indent="-216233" defTabSz="879947">
              <a:defRPr>
                <a:solidFill>
                  <a:schemeClr val="tx1"/>
                </a:solidFill>
                <a:latin typeface="Helvetica" pitchFamily="34" charset="0"/>
              </a:defRPr>
            </a:lvl5pPr>
            <a:lvl6pPr marL="2378560" indent="-216233" algn="ctr" defTabSz="879947" eaLnBrk="0" fontAlgn="base" hangingPunct="0">
              <a:spcBef>
                <a:spcPct val="0"/>
              </a:spcBef>
              <a:spcAft>
                <a:spcPct val="0"/>
              </a:spcAft>
              <a:defRPr>
                <a:solidFill>
                  <a:schemeClr val="tx1"/>
                </a:solidFill>
                <a:latin typeface="Helvetica" pitchFamily="34" charset="0"/>
              </a:defRPr>
            </a:lvl6pPr>
            <a:lvl7pPr marL="2811026" indent="-216233" algn="ctr" defTabSz="879947" eaLnBrk="0" fontAlgn="base" hangingPunct="0">
              <a:spcBef>
                <a:spcPct val="0"/>
              </a:spcBef>
              <a:spcAft>
                <a:spcPct val="0"/>
              </a:spcAft>
              <a:defRPr>
                <a:solidFill>
                  <a:schemeClr val="tx1"/>
                </a:solidFill>
                <a:latin typeface="Helvetica" pitchFamily="34" charset="0"/>
              </a:defRPr>
            </a:lvl7pPr>
            <a:lvl8pPr marL="3243491" indent="-216233" algn="ctr" defTabSz="879947" eaLnBrk="0" fontAlgn="base" hangingPunct="0">
              <a:spcBef>
                <a:spcPct val="0"/>
              </a:spcBef>
              <a:spcAft>
                <a:spcPct val="0"/>
              </a:spcAft>
              <a:defRPr>
                <a:solidFill>
                  <a:schemeClr val="tx1"/>
                </a:solidFill>
                <a:latin typeface="Helvetica" pitchFamily="34" charset="0"/>
              </a:defRPr>
            </a:lvl8pPr>
            <a:lvl9pPr marL="3675957" indent="-216233" algn="ctr" defTabSz="879947" eaLnBrk="0" fontAlgn="base" hangingPunct="0">
              <a:spcBef>
                <a:spcPct val="0"/>
              </a:spcBef>
              <a:spcAft>
                <a:spcPct val="0"/>
              </a:spcAft>
              <a:defRPr>
                <a:solidFill>
                  <a:schemeClr val="tx1"/>
                </a:solidFill>
                <a:latin typeface="Helvetica" pitchFamily="34" charset="0"/>
              </a:defRPr>
            </a:lvl9pPr>
          </a:lstStyle>
          <a:p>
            <a:fld id="{CD20090D-FABD-4600-B543-324453D07603}" type="slidenum">
              <a:rPr lang="en-US" smtClean="0">
                <a:latin typeface="Times New Roman" pitchFamily="18" charset="0"/>
              </a:rPr>
              <a:pPr/>
              <a:t>2</a:t>
            </a:fld>
            <a:endParaRPr lang="en-US" smtClean="0">
              <a:latin typeface="Times New Roman" pitchFamily="18"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7522"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07523" name="Rectangle 3"/>
          <p:cNvSpPr txBox="1">
            <a:spLocks noGrp="1" noChangeArrowheads="1"/>
          </p:cNvSpPr>
          <p:nvPr>
            <p:ph type="body" idx="1"/>
          </p:nvPr>
        </p:nvSpPr>
        <p:spPr>
          <a:noFill/>
          <a:ln/>
        </p:spPr>
        <p:txBody>
          <a:bodyPr wrap="none" anchor="ct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9570"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09571" name="Rectangle 3"/>
          <p:cNvSpPr txBox="1">
            <a:spLocks noGrp="1" noChangeArrowheads="1"/>
          </p:cNvSpPr>
          <p:nvPr>
            <p:ph type="body" idx="1"/>
          </p:nvPr>
        </p:nvSpPr>
        <p:spPr>
          <a:noFill/>
          <a:ln/>
        </p:spPr>
        <p:txBody>
          <a:bodyPr wrap="none" anchor="ctr"/>
          <a:lstStyle/>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1618"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11619" name="Rectangle 3"/>
          <p:cNvSpPr txBox="1">
            <a:spLocks noGrp="1" noChangeArrowheads="1"/>
          </p:cNvSpPr>
          <p:nvPr>
            <p:ph type="body" idx="1"/>
          </p:nvPr>
        </p:nvSpPr>
        <p:spPr>
          <a:noFill/>
          <a:ln/>
        </p:spPr>
        <p:txBody>
          <a:bodyPr wrap="none" anchor="ctr"/>
          <a:lstStyle/>
          <a:p>
            <a:r>
              <a:rPr lang="en-US" dirty="0" smtClean="0"/>
              <a:t>Even though the queue is very</a:t>
            </a:r>
            <a:r>
              <a:rPr lang="en-US" baseline="0" dirty="0" smtClean="0"/>
              <a:t> long, there should be a bound on the number of people to wait. We do not allow infinite number of cutting in. </a:t>
            </a:r>
            <a:endParaRPr lang="en-US" dirty="0" smtClean="0"/>
          </a:p>
          <a:p>
            <a:r>
              <a:rPr lang="en-US" dirty="0" smtClean="0"/>
              <a:t>You</a:t>
            </a:r>
            <a:r>
              <a:rPr lang="en-US" baseline="0" dirty="0" smtClean="0"/>
              <a:t> need to fully understand the three requirements. In the following lectures, we will consider whether a solution satisfies all the three requirement. </a:t>
            </a:r>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ln/>
        </p:spPr>
      </p:sp>
      <p:sp>
        <p:nvSpPr>
          <p:cNvPr id="522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Both</a:t>
            </a:r>
            <a:r>
              <a:rPr lang="en-US" baseline="0" dirty="0" smtClean="0"/>
              <a:t> </a:t>
            </a:r>
            <a:r>
              <a:rPr lang="en-US" dirty="0" smtClean="0"/>
              <a:t>P0</a:t>
            </a:r>
            <a:r>
              <a:rPr lang="en-US" baseline="0" dirty="0" smtClean="0"/>
              <a:t> and P1 request to enter critical section.</a:t>
            </a:r>
            <a:r>
              <a:rPr lang="en-US" dirty="0" smtClean="0"/>
              <a:t> Say, at the beginning P1</a:t>
            </a:r>
            <a:r>
              <a:rPr lang="en-US" baseline="0" dirty="0" smtClean="0"/>
              <a:t> is executing. </a:t>
            </a:r>
            <a:endParaRPr lang="en-US" dirty="0" smtClean="0"/>
          </a:p>
        </p:txBody>
      </p:sp>
      <p:sp>
        <p:nvSpPr>
          <p:cNvPr id="5222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947">
              <a:defRPr>
                <a:solidFill>
                  <a:schemeClr val="tx1"/>
                </a:solidFill>
                <a:latin typeface="Helvetica" pitchFamily="34" charset="0"/>
              </a:defRPr>
            </a:lvl1pPr>
            <a:lvl2pPr marL="702756" indent="-270291" defTabSz="879947">
              <a:defRPr>
                <a:solidFill>
                  <a:schemeClr val="tx1"/>
                </a:solidFill>
                <a:latin typeface="Helvetica" pitchFamily="34" charset="0"/>
              </a:defRPr>
            </a:lvl2pPr>
            <a:lvl3pPr marL="1081164" indent="-216233" defTabSz="879947">
              <a:defRPr>
                <a:solidFill>
                  <a:schemeClr val="tx1"/>
                </a:solidFill>
                <a:latin typeface="Helvetica" pitchFamily="34" charset="0"/>
              </a:defRPr>
            </a:lvl3pPr>
            <a:lvl4pPr marL="1513629" indent="-216233" defTabSz="879947">
              <a:defRPr>
                <a:solidFill>
                  <a:schemeClr val="tx1"/>
                </a:solidFill>
                <a:latin typeface="Helvetica" pitchFamily="34" charset="0"/>
              </a:defRPr>
            </a:lvl4pPr>
            <a:lvl5pPr marL="1946095" indent="-216233" defTabSz="879947">
              <a:defRPr>
                <a:solidFill>
                  <a:schemeClr val="tx1"/>
                </a:solidFill>
                <a:latin typeface="Helvetica" pitchFamily="34" charset="0"/>
              </a:defRPr>
            </a:lvl5pPr>
            <a:lvl6pPr marL="2378560" indent="-216233" algn="ctr" defTabSz="879947" eaLnBrk="0" fontAlgn="base" hangingPunct="0">
              <a:spcBef>
                <a:spcPct val="0"/>
              </a:spcBef>
              <a:spcAft>
                <a:spcPct val="0"/>
              </a:spcAft>
              <a:defRPr>
                <a:solidFill>
                  <a:schemeClr val="tx1"/>
                </a:solidFill>
                <a:latin typeface="Helvetica" pitchFamily="34" charset="0"/>
              </a:defRPr>
            </a:lvl6pPr>
            <a:lvl7pPr marL="2811026" indent="-216233" algn="ctr" defTabSz="879947" eaLnBrk="0" fontAlgn="base" hangingPunct="0">
              <a:spcBef>
                <a:spcPct val="0"/>
              </a:spcBef>
              <a:spcAft>
                <a:spcPct val="0"/>
              </a:spcAft>
              <a:defRPr>
                <a:solidFill>
                  <a:schemeClr val="tx1"/>
                </a:solidFill>
                <a:latin typeface="Helvetica" pitchFamily="34" charset="0"/>
              </a:defRPr>
            </a:lvl7pPr>
            <a:lvl8pPr marL="3243491" indent="-216233" algn="ctr" defTabSz="879947" eaLnBrk="0" fontAlgn="base" hangingPunct="0">
              <a:spcBef>
                <a:spcPct val="0"/>
              </a:spcBef>
              <a:spcAft>
                <a:spcPct val="0"/>
              </a:spcAft>
              <a:defRPr>
                <a:solidFill>
                  <a:schemeClr val="tx1"/>
                </a:solidFill>
                <a:latin typeface="Helvetica" pitchFamily="34" charset="0"/>
              </a:defRPr>
            </a:lvl8pPr>
            <a:lvl9pPr marL="3675957" indent="-216233" algn="ctr" defTabSz="879947" eaLnBrk="0" fontAlgn="base" hangingPunct="0">
              <a:spcBef>
                <a:spcPct val="0"/>
              </a:spcBef>
              <a:spcAft>
                <a:spcPct val="0"/>
              </a:spcAft>
              <a:defRPr>
                <a:solidFill>
                  <a:schemeClr val="tx1"/>
                </a:solidFill>
                <a:latin typeface="Helvetica" pitchFamily="34" charset="0"/>
              </a:defRPr>
            </a:lvl9pPr>
          </a:lstStyle>
          <a:p>
            <a:fld id="{CD20090D-FABD-4600-B543-324453D07603}" type="slidenum">
              <a:rPr lang="en-US" smtClean="0">
                <a:latin typeface="Times New Roman" pitchFamily="18" charset="0"/>
              </a:rPr>
              <a:pPr/>
              <a:t>23</a:t>
            </a:fld>
            <a:endParaRPr lang="en-US" smtClean="0">
              <a:latin typeface="Times New Roman" pitchFamily="18"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ln/>
        </p:spPr>
      </p:sp>
      <p:sp>
        <p:nvSpPr>
          <p:cNvPr id="522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baseline="0" dirty="0" smtClean="0"/>
              <a:t>Turn=0, and P1 loops here. then, a context switch occurs.</a:t>
            </a:r>
            <a:endParaRPr lang="en-US" dirty="0" smtClean="0"/>
          </a:p>
        </p:txBody>
      </p:sp>
      <p:sp>
        <p:nvSpPr>
          <p:cNvPr id="5222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947">
              <a:defRPr>
                <a:solidFill>
                  <a:schemeClr val="tx1"/>
                </a:solidFill>
                <a:latin typeface="Helvetica" pitchFamily="34" charset="0"/>
              </a:defRPr>
            </a:lvl1pPr>
            <a:lvl2pPr marL="702756" indent="-270291" defTabSz="879947">
              <a:defRPr>
                <a:solidFill>
                  <a:schemeClr val="tx1"/>
                </a:solidFill>
                <a:latin typeface="Helvetica" pitchFamily="34" charset="0"/>
              </a:defRPr>
            </a:lvl2pPr>
            <a:lvl3pPr marL="1081164" indent="-216233" defTabSz="879947">
              <a:defRPr>
                <a:solidFill>
                  <a:schemeClr val="tx1"/>
                </a:solidFill>
                <a:latin typeface="Helvetica" pitchFamily="34" charset="0"/>
              </a:defRPr>
            </a:lvl3pPr>
            <a:lvl4pPr marL="1513629" indent="-216233" defTabSz="879947">
              <a:defRPr>
                <a:solidFill>
                  <a:schemeClr val="tx1"/>
                </a:solidFill>
                <a:latin typeface="Helvetica" pitchFamily="34" charset="0"/>
              </a:defRPr>
            </a:lvl4pPr>
            <a:lvl5pPr marL="1946095" indent="-216233" defTabSz="879947">
              <a:defRPr>
                <a:solidFill>
                  <a:schemeClr val="tx1"/>
                </a:solidFill>
                <a:latin typeface="Helvetica" pitchFamily="34" charset="0"/>
              </a:defRPr>
            </a:lvl5pPr>
            <a:lvl6pPr marL="2378560" indent="-216233" algn="ctr" defTabSz="879947" eaLnBrk="0" fontAlgn="base" hangingPunct="0">
              <a:spcBef>
                <a:spcPct val="0"/>
              </a:spcBef>
              <a:spcAft>
                <a:spcPct val="0"/>
              </a:spcAft>
              <a:defRPr>
                <a:solidFill>
                  <a:schemeClr val="tx1"/>
                </a:solidFill>
                <a:latin typeface="Helvetica" pitchFamily="34" charset="0"/>
              </a:defRPr>
            </a:lvl6pPr>
            <a:lvl7pPr marL="2811026" indent="-216233" algn="ctr" defTabSz="879947" eaLnBrk="0" fontAlgn="base" hangingPunct="0">
              <a:spcBef>
                <a:spcPct val="0"/>
              </a:spcBef>
              <a:spcAft>
                <a:spcPct val="0"/>
              </a:spcAft>
              <a:defRPr>
                <a:solidFill>
                  <a:schemeClr val="tx1"/>
                </a:solidFill>
                <a:latin typeface="Helvetica" pitchFamily="34" charset="0"/>
              </a:defRPr>
            </a:lvl7pPr>
            <a:lvl8pPr marL="3243491" indent="-216233" algn="ctr" defTabSz="879947" eaLnBrk="0" fontAlgn="base" hangingPunct="0">
              <a:spcBef>
                <a:spcPct val="0"/>
              </a:spcBef>
              <a:spcAft>
                <a:spcPct val="0"/>
              </a:spcAft>
              <a:defRPr>
                <a:solidFill>
                  <a:schemeClr val="tx1"/>
                </a:solidFill>
                <a:latin typeface="Helvetica" pitchFamily="34" charset="0"/>
              </a:defRPr>
            </a:lvl8pPr>
            <a:lvl9pPr marL="3675957" indent="-216233" algn="ctr" defTabSz="879947" eaLnBrk="0" fontAlgn="base" hangingPunct="0">
              <a:spcBef>
                <a:spcPct val="0"/>
              </a:spcBef>
              <a:spcAft>
                <a:spcPct val="0"/>
              </a:spcAft>
              <a:defRPr>
                <a:solidFill>
                  <a:schemeClr val="tx1"/>
                </a:solidFill>
                <a:latin typeface="Helvetica" pitchFamily="34" charset="0"/>
              </a:defRPr>
            </a:lvl9pPr>
          </a:lstStyle>
          <a:p>
            <a:fld id="{CD20090D-FABD-4600-B543-324453D07603}" type="slidenum">
              <a:rPr lang="en-US" smtClean="0">
                <a:latin typeface="Times New Roman" pitchFamily="18" charset="0"/>
              </a:rPr>
              <a:pPr/>
              <a:t>24</a:t>
            </a:fld>
            <a:endParaRPr lang="en-US" smtClean="0">
              <a:latin typeface="Times New Roman" pitchFamily="18"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ln/>
        </p:spPr>
      </p:sp>
      <p:sp>
        <p:nvSpPr>
          <p:cNvPr id="522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Say, at the beginning P1</a:t>
            </a:r>
            <a:r>
              <a:rPr lang="en-US" baseline="0" dirty="0" smtClean="0"/>
              <a:t> </a:t>
            </a:r>
            <a:r>
              <a:rPr lang="en-US" baseline="0" smtClean="0"/>
              <a:t>is executing. </a:t>
            </a:r>
            <a:endParaRPr lang="en-US" smtClean="0"/>
          </a:p>
          <a:p>
            <a:r>
              <a:rPr lang="en-US" dirty="0" smtClean="0"/>
              <a:t>Turn=0,</a:t>
            </a:r>
            <a:r>
              <a:rPr lang="en-US" baseline="0" dirty="0" smtClean="0"/>
              <a:t> P0 enters the critical section.</a:t>
            </a:r>
            <a:endParaRPr lang="en-US" dirty="0" smtClean="0"/>
          </a:p>
        </p:txBody>
      </p:sp>
      <p:sp>
        <p:nvSpPr>
          <p:cNvPr id="5222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947">
              <a:defRPr>
                <a:solidFill>
                  <a:schemeClr val="tx1"/>
                </a:solidFill>
                <a:latin typeface="Helvetica" pitchFamily="34" charset="0"/>
              </a:defRPr>
            </a:lvl1pPr>
            <a:lvl2pPr marL="702756" indent="-270291" defTabSz="879947">
              <a:defRPr>
                <a:solidFill>
                  <a:schemeClr val="tx1"/>
                </a:solidFill>
                <a:latin typeface="Helvetica" pitchFamily="34" charset="0"/>
              </a:defRPr>
            </a:lvl2pPr>
            <a:lvl3pPr marL="1081164" indent="-216233" defTabSz="879947">
              <a:defRPr>
                <a:solidFill>
                  <a:schemeClr val="tx1"/>
                </a:solidFill>
                <a:latin typeface="Helvetica" pitchFamily="34" charset="0"/>
              </a:defRPr>
            </a:lvl3pPr>
            <a:lvl4pPr marL="1513629" indent="-216233" defTabSz="879947">
              <a:defRPr>
                <a:solidFill>
                  <a:schemeClr val="tx1"/>
                </a:solidFill>
                <a:latin typeface="Helvetica" pitchFamily="34" charset="0"/>
              </a:defRPr>
            </a:lvl4pPr>
            <a:lvl5pPr marL="1946095" indent="-216233" defTabSz="879947">
              <a:defRPr>
                <a:solidFill>
                  <a:schemeClr val="tx1"/>
                </a:solidFill>
                <a:latin typeface="Helvetica" pitchFamily="34" charset="0"/>
              </a:defRPr>
            </a:lvl5pPr>
            <a:lvl6pPr marL="2378560" indent="-216233" algn="ctr" defTabSz="879947" eaLnBrk="0" fontAlgn="base" hangingPunct="0">
              <a:spcBef>
                <a:spcPct val="0"/>
              </a:spcBef>
              <a:spcAft>
                <a:spcPct val="0"/>
              </a:spcAft>
              <a:defRPr>
                <a:solidFill>
                  <a:schemeClr val="tx1"/>
                </a:solidFill>
                <a:latin typeface="Helvetica" pitchFamily="34" charset="0"/>
              </a:defRPr>
            </a:lvl6pPr>
            <a:lvl7pPr marL="2811026" indent="-216233" algn="ctr" defTabSz="879947" eaLnBrk="0" fontAlgn="base" hangingPunct="0">
              <a:spcBef>
                <a:spcPct val="0"/>
              </a:spcBef>
              <a:spcAft>
                <a:spcPct val="0"/>
              </a:spcAft>
              <a:defRPr>
                <a:solidFill>
                  <a:schemeClr val="tx1"/>
                </a:solidFill>
                <a:latin typeface="Helvetica" pitchFamily="34" charset="0"/>
              </a:defRPr>
            </a:lvl7pPr>
            <a:lvl8pPr marL="3243491" indent="-216233" algn="ctr" defTabSz="879947" eaLnBrk="0" fontAlgn="base" hangingPunct="0">
              <a:spcBef>
                <a:spcPct val="0"/>
              </a:spcBef>
              <a:spcAft>
                <a:spcPct val="0"/>
              </a:spcAft>
              <a:defRPr>
                <a:solidFill>
                  <a:schemeClr val="tx1"/>
                </a:solidFill>
                <a:latin typeface="Helvetica" pitchFamily="34" charset="0"/>
              </a:defRPr>
            </a:lvl8pPr>
            <a:lvl9pPr marL="3675957" indent="-216233" algn="ctr" defTabSz="879947" eaLnBrk="0" fontAlgn="base" hangingPunct="0">
              <a:spcBef>
                <a:spcPct val="0"/>
              </a:spcBef>
              <a:spcAft>
                <a:spcPct val="0"/>
              </a:spcAft>
              <a:defRPr>
                <a:solidFill>
                  <a:schemeClr val="tx1"/>
                </a:solidFill>
                <a:latin typeface="Helvetica" pitchFamily="34" charset="0"/>
              </a:defRPr>
            </a:lvl9pPr>
          </a:lstStyle>
          <a:p>
            <a:fld id="{CD20090D-FABD-4600-B543-324453D07603}" type="slidenum">
              <a:rPr lang="en-US" smtClean="0">
                <a:latin typeface="Times New Roman" pitchFamily="18" charset="0"/>
              </a:rPr>
              <a:pPr/>
              <a:t>25</a:t>
            </a:fld>
            <a:endParaRPr lang="en-US" smtClean="0">
              <a:latin typeface="Times New Roman" pitchFamily="18"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ln/>
        </p:spPr>
      </p:sp>
      <p:sp>
        <p:nvSpPr>
          <p:cNvPr id="522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P0 enters</a:t>
            </a:r>
            <a:r>
              <a:rPr lang="en-US" baseline="0" dirty="0" smtClean="0"/>
              <a:t> Remainder section. P1 can go into the critical section, since turn =1. Suppose P0’s Remainder section has to wait for an event for a long time, say 1 year. The key point is on “indefinite” ( do not know how long it will be).</a:t>
            </a:r>
            <a:endParaRPr lang="en-US" dirty="0" smtClean="0"/>
          </a:p>
        </p:txBody>
      </p:sp>
      <p:sp>
        <p:nvSpPr>
          <p:cNvPr id="5222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947">
              <a:defRPr>
                <a:solidFill>
                  <a:schemeClr val="tx1"/>
                </a:solidFill>
                <a:latin typeface="Helvetica" pitchFamily="34" charset="0"/>
              </a:defRPr>
            </a:lvl1pPr>
            <a:lvl2pPr marL="702756" indent="-270291" defTabSz="879947">
              <a:defRPr>
                <a:solidFill>
                  <a:schemeClr val="tx1"/>
                </a:solidFill>
                <a:latin typeface="Helvetica" pitchFamily="34" charset="0"/>
              </a:defRPr>
            </a:lvl2pPr>
            <a:lvl3pPr marL="1081164" indent="-216233" defTabSz="879947">
              <a:defRPr>
                <a:solidFill>
                  <a:schemeClr val="tx1"/>
                </a:solidFill>
                <a:latin typeface="Helvetica" pitchFamily="34" charset="0"/>
              </a:defRPr>
            </a:lvl3pPr>
            <a:lvl4pPr marL="1513629" indent="-216233" defTabSz="879947">
              <a:defRPr>
                <a:solidFill>
                  <a:schemeClr val="tx1"/>
                </a:solidFill>
                <a:latin typeface="Helvetica" pitchFamily="34" charset="0"/>
              </a:defRPr>
            </a:lvl4pPr>
            <a:lvl5pPr marL="1946095" indent="-216233" defTabSz="879947">
              <a:defRPr>
                <a:solidFill>
                  <a:schemeClr val="tx1"/>
                </a:solidFill>
                <a:latin typeface="Helvetica" pitchFamily="34" charset="0"/>
              </a:defRPr>
            </a:lvl5pPr>
            <a:lvl6pPr marL="2378560" indent="-216233" algn="ctr" defTabSz="879947" eaLnBrk="0" fontAlgn="base" hangingPunct="0">
              <a:spcBef>
                <a:spcPct val="0"/>
              </a:spcBef>
              <a:spcAft>
                <a:spcPct val="0"/>
              </a:spcAft>
              <a:defRPr>
                <a:solidFill>
                  <a:schemeClr val="tx1"/>
                </a:solidFill>
                <a:latin typeface="Helvetica" pitchFamily="34" charset="0"/>
              </a:defRPr>
            </a:lvl6pPr>
            <a:lvl7pPr marL="2811026" indent="-216233" algn="ctr" defTabSz="879947" eaLnBrk="0" fontAlgn="base" hangingPunct="0">
              <a:spcBef>
                <a:spcPct val="0"/>
              </a:spcBef>
              <a:spcAft>
                <a:spcPct val="0"/>
              </a:spcAft>
              <a:defRPr>
                <a:solidFill>
                  <a:schemeClr val="tx1"/>
                </a:solidFill>
                <a:latin typeface="Helvetica" pitchFamily="34" charset="0"/>
              </a:defRPr>
            </a:lvl7pPr>
            <a:lvl8pPr marL="3243491" indent="-216233" algn="ctr" defTabSz="879947" eaLnBrk="0" fontAlgn="base" hangingPunct="0">
              <a:spcBef>
                <a:spcPct val="0"/>
              </a:spcBef>
              <a:spcAft>
                <a:spcPct val="0"/>
              </a:spcAft>
              <a:defRPr>
                <a:solidFill>
                  <a:schemeClr val="tx1"/>
                </a:solidFill>
                <a:latin typeface="Helvetica" pitchFamily="34" charset="0"/>
              </a:defRPr>
            </a:lvl8pPr>
            <a:lvl9pPr marL="3675957" indent="-216233" algn="ctr" defTabSz="879947" eaLnBrk="0" fontAlgn="base" hangingPunct="0">
              <a:spcBef>
                <a:spcPct val="0"/>
              </a:spcBef>
              <a:spcAft>
                <a:spcPct val="0"/>
              </a:spcAft>
              <a:defRPr>
                <a:solidFill>
                  <a:schemeClr val="tx1"/>
                </a:solidFill>
                <a:latin typeface="Helvetica" pitchFamily="34" charset="0"/>
              </a:defRPr>
            </a:lvl9pPr>
          </a:lstStyle>
          <a:p>
            <a:fld id="{CD20090D-FABD-4600-B543-324453D07603}" type="slidenum">
              <a:rPr lang="en-US" smtClean="0">
                <a:latin typeface="Times New Roman" pitchFamily="18" charset="0"/>
              </a:rPr>
              <a:pPr/>
              <a:t>26</a:t>
            </a:fld>
            <a:endParaRPr lang="en-US" smtClean="0">
              <a:latin typeface="Times New Roman" pitchFamily="18"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ln/>
        </p:spPr>
      </p:sp>
      <p:sp>
        <p:nvSpPr>
          <p:cNvPr id="522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P0 enters</a:t>
            </a:r>
            <a:r>
              <a:rPr lang="en-US" baseline="0" dirty="0" smtClean="0"/>
              <a:t> Remainder section. P1 can go into the critical section, since turn =1. Suppose P0’s Remainder section has to wait for an event for a long time, say 1 year. </a:t>
            </a:r>
            <a:endParaRPr lang="en-US" dirty="0" smtClean="0"/>
          </a:p>
        </p:txBody>
      </p:sp>
      <p:sp>
        <p:nvSpPr>
          <p:cNvPr id="5222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947">
              <a:defRPr>
                <a:solidFill>
                  <a:schemeClr val="tx1"/>
                </a:solidFill>
                <a:latin typeface="Helvetica" pitchFamily="34" charset="0"/>
              </a:defRPr>
            </a:lvl1pPr>
            <a:lvl2pPr marL="702756" indent="-270291" defTabSz="879947">
              <a:defRPr>
                <a:solidFill>
                  <a:schemeClr val="tx1"/>
                </a:solidFill>
                <a:latin typeface="Helvetica" pitchFamily="34" charset="0"/>
              </a:defRPr>
            </a:lvl2pPr>
            <a:lvl3pPr marL="1081164" indent="-216233" defTabSz="879947">
              <a:defRPr>
                <a:solidFill>
                  <a:schemeClr val="tx1"/>
                </a:solidFill>
                <a:latin typeface="Helvetica" pitchFamily="34" charset="0"/>
              </a:defRPr>
            </a:lvl3pPr>
            <a:lvl4pPr marL="1513629" indent="-216233" defTabSz="879947">
              <a:defRPr>
                <a:solidFill>
                  <a:schemeClr val="tx1"/>
                </a:solidFill>
                <a:latin typeface="Helvetica" pitchFamily="34" charset="0"/>
              </a:defRPr>
            </a:lvl4pPr>
            <a:lvl5pPr marL="1946095" indent="-216233" defTabSz="879947">
              <a:defRPr>
                <a:solidFill>
                  <a:schemeClr val="tx1"/>
                </a:solidFill>
                <a:latin typeface="Helvetica" pitchFamily="34" charset="0"/>
              </a:defRPr>
            </a:lvl5pPr>
            <a:lvl6pPr marL="2378560" indent="-216233" algn="ctr" defTabSz="879947" eaLnBrk="0" fontAlgn="base" hangingPunct="0">
              <a:spcBef>
                <a:spcPct val="0"/>
              </a:spcBef>
              <a:spcAft>
                <a:spcPct val="0"/>
              </a:spcAft>
              <a:defRPr>
                <a:solidFill>
                  <a:schemeClr val="tx1"/>
                </a:solidFill>
                <a:latin typeface="Helvetica" pitchFamily="34" charset="0"/>
              </a:defRPr>
            </a:lvl6pPr>
            <a:lvl7pPr marL="2811026" indent="-216233" algn="ctr" defTabSz="879947" eaLnBrk="0" fontAlgn="base" hangingPunct="0">
              <a:spcBef>
                <a:spcPct val="0"/>
              </a:spcBef>
              <a:spcAft>
                <a:spcPct val="0"/>
              </a:spcAft>
              <a:defRPr>
                <a:solidFill>
                  <a:schemeClr val="tx1"/>
                </a:solidFill>
                <a:latin typeface="Helvetica" pitchFamily="34" charset="0"/>
              </a:defRPr>
            </a:lvl7pPr>
            <a:lvl8pPr marL="3243491" indent="-216233" algn="ctr" defTabSz="879947" eaLnBrk="0" fontAlgn="base" hangingPunct="0">
              <a:spcBef>
                <a:spcPct val="0"/>
              </a:spcBef>
              <a:spcAft>
                <a:spcPct val="0"/>
              </a:spcAft>
              <a:defRPr>
                <a:solidFill>
                  <a:schemeClr val="tx1"/>
                </a:solidFill>
                <a:latin typeface="Helvetica" pitchFamily="34" charset="0"/>
              </a:defRPr>
            </a:lvl8pPr>
            <a:lvl9pPr marL="3675957" indent="-216233" algn="ctr" defTabSz="879947" eaLnBrk="0" fontAlgn="base" hangingPunct="0">
              <a:spcBef>
                <a:spcPct val="0"/>
              </a:spcBef>
              <a:spcAft>
                <a:spcPct val="0"/>
              </a:spcAft>
              <a:defRPr>
                <a:solidFill>
                  <a:schemeClr val="tx1"/>
                </a:solidFill>
                <a:latin typeface="Helvetica" pitchFamily="34" charset="0"/>
              </a:defRPr>
            </a:lvl9pPr>
          </a:lstStyle>
          <a:p>
            <a:fld id="{CD20090D-FABD-4600-B543-324453D07603}" type="slidenum">
              <a:rPr lang="en-US" smtClean="0">
                <a:latin typeface="Times New Roman" pitchFamily="18" charset="0"/>
              </a:rPr>
              <a:pPr/>
              <a:t>27</a:t>
            </a:fld>
            <a:endParaRPr lang="en-US" smtClean="0">
              <a:latin typeface="Times New Roman" pitchFamily="18"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ln/>
        </p:spPr>
      </p:sp>
      <p:sp>
        <p:nvSpPr>
          <p:cNvPr id="522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So</a:t>
            </a:r>
            <a:r>
              <a:rPr lang="en-US" baseline="0" dirty="0" smtClean="0"/>
              <a:t>, there is a context switch. P1 enters the critical section and set turns to be 0. but now if P1 requests to enter the critical section again? P1 cannot enter the critical section. </a:t>
            </a:r>
          </a:p>
          <a:p>
            <a:endParaRPr lang="en-US" baseline="0" dirty="0" smtClean="0"/>
          </a:p>
          <a:p>
            <a:r>
              <a:rPr lang="en-US" baseline="0" dirty="0" smtClean="0"/>
              <a:t>Although P0 and P1 have the same program structure, they can have very different remainder section.</a:t>
            </a:r>
            <a:endParaRPr lang="en-US" dirty="0" smtClean="0"/>
          </a:p>
        </p:txBody>
      </p:sp>
      <p:sp>
        <p:nvSpPr>
          <p:cNvPr id="5222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947">
              <a:defRPr>
                <a:solidFill>
                  <a:schemeClr val="tx1"/>
                </a:solidFill>
                <a:latin typeface="Helvetica" pitchFamily="34" charset="0"/>
              </a:defRPr>
            </a:lvl1pPr>
            <a:lvl2pPr marL="702756" indent="-270291" defTabSz="879947">
              <a:defRPr>
                <a:solidFill>
                  <a:schemeClr val="tx1"/>
                </a:solidFill>
                <a:latin typeface="Helvetica" pitchFamily="34" charset="0"/>
              </a:defRPr>
            </a:lvl2pPr>
            <a:lvl3pPr marL="1081164" indent="-216233" defTabSz="879947">
              <a:defRPr>
                <a:solidFill>
                  <a:schemeClr val="tx1"/>
                </a:solidFill>
                <a:latin typeface="Helvetica" pitchFamily="34" charset="0"/>
              </a:defRPr>
            </a:lvl3pPr>
            <a:lvl4pPr marL="1513629" indent="-216233" defTabSz="879947">
              <a:defRPr>
                <a:solidFill>
                  <a:schemeClr val="tx1"/>
                </a:solidFill>
                <a:latin typeface="Helvetica" pitchFamily="34" charset="0"/>
              </a:defRPr>
            </a:lvl4pPr>
            <a:lvl5pPr marL="1946095" indent="-216233" defTabSz="879947">
              <a:defRPr>
                <a:solidFill>
                  <a:schemeClr val="tx1"/>
                </a:solidFill>
                <a:latin typeface="Helvetica" pitchFamily="34" charset="0"/>
              </a:defRPr>
            </a:lvl5pPr>
            <a:lvl6pPr marL="2378560" indent="-216233" algn="ctr" defTabSz="879947" eaLnBrk="0" fontAlgn="base" hangingPunct="0">
              <a:spcBef>
                <a:spcPct val="0"/>
              </a:spcBef>
              <a:spcAft>
                <a:spcPct val="0"/>
              </a:spcAft>
              <a:defRPr>
                <a:solidFill>
                  <a:schemeClr val="tx1"/>
                </a:solidFill>
                <a:latin typeface="Helvetica" pitchFamily="34" charset="0"/>
              </a:defRPr>
            </a:lvl6pPr>
            <a:lvl7pPr marL="2811026" indent="-216233" algn="ctr" defTabSz="879947" eaLnBrk="0" fontAlgn="base" hangingPunct="0">
              <a:spcBef>
                <a:spcPct val="0"/>
              </a:spcBef>
              <a:spcAft>
                <a:spcPct val="0"/>
              </a:spcAft>
              <a:defRPr>
                <a:solidFill>
                  <a:schemeClr val="tx1"/>
                </a:solidFill>
                <a:latin typeface="Helvetica" pitchFamily="34" charset="0"/>
              </a:defRPr>
            </a:lvl7pPr>
            <a:lvl8pPr marL="3243491" indent="-216233" algn="ctr" defTabSz="879947" eaLnBrk="0" fontAlgn="base" hangingPunct="0">
              <a:spcBef>
                <a:spcPct val="0"/>
              </a:spcBef>
              <a:spcAft>
                <a:spcPct val="0"/>
              </a:spcAft>
              <a:defRPr>
                <a:solidFill>
                  <a:schemeClr val="tx1"/>
                </a:solidFill>
                <a:latin typeface="Helvetica" pitchFamily="34" charset="0"/>
              </a:defRPr>
            </a:lvl8pPr>
            <a:lvl9pPr marL="3675957" indent="-216233" algn="ctr" defTabSz="879947" eaLnBrk="0" fontAlgn="base" hangingPunct="0">
              <a:spcBef>
                <a:spcPct val="0"/>
              </a:spcBef>
              <a:spcAft>
                <a:spcPct val="0"/>
              </a:spcAft>
              <a:defRPr>
                <a:solidFill>
                  <a:schemeClr val="tx1"/>
                </a:solidFill>
                <a:latin typeface="Helvetica" pitchFamily="34" charset="0"/>
              </a:defRPr>
            </a:lvl9pPr>
          </a:lstStyle>
          <a:p>
            <a:fld id="{CD20090D-FABD-4600-B543-324453D07603}" type="slidenum">
              <a:rPr lang="en-US" smtClean="0">
                <a:latin typeface="Times New Roman" pitchFamily="18" charset="0"/>
              </a:rPr>
              <a:pPr/>
              <a:t>28</a:t>
            </a:fld>
            <a:endParaRPr lang="en-US" smtClean="0">
              <a:latin typeface="Times New Roman" pitchFamily="18"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ln/>
        </p:spPr>
      </p:sp>
      <p:sp>
        <p:nvSpPr>
          <p:cNvPr id="522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It violates the progress. Because</a:t>
            </a:r>
            <a:r>
              <a:rPr lang="en-US" baseline="0" dirty="0" smtClean="0"/>
              <a:t> now there is no process in the critical section, but the selection of P1 to enter the critical section is indefinite. It really depends on how long the Remainder section is. So it violates the progress requirement.</a:t>
            </a:r>
            <a:endParaRPr lang="en-US" dirty="0" smtClean="0"/>
          </a:p>
        </p:txBody>
      </p:sp>
      <p:sp>
        <p:nvSpPr>
          <p:cNvPr id="5222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947">
              <a:defRPr>
                <a:solidFill>
                  <a:schemeClr val="tx1"/>
                </a:solidFill>
                <a:latin typeface="Helvetica" pitchFamily="34" charset="0"/>
              </a:defRPr>
            </a:lvl1pPr>
            <a:lvl2pPr marL="702756" indent="-270291" defTabSz="879947">
              <a:defRPr>
                <a:solidFill>
                  <a:schemeClr val="tx1"/>
                </a:solidFill>
                <a:latin typeface="Helvetica" pitchFamily="34" charset="0"/>
              </a:defRPr>
            </a:lvl2pPr>
            <a:lvl3pPr marL="1081164" indent="-216233" defTabSz="879947">
              <a:defRPr>
                <a:solidFill>
                  <a:schemeClr val="tx1"/>
                </a:solidFill>
                <a:latin typeface="Helvetica" pitchFamily="34" charset="0"/>
              </a:defRPr>
            </a:lvl3pPr>
            <a:lvl4pPr marL="1513629" indent="-216233" defTabSz="879947">
              <a:defRPr>
                <a:solidFill>
                  <a:schemeClr val="tx1"/>
                </a:solidFill>
                <a:latin typeface="Helvetica" pitchFamily="34" charset="0"/>
              </a:defRPr>
            </a:lvl4pPr>
            <a:lvl5pPr marL="1946095" indent="-216233" defTabSz="879947">
              <a:defRPr>
                <a:solidFill>
                  <a:schemeClr val="tx1"/>
                </a:solidFill>
                <a:latin typeface="Helvetica" pitchFamily="34" charset="0"/>
              </a:defRPr>
            </a:lvl5pPr>
            <a:lvl6pPr marL="2378560" indent="-216233" algn="ctr" defTabSz="879947" eaLnBrk="0" fontAlgn="base" hangingPunct="0">
              <a:spcBef>
                <a:spcPct val="0"/>
              </a:spcBef>
              <a:spcAft>
                <a:spcPct val="0"/>
              </a:spcAft>
              <a:defRPr>
                <a:solidFill>
                  <a:schemeClr val="tx1"/>
                </a:solidFill>
                <a:latin typeface="Helvetica" pitchFamily="34" charset="0"/>
              </a:defRPr>
            </a:lvl6pPr>
            <a:lvl7pPr marL="2811026" indent="-216233" algn="ctr" defTabSz="879947" eaLnBrk="0" fontAlgn="base" hangingPunct="0">
              <a:spcBef>
                <a:spcPct val="0"/>
              </a:spcBef>
              <a:spcAft>
                <a:spcPct val="0"/>
              </a:spcAft>
              <a:defRPr>
                <a:solidFill>
                  <a:schemeClr val="tx1"/>
                </a:solidFill>
                <a:latin typeface="Helvetica" pitchFamily="34" charset="0"/>
              </a:defRPr>
            </a:lvl7pPr>
            <a:lvl8pPr marL="3243491" indent="-216233" algn="ctr" defTabSz="879947" eaLnBrk="0" fontAlgn="base" hangingPunct="0">
              <a:spcBef>
                <a:spcPct val="0"/>
              </a:spcBef>
              <a:spcAft>
                <a:spcPct val="0"/>
              </a:spcAft>
              <a:defRPr>
                <a:solidFill>
                  <a:schemeClr val="tx1"/>
                </a:solidFill>
                <a:latin typeface="Helvetica" pitchFamily="34" charset="0"/>
              </a:defRPr>
            </a:lvl8pPr>
            <a:lvl9pPr marL="3675957" indent="-216233" algn="ctr" defTabSz="879947" eaLnBrk="0" fontAlgn="base" hangingPunct="0">
              <a:spcBef>
                <a:spcPct val="0"/>
              </a:spcBef>
              <a:spcAft>
                <a:spcPct val="0"/>
              </a:spcAft>
              <a:defRPr>
                <a:solidFill>
                  <a:schemeClr val="tx1"/>
                </a:solidFill>
                <a:latin typeface="Helvetica" pitchFamily="34" charset="0"/>
              </a:defRPr>
            </a:lvl9pPr>
          </a:lstStyle>
          <a:p>
            <a:fld id="{CD20090D-FABD-4600-B543-324453D07603}" type="slidenum">
              <a:rPr lang="en-US" smtClean="0">
                <a:latin typeface="Times New Roman" pitchFamily="18" charset="0"/>
              </a:rPr>
              <a:pPr/>
              <a:t>29</a:t>
            </a:fld>
            <a:endParaRPr lang="en-US" smtClean="0">
              <a:latin typeface="Times New Roman"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ln/>
        </p:spPr>
      </p:sp>
      <p:sp>
        <p:nvSpPr>
          <p:cNvPr id="522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Two</a:t>
            </a:r>
            <a:r>
              <a:rPr lang="en-US" baseline="0" dirty="0" smtClean="0"/>
              <a:t> processes P0 and P1, with their PCB PCB0 and PCB1 in the kernel space.</a:t>
            </a:r>
          </a:p>
          <a:p>
            <a:endParaRPr lang="en-US" baseline="0" dirty="0" smtClean="0"/>
          </a:p>
          <a:p>
            <a:r>
              <a:rPr lang="en-US" baseline="0" dirty="0" smtClean="0"/>
              <a:t>The arrow are the PC, program counters.</a:t>
            </a:r>
            <a:endParaRPr lang="en-US" dirty="0" smtClean="0"/>
          </a:p>
        </p:txBody>
      </p:sp>
      <p:sp>
        <p:nvSpPr>
          <p:cNvPr id="5222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947">
              <a:defRPr>
                <a:solidFill>
                  <a:schemeClr val="tx1"/>
                </a:solidFill>
                <a:latin typeface="Helvetica" pitchFamily="34" charset="0"/>
              </a:defRPr>
            </a:lvl1pPr>
            <a:lvl2pPr marL="702756" indent="-270291" defTabSz="879947">
              <a:defRPr>
                <a:solidFill>
                  <a:schemeClr val="tx1"/>
                </a:solidFill>
                <a:latin typeface="Helvetica" pitchFamily="34" charset="0"/>
              </a:defRPr>
            </a:lvl2pPr>
            <a:lvl3pPr marL="1081164" indent="-216233" defTabSz="879947">
              <a:defRPr>
                <a:solidFill>
                  <a:schemeClr val="tx1"/>
                </a:solidFill>
                <a:latin typeface="Helvetica" pitchFamily="34" charset="0"/>
              </a:defRPr>
            </a:lvl3pPr>
            <a:lvl4pPr marL="1513629" indent="-216233" defTabSz="879947">
              <a:defRPr>
                <a:solidFill>
                  <a:schemeClr val="tx1"/>
                </a:solidFill>
                <a:latin typeface="Helvetica" pitchFamily="34" charset="0"/>
              </a:defRPr>
            </a:lvl4pPr>
            <a:lvl5pPr marL="1946095" indent="-216233" defTabSz="879947">
              <a:defRPr>
                <a:solidFill>
                  <a:schemeClr val="tx1"/>
                </a:solidFill>
                <a:latin typeface="Helvetica" pitchFamily="34" charset="0"/>
              </a:defRPr>
            </a:lvl5pPr>
            <a:lvl6pPr marL="2378560" indent="-216233" algn="ctr" defTabSz="879947" eaLnBrk="0" fontAlgn="base" hangingPunct="0">
              <a:spcBef>
                <a:spcPct val="0"/>
              </a:spcBef>
              <a:spcAft>
                <a:spcPct val="0"/>
              </a:spcAft>
              <a:defRPr>
                <a:solidFill>
                  <a:schemeClr val="tx1"/>
                </a:solidFill>
                <a:latin typeface="Helvetica" pitchFamily="34" charset="0"/>
              </a:defRPr>
            </a:lvl6pPr>
            <a:lvl7pPr marL="2811026" indent="-216233" algn="ctr" defTabSz="879947" eaLnBrk="0" fontAlgn="base" hangingPunct="0">
              <a:spcBef>
                <a:spcPct val="0"/>
              </a:spcBef>
              <a:spcAft>
                <a:spcPct val="0"/>
              </a:spcAft>
              <a:defRPr>
                <a:solidFill>
                  <a:schemeClr val="tx1"/>
                </a:solidFill>
                <a:latin typeface="Helvetica" pitchFamily="34" charset="0"/>
              </a:defRPr>
            </a:lvl7pPr>
            <a:lvl8pPr marL="3243491" indent="-216233" algn="ctr" defTabSz="879947" eaLnBrk="0" fontAlgn="base" hangingPunct="0">
              <a:spcBef>
                <a:spcPct val="0"/>
              </a:spcBef>
              <a:spcAft>
                <a:spcPct val="0"/>
              </a:spcAft>
              <a:defRPr>
                <a:solidFill>
                  <a:schemeClr val="tx1"/>
                </a:solidFill>
                <a:latin typeface="Helvetica" pitchFamily="34" charset="0"/>
              </a:defRPr>
            </a:lvl8pPr>
            <a:lvl9pPr marL="3675957" indent="-216233" algn="ctr" defTabSz="879947" eaLnBrk="0" fontAlgn="base" hangingPunct="0">
              <a:spcBef>
                <a:spcPct val="0"/>
              </a:spcBef>
              <a:spcAft>
                <a:spcPct val="0"/>
              </a:spcAft>
              <a:defRPr>
                <a:solidFill>
                  <a:schemeClr val="tx1"/>
                </a:solidFill>
                <a:latin typeface="Helvetica" pitchFamily="34" charset="0"/>
              </a:defRPr>
            </a:lvl9pPr>
          </a:lstStyle>
          <a:p>
            <a:fld id="{CD20090D-FABD-4600-B543-324453D07603}" type="slidenum">
              <a:rPr lang="en-US" smtClean="0">
                <a:latin typeface="Times New Roman" pitchFamily="18" charset="0"/>
              </a:rPr>
              <a:pPr/>
              <a:t>3</a:t>
            </a:fld>
            <a:endParaRPr lang="en-US" smtClean="0">
              <a:latin typeface="Times New Roman" pitchFamily="18"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ln/>
        </p:spPr>
      </p:sp>
      <p:sp>
        <p:nvSpPr>
          <p:cNvPr id="522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Initially </a:t>
            </a:r>
            <a:r>
              <a:rPr lang="en-US" dirty="0" err="1" smtClean="0"/>
              <a:t>falg</a:t>
            </a:r>
            <a:r>
              <a:rPr lang="en-US" dirty="0" smtClean="0"/>
              <a:t>[i] and flag[j]</a:t>
            </a:r>
            <a:r>
              <a:rPr lang="en-US" baseline="0" dirty="0" smtClean="0"/>
              <a:t> are both false. </a:t>
            </a:r>
            <a:endParaRPr lang="en-US" dirty="0" smtClean="0"/>
          </a:p>
        </p:txBody>
      </p:sp>
      <p:sp>
        <p:nvSpPr>
          <p:cNvPr id="5222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947">
              <a:defRPr>
                <a:solidFill>
                  <a:schemeClr val="tx1"/>
                </a:solidFill>
                <a:latin typeface="Helvetica" pitchFamily="34" charset="0"/>
              </a:defRPr>
            </a:lvl1pPr>
            <a:lvl2pPr marL="702756" indent="-270291" defTabSz="879947">
              <a:defRPr>
                <a:solidFill>
                  <a:schemeClr val="tx1"/>
                </a:solidFill>
                <a:latin typeface="Helvetica" pitchFamily="34" charset="0"/>
              </a:defRPr>
            </a:lvl2pPr>
            <a:lvl3pPr marL="1081164" indent="-216233" defTabSz="879947">
              <a:defRPr>
                <a:solidFill>
                  <a:schemeClr val="tx1"/>
                </a:solidFill>
                <a:latin typeface="Helvetica" pitchFamily="34" charset="0"/>
              </a:defRPr>
            </a:lvl3pPr>
            <a:lvl4pPr marL="1513629" indent="-216233" defTabSz="879947">
              <a:defRPr>
                <a:solidFill>
                  <a:schemeClr val="tx1"/>
                </a:solidFill>
                <a:latin typeface="Helvetica" pitchFamily="34" charset="0"/>
              </a:defRPr>
            </a:lvl4pPr>
            <a:lvl5pPr marL="1946095" indent="-216233" defTabSz="879947">
              <a:defRPr>
                <a:solidFill>
                  <a:schemeClr val="tx1"/>
                </a:solidFill>
                <a:latin typeface="Helvetica" pitchFamily="34" charset="0"/>
              </a:defRPr>
            </a:lvl5pPr>
            <a:lvl6pPr marL="2378560" indent="-216233" algn="ctr" defTabSz="879947" eaLnBrk="0" fontAlgn="base" hangingPunct="0">
              <a:spcBef>
                <a:spcPct val="0"/>
              </a:spcBef>
              <a:spcAft>
                <a:spcPct val="0"/>
              </a:spcAft>
              <a:defRPr>
                <a:solidFill>
                  <a:schemeClr val="tx1"/>
                </a:solidFill>
                <a:latin typeface="Helvetica" pitchFamily="34" charset="0"/>
              </a:defRPr>
            </a:lvl6pPr>
            <a:lvl7pPr marL="2811026" indent="-216233" algn="ctr" defTabSz="879947" eaLnBrk="0" fontAlgn="base" hangingPunct="0">
              <a:spcBef>
                <a:spcPct val="0"/>
              </a:spcBef>
              <a:spcAft>
                <a:spcPct val="0"/>
              </a:spcAft>
              <a:defRPr>
                <a:solidFill>
                  <a:schemeClr val="tx1"/>
                </a:solidFill>
                <a:latin typeface="Helvetica" pitchFamily="34" charset="0"/>
              </a:defRPr>
            </a:lvl7pPr>
            <a:lvl8pPr marL="3243491" indent="-216233" algn="ctr" defTabSz="879947" eaLnBrk="0" fontAlgn="base" hangingPunct="0">
              <a:spcBef>
                <a:spcPct val="0"/>
              </a:spcBef>
              <a:spcAft>
                <a:spcPct val="0"/>
              </a:spcAft>
              <a:defRPr>
                <a:solidFill>
                  <a:schemeClr val="tx1"/>
                </a:solidFill>
                <a:latin typeface="Helvetica" pitchFamily="34" charset="0"/>
              </a:defRPr>
            </a:lvl8pPr>
            <a:lvl9pPr marL="3675957" indent="-216233" algn="ctr" defTabSz="879947" eaLnBrk="0" fontAlgn="base" hangingPunct="0">
              <a:spcBef>
                <a:spcPct val="0"/>
              </a:spcBef>
              <a:spcAft>
                <a:spcPct val="0"/>
              </a:spcAft>
              <a:defRPr>
                <a:solidFill>
                  <a:schemeClr val="tx1"/>
                </a:solidFill>
                <a:latin typeface="Helvetica" pitchFamily="34" charset="0"/>
              </a:defRPr>
            </a:lvl9pPr>
          </a:lstStyle>
          <a:p>
            <a:fld id="{CD20090D-FABD-4600-B543-324453D07603}" type="slidenum">
              <a:rPr lang="en-US" smtClean="0">
                <a:latin typeface="Times New Roman" pitchFamily="18" charset="0"/>
              </a:rPr>
              <a:pPr/>
              <a:t>30</a:t>
            </a:fld>
            <a:endParaRPr lang="en-US" smtClean="0">
              <a:latin typeface="Times New Roman" pitchFamily="18"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ln/>
        </p:spPr>
      </p:sp>
      <p:sp>
        <p:nvSpPr>
          <p:cNvPr id="522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P0 enters the entry section,</a:t>
            </a:r>
            <a:r>
              <a:rPr lang="en-US" baseline="0" dirty="0" smtClean="0"/>
              <a:t> and set flag[i] to true. So flag[i]=true. Just after that execution, a context switch occurs. </a:t>
            </a:r>
            <a:endParaRPr lang="en-US" dirty="0" smtClean="0"/>
          </a:p>
        </p:txBody>
      </p:sp>
      <p:sp>
        <p:nvSpPr>
          <p:cNvPr id="5222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947">
              <a:defRPr>
                <a:solidFill>
                  <a:schemeClr val="tx1"/>
                </a:solidFill>
                <a:latin typeface="Helvetica" pitchFamily="34" charset="0"/>
              </a:defRPr>
            </a:lvl1pPr>
            <a:lvl2pPr marL="702756" indent="-270291" defTabSz="879947">
              <a:defRPr>
                <a:solidFill>
                  <a:schemeClr val="tx1"/>
                </a:solidFill>
                <a:latin typeface="Helvetica" pitchFamily="34" charset="0"/>
              </a:defRPr>
            </a:lvl2pPr>
            <a:lvl3pPr marL="1081164" indent="-216233" defTabSz="879947">
              <a:defRPr>
                <a:solidFill>
                  <a:schemeClr val="tx1"/>
                </a:solidFill>
                <a:latin typeface="Helvetica" pitchFamily="34" charset="0"/>
              </a:defRPr>
            </a:lvl3pPr>
            <a:lvl4pPr marL="1513629" indent="-216233" defTabSz="879947">
              <a:defRPr>
                <a:solidFill>
                  <a:schemeClr val="tx1"/>
                </a:solidFill>
                <a:latin typeface="Helvetica" pitchFamily="34" charset="0"/>
              </a:defRPr>
            </a:lvl4pPr>
            <a:lvl5pPr marL="1946095" indent="-216233" defTabSz="879947">
              <a:defRPr>
                <a:solidFill>
                  <a:schemeClr val="tx1"/>
                </a:solidFill>
                <a:latin typeface="Helvetica" pitchFamily="34" charset="0"/>
              </a:defRPr>
            </a:lvl5pPr>
            <a:lvl6pPr marL="2378560" indent="-216233" algn="ctr" defTabSz="879947" eaLnBrk="0" fontAlgn="base" hangingPunct="0">
              <a:spcBef>
                <a:spcPct val="0"/>
              </a:spcBef>
              <a:spcAft>
                <a:spcPct val="0"/>
              </a:spcAft>
              <a:defRPr>
                <a:solidFill>
                  <a:schemeClr val="tx1"/>
                </a:solidFill>
                <a:latin typeface="Helvetica" pitchFamily="34" charset="0"/>
              </a:defRPr>
            </a:lvl6pPr>
            <a:lvl7pPr marL="2811026" indent="-216233" algn="ctr" defTabSz="879947" eaLnBrk="0" fontAlgn="base" hangingPunct="0">
              <a:spcBef>
                <a:spcPct val="0"/>
              </a:spcBef>
              <a:spcAft>
                <a:spcPct val="0"/>
              </a:spcAft>
              <a:defRPr>
                <a:solidFill>
                  <a:schemeClr val="tx1"/>
                </a:solidFill>
                <a:latin typeface="Helvetica" pitchFamily="34" charset="0"/>
              </a:defRPr>
            </a:lvl7pPr>
            <a:lvl8pPr marL="3243491" indent="-216233" algn="ctr" defTabSz="879947" eaLnBrk="0" fontAlgn="base" hangingPunct="0">
              <a:spcBef>
                <a:spcPct val="0"/>
              </a:spcBef>
              <a:spcAft>
                <a:spcPct val="0"/>
              </a:spcAft>
              <a:defRPr>
                <a:solidFill>
                  <a:schemeClr val="tx1"/>
                </a:solidFill>
                <a:latin typeface="Helvetica" pitchFamily="34" charset="0"/>
              </a:defRPr>
            </a:lvl8pPr>
            <a:lvl9pPr marL="3675957" indent="-216233" algn="ctr" defTabSz="879947" eaLnBrk="0" fontAlgn="base" hangingPunct="0">
              <a:spcBef>
                <a:spcPct val="0"/>
              </a:spcBef>
              <a:spcAft>
                <a:spcPct val="0"/>
              </a:spcAft>
              <a:defRPr>
                <a:solidFill>
                  <a:schemeClr val="tx1"/>
                </a:solidFill>
                <a:latin typeface="Helvetica" pitchFamily="34" charset="0"/>
              </a:defRPr>
            </a:lvl9pPr>
          </a:lstStyle>
          <a:p>
            <a:fld id="{CD20090D-FABD-4600-B543-324453D07603}" type="slidenum">
              <a:rPr lang="en-US" smtClean="0">
                <a:latin typeface="Times New Roman" pitchFamily="18" charset="0"/>
              </a:rPr>
              <a:pPr/>
              <a:t>31</a:t>
            </a:fld>
            <a:endParaRPr lang="en-US" smtClean="0">
              <a:latin typeface="Times New Roman" pitchFamily="18"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ln/>
        </p:spPr>
      </p:sp>
      <p:sp>
        <p:nvSpPr>
          <p:cNvPr id="522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It is</a:t>
            </a:r>
            <a:r>
              <a:rPr lang="en-US" baseline="0" dirty="0" smtClean="0"/>
              <a:t> P1’s turn for execution, and then sets flag[i]=true. Because flag[0] is true, so P1 will loop forever.</a:t>
            </a:r>
            <a:endParaRPr lang="en-US" dirty="0" smtClean="0"/>
          </a:p>
        </p:txBody>
      </p:sp>
      <p:sp>
        <p:nvSpPr>
          <p:cNvPr id="5222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947">
              <a:defRPr>
                <a:solidFill>
                  <a:schemeClr val="tx1"/>
                </a:solidFill>
                <a:latin typeface="Helvetica" pitchFamily="34" charset="0"/>
              </a:defRPr>
            </a:lvl1pPr>
            <a:lvl2pPr marL="702756" indent="-270291" defTabSz="879947">
              <a:defRPr>
                <a:solidFill>
                  <a:schemeClr val="tx1"/>
                </a:solidFill>
                <a:latin typeface="Helvetica" pitchFamily="34" charset="0"/>
              </a:defRPr>
            </a:lvl2pPr>
            <a:lvl3pPr marL="1081164" indent="-216233" defTabSz="879947">
              <a:defRPr>
                <a:solidFill>
                  <a:schemeClr val="tx1"/>
                </a:solidFill>
                <a:latin typeface="Helvetica" pitchFamily="34" charset="0"/>
              </a:defRPr>
            </a:lvl3pPr>
            <a:lvl4pPr marL="1513629" indent="-216233" defTabSz="879947">
              <a:defRPr>
                <a:solidFill>
                  <a:schemeClr val="tx1"/>
                </a:solidFill>
                <a:latin typeface="Helvetica" pitchFamily="34" charset="0"/>
              </a:defRPr>
            </a:lvl4pPr>
            <a:lvl5pPr marL="1946095" indent="-216233" defTabSz="879947">
              <a:defRPr>
                <a:solidFill>
                  <a:schemeClr val="tx1"/>
                </a:solidFill>
                <a:latin typeface="Helvetica" pitchFamily="34" charset="0"/>
              </a:defRPr>
            </a:lvl5pPr>
            <a:lvl6pPr marL="2378560" indent="-216233" algn="ctr" defTabSz="879947" eaLnBrk="0" fontAlgn="base" hangingPunct="0">
              <a:spcBef>
                <a:spcPct val="0"/>
              </a:spcBef>
              <a:spcAft>
                <a:spcPct val="0"/>
              </a:spcAft>
              <a:defRPr>
                <a:solidFill>
                  <a:schemeClr val="tx1"/>
                </a:solidFill>
                <a:latin typeface="Helvetica" pitchFamily="34" charset="0"/>
              </a:defRPr>
            </a:lvl6pPr>
            <a:lvl7pPr marL="2811026" indent="-216233" algn="ctr" defTabSz="879947" eaLnBrk="0" fontAlgn="base" hangingPunct="0">
              <a:spcBef>
                <a:spcPct val="0"/>
              </a:spcBef>
              <a:spcAft>
                <a:spcPct val="0"/>
              </a:spcAft>
              <a:defRPr>
                <a:solidFill>
                  <a:schemeClr val="tx1"/>
                </a:solidFill>
                <a:latin typeface="Helvetica" pitchFamily="34" charset="0"/>
              </a:defRPr>
            </a:lvl7pPr>
            <a:lvl8pPr marL="3243491" indent="-216233" algn="ctr" defTabSz="879947" eaLnBrk="0" fontAlgn="base" hangingPunct="0">
              <a:spcBef>
                <a:spcPct val="0"/>
              </a:spcBef>
              <a:spcAft>
                <a:spcPct val="0"/>
              </a:spcAft>
              <a:defRPr>
                <a:solidFill>
                  <a:schemeClr val="tx1"/>
                </a:solidFill>
                <a:latin typeface="Helvetica" pitchFamily="34" charset="0"/>
              </a:defRPr>
            </a:lvl8pPr>
            <a:lvl9pPr marL="3675957" indent="-216233" algn="ctr" defTabSz="879947" eaLnBrk="0" fontAlgn="base" hangingPunct="0">
              <a:spcBef>
                <a:spcPct val="0"/>
              </a:spcBef>
              <a:spcAft>
                <a:spcPct val="0"/>
              </a:spcAft>
              <a:defRPr>
                <a:solidFill>
                  <a:schemeClr val="tx1"/>
                </a:solidFill>
                <a:latin typeface="Helvetica" pitchFamily="34" charset="0"/>
              </a:defRPr>
            </a:lvl9pPr>
          </a:lstStyle>
          <a:p>
            <a:fld id="{CD20090D-FABD-4600-B543-324453D07603}" type="slidenum">
              <a:rPr lang="en-US" smtClean="0">
                <a:latin typeface="Times New Roman" pitchFamily="18" charset="0"/>
              </a:rPr>
              <a:pPr/>
              <a:t>32</a:t>
            </a:fld>
            <a:endParaRPr lang="en-US" smtClean="0">
              <a:latin typeface="Times New Roman" pitchFamily="18"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ln/>
        </p:spPr>
      </p:sp>
      <p:sp>
        <p:nvSpPr>
          <p:cNvPr id="522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Now another context switch</a:t>
            </a:r>
            <a:r>
              <a:rPr lang="en-US" baseline="0" dirty="0" smtClean="0"/>
              <a:t> occurs. It is P0’s turn. P0 will also loop since flag[1]=true; so both processes are looping forever, without making any progress. Even though there is no process in the critical section, no one can enter the critical section. Progress is violated, since no process is in the critical section, but no process can enter the critical section. </a:t>
            </a:r>
          </a:p>
          <a:p>
            <a:endParaRPr lang="en-US" baseline="0" dirty="0" smtClean="0"/>
          </a:p>
          <a:p>
            <a:r>
              <a:rPr lang="en-US" baseline="0" dirty="0" smtClean="0"/>
              <a:t>One question is whether this kind of analysis appears in the final exam. My answer is yes, as you can see from the past exam papers. However, the questions focus on very basic and common patterns that we learnt. For example, producer and consumer, and other examples that we will learn in semaphore. </a:t>
            </a:r>
          </a:p>
        </p:txBody>
      </p:sp>
      <p:sp>
        <p:nvSpPr>
          <p:cNvPr id="5222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947">
              <a:defRPr>
                <a:solidFill>
                  <a:schemeClr val="tx1"/>
                </a:solidFill>
                <a:latin typeface="Helvetica" pitchFamily="34" charset="0"/>
              </a:defRPr>
            </a:lvl1pPr>
            <a:lvl2pPr marL="702756" indent="-270291" defTabSz="879947">
              <a:defRPr>
                <a:solidFill>
                  <a:schemeClr val="tx1"/>
                </a:solidFill>
                <a:latin typeface="Helvetica" pitchFamily="34" charset="0"/>
              </a:defRPr>
            </a:lvl2pPr>
            <a:lvl3pPr marL="1081164" indent="-216233" defTabSz="879947">
              <a:defRPr>
                <a:solidFill>
                  <a:schemeClr val="tx1"/>
                </a:solidFill>
                <a:latin typeface="Helvetica" pitchFamily="34" charset="0"/>
              </a:defRPr>
            </a:lvl3pPr>
            <a:lvl4pPr marL="1513629" indent="-216233" defTabSz="879947">
              <a:defRPr>
                <a:solidFill>
                  <a:schemeClr val="tx1"/>
                </a:solidFill>
                <a:latin typeface="Helvetica" pitchFamily="34" charset="0"/>
              </a:defRPr>
            </a:lvl4pPr>
            <a:lvl5pPr marL="1946095" indent="-216233" defTabSz="879947">
              <a:defRPr>
                <a:solidFill>
                  <a:schemeClr val="tx1"/>
                </a:solidFill>
                <a:latin typeface="Helvetica" pitchFamily="34" charset="0"/>
              </a:defRPr>
            </a:lvl5pPr>
            <a:lvl6pPr marL="2378560" indent="-216233" algn="ctr" defTabSz="879947" eaLnBrk="0" fontAlgn="base" hangingPunct="0">
              <a:spcBef>
                <a:spcPct val="0"/>
              </a:spcBef>
              <a:spcAft>
                <a:spcPct val="0"/>
              </a:spcAft>
              <a:defRPr>
                <a:solidFill>
                  <a:schemeClr val="tx1"/>
                </a:solidFill>
                <a:latin typeface="Helvetica" pitchFamily="34" charset="0"/>
              </a:defRPr>
            </a:lvl6pPr>
            <a:lvl7pPr marL="2811026" indent="-216233" algn="ctr" defTabSz="879947" eaLnBrk="0" fontAlgn="base" hangingPunct="0">
              <a:spcBef>
                <a:spcPct val="0"/>
              </a:spcBef>
              <a:spcAft>
                <a:spcPct val="0"/>
              </a:spcAft>
              <a:defRPr>
                <a:solidFill>
                  <a:schemeClr val="tx1"/>
                </a:solidFill>
                <a:latin typeface="Helvetica" pitchFamily="34" charset="0"/>
              </a:defRPr>
            </a:lvl7pPr>
            <a:lvl8pPr marL="3243491" indent="-216233" algn="ctr" defTabSz="879947" eaLnBrk="0" fontAlgn="base" hangingPunct="0">
              <a:spcBef>
                <a:spcPct val="0"/>
              </a:spcBef>
              <a:spcAft>
                <a:spcPct val="0"/>
              </a:spcAft>
              <a:defRPr>
                <a:solidFill>
                  <a:schemeClr val="tx1"/>
                </a:solidFill>
                <a:latin typeface="Helvetica" pitchFamily="34" charset="0"/>
              </a:defRPr>
            </a:lvl8pPr>
            <a:lvl9pPr marL="3675957" indent="-216233" algn="ctr" defTabSz="879947" eaLnBrk="0" fontAlgn="base" hangingPunct="0">
              <a:spcBef>
                <a:spcPct val="0"/>
              </a:spcBef>
              <a:spcAft>
                <a:spcPct val="0"/>
              </a:spcAft>
              <a:defRPr>
                <a:solidFill>
                  <a:schemeClr val="tx1"/>
                </a:solidFill>
                <a:latin typeface="Helvetica" pitchFamily="34" charset="0"/>
              </a:defRPr>
            </a:lvl9pPr>
          </a:lstStyle>
          <a:p>
            <a:fld id="{CD20090D-FABD-4600-B543-324453D07603}" type="slidenum">
              <a:rPr lang="en-US" smtClean="0">
                <a:latin typeface="Times New Roman" pitchFamily="18" charset="0"/>
              </a:rPr>
              <a:pPr/>
              <a:t>33</a:t>
            </a:fld>
            <a:endParaRPr lang="en-US" smtClean="0">
              <a:latin typeface="Times New Roman" pitchFamily="18"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ln/>
        </p:spPr>
      </p:sp>
      <p:sp>
        <p:nvSpPr>
          <p:cNvPr id="522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Initially, flag[0]=flag[1]=false.</a:t>
            </a:r>
            <a:r>
              <a:rPr lang="en-US" baseline="0" dirty="0" smtClean="0"/>
              <a:t> Turn=0.</a:t>
            </a:r>
          </a:p>
          <a:p>
            <a:r>
              <a:rPr lang="en-US" baseline="0" dirty="0" smtClean="0"/>
              <a:t>We consider almost the same execution order as we demonstrated for Algorithm 2. and then see whether progress requirement is violated for algorithm 3.</a:t>
            </a:r>
            <a:endParaRPr lang="en-US" dirty="0" smtClean="0"/>
          </a:p>
        </p:txBody>
      </p:sp>
      <p:sp>
        <p:nvSpPr>
          <p:cNvPr id="5222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947">
              <a:defRPr>
                <a:solidFill>
                  <a:schemeClr val="tx1"/>
                </a:solidFill>
                <a:latin typeface="Helvetica" pitchFamily="34" charset="0"/>
              </a:defRPr>
            </a:lvl1pPr>
            <a:lvl2pPr marL="702756" indent="-270291" defTabSz="879947">
              <a:defRPr>
                <a:solidFill>
                  <a:schemeClr val="tx1"/>
                </a:solidFill>
                <a:latin typeface="Helvetica" pitchFamily="34" charset="0"/>
              </a:defRPr>
            </a:lvl2pPr>
            <a:lvl3pPr marL="1081164" indent="-216233" defTabSz="879947">
              <a:defRPr>
                <a:solidFill>
                  <a:schemeClr val="tx1"/>
                </a:solidFill>
                <a:latin typeface="Helvetica" pitchFamily="34" charset="0"/>
              </a:defRPr>
            </a:lvl3pPr>
            <a:lvl4pPr marL="1513629" indent="-216233" defTabSz="879947">
              <a:defRPr>
                <a:solidFill>
                  <a:schemeClr val="tx1"/>
                </a:solidFill>
                <a:latin typeface="Helvetica" pitchFamily="34" charset="0"/>
              </a:defRPr>
            </a:lvl4pPr>
            <a:lvl5pPr marL="1946095" indent="-216233" defTabSz="879947">
              <a:defRPr>
                <a:solidFill>
                  <a:schemeClr val="tx1"/>
                </a:solidFill>
                <a:latin typeface="Helvetica" pitchFamily="34" charset="0"/>
              </a:defRPr>
            </a:lvl5pPr>
            <a:lvl6pPr marL="2378560" indent="-216233" algn="ctr" defTabSz="879947" eaLnBrk="0" fontAlgn="base" hangingPunct="0">
              <a:spcBef>
                <a:spcPct val="0"/>
              </a:spcBef>
              <a:spcAft>
                <a:spcPct val="0"/>
              </a:spcAft>
              <a:defRPr>
                <a:solidFill>
                  <a:schemeClr val="tx1"/>
                </a:solidFill>
                <a:latin typeface="Helvetica" pitchFamily="34" charset="0"/>
              </a:defRPr>
            </a:lvl6pPr>
            <a:lvl7pPr marL="2811026" indent="-216233" algn="ctr" defTabSz="879947" eaLnBrk="0" fontAlgn="base" hangingPunct="0">
              <a:spcBef>
                <a:spcPct val="0"/>
              </a:spcBef>
              <a:spcAft>
                <a:spcPct val="0"/>
              </a:spcAft>
              <a:defRPr>
                <a:solidFill>
                  <a:schemeClr val="tx1"/>
                </a:solidFill>
                <a:latin typeface="Helvetica" pitchFamily="34" charset="0"/>
              </a:defRPr>
            </a:lvl7pPr>
            <a:lvl8pPr marL="3243491" indent="-216233" algn="ctr" defTabSz="879947" eaLnBrk="0" fontAlgn="base" hangingPunct="0">
              <a:spcBef>
                <a:spcPct val="0"/>
              </a:spcBef>
              <a:spcAft>
                <a:spcPct val="0"/>
              </a:spcAft>
              <a:defRPr>
                <a:solidFill>
                  <a:schemeClr val="tx1"/>
                </a:solidFill>
                <a:latin typeface="Helvetica" pitchFamily="34" charset="0"/>
              </a:defRPr>
            </a:lvl8pPr>
            <a:lvl9pPr marL="3675957" indent="-216233" algn="ctr" defTabSz="879947" eaLnBrk="0" fontAlgn="base" hangingPunct="0">
              <a:spcBef>
                <a:spcPct val="0"/>
              </a:spcBef>
              <a:spcAft>
                <a:spcPct val="0"/>
              </a:spcAft>
              <a:defRPr>
                <a:solidFill>
                  <a:schemeClr val="tx1"/>
                </a:solidFill>
                <a:latin typeface="Helvetica" pitchFamily="34" charset="0"/>
              </a:defRPr>
            </a:lvl9pPr>
          </a:lstStyle>
          <a:p>
            <a:fld id="{CD20090D-FABD-4600-B543-324453D07603}" type="slidenum">
              <a:rPr lang="en-US" smtClean="0">
                <a:latin typeface="Times New Roman" pitchFamily="18" charset="0"/>
              </a:rPr>
              <a:pPr/>
              <a:t>34</a:t>
            </a:fld>
            <a:endParaRPr lang="en-US" smtClean="0">
              <a:latin typeface="Times New Roman" pitchFamily="18"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ln/>
        </p:spPr>
      </p:sp>
      <p:sp>
        <p:nvSpPr>
          <p:cNvPr id="522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A</a:t>
            </a:r>
            <a:r>
              <a:rPr lang="en-US" baseline="0" dirty="0" smtClean="0"/>
              <a:t> context switch after setting flag[0] to be true. Similar to the case of algorithm 2.</a:t>
            </a:r>
            <a:endParaRPr lang="en-US" dirty="0" smtClean="0"/>
          </a:p>
        </p:txBody>
      </p:sp>
      <p:sp>
        <p:nvSpPr>
          <p:cNvPr id="5222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947">
              <a:defRPr>
                <a:solidFill>
                  <a:schemeClr val="tx1"/>
                </a:solidFill>
                <a:latin typeface="Helvetica" pitchFamily="34" charset="0"/>
              </a:defRPr>
            </a:lvl1pPr>
            <a:lvl2pPr marL="702756" indent="-270291" defTabSz="879947">
              <a:defRPr>
                <a:solidFill>
                  <a:schemeClr val="tx1"/>
                </a:solidFill>
                <a:latin typeface="Helvetica" pitchFamily="34" charset="0"/>
              </a:defRPr>
            </a:lvl2pPr>
            <a:lvl3pPr marL="1081164" indent="-216233" defTabSz="879947">
              <a:defRPr>
                <a:solidFill>
                  <a:schemeClr val="tx1"/>
                </a:solidFill>
                <a:latin typeface="Helvetica" pitchFamily="34" charset="0"/>
              </a:defRPr>
            </a:lvl3pPr>
            <a:lvl4pPr marL="1513629" indent="-216233" defTabSz="879947">
              <a:defRPr>
                <a:solidFill>
                  <a:schemeClr val="tx1"/>
                </a:solidFill>
                <a:latin typeface="Helvetica" pitchFamily="34" charset="0"/>
              </a:defRPr>
            </a:lvl4pPr>
            <a:lvl5pPr marL="1946095" indent="-216233" defTabSz="879947">
              <a:defRPr>
                <a:solidFill>
                  <a:schemeClr val="tx1"/>
                </a:solidFill>
                <a:latin typeface="Helvetica" pitchFamily="34" charset="0"/>
              </a:defRPr>
            </a:lvl5pPr>
            <a:lvl6pPr marL="2378560" indent="-216233" algn="ctr" defTabSz="879947" eaLnBrk="0" fontAlgn="base" hangingPunct="0">
              <a:spcBef>
                <a:spcPct val="0"/>
              </a:spcBef>
              <a:spcAft>
                <a:spcPct val="0"/>
              </a:spcAft>
              <a:defRPr>
                <a:solidFill>
                  <a:schemeClr val="tx1"/>
                </a:solidFill>
                <a:latin typeface="Helvetica" pitchFamily="34" charset="0"/>
              </a:defRPr>
            </a:lvl6pPr>
            <a:lvl7pPr marL="2811026" indent="-216233" algn="ctr" defTabSz="879947" eaLnBrk="0" fontAlgn="base" hangingPunct="0">
              <a:spcBef>
                <a:spcPct val="0"/>
              </a:spcBef>
              <a:spcAft>
                <a:spcPct val="0"/>
              </a:spcAft>
              <a:defRPr>
                <a:solidFill>
                  <a:schemeClr val="tx1"/>
                </a:solidFill>
                <a:latin typeface="Helvetica" pitchFamily="34" charset="0"/>
              </a:defRPr>
            </a:lvl7pPr>
            <a:lvl8pPr marL="3243491" indent="-216233" algn="ctr" defTabSz="879947" eaLnBrk="0" fontAlgn="base" hangingPunct="0">
              <a:spcBef>
                <a:spcPct val="0"/>
              </a:spcBef>
              <a:spcAft>
                <a:spcPct val="0"/>
              </a:spcAft>
              <a:defRPr>
                <a:solidFill>
                  <a:schemeClr val="tx1"/>
                </a:solidFill>
                <a:latin typeface="Helvetica" pitchFamily="34" charset="0"/>
              </a:defRPr>
            </a:lvl8pPr>
            <a:lvl9pPr marL="3675957" indent="-216233" algn="ctr" defTabSz="879947" eaLnBrk="0" fontAlgn="base" hangingPunct="0">
              <a:spcBef>
                <a:spcPct val="0"/>
              </a:spcBef>
              <a:spcAft>
                <a:spcPct val="0"/>
              </a:spcAft>
              <a:defRPr>
                <a:solidFill>
                  <a:schemeClr val="tx1"/>
                </a:solidFill>
                <a:latin typeface="Helvetica" pitchFamily="34" charset="0"/>
              </a:defRPr>
            </a:lvl9pPr>
          </a:lstStyle>
          <a:p>
            <a:fld id="{CD20090D-FABD-4600-B543-324453D07603}" type="slidenum">
              <a:rPr lang="en-US" smtClean="0">
                <a:latin typeface="Times New Roman" pitchFamily="18" charset="0"/>
              </a:rPr>
              <a:pPr/>
              <a:t>35</a:t>
            </a:fld>
            <a:endParaRPr lang="en-US" smtClean="0">
              <a:latin typeface="Times New Roman" pitchFamily="18"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ln/>
        </p:spPr>
      </p:sp>
      <p:sp>
        <p:nvSpPr>
          <p:cNvPr id="522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P1 loops, and a context switch.</a:t>
            </a:r>
            <a:r>
              <a:rPr lang="en-US" baseline="0" dirty="0" smtClean="0"/>
              <a:t> </a:t>
            </a:r>
            <a:endParaRPr lang="en-US" dirty="0" smtClean="0"/>
          </a:p>
        </p:txBody>
      </p:sp>
      <p:sp>
        <p:nvSpPr>
          <p:cNvPr id="5222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947">
              <a:defRPr>
                <a:solidFill>
                  <a:schemeClr val="tx1"/>
                </a:solidFill>
                <a:latin typeface="Helvetica" pitchFamily="34" charset="0"/>
              </a:defRPr>
            </a:lvl1pPr>
            <a:lvl2pPr marL="702756" indent="-270291" defTabSz="879947">
              <a:defRPr>
                <a:solidFill>
                  <a:schemeClr val="tx1"/>
                </a:solidFill>
                <a:latin typeface="Helvetica" pitchFamily="34" charset="0"/>
              </a:defRPr>
            </a:lvl2pPr>
            <a:lvl3pPr marL="1081164" indent="-216233" defTabSz="879947">
              <a:defRPr>
                <a:solidFill>
                  <a:schemeClr val="tx1"/>
                </a:solidFill>
                <a:latin typeface="Helvetica" pitchFamily="34" charset="0"/>
              </a:defRPr>
            </a:lvl3pPr>
            <a:lvl4pPr marL="1513629" indent="-216233" defTabSz="879947">
              <a:defRPr>
                <a:solidFill>
                  <a:schemeClr val="tx1"/>
                </a:solidFill>
                <a:latin typeface="Helvetica" pitchFamily="34" charset="0"/>
              </a:defRPr>
            </a:lvl4pPr>
            <a:lvl5pPr marL="1946095" indent="-216233" defTabSz="879947">
              <a:defRPr>
                <a:solidFill>
                  <a:schemeClr val="tx1"/>
                </a:solidFill>
                <a:latin typeface="Helvetica" pitchFamily="34" charset="0"/>
              </a:defRPr>
            </a:lvl5pPr>
            <a:lvl6pPr marL="2378560" indent="-216233" algn="ctr" defTabSz="879947" eaLnBrk="0" fontAlgn="base" hangingPunct="0">
              <a:spcBef>
                <a:spcPct val="0"/>
              </a:spcBef>
              <a:spcAft>
                <a:spcPct val="0"/>
              </a:spcAft>
              <a:defRPr>
                <a:solidFill>
                  <a:schemeClr val="tx1"/>
                </a:solidFill>
                <a:latin typeface="Helvetica" pitchFamily="34" charset="0"/>
              </a:defRPr>
            </a:lvl6pPr>
            <a:lvl7pPr marL="2811026" indent="-216233" algn="ctr" defTabSz="879947" eaLnBrk="0" fontAlgn="base" hangingPunct="0">
              <a:spcBef>
                <a:spcPct val="0"/>
              </a:spcBef>
              <a:spcAft>
                <a:spcPct val="0"/>
              </a:spcAft>
              <a:defRPr>
                <a:solidFill>
                  <a:schemeClr val="tx1"/>
                </a:solidFill>
                <a:latin typeface="Helvetica" pitchFamily="34" charset="0"/>
              </a:defRPr>
            </a:lvl7pPr>
            <a:lvl8pPr marL="3243491" indent="-216233" algn="ctr" defTabSz="879947" eaLnBrk="0" fontAlgn="base" hangingPunct="0">
              <a:spcBef>
                <a:spcPct val="0"/>
              </a:spcBef>
              <a:spcAft>
                <a:spcPct val="0"/>
              </a:spcAft>
              <a:defRPr>
                <a:solidFill>
                  <a:schemeClr val="tx1"/>
                </a:solidFill>
                <a:latin typeface="Helvetica" pitchFamily="34" charset="0"/>
              </a:defRPr>
            </a:lvl8pPr>
            <a:lvl9pPr marL="3675957" indent="-216233" algn="ctr" defTabSz="879947" eaLnBrk="0" fontAlgn="base" hangingPunct="0">
              <a:spcBef>
                <a:spcPct val="0"/>
              </a:spcBef>
              <a:spcAft>
                <a:spcPct val="0"/>
              </a:spcAft>
              <a:defRPr>
                <a:solidFill>
                  <a:schemeClr val="tx1"/>
                </a:solidFill>
                <a:latin typeface="Helvetica" pitchFamily="34" charset="0"/>
              </a:defRPr>
            </a:lvl9pPr>
          </a:lstStyle>
          <a:p>
            <a:fld id="{CD20090D-FABD-4600-B543-324453D07603}" type="slidenum">
              <a:rPr lang="en-US" smtClean="0">
                <a:latin typeface="Times New Roman" pitchFamily="18" charset="0"/>
              </a:rPr>
              <a:pPr/>
              <a:t>36</a:t>
            </a:fld>
            <a:endParaRPr lang="en-US" smtClean="0">
              <a:latin typeface="Times New Roman" pitchFamily="18"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ln/>
        </p:spPr>
      </p:sp>
      <p:sp>
        <p:nvSpPr>
          <p:cNvPr id="522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Turn =1.</a:t>
            </a:r>
          </a:p>
          <a:p>
            <a:r>
              <a:rPr lang="en-US" dirty="0" smtClean="0"/>
              <a:t>P0 loops</a:t>
            </a:r>
            <a:r>
              <a:rPr lang="en-US" baseline="0" dirty="0" smtClean="0"/>
              <a:t> and a context switch occurs. </a:t>
            </a:r>
            <a:endParaRPr lang="en-US" dirty="0" smtClean="0"/>
          </a:p>
        </p:txBody>
      </p:sp>
      <p:sp>
        <p:nvSpPr>
          <p:cNvPr id="5222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947">
              <a:defRPr>
                <a:solidFill>
                  <a:schemeClr val="tx1"/>
                </a:solidFill>
                <a:latin typeface="Helvetica" pitchFamily="34" charset="0"/>
              </a:defRPr>
            </a:lvl1pPr>
            <a:lvl2pPr marL="702756" indent="-270291" defTabSz="879947">
              <a:defRPr>
                <a:solidFill>
                  <a:schemeClr val="tx1"/>
                </a:solidFill>
                <a:latin typeface="Helvetica" pitchFamily="34" charset="0"/>
              </a:defRPr>
            </a:lvl2pPr>
            <a:lvl3pPr marL="1081164" indent="-216233" defTabSz="879947">
              <a:defRPr>
                <a:solidFill>
                  <a:schemeClr val="tx1"/>
                </a:solidFill>
                <a:latin typeface="Helvetica" pitchFamily="34" charset="0"/>
              </a:defRPr>
            </a:lvl3pPr>
            <a:lvl4pPr marL="1513629" indent="-216233" defTabSz="879947">
              <a:defRPr>
                <a:solidFill>
                  <a:schemeClr val="tx1"/>
                </a:solidFill>
                <a:latin typeface="Helvetica" pitchFamily="34" charset="0"/>
              </a:defRPr>
            </a:lvl4pPr>
            <a:lvl5pPr marL="1946095" indent="-216233" defTabSz="879947">
              <a:defRPr>
                <a:solidFill>
                  <a:schemeClr val="tx1"/>
                </a:solidFill>
                <a:latin typeface="Helvetica" pitchFamily="34" charset="0"/>
              </a:defRPr>
            </a:lvl5pPr>
            <a:lvl6pPr marL="2378560" indent="-216233" algn="ctr" defTabSz="879947" eaLnBrk="0" fontAlgn="base" hangingPunct="0">
              <a:spcBef>
                <a:spcPct val="0"/>
              </a:spcBef>
              <a:spcAft>
                <a:spcPct val="0"/>
              </a:spcAft>
              <a:defRPr>
                <a:solidFill>
                  <a:schemeClr val="tx1"/>
                </a:solidFill>
                <a:latin typeface="Helvetica" pitchFamily="34" charset="0"/>
              </a:defRPr>
            </a:lvl6pPr>
            <a:lvl7pPr marL="2811026" indent="-216233" algn="ctr" defTabSz="879947" eaLnBrk="0" fontAlgn="base" hangingPunct="0">
              <a:spcBef>
                <a:spcPct val="0"/>
              </a:spcBef>
              <a:spcAft>
                <a:spcPct val="0"/>
              </a:spcAft>
              <a:defRPr>
                <a:solidFill>
                  <a:schemeClr val="tx1"/>
                </a:solidFill>
                <a:latin typeface="Helvetica" pitchFamily="34" charset="0"/>
              </a:defRPr>
            </a:lvl7pPr>
            <a:lvl8pPr marL="3243491" indent="-216233" algn="ctr" defTabSz="879947" eaLnBrk="0" fontAlgn="base" hangingPunct="0">
              <a:spcBef>
                <a:spcPct val="0"/>
              </a:spcBef>
              <a:spcAft>
                <a:spcPct val="0"/>
              </a:spcAft>
              <a:defRPr>
                <a:solidFill>
                  <a:schemeClr val="tx1"/>
                </a:solidFill>
                <a:latin typeface="Helvetica" pitchFamily="34" charset="0"/>
              </a:defRPr>
            </a:lvl8pPr>
            <a:lvl9pPr marL="3675957" indent="-216233" algn="ctr" defTabSz="879947" eaLnBrk="0" fontAlgn="base" hangingPunct="0">
              <a:spcBef>
                <a:spcPct val="0"/>
              </a:spcBef>
              <a:spcAft>
                <a:spcPct val="0"/>
              </a:spcAft>
              <a:defRPr>
                <a:solidFill>
                  <a:schemeClr val="tx1"/>
                </a:solidFill>
                <a:latin typeface="Helvetica" pitchFamily="34" charset="0"/>
              </a:defRPr>
            </a:lvl9pPr>
          </a:lstStyle>
          <a:p>
            <a:fld id="{CD20090D-FABD-4600-B543-324453D07603}" type="slidenum">
              <a:rPr lang="en-US" smtClean="0">
                <a:latin typeface="Times New Roman" pitchFamily="18" charset="0"/>
              </a:rPr>
              <a:pPr/>
              <a:t>37</a:t>
            </a:fld>
            <a:endParaRPr lang="en-US" smtClean="0">
              <a:latin typeface="Times New Roman" pitchFamily="18"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ln/>
        </p:spPr>
      </p:sp>
      <p:sp>
        <p:nvSpPr>
          <p:cNvPr id="522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Let’s the progress</a:t>
            </a:r>
            <a:r>
              <a:rPr lang="en-US" baseline="0" dirty="0" smtClean="0"/>
              <a:t> of algorithm 3. P1 can make progress to critical section. </a:t>
            </a:r>
            <a:endParaRPr lang="en-US" dirty="0" smtClean="0"/>
          </a:p>
        </p:txBody>
      </p:sp>
      <p:sp>
        <p:nvSpPr>
          <p:cNvPr id="5222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947">
              <a:defRPr>
                <a:solidFill>
                  <a:schemeClr val="tx1"/>
                </a:solidFill>
                <a:latin typeface="Helvetica" pitchFamily="34" charset="0"/>
              </a:defRPr>
            </a:lvl1pPr>
            <a:lvl2pPr marL="702756" indent="-270291" defTabSz="879947">
              <a:defRPr>
                <a:solidFill>
                  <a:schemeClr val="tx1"/>
                </a:solidFill>
                <a:latin typeface="Helvetica" pitchFamily="34" charset="0"/>
              </a:defRPr>
            </a:lvl2pPr>
            <a:lvl3pPr marL="1081164" indent="-216233" defTabSz="879947">
              <a:defRPr>
                <a:solidFill>
                  <a:schemeClr val="tx1"/>
                </a:solidFill>
                <a:latin typeface="Helvetica" pitchFamily="34" charset="0"/>
              </a:defRPr>
            </a:lvl3pPr>
            <a:lvl4pPr marL="1513629" indent="-216233" defTabSz="879947">
              <a:defRPr>
                <a:solidFill>
                  <a:schemeClr val="tx1"/>
                </a:solidFill>
                <a:latin typeface="Helvetica" pitchFamily="34" charset="0"/>
              </a:defRPr>
            </a:lvl4pPr>
            <a:lvl5pPr marL="1946095" indent="-216233" defTabSz="879947">
              <a:defRPr>
                <a:solidFill>
                  <a:schemeClr val="tx1"/>
                </a:solidFill>
                <a:latin typeface="Helvetica" pitchFamily="34" charset="0"/>
              </a:defRPr>
            </a:lvl5pPr>
            <a:lvl6pPr marL="2378560" indent="-216233" algn="ctr" defTabSz="879947" eaLnBrk="0" fontAlgn="base" hangingPunct="0">
              <a:spcBef>
                <a:spcPct val="0"/>
              </a:spcBef>
              <a:spcAft>
                <a:spcPct val="0"/>
              </a:spcAft>
              <a:defRPr>
                <a:solidFill>
                  <a:schemeClr val="tx1"/>
                </a:solidFill>
                <a:latin typeface="Helvetica" pitchFamily="34" charset="0"/>
              </a:defRPr>
            </a:lvl6pPr>
            <a:lvl7pPr marL="2811026" indent="-216233" algn="ctr" defTabSz="879947" eaLnBrk="0" fontAlgn="base" hangingPunct="0">
              <a:spcBef>
                <a:spcPct val="0"/>
              </a:spcBef>
              <a:spcAft>
                <a:spcPct val="0"/>
              </a:spcAft>
              <a:defRPr>
                <a:solidFill>
                  <a:schemeClr val="tx1"/>
                </a:solidFill>
                <a:latin typeface="Helvetica" pitchFamily="34" charset="0"/>
              </a:defRPr>
            </a:lvl7pPr>
            <a:lvl8pPr marL="3243491" indent="-216233" algn="ctr" defTabSz="879947" eaLnBrk="0" fontAlgn="base" hangingPunct="0">
              <a:spcBef>
                <a:spcPct val="0"/>
              </a:spcBef>
              <a:spcAft>
                <a:spcPct val="0"/>
              </a:spcAft>
              <a:defRPr>
                <a:solidFill>
                  <a:schemeClr val="tx1"/>
                </a:solidFill>
                <a:latin typeface="Helvetica" pitchFamily="34" charset="0"/>
              </a:defRPr>
            </a:lvl8pPr>
            <a:lvl9pPr marL="3675957" indent="-216233" algn="ctr" defTabSz="879947" eaLnBrk="0" fontAlgn="base" hangingPunct="0">
              <a:spcBef>
                <a:spcPct val="0"/>
              </a:spcBef>
              <a:spcAft>
                <a:spcPct val="0"/>
              </a:spcAft>
              <a:defRPr>
                <a:solidFill>
                  <a:schemeClr val="tx1"/>
                </a:solidFill>
                <a:latin typeface="Helvetica" pitchFamily="34" charset="0"/>
              </a:defRPr>
            </a:lvl9pPr>
          </a:lstStyle>
          <a:p>
            <a:fld id="{CD20090D-FABD-4600-B543-324453D07603}" type="slidenum">
              <a:rPr lang="en-US" smtClean="0">
                <a:latin typeface="Times New Roman" pitchFamily="18" charset="0"/>
              </a:rPr>
              <a:pPr/>
              <a:t>38</a:t>
            </a:fld>
            <a:endParaRPr lang="en-US" smtClean="0">
              <a:latin typeface="Times New Roman" pitchFamily="18"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ln/>
        </p:spPr>
      </p:sp>
      <p:sp>
        <p:nvSpPr>
          <p:cNvPr id="522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After P0 executes the</a:t>
            </a:r>
            <a:r>
              <a:rPr lang="en-US" baseline="0" dirty="0" smtClean="0"/>
              <a:t> first line, P1 cannot be executed..</a:t>
            </a:r>
            <a:endParaRPr lang="en-US" dirty="0" smtClean="0"/>
          </a:p>
          <a:p>
            <a:r>
              <a:rPr lang="en-US" dirty="0" err="1" smtClean="0"/>
              <a:t>Test</a:t>
            </a:r>
            <a:r>
              <a:rPr lang="en-US" baseline="0" dirty="0" err="1" smtClean="0"/>
              <a:t>AndSet</a:t>
            </a:r>
            <a:r>
              <a:rPr lang="en-US" baseline="0" dirty="0" smtClean="0"/>
              <a:t> returns false. There is a context switch</a:t>
            </a:r>
            <a:r>
              <a:rPr lang="en-US" baseline="0" dirty="0" smtClean="0"/>
              <a:t>.</a:t>
            </a:r>
          </a:p>
          <a:p>
            <a:r>
              <a:rPr lang="en-US" baseline="0" dirty="0" smtClean="0"/>
              <a:t>Note: lock and target refer to the same parameter. I use the same function as the lecture slides for illustration purposes. </a:t>
            </a:r>
            <a:endParaRPr lang="en-US" baseline="0" dirty="0" smtClean="0"/>
          </a:p>
          <a:p>
            <a:endParaRPr lang="en-US" baseline="0" dirty="0" smtClean="0"/>
          </a:p>
          <a:p>
            <a:r>
              <a:rPr lang="en-US" baseline="0" dirty="0" smtClean="0"/>
              <a:t>The definition of atomic operations.  OS knows this is the execution of an atomic instruction. So, it disables the context switches at the beginning and enables the context switch at the end.</a:t>
            </a:r>
            <a:endParaRPr lang="en-US" dirty="0" smtClean="0"/>
          </a:p>
        </p:txBody>
      </p:sp>
      <p:sp>
        <p:nvSpPr>
          <p:cNvPr id="5222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947">
              <a:defRPr>
                <a:solidFill>
                  <a:schemeClr val="tx1"/>
                </a:solidFill>
                <a:latin typeface="Helvetica" pitchFamily="34" charset="0"/>
              </a:defRPr>
            </a:lvl1pPr>
            <a:lvl2pPr marL="702756" indent="-270291" defTabSz="879947">
              <a:defRPr>
                <a:solidFill>
                  <a:schemeClr val="tx1"/>
                </a:solidFill>
                <a:latin typeface="Helvetica" pitchFamily="34" charset="0"/>
              </a:defRPr>
            </a:lvl2pPr>
            <a:lvl3pPr marL="1081164" indent="-216233" defTabSz="879947">
              <a:defRPr>
                <a:solidFill>
                  <a:schemeClr val="tx1"/>
                </a:solidFill>
                <a:latin typeface="Helvetica" pitchFamily="34" charset="0"/>
              </a:defRPr>
            </a:lvl3pPr>
            <a:lvl4pPr marL="1513629" indent="-216233" defTabSz="879947">
              <a:defRPr>
                <a:solidFill>
                  <a:schemeClr val="tx1"/>
                </a:solidFill>
                <a:latin typeface="Helvetica" pitchFamily="34" charset="0"/>
              </a:defRPr>
            </a:lvl4pPr>
            <a:lvl5pPr marL="1946095" indent="-216233" defTabSz="879947">
              <a:defRPr>
                <a:solidFill>
                  <a:schemeClr val="tx1"/>
                </a:solidFill>
                <a:latin typeface="Helvetica" pitchFamily="34" charset="0"/>
              </a:defRPr>
            </a:lvl5pPr>
            <a:lvl6pPr marL="2378560" indent="-216233" algn="ctr" defTabSz="879947" eaLnBrk="0" fontAlgn="base" hangingPunct="0">
              <a:spcBef>
                <a:spcPct val="0"/>
              </a:spcBef>
              <a:spcAft>
                <a:spcPct val="0"/>
              </a:spcAft>
              <a:defRPr>
                <a:solidFill>
                  <a:schemeClr val="tx1"/>
                </a:solidFill>
                <a:latin typeface="Helvetica" pitchFamily="34" charset="0"/>
              </a:defRPr>
            </a:lvl6pPr>
            <a:lvl7pPr marL="2811026" indent="-216233" algn="ctr" defTabSz="879947" eaLnBrk="0" fontAlgn="base" hangingPunct="0">
              <a:spcBef>
                <a:spcPct val="0"/>
              </a:spcBef>
              <a:spcAft>
                <a:spcPct val="0"/>
              </a:spcAft>
              <a:defRPr>
                <a:solidFill>
                  <a:schemeClr val="tx1"/>
                </a:solidFill>
                <a:latin typeface="Helvetica" pitchFamily="34" charset="0"/>
              </a:defRPr>
            </a:lvl7pPr>
            <a:lvl8pPr marL="3243491" indent="-216233" algn="ctr" defTabSz="879947" eaLnBrk="0" fontAlgn="base" hangingPunct="0">
              <a:spcBef>
                <a:spcPct val="0"/>
              </a:spcBef>
              <a:spcAft>
                <a:spcPct val="0"/>
              </a:spcAft>
              <a:defRPr>
                <a:solidFill>
                  <a:schemeClr val="tx1"/>
                </a:solidFill>
                <a:latin typeface="Helvetica" pitchFamily="34" charset="0"/>
              </a:defRPr>
            </a:lvl8pPr>
            <a:lvl9pPr marL="3675957" indent="-216233" algn="ctr" defTabSz="879947" eaLnBrk="0" fontAlgn="base" hangingPunct="0">
              <a:spcBef>
                <a:spcPct val="0"/>
              </a:spcBef>
              <a:spcAft>
                <a:spcPct val="0"/>
              </a:spcAft>
              <a:defRPr>
                <a:solidFill>
                  <a:schemeClr val="tx1"/>
                </a:solidFill>
                <a:latin typeface="Helvetica" pitchFamily="34" charset="0"/>
              </a:defRPr>
            </a:lvl9pPr>
          </a:lstStyle>
          <a:p>
            <a:fld id="{CD20090D-FABD-4600-B543-324453D07603}" type="slidenum">
              <a:rPr lang="en-US" smtClean="0">
                <a:latin typeface="Times New Roman" pitchFamily="18" charset="0"/>
              </a:rPr>
              <a:pPr/>
              <a:t>39</a:t>
            </a:fld>
            <a:endParaRPr lang="en-US" smtClean="0">
              <a:latin typeface="Times New Roman"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ln/>
        </p:spPr>
      </p:sp>
      <p:sp>
        <p:nvSpPr>
          <p:cNvPr id="522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Start executing</a:t>
            </a:r>
            <a:r>
              <a:rPr lang="en-US" baseline="0" dirty="0" smtClean="0"/>
              <a:t> P0. so PCB0 is the current active PCB. We execute the first instruction of P0. PC moves to the next.</a:t>
            </a:r>
            <a:endParaRPr lang="en-US" dirty="0" smtClean="0"/>
          </a:p>
        </p:txBody>
      </p:sp>
      <p:sp>
        <p:nvSpPr>
          <p:cNvPr id="5222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947">
              <a:defRPr>
                <a:solidFill>
                  <a:schemeClr val="tx1"/>
                </a:solidFill>
                <a:latin typeface="Helvetica" pitchFamily="34" charset="0"/>
              </a:defRPr>
            </a:lvl1pPr>
            <a:lvl2pPr marL="702756" indent="-270291" defTabSz="879947">
              <a:defRPr>
                <a:solidFill>
                  <a:schemeClr val="tx1"/>
                </a:solidFill>
                <a:latin typeface="Helvetica" pitchFamily="34" charset="0"/>
              </a:defRPr>
            </a:lvl2pPr>
            <a:lvl3pPr marL="1081164" indent="-216233" defTabSz="879947">
              <a:defRPr>
                <a:solidFill>
                  <a:schemeClr val="tx1"/>
                </a:solidFill>
                <a:latin typeface="Helvetica" pitchFamily="34" charset="0"/>
              </a:defRPr>
            </a:lvl3pPr>
            <a:lvl4pPr marL="1513629" indent="-216233" defTabSz="879947">
              <a:defRPr>
                <a:solidFill>
                  <a:schemeClr val="tx1"/>
                </a:solidFill>
                <a:latin typeface="Helvetica" pitchFamily="34" charset="0"/>
              </a:defRPr>
            </a:lvl4pPr>
            <a:lvl5pPr marL="1946095" indent="-216233" defTabSz="879947">
              <a:defRPr>
                <a:solidFill>
                  <a:schemeClr val="tx1"/>
                </a:solidFill>
                <a:latin typeface="Helvetica" pitchFamily="34" charset="0"/>
              </a:defRPr>
            </a:lvl5pPr>
            <a:lvl6pPr marL="2378560" indent="-216233" algn="ctr" defTabSz="879947" eaLnBrk="0" fontAlgn="base" hangingPunct="0">
              <a:spcBef>
                <a:spcPct val="0"/>
              </a:spcBef>
              <a:spcAft>
                <a:spcPct val="0"/>
              </a:spcAft>
              <a:defRPr>
                <a:solidFill>
                  <a:schemeClr val="tx1"/>
                </a:solidFill>
                <a:latin typeface="Helvetica" pitchFamily="34" charset="0"/>
              </a:defRPr>
            </a:lvl6pPr>
            <a:lvl7pPr marL="2811026" indent="-216233" algn="ctr" defTabSz="879947" eaLnBrk="0" fontAlgn="base" hangingPunct="0">
              <a:spcBef>
                <a:spcPct val="0"/>
              </a:spcBef>
              <a:spcAft>
                <a:spcPct val="0"/>
              </a:spcAft>
              <a:defRPr>
                <a:solidFill>
                  <a:schemeClr val="tx1"/>
                </a:solidFill>
                <a:latin typeface="Helvetica" pitchFamily="34" charset="0"/>
              </a:defRPr>
            </a:lvl7pPr>
            <a:lvl8pPr marL="3243491" indent="-216233" algn="ctr" defTabSz="879947" eaLnBrk="0" fontAlgn="base" hangingPunct="0">
              <a:spcBef>
                <a:spcPct val="0"/>
              </a:spcBef>
              <a:spcAft>
                <a:spcPct val="0"/>
              </a:spcAft>
              <a:defRPr>
                <a:solidFill>
                  <a:schemeClr val="tx1"/>
                </a:solidFill>
                <a:latin typeface="Helvetica" pitchFamily="34" charset="0"/>
              </a:defRPr>
            </a:lvl8pPr>
            <a:lvl9pPr marL="3675957" indent="-216233" algn="ctr" defTabSz="879947" eaLnBrk="0" fontAlgn="base" hangingPunct="0">
              <a:spcBef>
                <a:spcPct val="0"/>
              </a:spcBef>
              <a:spcAft>
                <a:spcPct val="0"/>
              </a:spcAft>
              <a:defRPr>
                <a:solidFill>
                  <a:schemeClr val="tx1"/>
                </a:solidFill>
                <a:latin typeface="Helvetica" pitchFamily="34" charset="0"/>
              </a:defRPr>
            </a:lvl9pPr>
          </a:lstStyle>
          <a:p>
            <a:fld id="{CD20090D-FABD-4600-B543-324453D07603}" type="slidenum">
              <a:rPr lang="en-US" smtClean="0">
                <a:latin typeface="Times New Roman" pitchFamily="18" charset="0"/>
              </a:rPr>
              <a:pPr/>
              <a:t>4</a:t>
            </a:fld>
            <a:endParaRPr lang="en-US" smtClean="0">
              <a:latin typeface="Times New Roman" pitchFamily="18"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ln/>
        </p:spPr>
      </p:sp>
      <p:sp>
        <p:nvSpPr>
          <p:cNvPr id="522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The</a:t>
            </a:r>
            <a:r>
              <a:rPr lang="en-US" baseline="0" dirty="0" smtClean="0"/>
              <a:t> operating system support for atomic operation is that OS disables context switches at the beginning and at last OS enables context switches. </a:t>
            </a:r>
          </a:p>
        </p:txBody>
      </p:sp>
      <p:sp>
        <p:nvSpPr>
          <p:cNvPr id="5222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947">
              <a:defRPr>
                <a:solidFill>
                  <a:schemeClr val="tx1"/>
                </a:solidFill>
                <a:latin typeface="Helvetica" pitchFamily="34" charset="0"/>
              </a:defRPr>
            </a:lvl1pPr>
            <a:lvl2pPr marL="702756" indent="-270291" defTabSz="879947">
              <a:defRPr>
                <a:solidFill>
                  <a:schemeClr val="tx1"/>
                </a:solidFill>
                <a:latin typeface="Helvetica" pitchFamily="34" charset="0"/>
              </a:defRPr>
            </a:lvl2pPr>
            <a:lvl3pPr marL="1081164" indent="-216233" defTabSz="879947">
              <a:defRPr>
                <a:solidFill>
                  <a:schemeClr val="tx1"/>
                </a:solidFill>
                <a:latin typeface="Helvetica" pitchFamily="34" charset="0"/>
              </a:defRPr>
            </a:lvl3pPr>
            <a:lvl4pPr marL="1513629" indent="-216233" defTabSz="879947">
              <a:defRPr>
                <a:solidFill>
                  <a:schemeClr val="tx1"/>
                </a:solidFill>
                <a:latin typeface="Helvetica" pitchFamily="34" charset="0"/>
              </a:defRPr>
            </a:lvl4pPr>
            <a:lvl5pPr marL="1946095" indent="-216233" defTabSz="879947">
              <a:defRPr>
                <a:solidFill>
                  <a:schemeClr val="tx1"/>
                </a:solidFill>
                <a:latin typeface="Helvetica" pitchFamily="34" charset="0"/>
              </a:defRPr>
            </a:lvl5pPr>
            <a:lvl6pPr marL="2378560" indent="-216233" algn="ctr" defTabSz="879947" eaLnBrk="0" fontAlgn="base" hangingPunct="0">
              <a:spcBef>
                <a:spcPct val="0"/>
              </a:spcBef>
              <a:spcAft>
                <a:spcPct val="0"/>
              </a:spcAft>
              <a:defRPr>
                <a:solidFill>
                  <a:schemeClr val="tx1"/>
                </a:solidFill>
                <a:latin typeface="Helvetica" pitchFamily="34" charset="0"/>
              </a:defRPr>
            </a:lvl6pPr>
            <a:lvl7pPr marL="2811026" indent="-216233" algn="ctr" defTabSz="879947" eaLnBrk="0" fontAlgn="base" hangingPunct="0">
              <a:spcBef>
                <a:spcPct val="0"/>
              </a:spcBef>
              <a:spcAft>
                <a:spcPct val="0"/>
              </a:spcAft>
              <a:defRPr>
                <a:solidFill>
                  <a:schemeClr val="tx1"/>
                </a:solidFill>
                <a:latin typeface="Helvetica" pitchFamily="34" charset="0"/>
              </a:defRPr>
            </a:lvl7pPr>
            <a:lvl8pPr marL="3243491" indent="-216233" algn="ctr" defTabSz="879947" eaLnBrk="0" fontAlgn="base" hangingPunct="0">
              <a:spcBef>
                <a:spcPct val="0"/>
              </a:spcBef>
              <a:spcAft>
                <a:spcPct val="0"/>
              </a:spcAft>
              <a:defRPr>
                <a:solidFill>
                  <a:schemeClr val="tx1"/>
                </a:solidFill>
                <a:latin typeface="Helvetica" pitchFamily="34" charset="0"/>
              </a:defRPr>
            </a:lvl8pPr>
            <a:lvl9pPr marL="3675957" indent="-216233" algn="ctr" defTabSz="879947" eaLnBrk="0" fontAlgn="base" hangingPunct="0">
              <a:spcBef>
                <a:spcPct val="0"/>
              </a:spcBef>
              <a:spcAft>
                <a:spcPct val="0"/>
              </a:spcAft>
              <a:defRPr>
                <a:solidFill>
                  <a:schemeClr val="tx1"/>
                </a:solidFill>
                <a:latin typeface="Helvetica" pitchFamily="34" charset="0"/>
              </a:defRPr>
            </a:lvl9pPr>
          </a:lstStyle>
          <a:p>
            <a:fld id="{CD20090D-FABD-4600-B543-324453D07603}" type="slidenum">
              <a:rPr lang="en-US" smtClean="0">
                <a:latin typeface="Times New Roman" pitchFamily="18" charset="0"/>
              </a:rPr>
              <a:pPr/>
              <a:t>40</a:t>
            </a:fld>
            <a:endParaRPr lang="en-US" smtClean="0">
              <a:latin typeface="Times New Roman" pitchFamily="18"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ln/>
        </p:spPr>
      </p:sp>
      <p:sp>
        <p:nvSpPr>
          <p:cNvPr id="522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The</a:t>
            </a:r>
            <a:r>
              <a:rPr lang="en-US" baseline="0" dirty="0" smtClean="0"/>
              <a:t> </a:t>
            </a:r>
            <a:r>
              <a:rPr lang="en-US" baseline="0" dirty="0" err="1" smtClean="0"/>
              <a:t>TestAndSet</a:t>
            </a:r>
            <a:r>
              <a:rPr lang="en-US" baseline="0" dirty="0" smtClean="0"/>
              <a:t> of P1 keeps returning true. So loops, and cannot enter critical section. A context switch occur. P0 enter the critical section. </a:t>
            </a:r>
            <a:endParaRPr lang="en-US" dirty="0" smtClean="0"/>
          </a:p>
        </p:txBody>
      </p:sp>
      <p:sp>
        <p:nvSpPr>
          <p:cNvPr id="5222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947">
              <a:defRPr>
                <a:solidFill>
                  <a:schemeClr val="tx1"/>
                </a:solidFill>
                <a:latin typeface="Helvetica" pitchFamily="34" charset="0"/>
              </a:defRPr>
            </a:lvl1pPr>
            <a:lvl2pPr marL="702756" indent="-270291" defTabSz="879947">
              <a:defRPr>
                <a:solidFill>
                  <a:schemeClr val="tx1"/>
                </a:solidFill>
                <a:latin typeface="Helvetica" pitchFamily="34" charset="0"/>
              </a:defRPr>
            </a:lvl2pPr>
            <a:lvl3pPr marL="1081164" indent="-216233" defTabSz="879947">
              <a:defRPr>
                <a:solidFill>
                  <a:schemeClr val="tx1"/>
                </a:solidFill>
                <a:latin typeface="Helvetica" pitchFamily="34" charset="0"/>
              </a:defRPr>
            </a:lvl3pPr>
            <a:lvl4pPr marL="1513629" indent="-216233" defTabSz="879947">
              <a:defRPr>
                <a:solidFill>
                  <a:schemeClr val="tx1"/>
                </a:solidFill>
                <a:latin typeface="Helvetica" pitchFamily="34" charset="0"/>
              </a:defRPr>
            </a:lvl4pPr>
            <a:lvl5pPr marL="1946095" indent="-216233" defTabSz="879947">
              <a:defRPr>
                <a:solidFill>
                  <a:schemeClr val="tx1"/>
                </a:solidFill>
                <a:latin typeface="Helvetica" pitchFamily="34" charset="0"/>
              </a:defRPr>
            </a:lvl5pPr>
            <a:lvl6pPr marL="2378560" indent="-216233" algn="ctr" defTabSz="879947" eaLnBrk="0" fontAlgn="base" hangingPunct="0">
              <a:spcBef>
                <a:spcPct val="0"/>
              </a:spcBef>
              <a:spcAft>
                <a:spcPct val="0"/>
              </a:spcAft>
              <a:defRPr>
                <a:solidFill>
                  <a:schemeClr val="tx1"/>
                </a:solidFill>
                <a:latin typeface="Helvetica" pitchFamily="34" charset="0"/>
              </a:defRPr>
            </a:lvl6pPr>
            <a:lvl7pPr marL="2811026" indent="-216233" algn="ctr" defTabSz="879947" eaLnBrk="0" fontAlgn="base" hangingPunct="0">
              <a:spcBef>
                <a:spcPct val="0"/>
              </a:spcBef>
              <a:spcAft>
                <a:spcPct val="0"/>
              </a:spcAft>
              <a:defRPr>
                <a:solidFill>
                  <a:schemeClr val="tx1"/>
                </a:solidFill>
                <a:latin typeface="Helvetica" pitchFamily="34" charset="0"/>
              </a:defRPr>
            </a:lvl7pPr>
            <a:lvl8pPr marL="3243491" indent="-216233" algn="ctr" defTabSz="879947" eaLnBrk="0" fontAlgn="base" hangingPunct="0">
              <a:spcBef>
                <a:spcPct val="0"/>
              </a:spcBef>
              <a:spcAft>
                <a:spcPct val="0"/>
              </a:spcAft>
              <a:defRPr>
                <a:solidFill>
                  <a:schemeClr val="tx1"/>
                </a:solidFill>
                <a:latin typeface="Helvetica" pitchFamily="34" charset="0"/>
              </a:defRPr>
            </a:lvl8pPr>
            <a:lvl9pPr marL="3675957" indent="-216233" algn="ctr" defTabSz="879947" eaLnBrk="0" fontAlgn="base" hangingPunct="0">
              <a:spcBef>
                <a:spcPct val="0"/>
              </a:spcBef>
              <a:spcAft>
                <a:spcPct val="0"/>
              </a:spcAft>
              <a:defRPr>
                <a:solidFill>
                  <a:schemeClr val="tx1"/>
                </a:solidFill>
                <a:latin typeface="Helvetica" pitchFamily="34" charset="0"/>
              </a:defRPr>
            </a:lvl9pPr>
          </a:lstStyle>
          <a:p>
            <a:fld id="{CD20090D-FABD-4600-B543-324453D07603}" type="slidenum">
              <a:rPr lang="en-US" smtClean="0">
                <a:latin typeface="Times New Roman" pitchFamily="18" charset="0"/>
              </a:rPr>
              <a:pPr/>
              <a:t>41</a:t>
            </a:fld>
            <a:endParaRPr lang="en-US" smtClean="0">
              <a:latin typeface="Times New Roman" pitchFamily="18"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ln/>
        </p:spPr>
      </p:sp>
      <p:sp>
        <p:nvSpPr>
          <p:cNvPr id="522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After</a:t>
            </a:r>
            <a:r>
              <a:rPr lang="en-US" baseline="0" dirty="0" smtClean="0"/>
              <a:t> sometime P0 finishes the critical section and executes the exit section. Set lock to be false.</a:t>
            </a:r>
            <a:endParaRPr lang="en-US" dirty="0" smtClean="0"/>
          </a:p>
        </p:txBody>
      </p:sp>
      <p:sp>
        <p:nvSpPr>
          <p:cNvPr id="5222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947">
              <a:defRPr>
                <a:solidFill>
                  <a:schemeClr val="tx1"/>
                </a:solidFill>
                <a:latin typeface="Helvetica" pitchFamily="34" charset="0"/>
              </a:defRPr>
            </a:lvl1pPr>
            <a:lvl2pPr marL="702756" indent="-270291" defTabSz="879947">
              <a:defRPr>
                <a:solidFill>
                  <a:schemeClr val="tx1"/>
                </a:solidFill>
                <a:latin typeface="Helvetica" pitchFamily="34" charset="0"/>
              </a:defRPr>
            </a:lvl2pPr>
            <a:lvl3pPr marL="1081164" indent="-216233" defTabSz="879947">
              <a:defRPr>
                <a:solidFill>
                  <a:schemeClr val="tx1"/>
                </a:solidFill>
                <a:latin typeface="Helvetica" pitchFamily="34" charset="0"/>
              </a:defRPr>
            </a:lvl3pPr>
            <a:lvl4pPr marL="1513629" indent="-216233" defTabSz="879947">
              <a:defRPr>
                <a:solidFill>
                  <a:schemeClr val="tx1"/>
                </a:solidFill>
                <a:latin typeface="Helvetica" pitchFamily="34" charset="0"/>
              </a:defRPr>
            </a:lvl4pPr>
            <a:lvl5pPr marL="1946095" indent="-216233" defTabSz="879947">
              <a:defRPr>
                <a:solidFill>
                  <a:schemeClr val="tx1"/>
                </a:solidFill>
                <a:latin typeface="Helvetica" pitchFamily="34" charset="0"/>
              </a:defRPr>
            </a:lvl5pPr>
            <a:lvl6pPr marL="2378560" indent="-216233" algn="ctr" defTabSz="879947" eaLnBrk="0" fontAlgn="base" hangingPunct="0">
              <a:spcBef>
                <a:spcPct val="0"/>
              </a:spcBef>
              <a:spcAft>
                <a:spcPct val="0"/>
              </a:spcAft>
              <a:defRPr>
                <a:solidFill>
                  <a:schemeClr val="tx1"/>
                </a:solidFill>
                <a:latin typeface="Helvetica" pitchFamily="34" charset="0"/>
              </a:defRPr>
            </a:lvl6pPr>
            <a:lvl7pPr marL="2811026" indent="-216233" algn="ctr" defTabSz="879947" eaLnBrk="0" fontAlgn="base" hangingPunct="0">
              <a:spcBef>
                <a:spcPct val="0"/>
              </a:spcBef>
              <a:spcAft>
                <a:spcPct val="0"/>
              </a:spcAft>
              <a:defRPr>
                <a:solidFill>
                  <a:schemeClr val="tx1"/>
                </a:solidFill>
                <a:latin typeface="Helvetica" pitchFamily="34" charset="0"/>
              </a:defRPr>
            </a:lvl7pPr>
            <a:lvl8pPr marL="3243491" indent="-216233" algn="ctr" defTabSz="879947" eaLnBrk="0" fontAlgn="base" hangingPunct="0">
              <a:spcBef>
                <a:spcPct val="0"/>
              </a:spcBef>
              <a:spcAft>
                <a:spcPct val="0"/>
              </a:spcAft>
              <a:defRPr>
                <a:solidFill>
                  <a:schemeClr val="tx1"/>
                </a:solidFill>
                <a:latin typeface="Helvetica" pitchFamily="34" charset="0"/>
              </a:defRPr>
            </a:lvl8pPr>
            <a:lvl9pPr marL="3675957" indent="-216233" algn="ctr" defTabSz="879947" eaLnBrk="0" fontAlgn="base" hangingPunct="0">
              <a:spcBef>
                <a:spcPct val="0"/>
              </a:spcBef>
              <a:spcAft>
                <a:spcPct val="0"/>
              </a:spcAft>
              <a:defRPr>
                <a:solidFill>
                  <a:schemeClr val="tx1"/>
                </a:solidFill>
                <a:latin typeface="Helvetica" pitchFamily="34" charset="0"/>
              </a:defRPr>
            </a:lvl9pPr>
          </a:lstStyle>
          <a:p>
            <a:fld id="{CD20090D-FABD-4600-B543-324453D07603}" type="slidenum">
              <a:rPr lang="en-US" smtClean="0">
                <a:latin typeface="Times New Roman" pitchFamily="18" charset="0"/>
              </a:rPr>
              <a:pPr/>
              <a:t>42</a:t>
            </a:fld>
            <a:endParaRPr lang="en-US" smtClean="0">
              <a:latin typeface="Times New Roman" pitchFamily="18" charset="0"/>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ln/>
        </p:spPr>
      </p:sp>
      <p:sp>
        <p:nvSpPr>
          <p:cNvPr id="522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The</a:t>
            </a:r>
            <a:r>
              <a:rPr lang="en-US" baseline="0" dirty="0" smtClean="0"/>
              <a:t> operating system support for atomic operation is that OS disables context switches at the beginning and at last OS enables context switches. </a:t>
            </a:r>
          </a:p>
          <a:p>
            <a:endParaRPr lang="en-US" baseline="0" dirty="0" smtClean="0"/>
          </a:p>
          <a:p>
            <a:r>
              <a:rPr lang="en-US" baseline="0" dirty="0" smtClean="0"/>
              <a:t>You can also see this solution works for process synchronization among multiple processes.</a:t>
            </a:r>
            <a:endParaRPr lang="en-US" dirty="0" smtClean="0"/>
          </a:p>
        </p:txBody>
      </p:sp>
      <p:sp>
        <p:nvSpPr>
          <p:cNvPr id="5222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947">
              <a:defRPr>
                <a:solidFill>
                  <a:schemeClr val="tx1"/>
                </a:solidFill>
                <a:latin typeface="Helvetica" pitchFamily="34" charset="0"/>
              </a:defRPr>
            </a:lvl1pPr>
            <a:lvl2pPr marL="702756" indent="-270291" defTabSz="879947">
              <a:defRPr>
                <a:solidFill>
                  <a:schemeClr val="tx1"/>
                </a:solidFill>
                <a:latin typeface="Helvetica" pitchFamily="34" charset="0"/>
              </a:defRPr>
            </a:lvl2pPr>
            <a:lvl3pPr marL="1081164" indent="-216233" defTabSz="879947">
              <a:defRPr>
                <a:solidFill>
                  <a:schemeClr val="tx1"/>
                </a:solidFill>
                <a:latin typeface="Helvetica" pitchFamily="34" charset="0"/>
              </a:defRPr>
            </a:lvl3pPr>
            <a:lvl4pPr marL="1513629" indent="-216233" defTabSz="879947">
              <a:defRPr>
                <a:solidFill>
                  <a:schemeClr val="tx1"/>
                </a:solidFill>
                <a:latin typeface="Helvetica" pitchFamily="34" charset="0"/>
              </a:defRPr>
            </a:lvl4pPr>
            <a:lvl5pPr marL="1946095" indent="-216233" defTabSz="879947">
              <a:defRPr>
                <a:solidFill>
                  <a:schemeClr val="tx1"/>
                </a:solidFill>
                <a:latin typeface="Helvetica" pitchFamily="34" charset="0"/>
              </a:defRPr>
            </a:lvl5pPr>
            <a:lvl6pPr marL="2378560" indent="-216233" algn="ctr" defTabSz="879947" eaLnBrk="0" fontAlgn="base" hangingPunct="0">
              <a:spcBef>
                <a:spcPct val="0"/>
              </a:spcBef>
              <a:spcAft>
                <a:spcPct val="0"/>
              </a:spcAft>
              <a:defRPr>
                <a:solidFill>
                  <a:schemeClr val="tx1"/>
                </a:solidFill>
                <a:latin typeface="Helvetica" pitchFamily="34" charset="0"/>
              </a:defRPr>
            </a:lvl6pPr>
            <a:lvl7pPr marL="2811026" indent="-216233" algn="ctr" defTabSz="879947" eaLnBrk="0" fontAlgn="base" hangingPunct="0">
              <a:spcBef>
                <a:spcPct val="0"/>
              </a:spcBef>
              <a:spcAft>
                <a:spcPct val="0"/>
              </a:spcAft>
              <a:defRPr>
                <a:solidFill>
                  <a:schemeClr val="tx1"/>
                </a:solidFill>
                <a:latin typeface="Helvetica" pitchFamily="34" charset="0"/>
              </a:defRPr>
            </a:lvl7pPr>
            <a:lvl8pPr marL="3243491" indent="-216233" algn="ctr" defTabSz="879947" eaLnBrk="0" fontAlgn="base" hangingPunct="0">
              <a:spcBef>
                <a:spcPct val="0"/>
              </a:spcBef>
              <a:spcAft>
                <a:spcPct val="0"/>
              </a:spcAft>
              <a:defRPr>
                <a:solidFill>
                  <a:schemeClr val="tx1"/>
                </a:solidFill>
                <a:latin typeface="Helvetica" pitchFamily="34" charset="0"/>
              </a:defRPr>
            </a:lvl8pPr>
            <a:lvl9pPr marL="3675957" indent="-216233" algn="ctr" defTabSz="879947" eaLnBrk="0" fontAlgn="base" hangingPunct="0">
              <a:spcBef>
                <a:spcPct val="0"/>
              </a:spcBef>
              <a:spcAft>
                <a:spcPct val="0"/>
              </a:spcAft>
              <a:defRPr>
                <a:solidFill>
                  <a:schemeClr val="tx1"/>
                </a:solidFill>
                <a:latin typeface="Helvetica" pitchFamily="34" charset="0"/>
              </a:defRPr>
            </a:lvl9pPr>
          </a:lstStyle>
          <a:p>
            <a:fld id="{CD20090D-FABD-4600-B543-324453D07603}" type="slidenum">
              <a:rPr lang="en-US" smtClean="0">
                <a:latin typeface="Times New Roman" pitchFamily="18" charset="0"/>
              </a:rPr>
              <a:pPr/>
              <a:t>43</a:t>
            </a:fld>
            <a:endParaRPr lang="en-US" smtClean="0">
              <a:latin typeface="Times New Roman" pitchFamily="18" charset="0"/>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ln/>
        </p:spPr>
      </p:sp>
      <p:sp>
        <p:nvSpPr>
          <p:cNvPr id="522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Initially S=1. we have two processes</a:t>
            </a:r>
            <a:r>
              <a:rPr lang="en-US" baseline="0" dirty="0" smtClean="0"/>
              <a:t> </a:t>
            </a:r>
            <a:r>
              <a:rPr lang="en-US" dirty="0" smtClean="0"/>
              <a:t>P0 and P1. they want to enter the critical section at the same time.</a:t>
            </a:r>
          </a:p>
        </p:txBody>
      </p:sp>
      <p:sp>
        <p:nvSpPr>
          <p:cNvPr id="5222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947">
              <a:defRPr>
                <a:solidFill>
                  <a:schemeClr val="tx1"/>
                </a:solidFill>
                <a:latin typeface="Helvetica" pitchFamily="34" charset="0"/>
              </a:defRPr>
            </a:lvl1pPr>
            <a:lvl2pPr marL="702756" indent="-270291" defTabSz="879947">
              <a:defRPr>
                <a:solidFill>
                  <a:schemeClr val="tx1"/>
                </a:solidFill>
                <a:latin typeface="Helvetica" pitchFamily="34" charset="0"/>
              </a:defRPr>
            </a:lvl2pPr>
            <a:lvl3pPr marL="1081164" indent="-216233" defTabSz="879947">
              <a:defRPr>
                <a:solidFill>
                  <a:schemeClr val="tx1"/>
                </a:solidFill>
                <a:latin typeface="Helvetica" pitchFamily="34" charset="0"/>
              </a:defRPr>
            </a:lvl3pPr>
            <a:lvl4pPr marL="1513629" indent="-216233" defTabSz="879947">
              <a:defRPr>
                <a:solidFill>
                  <a:schemeClr val="tx1"/>
                </a:solidFill>
                <a:latin typeface="Helvetica" pitchFamily="34" charset="0"/>
              </a:defRPr>
            </a:lvl4pPr>
            <a:lvl5pPr marL="1946095" indent="-216233" defTabSz="879947">
              <a:defRPr>
                <a:solidFill>
                  <a:schemeClr val="tx1"/>
                </a:solidFill>
                <a:latin typeface="Helvetica" pitchFamily="34" charset="0"/>
              </a:defRPr>
            </a:lvl5pPr>
            <a:lvl6pPr marL="2378560" indent="-216233" algn="ctr" defTabSz="879947" eaLnBrk="0" fontAlgn="base" hangingPunct="0">
              <a:spcBef>
                <a:spcPct val="0"/>
              </a:spcBef>
              <a:spcAft>
                <a:spcPct val="0"/>
              </a:spcAft>
              <a:defRPr>
                <a:solidFill>
                  <a:schemeClr val="tx1"/>
                </a:solidFill>
                <a:latin typeface="Helvetica" pitchFamily="34" charset="0"/>
              </a:defRPr>
            </a:lvl6pPr>
            <a:lvl7pPr marL="2811026" indent="-216233" algn="ctr" defTabSz="879947" eaLnBrk="0" fontAlgn="base" hangingPunct="0">
              <a:spcBef>
                <a:spcPct val="0"/>
              </a:spcBef>
              <a:spcAft>
                <a:spcPct val="0"/>
              </a:spcAft>
              <a:defRPr>
                <a:solidFill>
                  <a:schemeClr val="tx1"/>
                </a:solidFill>
                <a:latin typeface="Helvetica" pitchFamily="34" charset="0"/>
              </a:defRPr>
            </a:lvl7pPr>
            <a:lvl8pPr marL="3243491" indent="-216233" algn="ctr" defTabSz="879947" eaLnBrk="0" fontAlgn="base" hangingPunct="0">
              <a:spcBef>
                <a:spcPct val="0"/>
              </a:spcBef>
              <a:spcAft>
                <a:spcPct val="0"/>
              </a:spcAft>
              <a:defRPr>
                <a:solidFill>
                  <a:schemeClr val="tx1"/>
                </a:solidFill>
                <a:latin typeface="Helvetica" pitchFamily="34" charset="0"/>
              </a:defRPr>
            </a:lvl8pPr>
            <a:lvl9pPr marL="3675957" indent="-216233" algn="ctr" defTabSz="879947" eaLnBrk="0" fontAlgn="base" hangingPunct="0">
              <a:spcBef>
                <a:spcPct val="0"/>
              </a:spcBef>
              <a:spcAft>
                <a:spcPct val="0"/>
              </a:spcAft>
              <a:defRPr>
                <a:solidFill>
                  <a:schemeClr val="tx1"/>
                </a:solidFill>
                <a:latin typeface="Helvetica" pitchFamily="34" charset="0"/>
              </a:defRPr>
            </a:lvl9pPr>
          </a:lstStyle>
          <a:p>
            <a:fld id="{CD20090D-FABD-4600-B543-324453D07603}" type="slidenum">
              <a:rPr lang="en-US" smtClean="0">
                <a:latin typeface="Times New Roman" pitchFamily="18" charset="0"/>
              </a:rPr>
              <a:pPr/>
              <a:t>44</a:t>
            </a:fld>
            <a:endParaRPr lang="en-US" smtClean="0">
              <a:latin typeface="Times New Roman" pitchFamily="18" charset="0"/>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ln/>
        </p:spPr>
      </p:sp>
      <p:sp>
        <p:nvSpPr>
          <p:cNvPr id="522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We replace</a:t>
            </a:r>
            <a:r>
              <a:rPr lang="en-US" baseline="0" dirty="0" smtClean="0"/>
              <a:t> wait(s) with the implementation of busy waiting. </a:t>
            </a:r>
            <a:endParaRPr lang="en-US" dirty="0" smtClean="0"/>
          </a:p>
          <a:p>
            <a:r>
              <a:rPr lang="en-US" dirty="0" smtClean="0"/>
              <a:t>Suppose P0 executes first. So it changes the S</a:t>
            </a:r>
            <a:r>
              <a:rPr lang="en-US" baseline="0" dirty="0" smtClean="0"/>
              <a:t> value to be zero. Context switches can occur at the beginning or at the end of these two code lines.</a:t>
            </a:r>
            <a:endParaRPr lang="en-US" dirty="0" smtClean="0"/>
          </a:p>
        </p:txBody>
      </p:sp>
      <p:sp>
        <p:nvSpPr>
          <p:cNvPr id="5222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947">
              <a:defRPr>
                <a:solidFill>
                  <a:schemeClr val="tx1"/>
                </a:solidFill>
                <a:latin typeface="Helvetica" pitchFamily="34" charset="0"/>
              </a:defRPr>
            </a:lvl1pPr>
            <a:lvl2pPr marL="702756" indent="-270291" defTabSz="879947">
              <a:defRPr>
                <a:solidFill>
                  <a:schemeClr val="tx1"/>
                </a:solidFill>
                <a:latin typeface="Helvetica" pitchFamily="34" charset="0"/>
              </a:defRPr>
            </a:lvl2pPr>
            <a:lvl3pPr marL="1081164" indent="-216233" defTabSz="879947">
              <a:defRPr>
                <a:solidFill>
                  <a:schemeClr val="tx1"/>
                </a:solidFill>
                <a:latin typeface="Helvetica" pitchFamily="34" charset="0"/>
              </a:defRPr>
            </a:lvl3pPr>
            <a:lvl4pPr marL="1513629" indent="-216233" defTabSz="879947">
              <a:defRPr>
                <a:solidFill>
                  <a:schemeClr val="tx1"/>
                </a:solidFill>
                <a:latin typeface="Helvetica" pitchFamily="34" charset="0"/>
              </a:defRPr>
            </a:lvl4pPr>
            <a:lvl5pPr marL="1946095" indent="-216233" defTabSz="879947">
              <a:defRPr>
                <a:solidFill>
                  <a:schemeClr val="tx1"/>
                </a:solidFill>
                <a:latin typeface="Helvetica" pitchFamily="34" charset="0"/>
              </a:defRPr>
            </a:lvl5pPr>
            <a:lvl6pPr marL="2378560" indent="-216233" algn="ctr" defTabSz="879947" eaLnBrk="0" fontAlgn="base" hangingPunct="0">
              <a:spcBef>
                <a:spcPct val="0"/>
              </a:spcBef>
              <a:spcAft>
                <a:spcPct val="0"/>
              </a:spcAft>
              <a:defRPr>
                <a:solidFill>
                  <a:schemeClr val="tx1"/>
                </a:solidFill>
                <a:latin typeface="Helvetica" pitchFamily="34" charset="0"/>
              </a:defRPr>
            </a:lvl6pPr>
            <a:lvl7pPr marL="2811026" indent="-216233" algn="ctr" defTabSz="879947" eaLnBrk="0" fontAlgn="base" hangingPunct="0">
              <a:spcBef>
                <a:spcPct val="0"/>
              </a:spcBef>
              <a:spcAft>
                <a:spcPct val="0"/>
              </a:spcAft>
              <a:defRPr>
                <a:solidFill>
                  <a:schemeClr val="tx1"/>
                </a:solidFill>
                <a:latin typeface="Helvetica" pitchFamily="34" charset="0"/>
              </a:defRPr>
            </a:lvl7pPr>
            <a:lvl8pPr marL="3243491" indent="-216233" algn="ctr" defTabSz="879947" eaLnBrk="0" fontAlgn="base" hangingPunct="0">
              <a:spcBef>
                <a:spcPct val="0"/>
              </a:spcBef>
              <a:spcAft>
                <a:spcPct val="0"/>
              </a:spcAft>
              <a:defRPr>
                <a:solidFill>
                  <a:schemeClr val="tx1"/>
                </a:solidFill>
                <a:latin typeface="Helvetica" pitchFamily="34" charset="0"/>
              </a:defRPr>
            </a:lvl8pPr>
            <a:lvl9pPr marL="3675957" indent="-216233" algn="ctr" defTabSz="879947" eaLnBrk="0" fontAlgn="base" hangingPunct="0">
              <a:spcBef>
                <a:spcPct val="0"/>
              </a:spcBef>
              <a:spcAft>
                <a:spcPct val="0"/>
              </a:spcAft>
              <a:defRPr>
                <a:solidFill>
                  <a:schemeClr val="tx1"/>
                </a:solidFill>
                <a:latin typeface="Helvetica" pitchFamily="34" charset="0"/>
              </a:defRPr>
            </a:lvl9pPr>
          </a:lstStyle>
          <a:p>
            <a:fld id="{CD20090D-FABD-4600-B543-324453D07603}" type="slidenum">
              <a:rPr lang="en-US" smtClean="0">
                <a:latin typeface="Times New Roman" pitchFamily="18" charset="0"/>
              </a:rPr>
              <a:pPr/>
              <a:t>45</a:t>
            </a:fld>
            <a:endParaRPr lang="en-US" smtClean="0">
              <a:latin typeface="Times New Roman" pitchFamily="18" charset="0"/>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ln/>
        </p:spPr>
      </p:sp>
      <p:sp>
        <p:nvSpPr>
          <p:cNvPr id="522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Suppose</a:t>
            </a:r>
            <a:r>
              <a:rPr lang="en-US" baseline="0" dirty="0" smtClean="0"/>
              <a:t> there is a context switch at the end of wait. P1 executes. But P1 can only loop on the while.</a:t>
            </a:r>
            <a:endParaRPr lang="en-US" dirty="0" smtClean="0"/>
          </a:p>
        </p:txBody>
      </p:sp>
      <p:sp>
        <p:nvSpPr>
          <p:cNvPr id="5222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947">
              <a:defRPr>
                <a:solidFill>
                  <a:schemeClr val="tx1"/>
                </a:solidFill>
                <a:latin typeface="Helvetica" pitchFamily="34" charset="0"/>
              </a:defRPr>
            </a:lvl1pPr>
            <a:lvl2pPr marL="702756" indent="-270291" defTabSz="879947">
              <a:defRPr>
                <a:solidFill>
                  <a:schemeClr val="tx1"/>
                </a:solidFill>
                <a:latin typeface="Helvetica" pitchFamily="34" charset="0"/>
              </a:defRPr>
            </a:lvl2pPr>
            <a:lvl3pPr marL="1081164" indent="-216233" defTabSz="879947">
              <a:defRPr>
                <a:solidFill>
                  <a:schemeClr val="tx1"/>
                </a:solidFill>
                <a:latin typeface="Helvetica" pitchFamily="34" charset="0"/>
              </a:defRPr>
            </a:lvl3pPr>
            <a:lvl4pPr marL="1513629" indent="-216233" defTabSz="879947">
              <a:defRPr>
                <a:solidFill>
                  <a:schemeClr val="tx1"/>
                </a:solidFill>
                <a:latin typeface="Helvetica" pitchFamily="34" charset="0"/>
              </a:defRPr>
            </a:lvl4pPr>
            <a:lvl5pPr marL="1946095" indent="-216233" defTabSz="879947">
              <a:defRPr>
                <a:solidFill>
                  <a:schemeClr val="tx1"/>
                </a:solidFill>
                <a:latin typeface="Helvetica" pitchFamily="34" charset="0"/>
              </a:defRPr>
            </a:lvl5pPr>
            <a:lvl6pPr marL="2378560" indent="-216233" algn="ctr" defTabSz="879947" eaLnBrk="0" fontAlgn="base" hangingPunct="0">
              <a:spcBef>
                <a:spcPct val="0"/>
              </a:spcBef>
              <a:spcAft>
                <a:spcPct val="0"/>
              </a:spcAft>
              <a:defRPr>
                <a:solidFill>
                  <a:schemeClr val="tx1"/>
                </a:solidFill>
                <a:latin typeface="Helvetica" pitchFamily="34" charset="0"/>
              </a:defRPr>
            </a:lvl6pPr>
            <a:lvl7pPr marL="2811026" indent="-216233" algn="ctr" defTabSz="879947" eaLnBrk="0" fontAlgn="base" hangingPunct="0">
              <a:spcBef>
                <a:spcPct val="0"/>
              </a:spcBef>
              <a:spcAft>
                <a:spcPct val="0"/>
              </a:spcAft>
              <a:defRPr>
                <a:solidFill>
                  <a:schemeClr val="tx1"/>
                </a:solidFill>
                <a:latin typeface="Helvetica" pitchFamily="34" charset="0"/>
              </a:defRPr>
            </a:lvl7pPr>
            <a:lvl8pPr marL="3243491" indent="-216233" algn="ctr" defTabSz="879947" eaLnBrk="0" fontAlgn="base" hangingPunct="0">
              <a:spcBef>
                <a:spcPct val="0"/>
              </a:spcBef>
              <a:spcAft>
                <a:spcPct val="0"/>
              </a:spcAft>
              <a:defRPr>
                <a:solidFill>
                  <a:schemeClr val="tx1"/>
                </a:solidFill>
                <a:latin typeface="Helvetica" pitchFamily="34" charset="0"/>
              </a:defRPr>
            </a:lvl8pPr>
            <a:lvl9pPr marL="3675957" indent="-216233" algn="ctr" defTabSz="879947" eaLnBrk="0" fontAlgn="base" hangingPunct="0">
              <a:spcBef>
                <a:spcPct val="0"/>
              </a:spcBef>
              <a:spcAft>
                <a:spcPct val="0"/>
              </a:spcAft>
              <a:defRPr>
                <a:solidFill>
                  <a:schemeClr val="tx1"/>
                </a:solidFill>
                <a:latin typeface="Helvetica" pitchFamily="34" charset="0"/>
              </a:defRPr>
            </a:lvl9pPr>
          </a:lstStyle>
          <a:p>
            <a:fld id="{CD20090D-FABD-4600-B543-324453D07603}" type="slidenum">
              <a:rPr lang="en-US" smtClean="0">
                <a:latin typeface="Times New Roman" pitchFamily="18" charset="0"/>
              </a:rPr>
              <a:pPr/>
              <a:t>46</a:t>
            </a:fld>
            <a:endParaRPr lang="en-US" smtClean="0">
              <a:latin typeface="Times New Roman" pitchFamily="18" charset="0"/>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ln/>
        </p:spPr>
      </p:sp>
      <p:sp>
        <p:nvSpPr>
          <p:cNvPr id="522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There</a:t>
            </a:r>
            <a:r>
              <a:rPr lang="en-US" baseline="0" dirty="0" smtClean="0"/>
              <a:t> is a context switch before P1 executes while. We say atomic operation, it means that context switches cannot occur within the execution of the call. But context switch can occur at the beginning or at the end of the call. So, in this example, it is at the beginning of the call.</a:t>
            </a:r>
          </a:p>
          <a:p>
            <a:r>
              <a:rPr lang="en-US" baseline="0" dirty="0" smtClean="0"/>
              <a:t>So it is turn for P0. P0 enters the critical section and signal (S). What is the value of S now? 1.</a:t>
            </a:r>
          </a:p>
          <a:p>
            <a:endParaRPr lang="en-US" baseline="0" dirty="0" smtClean="0"/>
          </a:p>
          <a:p>
            <a:r>
              <a:rPr lang="en-US" baseline="0" dirty="0" smtClean="0"/>
              <a:t>The detailed implementation of wait(S) is given in Line 1—8. Context switches can occur at the beginning or at the end of the function, that is, Line 1 and Line 8 in this case. </a:t>
            </a:r>
            <a:endParaRPr lang="en-US" dirty="0" smtClean="0"/>
          </a:p>
        </p:txBody>
      </p:sp>
      <p:sp>
        <p:nvSpPr>
          <p:cNvPr id="5222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947">
              <a:defRPr>
                <a:solidFill>
                  <a:schemeClr val="tx1"/>
                </a:solidFill>
                <a:latin typeface="Helvetica" pitchFamily="34" charset="0"/>
              </a:defRPr>
            </a:lvl1pPr>
            <a:lvl2pPr marL="702756" indent="-270291" defTabSz="879947">
              <a:defRPr>
                <a:solidFill>
                  <a:schemeClr val="tx1"/>
                </a:solidFill>
                <a:latin typeface="Helvetica" pitchFamily="34" charset="0"/>
              </a:defRPr>
            </a:lvl2pPr>
            <a:lvl3pPr marL="1081164" indent="-216233" defTabSz="879947">
              <a:defRPr>
                <a:solidFill>
                  <a:schemeClr val="tx1"/>
                </a:solidFill>
                <a:latin typeface="Helvetica" pitchFamily="34" charset="0"/>
              </a:defRPr>
            </a:lvl3pPr>
            <a:lvl4pPr marL="1513629" indent="-216233" defTabSz="879947">
              <a:defRPr>
                <a:solidFill>
                  <a:schemeClr val="tx1"/>
                </a:solidFill>
                <a:latin typeface="Helvetica" pitchFamily="34" charset="0"/>
              </a:defRPr>
            </a:lvl4pPr>
            <a:lvl5pPr marL="1946095" indent="-216233" defTabSz="879947">
              <a:defRPr>
                <a:solidFill>
                  <a:schemeClr val="tx1"/>
                </a:solidFill>
                <a:latin typeface="Helvetica" pitchFamily="34" charset="0"/>
              </a:defRPr>
            </a:lvl5pPr>
            <a:lvl6pPr marL="2378560" indent="-216233" algn="ctr" defTabSz="879947" eaLnBrk="0" fontAlgn="base" hangingPunct="0">
              <a:spcBef>
                <a:spcPct val="0"/>
              </a:spcBef>
              <a:spcAft>
                <a:spcPct val="0"/>
              </a:spcAft>
              <a:defRPr>
                <a:solidFill>
                  <a:schemeClr val="tx1"/>
                </a:solidFill>
                <a:latin typeface="Helvetica" pitchFamily="34" charset="0"/>
              </a:defRPr>
            </a:lvl6pPr>
            <a:lvl7pPr marL="2811026" indent="-216233" algn="ctr" defTabSz="879947" eaLnBrk="0" fontAlgn="base" hangingPunct="0">
              <a:spcBef>
                <a:spcPct val="0"/>
              </a:spcBef>
              <a:spcAft>
                <a:spcPct val="0"/>
              </a:spcAft>
              <a:defRPr>
                <a:solidFill>
                  <a:schemeClr val="tx1"/>
                </a:solidFill>
                <a:latin typeface="Helvetica" pitchFamily="34" charset="0"/>
              </a:defRPr>
            </a:lvl7pPr>
            <a:lvl8pPr marL="3243491" indent="-216233" algn="ctr" defTabSz="879947" eaLnBrk="0" fontAlgn="base" hangingPunct="0">
              <a:spcBef>
                <a:spcPct val="0"/>
              </a:spcBef>
              <a:spcAft>
                <a:spcPct val="0"/>
              </a:spcAft>
              <a:defRPr>
                <a:solidFill>
                  <a:schemeClr val="tx1"/>
                </a:solidFill>
                <a:latin typeface="Helvetica" pitchFamily="34" charset="0"/>
              </a:defRPr>
            </a:lvl8pPr>
            <a:lvl9pPr marL="3675957" indent="-216233" algn="ctr" defTabSz="879947" eaLnBrk="0" fontAlgn="base" hangingPunct="0">
              <a:spcBef>
                <a:spcPct val="0"/>
              </a:spcBef>
              <a:spcAft>
                <a:spcPct val="0"/>
              </a:spcAft>
              <a:defRPr>
                <a:solidFill>
                  <a:schemeClr val="tx1"/>
                </a:solidFill>
                <a:latin typeface="Helvetica" pitchFamily="34" charset="0"/>
              </a:defRPr>
            </a:lvl9pPr>
          </a:lstStyle>
          <a:p>
            <a:fld id="{CD20090D-FABD-4600-B543-324453D07603}" type="slidenum">
              <a:rPr lang="en-US" smtClean="0">
                <a:latin typeface="Times New Roman" pitchFamily="18" charset="0"/>
              </a:rPr>
              <a:pPr/>
              <a:t>47</a:t>
            </a:fld>
            <a:endParaRPr lang="en-US" smtClean="0">
              <a:latin typeface="Times New Roman" pitchFamily="18" charset="0"/>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ln/>
        </p:spPr>
      </p:sp>
      <p:sp>
        <p:nvSpPr>
          <p:cNvPr id="522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Then, a context switch,</a:t>
            </a:r>
            <a:r>
              <a:rPr lang="en-US" baseline="0" dirty="0" smtClean="0"/>
              <a:t> and P1 resumes the execution, and can enter the critical section. So, that is how we can use semaphore to solve the critical section problem.</a:t>
            </a:r>
          </a:p>
          <a:p>
            <a:endParaRPr lang="en-US" baseline="0" dirty="0" smtClean="0"/>
          </a:p>
          <a:p>
            <a:r>
              <a:rPr lang="en-US" baseline="0" dirty="0" smtClean="0"/>
              <a:t>What is the overhead of busy waiting?  Consider round-robin scheduling. Unless P0 exits the critical section, P1 will be busy waiting within wait(s) without doing anything useful in its time </a:t>
            </a:r>
            <a:r>
              <a:rPr lang="en-US" baseline="0" dirty="0" err="1" smtClean="0"/>
              <a:t>quantums</a:t>
            </a:r>
            <a:r>
              <a:rPr lang="en-US" baseline="0" dirty="0" smtClean="0"/>
              <a:t>. Thus, the overhead of busy waiting can be high if the critical section is long. </a:t>
            </a:r>
            <a:endParaRPr lang="en-US" dirty="0" smtClean="0"/>
          </a:p>
        </p:txBody>
      </p:sp>
      <p:sp>
        <p:nvSpPr>
          <p:cNvPr id="5222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947">
              <a:defRPr>
                <a:solidFill>
                  <a:schemeClr val="tx1"/>
                </a:solidFill>
                <a:latin typeface="Helvetica" pitchFamily="34" charset="0"/>
              </a:defRPr>
            </a:lvl1pPr>
            <a:lvl2pPr marL="702756" indent="-270291" defTabSz="879947">
              <a:defRPr>
                <a:solidFill>
                  <a:schemeClr val="tx1"/>
                </a:solidFill>
                <a:latin typeface="Helvetica" pitchFamily="34" charset="0"/>
              </a:defRPr>
            </a:lvl2pPr>
            <a:lvl3pPr marL="1081164" indent="-216233" defTabSz="879947">
              <a:defRPr>
                <a:solidFill>
                  <a:schemeClr val="tx1"/>
                </a:solidFill>
                <a:latin typeface="Helvetica" pitchFamily="34" charset="0"/>
              </a:defRPr>
            </a:lvl3pPr>
            <a:lvl4pPr marL="1513629" indent="-216233" defTabSz="879947">
              <a:defRPr>
                <a:solidFill>
                  <a:schemeClr val="tx1"/>
                </a:solidFill>
                <a:latin typeface="Helvetica" pitchFamily="34" charset="0"/>
              </a:defRPr>
            </a:lvl4pPr>
            <a:lvl5pPr marL="1946095" indent="-216233" defTabSz="879947">
              <a:defRPr>
                <a:solidFill>
                  <a:schemeClr val="tx1"/>
                </a:solidFill>
                <a:latin typeface="Helvetica" pitchFamily="34" charset="0"/>
              </a:defRPr>
            </a:lvl5pPr>
            <a:lvl6pPr marL="2378560" indent="-216233" algn="ctr" defTabSz="879947" eaLnBrk="0" fontAlgn="base" hangingPunct="0">
              <a:spcBef>
                <a:spcPct val="0"/>
              </a:spcBef>
              <a:spcAft>
                <a:spcPct val="0"/>
              </a:spcAft>
              <a:defRPr>
                <a:solidFill>
                  <a:schemeClr val="tx1"/>
                </a:solidFill>
                <a:latin typeface="Helvetica" pitchFamily="34" charset="0"/>
              </a:defRPr>
            </a:lvl6pPr>
            <a:lvl7pPr marL="2811026" indent="-216233" algn="ctr" defTabSz="879947" eaLnBrk="0" fontAlgn="base" hangingPunct="0">
              <a:spcBef>
                <a:spcPct val="0"/>
              </a:spcBef>
              <a:spcAft>
                <a:spcPct val="0"/>
              </a:spcAft>
              <a:defRPr>
                <a:solidFill>
                  <a:schemeClr val="tx1"/>
                </a:solidFill>
                <a:latin typeface="Helvetica" pitchFamily="34" charset="0"/>
              </a:defRPr>
            </a:lvl7pPr>
            <a:lvl8pPr marL="3243491" indent="-216233" algn="ctr" defTabSz="879947" eaLnBrk="0" fontAlgn="base" hangingPunct="0">
              <a:spcBef>
                <a:spcPct val="0"/>
              </a:spcBef>
              <a:spcAft>
                <a:spcPct val="0"/>
              </a:spcAft>
              <a:defRPr>
                <a:solidFill>
                  <a:schemeClr val="tx1"/>
                </a:solidFill>
                <a:latin typeface="Helvetica" pitchFamily="34" charset="0"/>
              </a:defRPr>
            </a:lvl8pPr>
            <a:lvl9pPr marL="3675957" indent="-216233" algn="ctr" defTabSz="879947" eaLnBrk="0" fontAlgn="base" hangingPunct="0">
              <a:spcBef>
                <a:spcPct val="0"/>
              </a:spcBef>
              <a:spcAft>
                <a:spcPct val="0"/>
              </a:spcAft>
              <a:defRPr>
                <a:solidFill>
                  <a:schemeClr val="tx1"/>
                </a:solidFill>
                <a:latin typeface="Helvetica" pitchFamily="34" charset="0"/>
              </a:defRPr>
            </a:lvl9pPr>
          </a:lstStyle>
          <a:p>
            <a:fld id="{CD20090D-FABD-4600-B543-324453D07603}" type="slidenum">
              <a:rPr lang="en-US" smtClean="0">
                <a:latin typeface="Times New Roman" pitchFamily="18" charset="0"/>
              </a:rPr>
              <a:pPr/>
              <a:t>48</a:t>
            </a:fld>
            <a:endParaRPr lang="en-US" smtClean="0">
              <a:latin typeface="Times New Roman" pitchFamily="18" charset="0"/>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ln/>
        </p:spPr>
      </p:sp>
      <p:sp>
        <p:nvSpPr>
          <p:cNvPr id="522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A case for no deadlock:</a:t>
            </a:r>
            <a:r>
              <a:rPr lang="en-US" baseline="0" dirty="0" smtClean="0"/>
              <a:t> this execution order does not cause deadlock.</a:t>
            </a:r>
            <a:endParaRPr lang="en-US" dirty="0" smtClean="0"/>
          </a:p>
        </p:txBody>
      </p:sp>
      <p:sp>
        <p:nvSpPr>
          <p:cNvPr id="5222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947">
              <a:defRPr>
                <a:solidFill>
                  <a:schemeClr val="tx1"/>
                </a:solidFill>
                <a:latin typeface="Helvetica" pitchFamily="34" charset="0"/>
              </a:defRPr>
            </a:lvl1pPr>
            <a:lvl2pPr marL="702756" indent="-270291" defTabSz="879947">
              <a:defRPr>
                <a:solidFill>
                  <a:schemeClr val="tx1"/>
                </a:solidFill>
                <a:latin typeface="Helvetica" pitchFamily="34" charset="0"/>
              </a:defRPr>
            </a:lvl2pPr>
            <a:lvl3pPr marL="1081164" indent="-216233" defTabSz="879947">
              <a:defRPr>
                <a:solidFill>
                  <a:schemeClr val="tx1"/>
                </a:solidFill>
                <a:latin typeface="Helvetica" pitchFamily="34" charset="0"/>
              </a:defRPr>
            </a:lvl3pPr>
            <a:lvl4pPr marL="1513629" indent="-216233" defTabSz="879947">
              <a:defRPr>
                <a:solidFill>
                  <a:schemeClr val="tx1"/>
                </a:solidFill>
                <a:latin typeface="Helvetica" pitchFamily="34" charset="0"/>
              </a:defRPr>
            </a:lvl4pPr>
            <a:lvl5pPr marL="1946095" indent="-216233" defTabSz="879947">
              <a:defRPr>
                <a:solidFill>
                  <a:schemeClr val="tx1"/>
                </a:solidFill>
                <a:latin typeface="Helvetica" pitchFamily="34" charset="0"/>
              </a:defRPr>
            </a:lvl5pPr>
            <a:lvl6pPr marL="2378560" indent="-216233" algn="ctr" defTabSz="879947" eaLnBrk="0" fontAlgn="base" hangingPunct="0">
              <a:spcBef>
                <a:spcPct val="0"/>
              </a:spcBef>
              <a:spcAft>
                <a:spcPct val="0"/>
              </a:spcAft>
              <a:defRPr>
                <a:solidFill>
                  <a:schemeClr val="tx1"/>
                </a:solidFill>
                <a:latin typeface="Helvetica" pitchFamily="34" charset="0"/>
              </a:defRPr>
            </a:lvl6pPr>
            <a:lvl7pPr marL="2811026" indent="-216233" algn="ctr" defTabSz="879947" eaLnBrk="0" fontAlgn="base" hangingPunct="0">
              <a:spcBef>
                <a:spcPct val="0"/>
              </a:spcBef>
              <a:spcAft>
                <a:spcPct val="0"/>
              </a:spcAft>
              <a:defRPr>
                <a:solidFill>
                  <a:schemeClr val="tx1"/>
                </a:solidFill>
                <a:latin typeface="Helvetica" pitchFamily="34" charset="0"/>
              </a:defRPr>
            </a:lvl7pPr>
            <a:lvl8pPr marL="3243491" indent="-216233" algn="ctr" defTabSz="879947" eaLnBrk="0" fontAlgn="base" hangingPunct="0">
              <a:spcBef>
                <a:spcPct val="0"/>
              </a:spcBef>
              <a:spcAft>
                <a:spcPct val="0"/>
              </a:spcAft>
              <a:defRPr>
                <a:solidFill>
                  <a:schemeClr val="tx1"/>
                </a:solidFill>
                <a:latin typeface="Helvetica" pitchFamily="34" charset="0"/>
              </a:defRPr>
            </a:lvl8pPr>
            <a:lvl9pPr marL="3675957" indent="-216233" algn="ctr" defTabSz="879947" eaLnBrk="0" fontAlgn="base" hangingPunct="0">
              <a:spcBef>
                <a:spcPct val="0"/>
              </a:spcBef>
              <a:spcAft>
                <a:spcPct val="0"/>
              </a:spcAft>
              <a:defRPr>
                <a:solidFill>
                  <a:schemeClr val="tx1"/>
                </a:solidFill>
                <a:latin typeface="Helvetica" pitchFamily="34" charset="0"/>
              </a:defRPr>
            </a:lvl9pPr>
          </a:lstStyle>
          <a:p>
            <a:fld id="{CD20090D-FABD-4600-B543-324453D07603}" type="slidenum">
              <a:rPr lang="en-US" smtClean="0">
                <a:latin typeface="Times New Roman" pitchFamily="18" charset="0"/>
              </a:rPr>
              <a:pPr/>
              <a:t>49</a:t>
            </a:fld>
            <a:endParaRPr lang="en-US" smtClean="0">
              <a:latin typeface="Times New Roman"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ln/>
        </p:spPr>
      </p:sp>
      <p:sp>
        <p:nvSpPr>
          <p:cNvPr id="522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Execute the next instruction.</a:t>
            </a:r>
          </a:p>
        </p:txBody>
      </p:sp>
      <p:sp>
        <p:nvSpPr>
          <p:cNvPr id="5222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947">
              <a:defRPr>
                <a:solidFill>
                  <a:schemeClr val="tx1"/>
                </a:solidFill>
                <a:latin typeface="Helvetica" pitchFamily="34" charset="0"/>
              </a:defRPr>
            </a:lvl1pPr>
            <a:lvl2pPr marL="702756" indent="-270291" defTabSz="879947">
              <a:defRPr>
                <a:solidFill>
                  <a:schemeClr val="tx1"/>
                </a:solidFill>
                <a:latin typeface="Helvetica" pitchFamily="34" charset="0"/>
              </a:defRPr>
            </a:lvl2pPr>
            <a:lvl3pPr marL="1081164" indent="-216233" defTabSz="879947">
              <a:defRPr>
                <a:solidFill>
                  <a:schemeClr val="tx1"/>
                </a:solidFill>
                <a:latin typeface="Helvetica" pitchFamily="34" charset="0"/>
              </a:defRPr>
            </a:lvl3pPr>
            <a:lvl4pPr marL="1513629" indent="-216233" defTabSz="879947">
              <a:defRPr>
                <a:solidFill>
                  <a:schemeClr val="tx1"/>
                </a:solidFill>
                <a:latin typeface="Helvetica" pitchFamily="34" charset="0"/>
              </a:defRPr>
            </a:lvl4pPr>
            <a:lvl5pPr marL="1946095" indent="-216233" defTabSz="879947">
              <a:defRPr>
                <a:solidFill>
                  <a:schemeClr val="tx1"/>
                </a:solidFill>
                <a:latin typeface="Helvetica" pitchFamily="34" charset="0"/>
              </a:defRPr>
            </a:lvl5pPr>
            <a:lvl6pPr marL="2378560" indent="-216233" algn="ctr" defTabSz="879947" eaLnBrk="0" fontAlgn="base" hangingPunct="0">
              <a:spcBef>
                <a:spcPct val="0"/>
              </a:spcBef>
              <a:spcAft>
                <a:spcPct val="0"/>
              </a:spcAft>
              <a:defRPr>
                <a:solidFill>
                  <a:schemeClr val="tx1"/>
                </a:solidFill>
                <a:latin typeface="Helvetica" pitchFamily="34" charset="0"/>
              </a:defRPr>
            </a:lvl6pPr>
            <a:lvl7pPr marL="2811026" indent="-216233" algn="ctr" defTabSz="879947" eaLnBrk="0" fontAlgn="base" hangingPunct="0">
              <a:spcBef>
                <a:spcPct val="0"/>
              </a:spcBef>
              <a:spcAft>
                <a:spcPct val="0"/>
              </a:spcAft>
              <a:defRPr>
                <a:solidFill>
                  <a:schemeClr val="tx1"/>
                </a:solidFill>
                <a:latin typeface="Helvetica" pitchFamily="34" charset="0"/>
              </a:defRPr>
            </a:lvl7pPr>
            <a:lvl8pPr marL="3243491" indent="-216233" algn="ctr" defTabSz="879947" eaLnBrk="0" fontAlgn="base" hangingPunct="0">
              <a:spcBef>
                <a:spcPct val="0"/>
              </a:spcBef>
              <a:spcAft>
                <a:spcPct val="0"/>
              </a:spcAft>
              <a:defRPr>
                <a:solidFill>
                  <a:schemeClr val="tx1"/>
                </a:solidFill>
                <a:latin typeface="Helvetica" pitchFamily="34" charset="0"/>
              </a:defRPr>
            </a:lvl8pPr>
            <a:lvl9pPr marL="3675957" indent="-216233" algn="ctr" defTabSz="879947" eaLnBrk="0" fontAlgn="base" hangingPunct="0">
              <a:spcBef>
                <a:spcPct val="0"/>
              </a:spcBef>
              <a:spcAft>
                <a:spcPct val="0"/>
              </a:spcAft>
              <a:defRPr>
                <a:solidFill>
                  <a:schemeClr val="tx1"/>
                </a:solidFill>
                <a:latin typeface="Helvetica" pitchFamily="34" charset="0"/>
              </a:defRPr>
            </a:lvl9pPr>
          </a:lstStyle>
          <a:p>
            <a:fld id="{CD20090D-FABD-4600-B543-324453D07603}" type="slidenum">
              <a:rPr lang="en-US" smtClean="0">
                <a:latin typeface="Times New Roman" pitchFamily="18" charset="0"/>
              </a:rPr>
              <a:pPr/>
              <a:t>5</a:t>
            </a:fld>
            <a:endParaRPr lang="en-US" smtClean="0">
              <a:latin typeface="Times New Roman" pitchFamily="18" charset="0"/>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ln/>
        </p:spPr>
      </p:sp>
      <p:sp>
        <p:nvSpPr>
          <p:cNvPr id="522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A case for deadlock:</a:t>
            </a:r>
            <a:r>
              <a:rPr lang="en-US" baseline="0" dirty="0" smtClean="0"/>
              <a:t> this order will make deadlock. We will introduce deadlock in details in next chapter.</a:t>
            </a:r>
          </a:p>
          <a:p>
            <a:r>
              <a:rPr lang="en-US" baseline="0" dirty="0" smtClean="0"/>
              <a:t>We assume that the semaphore uses blocking implementation.</a:t>
            </a:r>
          </a:p>
          <a:p>
            <a:r>
              <a:rPr lang="en-US" baseline="0" dirty="0" smtClean="0"/>
              <a:t>For the same program, there can be some execution order without causing deadlock; however, there can be some execution order causing deadlock. We need to consider all possible execution orders to check whether there is deadlock.</a:t>
            </a:r>
            <a:endParaRPr lang="en-US" dirty="0" smtClean="0"/>
          </a:p>
        </p:txBody>
      </p:sp>
      <p:sp>
        <p:nvSpPr>
          <p:cNvPr id="5222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947">
              <a:defRPr>
                <a:solidFill>
                  <a:schemeClr val="tx1"/>
                </a:solidFill>
                <a:latin typeface="Helvetica" pitchFamily="34" charset="0"/>
              </a:defRPr>
            </a:lvl1pPr>
            <a:lvl2pPr marL="702756" indent="-270291" defTabSz="879947">
              <a:defRPr>
                <a:solidFill>
                  <a:schemeClr val="tx1"/>
                </a:solidFill>
                <a:latin typeface="Helvetica" pitchFamily="34" charset="0"/>
              </a:defRPr>
            </a:lvl2pPr>
            <a:lvl3pPr marL="1081164" indent="-216233" defTabSz="879947">
              <a:defRPr>
                <a:solidFill>
                  <a:schemeClr val="tx1"/>
                </a:solidFill>
                <a:latin typeface="Helvetica" pitchFamily="34" charset="0"/>
              </a:defRPr>
            </a:lvl3pPr>
            <a:lvl4pPr marL="1513629" indent="-216233" defTabSz="879947">
              <a:defRPr>
                <a:solidFill>
                  <a:schemeClr val="tx1"/>
                </a:solidFill>
                <a:latin typeface="Helvetica" pitchFamily="34" charset="0"/>
              </a:defRPr>
            </a:lvl4pPr>
            <a:lvl5pPr marL="1946095" indent="-216233" defTabSz="879947">
              <a:defRPr>
                <a:solidFill>
                  <a:schemeClr val="tx1"/>
                </a:solidFill>
                <a:latin typeface="Helvetica" pitchFamily="34" charset="0"/>
              </a:defRPr>
            </a:lvl5pPr>
            <a:lvl6pPr marL="2378560" indent="-216233" algn="ctr" defTabSz="879947" eaLnBrk="0" fontAlgn="base" hangingPunct="0">
              <a:spcBef>
                <a:spcPct val="0"/>
              </a:spcBef>
              <a:spcAft>
                <a:spcPct val="0"/>
              </a:spcAft>
              <a:defRPr>
                <a:solidFill>
                  <a:schemeClr val="tx1"/>
                </a:solidFill>
                <a:latin typeface="Helvetica" pitchFamily="34" charset="0"/>
              </a:defRPr>
            </a:lvl6pPr>
            <a:lvl7pPr marL="2811026" indent="-216233" algn="ctr" defTabSz="879947" eaLnBrk="0" fontAlgn="base" hangingPunct="0">
              <a:spcBef>
                <a:spcPct val="0"/>
              </a:spcBef>
              <a:spcAft>
                <a:spcPct val="0"/>
              </a:spcAft>
              <a:defRPr>
                <a:solidFill>
                  <a:schemeClr val="tx1"/>
                </a:solidFill>
                <a:latin typeface="Helvetica" pitchFamily="34" charset="0"/>
              </a:defRPr>
            </a:lvl7pPr>
            <a:lvl8pPr marL="3243491" indent="-216233" algn="ctr" defTabSz="879947" eaLnBrk="0" fontAlgn="base" hangingPunct="0">
              <a:spcBef>
                <a:spcPct val="0"/>
              </a:spcBef>
              <a:spcAft>
                <a:spcPct val="0"/>
              </a:spcAft>
              <a:defRPr>
                <a:solidFill>
                  <a:schemeClr val="tx1"/>
                </a:solidFill>
                <a:latin typeface="Helvetica" pitchFamily="34" charset="0"/>
              </a:defRPr>
            </a:lvl8pPr>
            <a:lvl9pPr marL="3675957" indent="-216233" algn="ctr" defTabSz="879947" eaLnBrk="0" fontAlgn="base" hangingPunct="0">
              <a:spcBef>
                <a:spcPct val="0"/>
              </a:spcBef>
              <a:spcAft>
                <a:spcPct val="0"/>
              </a:spcAft>
              <a:defRPr>
                <a:solidFill>
                  <a:schemeClr val="tx1"/>
                </a:solidFill>
                <a:latin typeface="Helvetica" pitchFamily="34" charset="0"/>
              </a:defRPr>
            </a:lvl9pPr>
          </a:lstStyle>
          <a:p>
            <a:fld id="{CD20090D-FABD-4600-B543-324453D07603}" type="slidenum">
              <a:rPr lang="en-US" smtClean="0">
                <a:latin typeface="Times New Roman" pitchFamily="18" charset="0"/>
              </a:rPr>
              <a:pPr/>
              <a:t>50</a:t>
            </a:fld>
            <a:endParaRPr lang="en-US" smtClean="0">
              <a:latin typeface="Times New Roman" pitchFamily="18" charset="0"/>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ln/>
        </p:spPr>
      </p:sp>
      <p:sp>
        <p:nvSpPr>
          <p:cNvPr id="522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What happens</a:t>
            </a:r>
            <a:r>
              <a:rPr lang="en-US" baseline="0" dirty="0" smtClean="0"/>
              <a:t> if we swap wait(</a:t>
            </a:r>
            <a:r>
              <a:rPr lang="en-US" baseline="0" dirty="0" err="1" smtClean="0"/>
              <a:t>mutex</a:t>
            </a:r>
            <a:r>
              <a:rPr lang="en-US" baseline="0" dirty="0" smtClean="0"/>
              <a:t>) and wait(empty)?</a:t>
            </a:r>
          </a:p>
          <a:p>
            <a:r>
              <a:rPr lang="en-US" baseline="0" dirty="0" smtClean="0"/>
              <a:t>This is a question in the previous exam paper.</a:t>
            </a:r>
          </a:p>
        </p:txBody>
      </p:sp>
      <p:sp>
        <p:nvSpPr>
          <p:cNvPr id="5222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947">
              <a:defRPr>
                <a:solidFill>
                  <a:schemeClr val="tx1"/>
                </a:solidFill>
                <a:latin typeface="Helvetica" pitchFamily="34" charset="0"/>
              </a:defRPr>
            </a:lvl1pPr>
            <a:lvl2pPr marL="702756" indent="-270291" defTabSz="879947">
              <a:defRPr>
                <a:solidFill>
                  <a:schemeClr val="tx1"/>
                </a:solidFill>
                <a:latin typeface="Helvetica" pitchFamily="34" charset="0"/>
              </a:defRPr>
            </a:lvl2pPr>
            <a:lvl3pPr marL="1081164" indent="-216233" defTabSz="879947">
              <a:defRPr>
                <a:solidFill>
                  <a:schemeClr val="tx1"/>
                </a:solidFill>
                <a:latin typeface="Helvetica" pitchFamily="34" charset="0"/>
              </a:defRPr>
            </a:lvl3pPr>
            <a:lvl4pPr marL="1513629" indent="-216233" defTabSz="879947">
              <a:defRPr>
                <a:solidFill>
                  <a:schemeClr val="tx1"/>
                </a:solidFill>
                <a:latin typeface="Helvetica" pitchFamily="34" charset="0"/>
              </a:defRPr>
            </a:lvl4pPr>
            <a:lvl5pPr marL="1946095" indent="-216233" defTabSz="879947">
              <a:defRPr>
                <a:solidFill>
                  <a:schemeClr val="tx1"/>
                </a:solidFill>
                <a:latin typeface="Helvetica" pitchFamily="34" charset="0"/>
              </a:defRPr>
            </a:lvl5pPr>
            <a:lvl6pPr marL="2378560" indent="-216233" algn="ctr" defTabSz="879947" eaLnBrk="0" fontAlgn="base" hangingPunct="0">
              <a:spcBef>
                <a:spcPct val="0"/>
              </a:spcBef>
              <a:spcAft>
                <a:spcPct val="0"/>
              </a:spcAft>
              <a:defRPr>
                <a:solidFill>
                  <a:schemeClr val="tx1"/>
                </a:solidFill>
                <a:latin typeface="Helvetica" pitchFamily="34" charset="0"/>
              </a:defRPr>
            </a:lvl6pPr>
            <a:lvl7pPr marL="2811026" indent="-216233" algn="ctr" defTabSz="879947" eaLnBrk="0" fontAlgn="base" hangingPunct="0">
              <a:spcBef>
                <a:spcPct val="0"/>
              </a:spcBef>
              <a:spcAft>
                <a:spcPct val="0"/>
              </a:spcAft>
              <a:defRPr>
                <a:solidFill>
                  <a:schemeClr val="tx1"/>
                </a:solidFill>
                <a:latin typeface="Helvetica" pitchFamily="34" charset="0"/>
              </a:defRPr>
            </a:lvl7pPr>
            <a:lvl8pPr marL="3243491" indent="-216233" algn="ctr" defTabSz="879947" eaLnBrk="0" fontAlgn="base" hangingPunct="0">
              <a:spcBef>
                <a:spcPct val="0"/>
              </a:spcBef>
              <a:spcAft>
                <a:spcPct val="0"/>
              </a:spcAft>
              <a:defRPr>
                <a:solidFill>
                  <a:schemeClr val="tx1"/>
                </a:solidFill>
                <a:latin typeface="Helvetica" pitchFamily="34" charset="0"/>
              </a:defRPr>
            </a:lvl8pPr>
            <a:lvl9pPr marL="3675957" indent="-216233" algn="ctr" defTabSz="879947" eaLnBrk="0" fontAlgn="base" hangingPunct="0">
              <a:spcBef>
                <a:spcPct val="0"/>
              </a:spcBef>
              <a:spcAft>
                <a:spcPct val="0"/>
              </a:spcAft>
              <a:defRPr>
                <a:solidFill>
                  <a:schemeClr val="tx1"/>
                </a:solidFill>
                <a:latin typeface="Helvetica" pitchFamily="34" charset="0"/>
              </a:defRPr>
            </a:lvl9pPr>
          </a:lstStyle>
          <a:p>
            <a:fld id="{CD20090D-FABD-4600-B543-324453D07603}" type="slidenum">
              <a:rPr lang="en-US" smtClean="0">
                <a:latin typeface="Times New Roman" pitchFamily="18" charset="0"/>
              </a:rPr>
              <a:pPr/>
              <a:t>51</a:t>
            </a:fld>
            <a:endParaRPr lang="en-US" smtClean="0">
              <a:latin typeface="Times New Roman" pitchFamily="18" charset="0"/>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ln/>
        </p:spPr>
      </p:sp>
      <p:sp>
        <p:nvSpPr>
          <p:cNvPr id="522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latin typeface="Comic Sans MS" pitchFamily="66" charset="0"/>
              </a:rPr>
              <a:t>Consider the buffer is full. We will see the deadlock. </a:t>
            </a:r>
          </a:p>
          <a:p>
            <a:r>
              <a:rPr lang="en-US" dirty="0" smtClean="0">
                <a:latin typeface="Comic Sans MS" pitchFamily="66" charset="0"/>
              </a:rPr>
              <a:t>Suppose the producer is executing. so,</a:t>
            </a:r>
            <a:r>
              <a:rPr lang="en-US" baseline="0" dirty="0" smtClean="0">
                <a:latin typeface="Comic Sans MS" pitchFamily="66" charset="0"/>
              </a:rPr>
              <a:t> wait(</a:t>
            </a:r>
            <a:r>
              <a:rPr lang="en-US" baseline="0" dirty="0" err="1" smtClean="0">
                <a:latin typeface="Comic Sans MS" pitchFamily="66" charset="0"/>
              </a:rPr>
              <a:t>mutex</a:t>
            </a:r>
            <a:r>
              <a:rPr lang="en-US" baseline="0" dirty="0" smtClean="0">
                <a:latin typeface="Comic Sans MS" pitchFamily="66" charset="0"/>
              </a:rPr>
              <a:t>) can pass, because no other process is accessing the buffer shared variable. Then wait(empty). Because the buffer is full, wait(empty) will block the procedure process. So, the producer process will be put into the waiting queue of the empty semaphore. Then, a context switch occurs. Now the consumer executes. Wait(full) can pass. Then wait(</a:t>
            </a:r>
            <a:r>
              <a:rPr lang="en-US" baseline="0" dirty="0" err="1" smtClean="0">
                <a:latin typeface="Comic Sans MS" pitchFamily="66" charset="0"/>
              </a:rPr>
              <a:t>mutex</a:t>
            </a:r>
            <a:r>
              <a:rPr lang="en-US" baseline="0" dirty="0" smtClean="0">
                <a:latin typeface="Comic Sans MS" pitchFamily="66" charset="0"/>
              </a:rPr>
              <a:t>) cannot, because producer has taken a wait operation, and it is in waiting state. None of the producer and consumer can make progress. Deadlock occurs.</a:t>
            </a:r>
          </a:p>
          <a:p>
            <a:endParaRPr lang="en-US" baseline="0" dirty="0" smtClean="0">
              <a:latin typeface="Comic Sans MS" pitchFamily="66" charset="0"/>
            </a:endParaRPr>
          </a:p>
          <a:p>
            <a:r>
              <a:rPr lang="en-US" baseline="0" dirty="0" smtClean="0">
                <a:latin typeface="Comic Sans MS" pitchFamily="66" charset="0"/>
              </a:rPr>
              <a:t>The major problem is that the producer keeps one resource but requests for one more resource. We will know more details about deadlock in next chapter.</a:t>
            </a:r>
          </a:p>
        </p:txBody>
      </p:sp>
      <p:sp>
        <p:nvSpPr>
          <p:cNvPr id="5222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947">
              <a:defRPr>
                <a:solidFill>
                  <a:schemeClr val="tx1"/>
                </a:solidFill>
                <a:latin typeface="Helvetica" pitchFamily="34" charset="0"/>
              </a:defRPr>
            </a:lvl1pPr>
            <a:lvl2pPr marL="702756" indent="-270291" defTabSz="879947">
              <a:defRPr>
                <a:solidFill>
                  <a:schemeClr val="tx1"/>
                </a:solidFill>
                <a:latin typeface="Helvetica" pitchFamily="34" charset="0"/>
              </a:defRPr>
            </a:lvl2pPr>
            <a:lvl3pPr marL="1081164" indent="-216233" defTabSz="879947">
              <a:defRPr>
                <a:solidFill>
                  <a:schemeClr val="tx1"/>
                </a:solidFill>
                <a:latin typeface="Helvetica" pitchFamily="34" charset="0"/>
              </a:defRPr>
            </a:lvl3pPr>
            <a:lvl4pPr marL="1513629" indent="-216233" defTabSz="879947">
              <a:defRPr>
                <a:solidFill>
                  <a:schemeClr val="tx1"/>
                </a:solidFill>
                <a:latin typeface="Helvetica" pitchFamily="34" charset="0"/>
              </a:defRPr>
            </a:lvl4pPr>
            <a:lvl5pPr marL="1946095" indent="-216233" defTabSz="879947">
              <a:defRPr>
                <a:solidFill>
                  <a:schemeClr val="tx1"/>
                </a:solidFill>
                <a:latin typeface="Helvetica" pitchFamily="34" charset="0"/>
              </a:defRPr>
            </a:lvl5pPr>
            <a:lvl6pPr marL="2378560" indent="-216233" algn="ctr" defTabSz="879947" eaLnBrk="0" fontAlgn="base" hangingPunct="0">
              <a:spcBef>
                <a:spcPct val="0"/>
              </a:spcBef>
              <a:spcAft>
                <a:spcPct val="0"/>
              </a:spcAft>
              <a:defRPr>
                <a:solidFill>
                  <a:schemeClr val="tx1"/>
                </a:solidFill>
                <a:latin typeface="Helvetica" pitchFamily="34" charset="0"/>
              </a:defRPr>
            </a:lvl6pPr>
            <a:lvl7pPr marL="2811026" indent="-216233" algn="ctr" defTabSz="879947" eaLnBrk="0" fontAlgn="base" hangingPunct="0">
              <a:spcBef>
                <a:spcPct val="0"/>
              </a:spcBef>
              <a:spcAft>
                <a:spcPct val="0"/>
              </a:spcAft>
              <a:defRPr>
                <a:solidFill>
                  <a:schemeClr val="tx1"/>
                </a:solidFill>
                <a:latin typeface="Helvetica" pitchFamily="34" charset="0"/>
              </a:defRPr>
            </a:lvl7pPr>
            <a:lvl8pPr marL="3243491" indent="-216233" algn="ctr" defTabSz="879947" eaLnBrk="0" fontAlgn="base" hangingPunct="0">
              <a:spcBef>
                <a:spcPct val="0"/>
              </a:spcBef>
              <a:spcAft>
                <a:spcPct val="0"/>
              </a:spcAft>
              <a:defRPr>
                <a:solidFill>
                  <a:schemeClr val="tx1"/>
                </a:solidFill>
                <a:latin typeface="Helvetica" pitchFamily="34" charset="0"/>
              </a:defRPr>
            </a:lvl8pPr>
            <a:lvl9pPr marL="3675957" indent="-216233" algn="ctr" defTabSz="879947" eaLnBrk="0" fontAlgn="base" hangingPunct="0">
              <a:spcBef>
                <a:spcPct val="0"/>
              </a:spcBef>
              <a:spcAft>
                <a:spcPct val="0"/>
              </a:spcAft>
              <a:defRPr>
                <a:solidFill>
                  <a:schemeClr val="tx1"/>
                </a:solidFill>
                <a:latin typeface="Helvetica" pitchFamily="34" charset="0"/>
              </a:defRPr>
            </a:lvl9pPr>
          </a:lstStyle>
          <a:p>
            <a:fld id="{CD20090D-FABD-4600-B543-324453D07603}" type="slidenum">
              <a:rPr lang="en-US" smtClean="0">
                <a:latin typeface="Times New Roman" pitchFamily="18" charset="0"/>
              </a:rPr>
              <a:pPr/>
              <a:t>52</a:t>
            </a:fld>
            <a:endParaRPr lang="en-US" smtClean="0">
              <a:latin typeface="Times New Roman"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ln/>
        </p:spPr>
      </p:sp>
      <p:sp>
        <p:nvSpPr>
          <p:cNvPr id="522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A context</a:t>
            </a:r>
            <a:r>
              <a:rPr lang="en-US" baseline="0" dirty="0" smtClean="0"/>
              <a:t> switch occurs. So we start to execute P1. the first instruction of P1 is executed.</a:t>
            </a:r>
          </a:p>
          <a:p>
            <a:r>
              <a:rPr lang="en-US" baseline="0" dirty="0" smtClean="0"/>
              <a:t>We can consider all interleaving orders. Here, we simply consider one particular execution order that causes data inconsistency.</a:t>
            </a:r>
            <a:endParaRPr lang="en-US" dirty="0" smtClean="0"/>
          </a:p>
        </p:txBody>
      </p:sp>
      <p:sp>
        <p:nvSpPr>
          <p:cNvPr id="5222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947">
              <a:defRPr>
                <a:solidFill>
                  <a:schemeClr val="tx1"/>
                </a:solidFill>
                <a:latin typeface="Helvetica" pitchFamily="34" charset="0"/>
              </a:defRPr>
            </a:lvl1pPr>
            <a:lvl2pPr marL="702756" indent="-270291" defTabSz="879947">
              <a:defRPr>
                <a:solidFill>
                  <a:schemeClr val="tx1"/>
                </a:solidFill>
                <a:latin typeface="Helvetica" pitchFamily="34" charset="0"/>
              </a:defRPr>
            </a:lvl2pPr>
            <a:lvl3pPr marL="1081164" indent="-216233" defTabSz="879947">
              <a:defRPr>
                <a:solidFill>
                  <a:schemeClr val="tx1"/>
                </a:solidFill>
                <a:latin typeface="Helvetica" pitchFamily="34" charset="0"/>
              </a:defRPr>
            </a:lvl3pPr>
            <a:lvl4pPr marL="1513629" indent="-216233" defTabSz="879947">
              <a:defRPr>
                <a:solidFill>
                  <a:schemeClr val="tx1"/>
                </a:solidFill>
                <a:latin typeface="Helvetica" pitchFamily="34" charset="0"/>
              </a:defRPr>
            </a:lvl4pPr>
            <a:lvl5pPr marL="1946095" indent="-216233" defTabSz="879947">
              <a:defRPr>
                <a:solidFill>
                  <a:schemeClr val="tx1"/>
                </a:solidFill>
                <a:latin typeface="Helvetica" pitchFamily="34" charset="0"/>
              </a:defRPr>
            </a:lvl5pPr>
            <a:lvl6pPr marL="2378560" indent="-216233" algn="ctr" defTabSz="879947" eaLnBrk="0" fontAlgn="base" hangingPunct="0">
              <a:spcBef>
                <a:spcPct val="0"/>
              </a:spcBef>
              <a:spcAft>
                <a:spcPct val="0"/>
              </a:spcAft>
              <a:defRPr>
                <a:solidFill>
                  <a:schemeClr val="tx1"/>
                </a:solidFill>
                <a:latin typeface="Helvetica" pitchFamily="34" charset="0"/>
              </a:defRPr>
            </a:lvl6pPr>
            <a:lvl7pPr marL="2811026" indent="-216233" algn="ctr" defTabSz="879947" eaLnBrk="0" fontAlgn="base" hangingPunct="0">
              <a:spcBef>
                <a:spcPct val="0"/>
              </a:spcBef>
              <a:spcAft>
                <a:spcPct val="0"/>
              </a:spcAft>
              <a:defRPr>
                <a:solidFill>
                  <a:schemeClr val="tx1"/>
                </a:solidFill>
                <a:latin typeface="Helvetica" pitchFamily="34" charset="0"/>
              </a:defRPr>
            </a:lvl7pPr>
            <a:lvl8pPr marL="3243491" indent="-216233" algn="ctr" defTabSz="879947" eaLnBrk="0" fontAlgn="base" hangingPunct="0">
              <a:spcBef>
                <a:spcPct val="0"/>
              </a:spcBef>
              <a:spcAft>
                <a:spcPct val="0"/>
              </a:spcAft>
              <a:defRPr>
                <a:solidFill>
                  <a:schemeClr val="tx1"/>
                </a:solidFill>
                <a:latin typeface="Helvetica" pitchFamily="34" charset="0"/>
              </a:defRPr>
            </a:lvl8pPr>
            <a:lvl9pPr marL="3675957" indent="-216233" algn="ctr" defTabSz="879947" eaLnBrk="0" fontAlgn="base" hangingPunct="0">
              <a:spcBef>
                <a:spcPct val="0"/>
              </a:spcBef>
              <a:spcAft>
                <a:spcPct val="0"/>
              </a:spcAft>
              <a:defRPr>
                <a:solidFill>
                  <a:schemeClr val="tx1"/>
                </a:solidFill>
                <a:latin typeface="Helvetica" pitchFamily="34" charset="0"/>
              </a:defRPr>
            </a:lvl9pPr>
          </a:lstStyle>
          <a:p>
            <a:fld id="{CD20090D-FABD-4600-B543-324453D07603}" type="slidenum">
              <a:rPr lang="en-US" smtClean="0">
                <a:latin typeface="Times New Roman" pitchFamily="18" charset="0"/>
              </a:rPr>
              <a:pPr/>
              <a:t>6</a:t>
            </a:fld>
            <a:endParaRPr lang="en-US" smtClean="0">
              <a:latin typeface="Times New Roman"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ln/>
        </p:spPr>
      </p:sp>
      <p:sp>
        <p:nvSpPr>
          <p:cNvPr id="522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Execute the instruction of P1. move PC.</a:t>
            </a:r>
          </a:p>
        </p:txBody>
      </p:sp>
      <p:sp>
        <p:nvSpPr>
          <p:cNvPr id="5222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947">
              <a:defRPr>
                <a:solidFill>
                  <a:schemeClr val="tx1"/>
                </a:solidFill>
                <a:latin typeface="Helvetica" pitchFamily="34" charset="0"/>
              </a:defRPr>
            </a:lvl1pPr>
            <a:lvl2pPr marL="702756" indent="-270291" defTabSz="879947">
              <a:defRPr>
                <a:solidFill>
                  <a:schemeClr val="tx1"/>
                </a:solidFill>
                <a:latin typeface="Helvetica" pitchFamily="34" charset="0"/>
              </a:defRPr>
            </a:lvl2pPr>
            <a:lvl3pPr marL="1081164" indent="-216233" defTabSz="879947">
              <a:defRPr>
                <a:solidFill>
                  <a:schemeClr val="tx1"/>
                </a:solidFill>
                <a:latin typeface="Helvetica" pitchFamily="34" charset="0"/>
              </a:defRPr>
            </a:lvl3pPr>
            <a:lvl4pPr marL="1513629" indent="-216233" defTabSz="879947">
              <a:defRPr>
                <a:solidFill>
                  <a:schemeClr val="tx1"/>
                </a:solidFill>
                <a:latin typeface="Helvetica" pitchFamily="34" charset="0"/>
              </a:defRPr>
            </a:lvl4pPr>
            <a:lvl5pPr marL="1946095" indent="-216233" defTabSz="879947">
              <a:defRPr>
                <a:solidFill>
                  <a:schemeClr val="tx1"/>
                </a:solidFill>
                <a:latin typeface="Helvetica" pitchFamily="34" charset="0"/>
              </a:defRPr>
            </a:lvl5pPr>
            <a:lvl6pPr marL="2378560" indent="-216233" algn="ctr" defTabSz="879947" eaLnBrk="0" fontAlgn="base" hangingPunct="0">
              <a:spcBef>
                <a:spcPct val="0"/>
              </a:spcBef>
              <a:spcAft>
                <a:spcPct val="0"/>
              </a:spcAft>
              <a:defRPr>
                <a:solidFill>
                  <a:schemeClr val="tx1"/>
                </a:solidFill>
                <a:latin typeface="Helvetica" pitchFamily="34" charset="0"/>
              </a:defRPr>
            </a:lvl6pPr>
            <a:lvl7pPr marL="2811026" indent="-216233" algn="ctr" defTabSz="879947" eaLnBrk="0" fontAlgn="base" hangingPunct="0">
              <a:spcBef>
                <a:spcPct val="0"/>
              </a:spcBef>
              <a:spcAft>
                <a:spcPct val="0"/>
              </a:spcAft>
              <a:defRPr>
                <a:solidFill>
                  <a:schemeClr val="tx1"/>
                </a:solidFill>
                <a:latin typeface="Helvetica" pitchFamily="34" charset="0"/>
              </a:defRPr>
            </a:lvl7pPr>
            <a:lvl8pPr marL="3243491" indent="-216233" algn="ctr" defTabSz="879947" eaLnBrk="0" fontAlgn="base" hangingPunct="0">
              <a:spcBef>
                <a:spcPct val="0"/>
              </a:spcBef>
              <a:spcAft>
                <a:spcPct val="0"/>
              </a:spcAft>
              <a:defRPr>
                <a:solidFill>
                  <a:schemeClr val="tx1"/>
                </a:solidFill>
                <a:latin typeface="Helvetica" pitchFamily="34" charset="0"/>
              </a:defRPr>
            </a:lvl8pPr>
            <a:lvl9pPr marL="3675957" indent="-216233" algn="ctr" defTabSz="879947" eaLnBrk="0" fontAlgn="base" hangingPunct="0">
              <a:spcBef>
                <a:spcPct val="0"/>
              </a:spcBef>
              <a:spcAft>
                <a:spcPct val="0"/>
              </a:spcAft>
              <a:defRPr>
                <a:solidFill>
                  <a:schemeClr val="tx1"/>
                </a:solidFill>
                <a:latin typeface="Helvetica" pitchFamily="34" charset="0"/>
              </a:defRPr>
            </a:lvl9pPr>
          </a:lstStyle>
          <a:p>
            <a:fld id="{CD20090D-FABD-4600-B543-324453D07603}" type="slidenum">
              <a:rPr lang="en-US" smtClean="0">
                <a:latin typeface="Times New Roman" pitchFamily="18" charset="0"/>
              </a:rPr>
              <a:pPr/>
              <a:t>7</a:t>
            </a:fld>
            <a:endParaRPr lang="en-US" smtClean="0">
              <a:latin typeface="Times New Roman"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ln/>
        </p:spPr>
      </p:sp>
      <p:sp>
        <p:nvSpPr>
          <p:cNvPr id="522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Another</a:t>
            </a:r>
            <a:r>
              <a:rPr lang="en-US" baseline="0" dirty="0" smtClean="0"/>
              <a:t> context switch occurs, and P0 starts the execution. It writes the counter value.</a:t>
            </a:r>
            <a:endParaRPr lang="en-US" dirty="0" smtClean="0"/>
          </a:p>
        </p:txBody>
      </p:sp>
      <p:sp>
        <p:nvSpPr>
          <p:cNvPr id="5222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947">
              <a:defRPr>
                <a:solidFill>
                  <a:schemeClr val="tx1"/>
                </a:solidFill>
                <a:latin typeface="Helvetica" pitchFamily="34" charset="0"/>
              </a:defRPr>
            </a:lvl1pPr>
            <a:lvl2pPr marL="702756" indent="-270291" defTabSz="879947">
              <a:defRPr>
                <a:solidFill>
                  <a:schemeClr val="tx1"/>
                </a:solidFill>
                <a:latin typeface="Helvetica" pitchFamily="34" charset="0"/>
              </a:defRPr>
            </a:lvl2pPr>
            <a:lvl3pPr marL="1081164" indent="-216233" defTabSz="879947">
              <a:defRPr>
                <a:solidFill>
                  <a:schemeClr val="tx1"/>
                </a:solidFill>
                <a:latin typeface="Helvetica" pitchFamily="34" charset="0"/>
              </a:defRPr>
            </a:lvl3pPr>
            <a:lvl4pPr marL="1513629" indent="-216233" defTabSz="879947">
              <a:defRPr>
                <a:solidFill>
                  <a:schemeClr val="tx1"/>
                </a:solidFill>
                <a:latin typeface="Helvetica" pitchFamily="34" charset="0"/>
              </a:defRPr>
            </a:lvl4pPr>
            <a:lvl5pPr marL="1946095" indent="-216233" defTabSz="879947">
              <a:defRPr>
                <a:solidFill>
                  <a:schemeClr val="tx1"/>
                </a:solidFill>
                <a:latin typeface="Helvetica" pitchFamily="34" charset="0"/>
              </a:defRPr>
            </a:lvl5pPr>
            <a:lvl6pPr marL="2378560" indent="-216233" algn="ctr" defTabSz="879947" eaLnBrk="0" fontAlgn="base" hangingPunct="0">
              <a:spcBef>
                <a:spcPct val="0"/>
              </a:spcBef>
              <a:spcAft>
                <a:spcPct val="0"/>
              </a:spcAft>
              <a:defRPr>
                <a:solidFill>
                  <a:schemeClr val="tx1"/>
                </a:solidFill>
                <a:latin typeface="Helvetica" pitchFamily="34" charset="0"/>
              </a:defRPr>
            </a:lvl6pPr>
            <a:lvl7pPr marL="2811026" indent="-216233" algn="ctr" defTabSz="879947" eaLnBrk="0" fontAlgn="base" hangingPunct="0">
              <a:spcBef>
                <a:spcPct val="0"/>
              </a:spcBef>
              <a:spcAft>
                <a:spcPct val="0"/>
              </a:spcAft>
              <a:defRPr>
                <a:solidFill>
                  <a:schemeClr val="tx1"/>
                </a:solidFill>
                <a:latin typeface="Helvetica" pitchFamily="34" charset="0"/>
              </a:defRPr>
            </a:lvl7pPr>
            <a:lvl8pPr marL="3243491" indent="-216233" algn="ctr" defTabSz="879947" eaLnBrk="0" fontAlgn="base" hangingPunct="0">
              <a:spcBef>
                <a:spcPct val="0"/>
              </a:spcBef>
              <a:spcAft>
                <a:spcPct val="0"/>
              </a:spcAft>
              <a:defRPr>
                <a:solidFill>
                  <a:schemeClr val="tx1"/>
                </a:solidFill>
                <a:latin typeface="Helvetica" pitchFamily="34" charset="0"/>
              </a:defRPr>
            </a:lvl8pPr>
            <a:lvl9pPr marL="3675957" indent="-216233" algn="ctr" defTabSz="879947" eaLnBrk="0" fontAlgn="base" hangingPunct="0">
              <a:spcBef>
                <a:spcPct val="0"/>
              </a:spcBef>
              <a:spcAft>
                <a:spcPct val="0"/>
              </a:spcAft>
              <a:defRPr>
                <a:solidFill>
                  <a:schemeClr val="tx1"/>
                </a:solidFill>
                <a:latin typeface="Helvetica" pitchFamily="34" charset="0"/>
              </a:defRPr>
            </a:lvl9pPr>
          </a:lstStyle>
          <a:p>
            <a:fld id="{CD20090D-FABD-4600-B543-324453D07603}" type="slidenum">
              <a:rPr lang="en-US" smtClean="0">
                <a:latin typeface="Times New Roman" pitchFamily="18" charset="0"/>
              </a:rPr>
              <a:pPr/>
              <a:t>8</a:t>
            </a:fld>
            <a:endParaRPr lang="en-US" smtClean="0">
              <a:latin typeface="Times New Roman"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ln/>
        </p:spPr>
      </p:sp>
      <p:sp>
        <p:nvSpPr>
          <p:cNvPr id="522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P0 terminates</a:t>
            </a:r>
            <a:r>
              <a:rPr lang="en-US" baseline="0" dirty="0" smtClean="0"/>
              <a:t> and its PCB is removed from the system</a:t>
            </a:r>
            <a:endParaRPr lang="en-US" dirty="0" smtClean="0"/>
          </a:p>
        </p:txBody>
      </p:sp>
      <p:sp>
        <p:nvSpPr>
          <p:cNvPr id="5222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947">
              <a:defRPr>
                <a:solidFill>
                  <a:schemeClr val="tx1"/>
                </a:solidFill>
                <a:latin typeface="Helvetica" pitchFamily="34" charset="0"/>
              </a:defRPr>
            </a:lvl1pPr>
            <a:lvl2pPr marL="702756" indent="-270291" defTabSz="879947">
              <a:defRPr>
                <a:solidFill>
                  <a:schemeClr val="tx1"/>
                </a:solidFill>
                <a:latin typeface="Helvetica" pitchFamily="34" charset="0"/>
              </a:defRPr>
            </a:lvl2pPr>
            <a:lvl3pPr marL="1081164" indent="-216233" defTabSz="879947">
              <a:defRPr>
                <a:solidFill>
                  <a:schemeClr val="tx1"/>
                </a:solidFill>
                <a:latin typeface="Helvetica" pitchFamily="34" charset="0"/>
              </a:defRPr>
            </a:lvl3pPr>
            <a:lvl4pPr marL="1513629" indent="-216233" defTabSz="879947">
              <a:defRPr>
                <a:solidFill>
                  <a:schemeClr val="tx1"/>
                </a:solidFill>
                <a:latin typeface="Helvetica" pitchFamily="34" charset="0"/>
              </a:defRPr>
            </a:lvl4pPr>
            <a:lvl5pPr marL="1946095" indent="-216233" defTabSz="879947">
              <a:defRPr>
                <a:solidFill>
                  <a:schemeClr val="tx1"/>
                </a:solidFill>
                <a:latin typeface="Helvetica" pitchFamily="34" charset="0"/>
              </a:defRPr>
            </a:lvl5pPr>
            <a:lvl6pPr marL="2378560" indent="-216233" algn="ctr" defTabSz="879947" eaLnBrk="0" fontAlgn="base" hangingPunct="0">
              <a:spcBef>
                <a:spcPct val="0"/>
              </a:spcBef>
              <a:spcAft>
                <a:spcPct val="0"/>
              </a:spcAft>
              <a:defRPr>
                <a:solidFill>
                  <a:schemeClr val="tx1"/>
                </a:solidFill>
                <a:latin typeface="Helvetica" pitchFamily="34" charset="0"/>
              </a:defRPr>
            </a:lvl6pPr>
            <a:lvl7pPr marL="2811026" indent="-216233" algn="ctr" defTabSz="879947" eaLnBrk="0" fontAlgn="base" hangingPunct="0">
              <a:spcBef>
                <a:spcPct val="0"/>
              </a:spcBef>
              <a:spcAft>
                <a:spcPct val="0"/>
              </a:spcAft>
              <a:defRPr>
                <a:solidFill>
                  <a:schemeClr val="tx1"/>
                </a:solidFill>
                <a:latin typeface="Helvetica" pitchFamily="34" charset="0"/>
              </a:defRPr>
            </a:lvl7pPr>
            <a:lvl8pPr marL="3243491" indent="-216233" algn="ctr" defTabSz="879947" eaLnBrk="0" fontAlgn="base" hangingPunct="0">
              <a:spcBef>
                <a:spcPct val="0"/>
              </a:spcBef>
              <a:spcAft>
                <a:spcPct val="0"/>
              </a:spcAft>
              <a:defRPr>
                <a:solidFill>
                  <a:schemeClr val="tx1"/>
                </a:solidFill>
                <a:latin typeface="Helvetica" pitchFamily="34" charset="0"/>
              </a:defRPr>
            </a:lvl8pPr>
            <a:lvl9pPr marL="3675957" indent="-216233" algn="ctr" defTabSz="879947" eaLnBrk="0" fontAlgn="base" hangingPunct="0">
              <a:spcBef>
                <a:spcPct val="0"/>
              </a:spcBef>
              <a:spcAft>
                <a:spcPct val="0"/>
              </a:spcAft>
              <a:defRPr>
                <a:solidFill>
                  <a:schemeClr val="tx1"/>
                </a:solidFill>
                <a:latin typeface="Helvetica" pitchFamily="34" charset="0"/>
              </a:defRPr>
            </a:lvl9pPr>
          </a:lstStyle>
          <a:p>
            <a:fld id="{CD20090D-FABD-4600-B543-324453D07603}" type="slidenum">
              <a:rPr lang="en-US" smtClean="0">
                <a:latin typeface="Times New Roman" pitchFamily="18" charset="0"/>
              </a:rPr>
              <a:pPr/>
              <a:t>9</a:t>
            </a:fld>
            <a:endParaRPr lang="en-US" smtClean="0">
              <a:latin typeface="Times New Roman"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CEABC88-BFC8-462A-92BB-38B59E1312C2}" type="datetime1">
              <a:rPr lang="en-US" smtClean="0"/>
              <a:t>2/9/2015</a:t>
            </a:fld>
            <a:endParaRPr lang="en-US"/>
          </a:p>
        </p:txBody>
      </p:sp>
      <p:sp>
        <p:nvSpPr>
          <p:cNvPr id="5" name="Footer Placeholder 4"/>
          <p:cNvSpPr>
            <a:spLocks noGrp="1"/>
          </p:cNvSpPr>
          <p:nvPr>
            <p:ph type="ftr" sz="quarter" idx="11"/>
          </p:nvPr>
        </p:nvSpPr>
        <p:spPr/>
        <p:txBody>
          <a:bodyPr/>
          <a:lstStyle/>
          <a:p>
            <a:r>
              <a:rPr lang="en-US" smtClean="0"/>
              <a:t>Operating Systems </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48A0E5C-E6A9-47D8-9364-FE790B9CB9BD}" type="datetime1">
              <a:rPr lang="en-US" smtClean="0"/>
              <a:t>2/9/2015</a:t>
            </a:fld>
            <a:endParaRPr lang="en-US"/>
          </a:p>
        </p:txBody>
      </p:sp>
      <p:sp>
        <p:nvSpPr>
          <p:cNvPr id="5" name="Footer Placeholder 4"/>
          <p:cNvSpPr>
            <a:spLocks noGrp="1"/>
          </p:cNvSpPr>
          <p:nvPr>
            <p:ph type="ftr" sz="quarter" idx="11"/>
          </p:nvPr>
        </p:nvSpPr>
        <p:spPr/>
        <p:txBody>
          <a:bodyPr/>
          <a:lstStyle/>
          <a:p>
            <a:r>
              <a:rPr lang="en-US" smtClean="0"/>
              <a:t>Operating Systems </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E2969D6-CBF4-48BC-8C48-898970734114}" type="datetime1">
              <a:rPr lang="en-US" smtClean="0"/>
              <a:t>2/9/2015</a:t>
            </a:fld>
            <a:endParaRPr lang="en-US"/>
          </a:p>
        </p:txBody>
      </p:sp>
      <p:sp>
        <p:nvSpPr>
          <p:cNvPr id="5" name="Footer Placeholder 4"/>
          <p:cNvSpPr>
            <a:spLocks noGrp="1"/>
          </p:cNvSpPr>
          <p:nvPr>
            <p:ph type="ftr" sz="quarter" idx="11"/>
          </p:nvPr>
        </p:nvSpPr>
        <p:spPr/>
        <p:txBody>
          <a:bodyPr/>
          <a:lstStyle/>
          <a:p>
            <a:r>
              <a:rPr lang="en-US" smtClean="0"/>
              <a:t>Operating Systems </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DFA5638-E403-4160-A2BE-EC8E38099A45}" type="datetime1">
              <a:rPr lang="en-US" smtClean="0"/>
              <a:t>2/9/2015</a:t>
            </a:fld>
            <a:endParaRPr lang="en-US"/>
          </a:p>
        </p:txBody>
      </p:sp>
      <p:sp>
        <p:nvSpPr>
          <p:cNvPr id="5" name="Footer Placeholder 4"/>
          <p:cNvSpPr>
            <a:spLocks noGrp="1"/>
          </p:cNvSpPr>
          <p:nvPr>
            <p:ph type="ftr" sz="quarter" idx="11"/>
          </p:nvPr>
        </p:nvSpPr>
        <p:spPr/>
        <p:txBody>
          <a:bodyPr/>
          <a:lstStyle/>
          <a:p>
            <a:r>
              <a:rPr lang="en-US" smtClean="0"/>
              <a:t>Operating Systems </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416D2D9-7655-48CB-B57B-365D92806FCD}" type="datetime1">
              <a:rPr lang="en-US" smtClean="0"/>
              <a:t>2/9/2015</a:t>
            </a:fld>
            <a:endParaRPr lang="en-US"/>
          </a:p>
        </p:txBody>
      </p:sp>
      <p:sp>
        <p:nvSpPr>
          <p:cNvPr id="5" name="Footer Placeholder 4"/>
          <p:cNvSpPr>
            <a:spLocks noGrp="1"/>
          </p:cNvSpPr>
          <p:nvPr>
            <p:ph type="ftr" sz="quarter" idx="11"/>
          </p:nvPr>
        </p:nvSpPr>
        <p:spPr/>
        <p:txBody>
          <a:bodyPr/>
          <a:lstStyle/>
          <a:p>
            <a:r>
              <a:rPr lang="en-US" smtClean="0"/>
              <a:t>Operating Systems </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AA715CA-F238-4354-A5FB-FE59B737EC2F}" type="datetime1">
              <a:rPr lang="en-US" smtClean="0"/>
              <a:t>2/9/2015</a:t>
            </a:fld>
            <a:endParaRPr lang="en-US"/>
          </a:p>
        </p:txBody>
      </p:sp>
      <p:sp>
        <p:nvSpPr>
          <p:cNvPr id="6" name="Footer Placeholder 5"/>
          <p:cNvSpPr>
            <a:spLocks noGrp="1"/>
          </p:cNvSpPr>
          <p:nvPr>
            <p:ph type="ftr" sz="quarter" idx="11"/>
          </p:nvPr>
        </p:nvSpPr>
        <p:spPr/>
        <p:txBody>
          <a:bodyPr/>
          <a:lstStyle/>
          <a:p>
            <a:r>
              <a:rPr lang="en-US" smtClean="0"/>
              <a:t>Operating Systems </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D4FF3D1-0621-43D9-8B56-5C72B8A316A5}" type="datetime1">
              <a:rPr lang="en-US" smtClean="0"/>
              <a:t>2/9/2015</a:t>
            </a:fld>
            <a:endParaRPr lang="en-US"/>
          </a:p>
        </p:txBody>
      </p:sp>
      <p:sp>
        <p:nvSpPr>
          <p:cNvPr id="8" name="Footer Placeholder 7"/>
          <p:cNvSpPr>
            <a:spLocks noGrp="1"/>
          </p:cNvSpPr>
          <p:nvPr>
            <p:ph type="ftr" sz="quarter" idx="11"/>
          </p:nvPr>
        </p:nvSpPr>
        <p:spPr/>
        <p:txBody>
          <a:bodyPr/>
          <a:lstStyle/>
          <a:p>
            <a:r>
              <a:rPr lang="en-US" smtClean="0"/>
              <a:t>Operating Systems </a:t>
            </a:r>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3080F4D-B8B8-47CA-9E4C-7E884110AC27}" type="datetime1">
              <a:rPr lang="en-US" smtClean="0"/>
              <a:t>2/9/2015</a:t>
            </a:fld>
            <a:endParaRPr lang="en-US"/>
          </a:p>
        </p:txBody>
      </p:sp>
      <p:sp>
        <p:nvSpPr>
          <p:cNvPr id="4" name="Footer Placeholder 3"/>
          <p:cNvSpPr>
            <a:spLocks noGrp="1"/>
          </p:cNvSpPr>
          <p:nvPr>
            <p:ph type="ftr" sz="quarter" idx="11"/>
          </p:nvPr>
        </p:nvSpPr>
        <p:spPr/>
        <p:txBody>
          <a:bodyPr/>
          <a:lstStyle/>
          <a:p>
            <a:r>
              <a:rPr lang="en-US" smtClean="0"/>
              <a:t>Operating Systems </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AECCC1-9612-49C8-8BE6-041094436C0D}" type="datetime1">
              <a:rPr lang="en-US" smtClean="0"/>
              <a:t>2/9/2015</a:t>
            </a:fld>
            <a:endParaRPr lang="en-US"/>
          </a:p>
        </p:txBody>
      </p:sp>
      <p:sp>
        <p:nvSpPr>
          <p:cNvPr id="3" name="Footer Placeholder 2"/>
          <p:cNvSpPr>
            <a:spLocks noGrp="1"/>
          </p:cNvSpPr>
          <p:nvPr>
            <p:ph type="ftr" sz="quarter" idx="11"/>
          </p:nvPr>
        </p:nvSpPr>
        <p:spPr/>
        <p:txBody>
          <a:bodyPr/>
          <a:lstStyle/>
          <a:p>
            <a:r>
              <a:rPr lang="en-US" smtClean="0"/>
              <a:t>Operating Systems </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0801529-F273-45AC-A76E-D18010025759}" type="datetime1">
              <a:rPr lang="en-US" smtClean="0"/>
              <a:t>2/9/2015</a:t>
            </a:fld>
            <a:endParaRPr lang="en-US"/>
          </a:p>
        </p:txBody>
      </p:sp>
      <p:sp>
        <p:nvSpPr>
          <p:cNvPr id="6" name="Footer Placeholder 5"/>
          <p:cNvSpPr>
            <a:spLocks noGrp="1"/>
          </p:cNvSpPr>
          <p:nvPr>
            <p:ph type="ftr" sz="quarter" idx="11"/>
          </p:nvPr>
        </p:nvSpPr>
        <p:spPr/>
        <p:txBody>
          <a:bodyPr/>
          <a:lstStyle/>
          <a:p>
            <a:r>
              <a:rPr lang="en-US" smtClean="0"/>
              <a:t>Operating Systems </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A35341F-1A69-4755-B3DD-1D47E74A560E}" type="datetime1">
              <a:rPr lang="en-US" smtClean="0"/>
              <a:t>2/9/2015</a:t>
            </a:fld>
            <a:endParaRPr lang="en-US"/>
          </a:p>
        </p:txBody>
      </p:sp>
      <p:sp>
        <p:nvSpPr>
          <p:cNvPr id="6" name="Footer Placeholder 5"/>
          <p:cNvSpPr>
            <a:spLocks noGrp="1"/>
          </p:cNvSpPr>
          <p:nvPr>
            <p:ph type="ftr" sz="quarter" idx="11"/>
          </p:nvPr>
        </p:nvSpPr>
        <p:spPr/>
        <p:txBody>
          <a:bodyPr/>
          <a:lstStyle/>
          <a:p>
            <a:r>
              <a:rPr lang="en-US" smtClean="0"/>
              <a:t>Operating Systems </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5A8192-350D-4673-9F28-536C31329782}" type="datetime1">
              <a:rPr lang="en-US" smtClean="0"/>
              <a:t>2/9/2015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Operating Systems </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Animation For Part 4</a:t>
            </a:r>
            <a:endParaRPr lang="en-US" dirty="0"/>
          </a:p>
        </p:txBody>
      </p:sp>
      <p:sp>
        <p:nvSpPr>
          <p:cNvPr id="3" name="Subtitle 2"/>
          <p:cNvSpPr>
            <a:spLocks noGrp="1"/>
          </p:cNvSpPr>
          <p:nvPr>
            <p:ph type="subTitle" idx="1"/>
          </p:nvPr>
        </p:nvSpPr>
        <p:spPr/>
        <p:txBody>
          <a:bodyPr/>
          <a:lstStyle/>
          <a:p>
            <a:r>
              <a:rPr lang="en-US" dirty="0" smtClean="0"/>
              <a:t>Bingsheng He</a:t>
            </a:r>
            <a:endParaRPr lang="en-US" dirty="0"/>
          </a:p>
        </p:txBody>
      </p:sp>
      <p:sp>
        <p:nvSpPr>
          <p:cNvPr id="4" name="Footer Placeholder 3"/>
          <p:cNvSpPr>
            <a:spLocks noGrp="1"/>
          </p:cNvSpPr>
          <p:nvPr>
            <p:ph type="ftr" sz="quarter" idx="11"/>
          </p:nvPr>
        </p:nvSpPr>
        <p:spPr/>
        <p:txBody>
          <a:bodyPr/>
          <a:lstStyle/>
          <a:p>
            <a:r>
              <a:rPr lang="en-US" smtClean="0"/>
              <a:t>Operating Systems </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a:t>
            </a:fld>
            <a:endParaRPr lang="en-US"/>
          </a:p>
        </p:txBody>
      </p:sp>
    </p:spTree>
    <p:extLst>
      <p:ext uri="{BB962C8B-B14F-4D97-AF65-F5344CB8AC3E}">
        <p14:creationId xmlns:p14="http://schemas.microsoft.com/office/powerpoint/2010/main" val="217998479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algn="ctr" eaLnBrk="0" fontAlgn="base" hangingPunct="0">
              <a:spcBef>
                <a:spcPct val="0"/>
              </a:spcBef>
              <a:spcAft>
                <a:spcPct val="0"/>
              </a:spcAft>
              <a:defRPr>
                <a:solidFill>
                  <a:schemeClr val="tx1"/>
                </a:solidFill>
                <a:latin typeface="Helvetica" pitchFamily="34" charset="0"/>
              </a:defRPr>
            </a:lvl6pPr>
            <a:lvl7pPr marL="2971800" indent="-228600" algn="ctr" eaLnBrk="0" fontAlgn="base" hangingPunct="0">
              <a:spcBef>
                <a:spcPct val="0"/>
              </a:spcBef>
              <a:spcAft>
                <a:spcPct val="0"/>
              </a:spcAft>
              <a:defRPr>
                <a:solidFill>
                  <a:schemeClr val="tx1"/>
                </a:solidFill>
                <a:latin typeface="Helvetica" pitchFamily="34" charset="0"/>
              </a:defRPr>
            </a:lvl7pPr>
            <a:lvl8pPr marL="3429000" indent="-228600" algn="ctr" eaLnBrk="0" fontAlgn="base" hangingPunct="0">
              <a:spcBef>
                <a:spcPct val="0"/>
              </a:spcBef>
              <a:spcAft>
                <a:spcPct val="0"/>
              </a:spcAft>
              <a:defRPr>
                <a:solidFill>
                  <a:schemeClr val="tx1"/>
                </a:solidFill>
                <a:latin typeface="Helvetica" pitchFamily="34" charset="0"/>
              </a:defRPr>
            </a:lvl8pPr>
            <a:lvl9pPr marL="3886200" indent="-228600" algn="ctr" eaLnBrk="0" fontAlgn="base" hangingPunct="0">
              <a:spcBef>
                <a:spcPct val="0"/>
              </a:spcBef>
              <a:spcAft>
                <a:spcPct val="0"/>
              </a:spcAft>
              <a:defRPr>
                <a:solidFill>
                  <a:schemeClr val="tx1"/>
                </a:solidFill>
                <a:latin typeface="Helvetica" pitchFamily="34" charset="0"/>
              </a:defRPr>
            </a:lvl9pPr>
          </a:lstStyle>
          <a:p>
            <a:r>
              <a:rPr lang="en-US" smtClean="0"/>
              <a:t>Operating Systems</a:t>
            </a:r>
          </a:p>
          <a:p>
            <a:endParaRPr lang="en-US" smtClean="0"/>
          </a:p>
        </p:txBody>
      </p:sp>
      <p:sp>
        <p:nvSpPr>
          <p:cNvPr id="8195" name="Rectangle 2"/>
          <p:cNvSpPr>
            <a:spLocks noChangeArrowheads="1"/>
          </p:cNvSpPr>
          <p:nvPr/>
        </p:nvSpPr>
        <p:spPr bwMode="auto">
          <a:xfrm>
            <a:off x="684213" y="342900"/>
            <a:ext cx="7831137" cy="685800"/>
          </a:xfrm>
          <a:prstGeom prst="rect">
            <a:avLst/>
          </a:prstGeom>
          <a:solidFill>
            <a:schemeClr val="bg1"/>
          </a:solidFill>
          <a:ln w="9525">
            <a:solidFill>
              <a:schemeClr val="tx1"/>
            </a:solidFill>
            <a:miter lim="800000"/>
            <a:headEnd/>
            <a:tailEnd/>
          </a:ln>
          <a:effectLst>
            <a:outerShdw dist="107763" dir="2700000" algn="ctr" rotWithShape="0">
              <a:schemeClr val="tx1"/>
            </a:outerShdw>
          </a:effectLst>
        </p:spPr>
        <p:txBody>
          <a:bodyPr wrap="none" anchor="ctr"/>
          <a:lstStyle/>
          <a:p>
            <a:endParaRPr lang="en-US"/>
          </a:p>
        </p:txBody>
      </p:sp>
      <p:sp>
        <p:nvSpPr>
          <p:cNvPr id="8196" name="Rectangle 3"/>
          <p:cNvSpPr>
            <a:spLocks noGrp="1" noChangeArrowheads="1"/>
          </p:cNvSpPr>
          <p:nvPr>
            <p:ph type="title"/>
          </p:nvPr>
        </p:nvSpPr>
        <p:spPr>
          <a:xfrm>
            <a:off x="457200" y="152400"/>
            <a:ext cx="8229600" cy="1143000"/>
          </a:xfrm>
        </p:spPr>
        <p:txBody>
          <a:bodyPr/>
          <a:lstStyle/>
          <a:p>
            <a:r>
              <a:rPr lang="en-US" dirty="0" smtClean="0"/>
              <a:t>Race Condition</a:t>
            </a:r>
          </a:p>
        </p:txBody>
      </p:sp>
      <p:sp>
        <p:nvSpPr>
          <p:cNvPr id="3" name="Rectangle 2"/>
          <p:cNvSpPr/>
          <p:nvPr/>
        </p:nvSpPr>
        <p:spPr bwMode="auto">
          <a:xfrm>
            <a:off x="684213" y="2022764"/>
            <a:ext cx="2072842" cy="108065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Helvetica" pitchFamily="34" charset="0"/>
            </a:endParaRPr>
          </a:p>
        </p:txBody>
      </p:sp>
      <p:sp>
        <p:nvSpPr>
          <p:cNvPr id="4" name="Rectangle 3"/>
          <p:cNvSpPr/>
          <p:nvPr/>
        </p:nvSpPr>
        <p:spPr>
          <a:xfrm>
            <a:off x="682154" y="1545710"/>
            <a:ext cx="859531" cy="477054"/>
          </a:xfrm>
          <a:prstGeom prst="rect">
            <a:avLst/>
          </a:prstGeom>
        </p:spPr>
        <p:txBody>
          <a:bodyPr wrap="none">
            <a:spAutoFit/>
          </a:bodyPr>
          <a:lstStyle/>
          <a:p>
            <a:r>
              <a:rPr lang="en-US" sz="2500" dirty="0"/>
              <a:t>CPU</a:t>
            </a:r>
          </a:p>
        </p:txBody>
      </p:sp>
      <p:sp>
        <p:nvSpPr>
          <p:cNvPr id="13" name="Rectangle 12"/>
          <p:cNvSpPr/>
          <p:nvPr/>
        </p:nvSpPr>
        <p:spPr bwMode="auto">
          <a:xfrm>
            <a:off x="5089958" y="1782381"/>
            <a:ext cx="2377642" cy="108065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Helvetica" pitchFamily="34" charset="0"/>
            </a:endParaRPr>
          </a:p>
        </p:txBody>
      </p:sp>
      <p:sp>
        <p:nvSpPr>
          <p:cNvPr id="14" name="Rectangle 13"/>
          <p:cNvSpPr/>
          <p:nvPr/>
        </p:nvSpPr>
        <p:spPr bwMode="auto">
          <a:xfrm>
            <a:off x="5094136" y="2863034"/>
            <a:ext cx="2377642" cy="1632765"/>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Helvetica" pitchFamily="34" charset="0"/>
            </a:endParaRPr>
          </a:p>
        </p:txBody>
      </p:sp>
      <p:sp>
        <p:nvSpPr>
          <p:cNvPr id="10" name="Rectangle 9"/>
          <p:cNvSpPr/>
          <p:nvPr/>
        </p:nvSpPr>
        <p:spPr>
          <a:xfrm>
            <a:off x="5089958" y="1219200"/>
            <a:ext cx="1303498" cy="477054"/>
          </a:xfrm>
          <a:prstGeom prst="rect">
            <a:avLst/>
          </a:prstGeom>
        </p:spPr>
        <p:txBody>
          <a:bodyPr wrap="none">
            <a:spAutoFit/>
          </a:bodyPr>
          <a:lstStyle/>
          <a:p>
            <a:r>
              <a:rPr lang="en-US" sz="2500" dirty="0" smtClean="0"/>
              <a:t>Memory</a:t>
            </a:r>
            <a:endParaRPr lang="en-US" sz="2500" dirty="0"/>
          </a:p>
        </p:txBody>
      </p:sp>
      <p:sp>
        <p:nvSpPr>
          <p:cNvPr id="2" name="Rectangle 1"/>
          <p:cNvSpPr/>
          <p:nvPr/>
        </p:nvSpPr>
        <p:spPr>
          <a:xfrm>
            <a:off x="5361780" y="2362200"/>
            <a:ext cx="1343819" cy="353291"/>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lumMod val="95000"/>
                    <a:lumOff val="5000"/>
                  </a:schemeClr>
                </a:solidFill>
              </a:rPr>
              <a:t>PCB1</a:t>
            </a:r>
            <a:endParaRPr lang="en-US" b="1" dirty="0">
              <a:solidFill>
                <a:schemeClr val="tx1">
                  <a:lumMod val="95000"/>
                  <a:lumOff val="5000"/>
                </a:schemeClr>
              </a:solidFill>
            </a:endParaRPr>
          </a:p>
        </p:txBody>
      </p:sp>
      <p:sp>
        <p:nvSpPr>
          <p:cNvPr id="5" name="TextBox 4"/>
          <p:cNvSpPr txBox="1"/>
          <p:nvPr/>
        </p:nvSpPr>
        <p:spPr>
          <a:xfrm>
            <a:off x="7540665" y="2069862"/>
            <a:ext cx="1374735" cy="369332"/>
          </a:xfrm>
          <a:prstGeom prst="rect">
            <a:avLst/>
          </a:prstGeom>
          <a:noFill/>
        </p:spPr>
        <p:txBody>
          <a:bodyPr wrap="none" rtlCol="0">
            <a:spAutoFit/>
          </a:bodyPr>
          <a:lstStyle/>
          <a:p>
            <a:r>
              <a:rPr lang="en-US" dirty="0" smtClean="0"/>
              <a:t>Kernel space</a:t>
            </a:r>
            <a:endParaRPr lang="en-US" dirty="0"/>
          </a:p>
        </p:txBody>
      </p:sp>
      <p:sp>
        <p:nvSpPr>
          <p:cNvPr id="17" name="Rectangle 16"/>
          <p:cNvSpPr/>
          <p:nvPr/>
        </p:nvSpPr>
        <p:spPr bwMode="auto">
          <a:xfrm>
            <a:off x="5094136" y="4953000"/>
            <a:ext cx="2377642" cy="1632765"/>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Helvetica" pitchFamily="34" charset="0"/>
            </a:endParaRPr>
          </a:p>
        </p:txBody>
      </p:sp>
      <p:sp>
        <p:nvSpPr>
          <p:cNvPr id="18" name="Rectangle 17"/>
          <p:cNvSpPr/>
          <p:nvPr/>
        </p:nvSpPr>
        <p:spPr>
          <a:xfrm>
            <a:off x="4898570" y="5137966"/>
            <a:ext cx="2621102" cy="1200329"/>
          </a:xfrm>
          <a:prstGeom prst="rect">
            <a:avLst/>
          </a:prstGeom>
        </p:spPr>
        <p:txBody>
          <a:bodyPr wrap="none">
            <a:spAutoFit/>
          </a:bodyPr>
          <a:lstStyle/>
          <a:p>
            <a:pPr algn="ctr" eaLnBrk="0" fontAlgn="base" hangingPunct="0">
              <a:spcBef>
                <a:spcPct val="0"/>
              </a:spcBef>
              <a:spcAft>
                <a:spcPct val="0"/>
              </a:spcAft>
            </a:pPr>
            <a:r>
              <a:rPr lang="en-US" dirty="0" smtClean="0">
                <a:latin typeface="Helvetica" pitchFamily="34" charset="0"/>
              </a:rPr>
              <a:t>P1:</a:t>
            </a:r>
          </a:p>
          <a:p>
            <a:r>
              <a:rPr lang="en-US" dirty="0" smtClean="0">
                <a:solidFill>
                  <a:srgbClr val="FF0000"/>
                </a:solidFill>
              </a:rPr>
              <a:t>    register2 </a:t>
            </a:r>
            <a:r>
              <a:rPr lang="en-US" dirty="0">
                <a:solidFill>
                  <a:srgbClr val="FF0000"/>
                </a:solidFill>
              </a:rPr>
              <a:t>= </a:t>
            </a:r>
            <a:r>
              <a:rPr lang="en-US" dirty="0" smtClean="0">
                <a:solidFill>
                  <a:srgbClr val="FF0000"/>
                </a:solidFill>
              </a:rPr>
              <a:t>counter</a:t>
            </a:r>
            <a:r>
              <a:rPr lang="en-US" dirty="0">
                <a:solidFill>
                  <a:srgbClr val="FF0000"/>
                </a:solidFill>
              </a:rPr>
              <a:t/>
            </a:r>
            <a:br>
              <a:rPr lang="en-US" dirty="0">
                <a:solidFill>
                  <a:srgbClr val="FF0000"/>
                </a:solidFill>
              </a:rPr>
            </a:br>
            <a:r>
              <a:rPr lang="en-US" dirty="0">
                <a:solidFill>
                  <a:srgbClr val="FF0000"/>
                </a:solidFill>
              </a:rPr>
              <a:t>    </a:t>
            </a:r>
            <a:r>
              <a:rPr lang="en-US" dirty="0" smtClean="0">
                <a:solidFill>
                  <a:srgbClr val="FF0000"/>
                </a:solidFill>
              </a:rPr>
              <a:t>register2 </a:t>
            </a:r>
            <a:r>
              <a:rPr lang="en-US" dirty="0">
                <a:solidFill>
                  <a:srgbClr val="FF0000"/>
                </a:solidFill>
              </a:rPr>
              <a:t>= register2 - 1</a:t>
            </a:r>
            <a:br>
              <a:rPr lang="en-US" dirty="0">
                <a:solidFill>
                  <a:srgbClr val="FF0000"/>
                </a:solidFill>
              </a:rPr>
            </a:br>
            <a:r>
              <a:rPr lang="en-US" dirty="0">
                <a:solidFill>
                  <a:srgbClr val="FF0000"/>
                </a:solidFill>
              </a:rPr>
              <a:t>    </a:t>
            </a:r>
            <a:r>
              <a:rPr lang="en-US" dirty="0" smtClean="0">
                <a:solidFill>
                  <a:srgbClr val="FF0000"/>
                </a:solidFill>
              </a:rPr>
              <a:t>counter </a:t>
            </a:r>
            <a:r>
              <a:rPr lang="en-US" dirty="0">
                <a:solidFill>
                  <a:srgbClr val="FF0000"/>
                </a:solidFill>
              </a:rPr>
              <a:t>= register2</a:t>
            </a:r>
          </a:p>
        </p:txBody>
      </p:sp>
      <p:sp>
        <p:nvSpPr>
          <p:cNvPr id="19" name="TextBox 18"/>
          <p:cNvSpPr txBox="1"/>
          <p:nvPr/>
        </p:nvSpPr>
        <p:spPr>
          <a:xfrm>
            <a:off x="7617941" y="2933937"/>
            <a:ext cx="1205779" cy="369332"/>
          </a:xfrm>
          <a:prstGeom prst="rect">
            <a:avLst/>
          </a:prstGeom>
          <a:noFill/>
        </p:spPr>
        <p:txBody>
          <a:bodyPr wrap="none" rtlCol="0">
            <a:spAutoFit/>
          </a:bodyPr>
          <a:lstStyle/>
          <a:p>
            <a:r>
              <a:rPr lang="en-US" dirty="0" smtClean="0"/>
              <a:t>User space</a:t>
            </a:r>
            <a:endParaRPr lang="en-US" dirty="0"/>
          </a:p>
        </p:txBody>
      </p:sp>
      <p:grpSp>
        <p:nvGrpSpPr>
          <p:cNvPr id="7" name="Group 6"/>
          <p:cNvGrpSpPr/>
          <p:nvPr/>
        </p:nvGrpSpPr>
        <p:grpSpPr>
          <a:xfrm>
            <a:off x="4495800" y="4495800"/>
            <a:ext cx="3008709" cy="495815"/>
            <a:chOff x="4648200" y="4648200"/>
            <a:chExt cx="3008709" cy="495815"/>
          </a:xfrm>
        </p:grpSpPr>
        <p:sp>
          <p:nvSpPr>
            <p:cNvPr id="20" name="Rectangle 19"/>
            <p:cNvSpPr/>
            <p:nvPr/>
          </p:nvSpPr>
          <p:spPr bwMode="auto">
            <a:xfrm>
              <a:off x="5240299" y="4648200"/>
              <a:ext cx="2377642" cy="46273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Helvetica" pitchFamily="34" charset="0"/>
              </a:endParaRPr>
            </a:p>
          </p:txBody>
        </p:sp>
        <p:sp>
          <p:nvSpPr>
            <p:cNvPr id="21" name="Rectangle 20"/>
            <p:cNvSpPr/>
            <p:nvPr/>
          </p:nvSpPr>
          <p:spPr>
            <a:xfrm>
              <a:off x="4648200" y="4682350"/>
              <a:ext cx="3008709" cy="461665"/>
            </a:xfrm>
            <a:prstGeom prst="rect">
              <a:avLst/>
            </a:prstGeom>
          </p:spPr>
          <p:txBody>
            <a:bodyPr wrap="none">
              <a:spAutoFit/>
            </a:bodyPr>
            <a:lstStyle/>
            <a:p>
              <a:pPr lvl="2">
                <a:buFont typeface="Monotype Sorts" pitchFamily="2" charset="2"/>
                <a:buNone/>
              </a:pPr>
              <a:r>
                <a:rPr lang="en-US" sz="2400" dirty="0" err="1" smtClean="0"/>
                <a:t>int</a:t>
              </a:r>
              <a:r>
                <a:rPr lang="en-US" sz="2400" dirty="0" smtClean="0"/>
                <a:t> counter = </a:t>
              </a:r>
              <a:r>
                <a:rPr lang="en-US" sz="2400" b="1" dirty="0"/>
                <a:t>6</a:t>
              </a:r>
              <a:r>
                <a:rPr lang="en-US" sz="2400" dirty="0" smtClean="0"/>
                <a:t>;</a:t>
              </a:r>
              <a:endParaRPr lang="en-US" sz="2400" dirty="0"/>
            </a:p>
          </p:txBody>
        </p:sp>
      </p:grpSp>
      <p:sp>
        <p:nvSpPr>
          <p:cNvPr id="8" name="TextBox 7"/>
          <p:cNvSpPr txBox="1"/>
          <p:nvPr/>
        </p:nvSpPr>
        <p:spPr>
          <a:xfrm>
            <a:off x="7543800" y="4419600"/>
            <a:ext cx="1046633" cy="646331"/>
          </a:xfrm>
          <a:prstGeom prst="rect">
            <a:avLst/>
          </a:prstGeom>
          <a:noFill/>
        </p:spPr>
        <p:txBody>
          <a:bodyPr wrap="none" rtlCol="0">
            <a:spAutoFit/>
          </a:bodyPr>
          <a:lstStyle/>
          <a:p>
            <a:r>
              <a:rPr lang="en-US" dirty="0" smtClean="0"/>
              <a:t>(shared </a:t>
            </a:r>
          </a:p>
          <a:p>
            <a:r>
              <a:rPr lang="en-US" dirty="0" smtClean="0"/>
              <a:t>memory)</a:t>
            </a:r>
            <a:endParaRPr lang="en-US" dirty="0"/>
          </a:p>
        </p:txBody>
      </p:sp>
      <p:sp>
        <p:nvSpPr>
          <p:cNvPr id="9" name="Rectangle 8"/>
          <p:cNvSpPr/>
          <p:nvPr/>
        </p:nvSpPr>
        <p:spPr>
          <a:xfrm>
            <a:off x="762000" y="2133600"/>
            <a:ext cx="2667000" cy="646331"/>
          </a:xfrm>
          <a:prstGeom prst="rect">
            <a:avLst/>
          </a:prstGeom>
        </p:spPr>
        <p:txBody>
          <a:bodyPr wrap="square">
            <a:spAutoFit/>
          </a:bodyPr>
          <a:lstStyle/>
          <a:p>
            <a:r>
              <a:rPr lang="en-US" dirty="0">
                <a:solidFill>
                  <a:srgbClr val="00B0F0"/>
                </a:solidFill>
              </a:rPr>
              <a:t/>
            </a:r>
            <a:br>
              <a:rPr lang="en-US" dirty="0">
                <a:solidFill>
                  <a:srgbClr val="00B0F0"/>
                </a:solidFill>
              </a:rPr>
            </a:br>
            <a:endParaRPr lang="en-US" dirty="0"/>
          </a:p>
        </p:txBody>
      </p:sp>
      <p:sp>
        <p:nvSpPr>
          <p:cNvPr id="22" name="Rectangle 21"/>
          <p:cNvSpPr/>
          <p:nvPr/>
        </p:nvSpPr>
        <p:spPr bwMode="auto">
          <a:xfrm>
            <a:off x="684213" y="3103418"/>
            <a:ext cx="2072842" cy="108065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Helvetica" pitchFamily="34" charset="0"/>
            </a:endParaRPr>
          </a:p>
        </p:txBody>
      </p:sp>
      <p:sp>
        <p:nvSpPr>
          <p:cNvPr id="23" name="Rectangle 22"/>
          <p:cNvSpPr/>
          <p:nvPr/>
        </p:nvSpPr>
        <p:spPr>
          <a:xfrm>
            <a:off x="700689" y="3118603"/>
            <a:ext cx="1351588" cy="369332"/>
          </a:xfrm>
          <a:prstGeom prst="rect">
            <a:avLst/>
          </a:prstGeom>
        </p:spPr>
        <p:txBody>
          <a:bodyPr wrap="none">
            <a:spAutoFit/>
          </a:bodyPr>
          <a:lstStyle/>
          <a:p>
            <a:r>
              <a:rPr lang="en-US" dirty="0">
                <a:solidFill>
                  <a:srgbClr val="00B0F0"/>
                </a:solidFill>
              </a:rPr>
              <a:t>register1 </a:t>
            </a:r>
            <a:r>
              <a:rPr lang="en-US" dirty="0" smtClean="0">
                <a:solidFill>
                  <a:srgbClr val="00B0F0"/>
                </a:solidFill>
              </a:rPr>
              <a:t>= 6</a:t>
            </a:r>
            <a:endParaRPr lang="en-US" dirty="0"/>
          </a:p>
        </p:txBody>
      </p:sp>
      <p:sp>
        <p:nvSpPr>
          <p:cNvPr id="24" name="Rectangle 23"/>
          <p:cNvSpPr/>
          <p:nvPr/>
        </p:nvSpPr>
        <p:spPr>
          <a:xfrm>
            <a:off x="685800" y="3429000"/>
            <a:ext cx="1351588" cy="369332"/>
          </a:xfrm>
          <a:prstGeom prst="rect">
            <a:avLst/>
          </a:prstGeom>
        </p:spPr>
        <p:txBody>
          <a:bodyPr wrap="none">
            <a:spAutoFit/>
          </a:bodyPr>
          <a:lstStyle/>
          <a:p>
            <a:r>
              <a:rPr lang="en-US" dirty="0">
                <a:solidFill>
                  <a:srgbClr val="FF0000"/>
                </a:solidFill>
              </a:rPr>
              <a:t>register2 = </a:t>
            </a:r>
            <a:r>
              <a:rPr lang="en-US" dirty="0" smtClean="0">
                <a:solidFill>
                  <a:srgbClr val="FF0000"/>
                </a:solidFill>
              </a:rPr>
              <a:t>4</a:t>
            </a:r>
            <a:endParaRPr lang="en-US" dirty="0">
              <a:solidFill>
                <a:srgbClr val="FF0000"/>
              </a:solidFill>
            </a:endParaRPr>
          </a:p>
        </p:txBody>
      </p:sp>
      <p:sp>
        <p:nvSpPr>
          <p:cNvPr id="11" name="Rectangle 10"/>
          <p:cNvSpPr/>
          <p:nvPr/>
        </p:nvSpPr>
        <p:spPr>
          <a:xfrm>
            <a:off x="682154" y="2115750"/>
            <a:ext cx="2016706" cy="369332"/>
          </a:xfrm>
          <a:prstGeom prst="rect">
            <a:avLst/>
          </a:prstGeom>
        </p:spPr>
        <p:txBody>
          <a:bodyPr wrap="none">
            <a:spAutoFit/>
          </a:bodyPr>
          <a:lstStyle/>
          <a:p>
            <a:r>
              <a:rPr lang="en-US" dirty="0">
                <a:solidFill>
                  <a:srgbClr val="FF0000"/>
                </a:solidFill>
              </a:rPr>
              <a:t> counter = register2</a:t>
            </a:r>
            <a:endParaRPr lang="en-US" dirty="0"/>
          </a:p>
        </p:txBody>
      </p:sp>
      <p:sp>
        <p:nvSpPr>
          <p:cNvPr id="28" name="Rectangular Callout 27"/>
          <p:cNvSpPr/>
          <p:nvPr/>
        </p:nvSpPr>
        <p:spPr>
          <a:xfrm>
            <a:off x="2698860" y="1189439"/>
            <a:ext cx="1510145" cy="612648"/>
          </a:xfrm>
          <a:prstGeom prst="wedgeRectCallout">
            <a:avLst>
              <a:gd name="adj1" fmla="val -50749"/>
              <a:gd name="adj2" fmla="val 11292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Context switch to P1</a:t>
            </a:r>
            <a:endParaRPr lang="en-US" dirty="0"/>
          </a:p>
        </p:txBody>
      </p:sp>
      <p:sp>
        <p:nvSpPr>
          <p:cNvPr id="29" name="Right Arrow 28"/>
          <p:cNvSpPr/>
          <p:nvPr/>
        </p:nvSpPr>
        <p:spPr>
          <a:xfrm>
            <a:off x="4879587" y="6285519"/>
            <a:ext cx="225813" cy="191481"/>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10</a:t>
            </a:fld>
            <a:endParaRPr lang="en-US"/>
          </a:p>
        </p:txBody>
      </p:sp>
    </p:spTree>
    <p:extLst>
      <p:ext uri="{BB962C8B-B14F-4D97-AF65-F5344CB8AC3E}">
        <p14:creationId xmlns:p14="http://schemas.microsoft.com/office/powerpoint/2010/main" val="391439608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algn="ctr" eaLnBrk="0" fontAlgn="base" hangingPunct="0">
              <a:spcBef>
                <a:spcPct val="0"/>
              </a:spcBef>
              <a:spcAft>
                <a:spcPct val="0"/>
              </a:spcAft>
              <a:defRPr>
                <a:solidFill>
                  <a:schemeClr val="tx1"/>
                </a:solidFill>
                <a:latin typeface="Helvetica" pitchFamily="34" charset="0"/>
              </a:defRPr>
            </a:lvl6pPr>
            <a:lvl7pPr marL="2971800" indent="-228600" algn="ctr" eaLnBrk="0" fontAlgn="base" hangingPunct="0">
              <a:spcBef>
                <a:spcPct val="0"/>
              </a:spcBef>
              <a:spcAft>
                <a:spcPct val="0"/>
              </a:spcAft>
              <a:defRPr>
                <a:solidFill>
                  <a:schemeClr val="tx1"/>
                </a:solidFill>
                <a:latin typeface="Helvetica" pitchFamily="34" charset="0"/>
              </a:defRPr>
            </a:lvl7pPr>
            <a:lvl8pPr marL="3429000" indent="-228600" algn="ctr" eaLnBrk="0" fontAlgn="base" hangingPunct="0">
              <a:spcBef>
                <a:spcPct val="0"/>
              </a:spcBef>
              <a:spcAft>
                <a:spcPct val="0"/>
              </a:spcAft>
              <a:defRPr>
                <a:solidFill>
                  <a:schemeClr val="tx1"/>
                </a:solidFill>
                <a:latin typeface="Helvetica" pitchFamily="34" charset="0"/>
              </a:defRPr>
            </a:lvl8pPr>
            <a:lvl9pPr marL="3886200" indent="-228600" algn="ctr" eaLnBrk="0" fontAlgn="base" hangingPunct="0">
              <a:spcBef>
                <a:spcPct val="0"/>
              </a:spcBef>
              <a:spcAft>
                <a:spcPct val="0"/>
              </a:spcAft>
              <a:defRPr>
                <a:solidFill>
                  <a:schemeClr val="tx1"/>
                </a:solidFill>
                <a:latin typeface="Helvetica" pitchFamily="34" charset="0"/>
              </a:defRPr>
            </a:lvl9pPr>
          </a:lstStyle>
          <a:p>
            <a:r>
              <a:rPr lang="en-US" smtClean="0"/>
              <a:t>Operating Systems</a:t>
            </a:r>
          </a:p>
          <a:p>
            <a:endParaRPr lang="en-US" smtClean="0"/>
          </a:p>
        </p:txBody>
      </p:sp>
      <p:sp>
        <p:nvSpPr>
          <p:cNvPr id="8195" name="Rectangle 2"/>
          <p:cNvSpPr>
            <a:spLocks noChangeArrowheads="1"/>
          </p:cNvSpPr>
          <p:nvPr/>
        </p:nvSpPr>
        <p:spPr bwMode="auto">
          <a:xfrm>
            <a:off x="684213" y="342900"/>
            <a:ext cx="7831137" cy="685800"/>
          </a:xfrm>
          <a:prstGeom prst="rect">
            <a:avLst/>
          </a:prstGeom>
          <a:solidFill>
            <a:schemeClr val="bg1"/>
          </a:solidFill>
          <a:ln w="9525">
            <a:solidFill>
              <a:schemeClr val="tx1"/>
            </a:solidFill>
            <a:miter lim="800000"/>
            <a:headEnd/>
            <a:tailEnd/>
          </a:ln>
          <a:effectLst>
            <a:outerShdw dist="107763" dir="2700000" algn="ctr" rotWithShape="0">
              <a:schemeClr val="tx1"/>
            </a:outerShdw>
          </a:effectLst>
        </p:spPr>
        <p:txBody>
          <a:bodyPr wrap="none" anchor="ctr"/>
          <a:lstStyle/>
          <a:p>
            <a:endParaRPr lang="en-US"/>
          </a:p>
        </p:txBody>
      </p:sp>
      <p:sp>
        <p:nvSpPr>
          <p:cNvPr id="8196" name="Rectangle 3"/>
          <p:cNvSpPr>
            <a:spLocks noGrp="1" noChangeArrowheads="1"/>
          </p:cNvSpPr>
          <p:nvPr>
            <p:ph type="title"/>
          </p:nvPr>
        </p:nvSpPr>
        <p:spPr>
          <a:xfrm>
            <a:off x="457200" y="152400"/>
            <a:ext cx="8229600" cy="1143000"/>
          </a:xfrm>
        </p:spPr>
        <p:txBody>
          <a:bodyPr/>
          <a:lstStyle/>
          <a:p>
            <a:r>
              <a:rPr lang="en-US" dirty="0" smtClean="0"/>
              <a:t>Race Condition</a:t>
            </a:r>
          </a:p>
        </p:txBody>
      </p:sp>
      <p:sp>
        <p:nvSpPr>
          <p:cNvPr id="3" name="Rectangle 2"/>
          <p:cNvSpPr/>
          <p:nvPr/>
        </p:nvSpPr>
        <p:spPr bwMode="auto">
          <a:xfrm>
            <a:off x="684213" y="2022764"/>
            <a:ext cx="2072842" cy="108065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Helvetica" pitchFamily="34" charset="0"/>
            </a:endParaRPr>
          </a:p>
        </p:txBody>
      </p:sp>
      <p:sp>
        <p:nvSpPr>
          <p:cNvPr id="4" name="Rectangle 3"/>
          <p:cNvSpPr/>
          <p:nvPr/>
        </p:nvSpPr>
        <p:spPr>
          <a:xfrm>
            <a:off x="682154" y="1545710"/>
            <a:ext cx="859531" cy="477054"/>
          </a:xfrm>
          <a:prstGeom prst="rect">
            <a:avLst/>
          </a:prstGeom>
        </p:spPr>
        <p:txBody>
          <a:bodyPr wrap="none">
            <a:spAutoFit/>
          </a:bodyPr>
          <a:lstStyle/>
          <a:p>
            <a:r>
              <a:rPr lang="en-US" sz="2500" dirty="0"/>
              <a:t>CPU</a:t>
            </a:r>
          </a:p>
        </p:txBody>
      </p:sp>
      <p:sp>
        <p:nvSpPr>
          <p:cNvPr id="13" name="Rectangle 12"/>
          <p:cNvSpPr/>
          <p:nvPr/>
        </p:nvSpPr>
        <p:spPr bwMode="auto">
          <a:xfrm>
            <a:off x="5089958" y="1782381"/>
            <a:ext cx="2377642" cy="108065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Helvetica" pitchFamily="34" charset="0"/>
            </a:endParaRPr>
          </a:p>
        </p:txBody>
      </p:sp>
      <p:sp>
        <p:nvSpPr>
          <p:cNvPr id="14" name="Rectangle 13"/>
          <p:cNvSpPr/>
          <p:nvPr/>
        </p:nvSpPr>
        <p:spPr bwMode="auto">
          <a:xfrm>
            <a:off x="5094136" y="2863034"/>
            <a:ext cx="2377642" cy="1632765"/>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Helvetica" pitchFamily="34" charset="0"/>
            </a:endParaRPr>
          </a:p>
        </p:txBody>
      </p:sp>
      <p:sp>
        <p:nvSpPr>
          <p:cNvPr id="10" name="Rectangle 9"/>
          <p:cNvSpPr/>
          <p:nvPr/>
        </p:nvSpPr>
        <p:spPr>
          <a:xfrm>
            <a:off x="5089958" y="1219200"/>
            <a:ext cx="1303498" cy="477054"/>
          </a:xfrm>
          <a:prstGeom prst="rect">
            <a:avLst/>
          </a:prstGeom>
        </p:spPr>
        <p:txBody>
          <a:bodyPr wrap="none">
            <a:spAutoFit/>
          </a:bodyPr>
          <a:lstStyle/>
          <a:p>
            <a:r>
              <a:rPr lang="en-US" sz="2500" dirty="0" smtClean="0"/>
              <a:t>Memory</a:t>
            </a:r>
            <a:endParaRPr lang="en-US" sz="2500" dirty="0"/>
          </a:p>
        </p:txBody>
      </p:sp>
      <p:sp>
        <p:nvSpPr>
          <p:cNvPr id="2" name="Rectangle 1"/>
          <p:cNvSpPr/>
          <p:nvPr/>
        </p:nvSpPr>
        <p:spPr>
          <a:xfrm>
            <a:off x="5361780" y="2389909"/>
            <a:ext cx="1343819" cy="353291"/>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lumMod val="95000"/>
                    <a:lumOff val="5000"/>
                  </a:schemeClr>
                </a:solidFill>
              </a:rPr>
              <a:t>PCB1</a:t>
            </a:r>
            <a:endParaRPr lang="en-US" b="1" dirty="0">
              <a:solidFill>
                <a:schemeClr val="tx1">
                  <a:lumMod val="95000"/>
                  <a:lumOff val="5000"/>
                </a:schemeClr>
              </a:solidFill>
            </a:endParaRPr>
          </a:p>
        </p:txBody>
      </p:sp>
      <p:sp>
        <p:nvSpPr>
          <p:cNvPr id="5" name="TextBox 4"/>
          <p:cNvSpPr txBox="1"/>
          <p:nvPr/>
        </p:nvSpPr>
        <p:spPr>
          <a:xfrm>
            <a:off x="7540665" y="2069862"/>
            <a:ext cx="1374735" cy="369332"/>
          </a:xfrm>
          <a:prstGeom prst="rect">
            <a:avLst/>
          </a:prstGeom>
          <a:noFill/>
        </p:spPr>
        <p:txBody>
          <a:bodyPr wrap="none" rtlCol="0">
            <a:spAutoFit/>
          </a:bodyPr>
          <a:lstStyle/>
          <a:p>
            <a:r>
              <a:rPr lang="en-US" dirty="0" smtClean="0"/>
              <a:t>Kernel space</a:t>
            </a:r>
            <a:endParaRPr lang="en-US" dirty="0"/>
          </a:p>
        </p:txBody>
      </p:sp>
      <p:sp>
        <p:nvSpPr>
          <p:cNvPr id="17" name="Rectangle 16"/>
          <p:cNvSpPr/>
          <p:nvPr/>
        </p:nvSpPr>
        <p:spPr bwMode="auto">
          <a:xfrm>
            <a:off x="5094136" y="4953000"/>
            <a:ext cx="2377642" cy="1632765"/>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Helvetica" pitchFamily="34" charset="0"/>
            </a:endParaRPr>
          </a:p>
        </p:txBody>
      </p:sp>
      <p:sp>
        <p:nvSpPr>
          <p:cNvPr id="18" name="Rectangle 17"/>
          <p:cNvSpPr/>
          <p:nvPr/>
        </p:nvSpPr>
        <p:spPr>
          <a:xfrm>
            <a:off x="4898570" y="5137966"/>
            <a:ext cx="2621102" cy="1200329"/>
          </a:xfrm>
          <a:prstGeom prst="rect">
            <a:avLst/>
          </a:prstGeom>
        </p:spPr>
        <p:txBody>
          <a:bodyPr wrap="none">
            <a:spAutoFit/>
          </a:bodyPr>
          <a:lstStyle/>
          <a:p>
            <a:pPr algn="ctr" eaLnBrk="0" fontAlgn="base" hangingPunct="0">
              <a:spcBef>
                <a:spcPct val="0"/>
              </a:spcBef>
              <a:spcAft>
                <a:spcPct val="0"/>
              </a:spcAft>
            </a:pPr>
            <a:r>
              <a:rPr lang="en-US" dirty="0" smtClean="0">
                <a:latin typeface="Helvetica" pitchFamily="34" charset="0"/>
              </a:rPr>
              <a:t>P1:</a:t>
            </a:r>
          </a:p>
          <a:p>
            <a:r>
              <a:rPr lang="en-US" dirty="0" smtClean="0">
                <a:solidFill>
                  <a:srgbClr val="FF0000"/>
                </a:solidFill>
              </a:rPr>
              <a:t>    register2 </a:t>
            </a:r>
            <a:r>
              <a:rPr lang="en-US" dirty="0">
                <a:solidFill>
                  <a:srgbClr val="FF0000"/>
                </a:solidFill>
              </a:rPr>
              <a:t>= </a:t>
            </a:r>
            <a:r>
              <a:rPr lang="en-US" dirty="0" smtClean="0">
                <a:solidFill>
                  <a:srgbClr val="FF0000"/>
                </a:solidFill>
              </a:rPr>
              <a:t>counter</a:t>
            </a:r>
            <a:r>
              <a:rPr lang="en-US" dirty="0">
                <a:solidFill>
                  <a:srgbClr val="FF0000"/>
                </a:solidFill>
              </a:rPr>
              <a:t/>
            </a:r>
            <a:br>
              <a:rPr lang="en-US" dirty="0">
                <a:solidFill>
                  <a:srgbClr val="FF0000"/>
                </a:solidFill>
              </a:rPr>
            </a:br>
            <a:r>
              <a:rPr lang="en-US" dirty="0">
                <a:solidFill>
                  <a:srgbClr val="FF0000"/>
                </a:solidFill>
              </a:rPr>
              <a:t>    </a:t>
            </a:r>
            <a:r>
              <a:rPr lang="en-US" dirty="0" smtClean="0">
                <a:solidFill>
                  <a:srgbClr val="FF0000"/>
                </a:solidFill>
              </a:rPr>
              <a:t>register2 </a:t>
            </a:r>
            <a:r>
              <a:rPr lang="en-US" dirty="0">
                <a:solidFill>
                  <a:srgbClr val="FF0000"/>
                </a:solidFill>
              </a:rPr>
              <a:t>= register2 - 1</a:t>
            </a:r>
            <a:br>
              <a:rPr lang="en-US" dirty="0">
                <a:solidFill>
                  <a:srgbClr val="FF0000"/>
                </a:solidFill>
              </a:rPr>
            </a:br>
            <a:r>
              <a:rPr lang="en-US" dirty="0">
                <a:solidFill>
                  <a:srgbClr val="FF0000"/>
                </a:solidFill>
              </a:rPr>
              <a:t>    </a:t>
            </a:r>
            <a:r>
              <a:rPr lang="en-US" dirty="0" smtClean="0">
                <a:solidFill>
                  <a:srgbClr val="FF0000"/>
                </a:solidFill>
              </a:rPr>
              <a:t>counter </a:t>
            </a:r>
            <a:r>
              <a:rPr lang="en-US" dirty="0">
                <a:solidFill>
                  <a:srgbClr val="FF0000"/>
                </a:solidFill>
              </a:rPr>
              <a:t>= register2</a:t>
            </a:r>
          </a:p>
        </p:txBody>
      </p:sp>
      <p:sp>
        <p:nvSpPr>
          <p:cNvPr id="19" name="TextBox 18"/>
          <p:cNvSpPr txBox="1"/>
          <p:nvPr/>
        </p:nvSpPr>
        <p:spPr>
          <a:xfrm>
            <a:off x="7617941" y="2933937"/>
            <a:ext cx="1205779" cy="369332"/>
          </a:xfrm>
          <a:prstGeom prst="rect">
            <a:avLst/>
          </a:prstGeom>
          <a:noFill/>
        </p:spPr>
        <p:txBody>
          <a:bodyPr wrap="none" rtlCol="0">
            <a:spAutoFit/>
          </a:bodyPr>
          <a:lstStyle/>
          <a:p>
            <a:r>
              <a:rPr lang="en-US" dirty="0" smtClean="0"/>
              <a:t>User space</a:t>
            </a:r>
            <a:endParaRPr lang="en-US" dirty="0"/>
          </a:p>
        </p:txBody>
      </p:sp>
      <p:grpSp>
        <p:nvGrpSpPr>
          <p:cNvPr id="7" name="Group 6"/>
          <p:cNvGrpSpPr/>
          <p:nvPr/>
        </p:nvGrpSpPr>
        <p:grpSpPr>
          <a:xfrm>
            <a:off x="4495800" y="4495800"/>
            <a:ext cx="3008709" cy="495815"/>
            <a:chOff x="4648200" y="4648200"/>
            <a:chExt cx="3008709" cy="495815"/>
          </a:xfrm>
        </p:grpSpPr>
        <p:sp>
          <p:nvSpPr>
            <p:cNvPr id="20" name="Rectangle 19"/>
            <p:cNvSpPr/>
            <p:nvPr/>
          </p:nvSpPr>
          <p:spPr bwMode="auto">
            <a:xfrm>
              <a:off x="5240299" y="4648200"/>
              <a:ext cx="2377642" cy="46273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Helvetica" pitchFamily="34" charset="0"/>
              </a:endParaRPr>
            </a:p>
          </p:txBody>
        </p:sp>
        <p:sp>
          <p:nvSpPr>
            <p:cNvPr id="21" name="Rectangle 20"/>
            <p:cNvSpPr/>
            <p:nvPr/>
          </p:nvSpPr>
          <p:spPr>
            <a:xfrm>
              <a:off x="4648200" y="4682350"/>
              <a:ext cx="3008709" cy="461665"/>
            </a:xfrm>
            <a:prstGeom prst="rect">
              <a:avLst/>
            </a:prstGeom>
          </p:spPr>
          <p:txBody>
            <a:bodyPr wrap="none">
              <a:spAutoFit/>
            </a:bodyPr>
            <a:lstStyle/>
            <a:p>
              <a:pPr lvl="2">
                <a:buFont typeface="Monotype Sorts" pitchFamily="2" charset="2"/>
                <a:buNone/>
              </a:pPr>
              <a:r>
                <a:rPr lang="en-US" sz="2400" dirty="0" err="1" smtClean="0"/>
                <a:t>int</a:t>
              </a:r>
              <a:r>
                <a:rPr lang="en-US" sz="2400" dirty="0" smtClean="0"/>
                <a:t> counter = </a:t>
              </a:r>
              <a:r>
                <a:rPr lang="en-US" sz="2400" b="1" dirty="0" smtClean="0"/>
                <a:t>4</a:t>
              </a:r>
              <a:r>
                <a:rPr lang="en-US" sz="2400" dirty="0" smtClean="0"/>
                <a:t>;</a:t>
              </a:r>
              <a:endParaRPr lang="en-US" sz="2400" dirty="0"/>
            </a:p>
          </p:txBody>
        </p:sp>
      </p:grpSp>
      <p:sp>
        <p:nvSpPr>
          <p:cNvPr id="8" name="TextBox 7"/>
          <p:cNvSpPr txBox="1"/>
          <p:nvPr/>
        </p:nvSpPr>
        <p:spPr>
          <a:xfrm>
            <a:off x="7543800" y="4419600"/>
            <a:ext cx="1046633" cy="646331"/>
          </a:xfrm>
          <a:prstGeom prst="rect">
            <a:avLst/>
          </a:prstGeom>
          <a:noFill/>
        </p:spPr>
        <p:txBody>
          <a:bodyPr wrap="none" rtlCol="0">
            <a:spAutoFit/>
          </a:bodyPr>
          <a:lstStyle/>
          <a:p>
            <a:r>
              <a:rPr lang="en-US" dirty="0" smtClean="0"/>
              <a:t>(shared </a:t>
            </a:r>
          </a:p>
          <a:p>
            <a:r>
              <a:rPr lang="en-US" dirty="0" smtClean="0"/>
              <a:t>memory)</a:t>
            </a:r>
            <a:endParaRPr lang="en-US" dirty="0"/>
          </a:p>
        </p:txBody>
      </p:sp>
      <p:sp>
        <p:nvSpPr>
          <p:cNvPr id="9" name="Rectangle 8"/>
          <p:cNvSpPr/>
          <p:nvPr/>
        </p:nvSpPr>
        <p:spPr>
          <a:xfrm>
            <a:off x="762000" y="2133600"/>
            <a:ext cx="2667000" cy="646331"/>
          </a:xfrm>
          <a:prstGeom prst="rect">
            <a:avLst/>
          </a:prstGeom>
        </p:spPr>
        <p:txBody>
          <a:bodyPr wrap="square">
            <a:spAutoFit/>
          </a:bodyPr>
          <a:lstStyle/>
          <a:p>
            <a:r>
              <a:rPr lang="en-US" dirty="0">
                <a:solidFill>
                  <a:srgbClr val="00B0F0"/>
                </a:solidFill>
              </a:rPr>
              <a:t/>
            </a:r>
            <a:br>
              <a:rPr lang="en-US" dirty="0">
                <a:solidFill>
                  <a:srgbClr val="00B0F0"/>
                </a:solidFill>
              </a:rPr>
            </a:br>
            <a:endParaRPr lang="en-US" dirty="0"/>
          </a:p>
        </p:txBody>
      </p:sp>
      <p:sp>
        <p:nvSpPr>
          <p:cNvPr id="22" name="Rectangle 21"/>
          <p:cNvSpPr/>
          <p:nvPr/>
        </p:nvSpPr>
        <p:spPr bwMode="auto">
          <a:xfrm>
            <a:off x="684213" y="3103418"/>
            <a:ext cx="2072842" cy="108065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Helvetica" pitchFamily="34" charset="0"/>
            </a:endParaRPr>
          </a:p>
        </p:txBody>
      </p:sp>
      <p:sp>
        <p:nvSpPr>
          <p:cNvPr id="23" name="Rectangle 22"/>
          <p:cNvSpPr/>
          <p:nvPr/>
        </p:nvSpPr>
        <p:spPr>
          <a:xfrm>
            <a:off x="700689" y="3118603"/>
            <a:ext cx="1351588" cy="369332"/>
          </a:xfrm>
          <a:prstGeom prst="rect">
            <a:avLst/>
          </a:prstGeom>
        </p:spPr>
        <p:txBody>
          <a:bodyPr wrap="none">
            <a:spAutoFit/>
          </a:bodyPr>
          <a:lstStyle/>
          <a:p>
            <a:r>
              <a:rPr lang="en-US" dirty="0">
                <a:solidFill>
                  <a:srgbClr val="00B0F0"/>
                </a:solidFill>
              </a:rPr>
              <a:t>register1 </a:t>
            </a:r>
            <a:r>
              <a:rPr lang="en-US" dirty="0" smtClean="0">
                <a:solidFill>
                  <a:srgbClr val="00B0F0"/>
                </a:solidFill>
              </a:rPr>
              <a:t>= 6</a:t>
            </a:r>
            <a:endParaRPr lang="en-US" dirty="0"/>
          </a:p>
        </p:txBody>
      </p:sp>
      <p:sp>
        <p:nvSpPr>
          <p:cNvPr id="24" name="Rectangle 23"/>
          <p:cNvSpPr/>
          <p:nvPr/>
        </p:nvSpPr>
        <p:spPr>
          <a:xfrm>
            <a:off x="685800" y="3429000"/>
            <a:ext cx="1351588" cy="369332"/>
          </a:xfrm>
          <a:prstGeom prst="rect">
            <a:avLst/>
          </a:prstGeom>
        </p:spPr>
        <p:txBody>
          <a:bodyPr wrap="none">
            <a:spAutoFit/>
          </a:bodyPr>
          <a:lstStyle/>
          <a:p>
            <a:r>
              <a:rPr lang="en-US" dirty="0">
                <a:solidFill>
                  <a:srgbClr val="FF0000"/>
                </a:solidFill>
              </a:rPr>
              <a:t>register2 = </a:t>
            </a:r>
            <a:r>
              <a:rPr lang="en-US" dirty="0" smtClean="0">
                <a:solidFill>
                  <a:srgbClr val="FF0000"/>
                </a:solidFill>
              </a:rPr>
              <a:t>4</a:t>
            </a:r>
            <a:endParaRPr lang="en-US" dirty="0">
              <a:solidFill>
                <a:srgbClr val="FF0000"/>
              </a:solidFill>
            </a:endParaRPr>
          </a:p>
        </p:txBody>
      </p:sp>
      <p:sp>
        <p:nvSpPr>
          <p:cNvPr id="11" name="Rectangle 10"/>
          <p:cNvSpPr/>
          <p:nvPr/>
        </p:nvSpPr>
        <p:spPr>
          <a:xfrm>
            <a:off x="682154" y="2115750"/>
            <a:ext cx="2016706" cy="369332"/>
          </a:xfrm>
          <a:prstGeom prst="rect">
            <a:avLst/>
          </a:prstGeom>
        </p:spPr>
        <p:txBody>
          <a:bodyPr wrap="none">
            <a:spAutoFit/>
          </a:bodyPr>
          <a:lstStyle/>
          <a:p>
            <a:r>
              <a:rPr lang="en-US" dirty="0">
                <a:solidFill>
                  <a:srgbClr val="FF0000"/>
                </a:solidFill>
              </a:rPr>
              <a:t> counter = register2</a:t>
            </a:r>
            <a:endParaRPr lang="en-US" dirty="0"/>
          </a:p>
        </p:txBody>
      </p:sp>
      <p:sp>
        <p:nvSpPr>
          <p:cNvPr id="26" name="Rectangular Callout 25"/>
          <p:cNvSpPr/>
          <p:nvPr/>
        </p:nvSpPr>
        <p:spPr>
          <a:xfrm>
            <a:off x="7315634" y="3635681"/>
            <a:ext cx="1510145" cy="612648"/>
          </a:xfrm>
          <a:prstGeom prst="wedgeRectCallout">
            <a:avLst>
              <a:gd name="adj1" fmla="val -50749"/>
              <a:gd name="adj2" fmla="val 11292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P1 writes counter</a:t>
            </a:r>
            <a:endParaRPr lang="en-US" dirty="0"/>
          </a:p>
        </p:txBody>
      </p:sp>
      <p:sp>
        <p:nvSpPr>
          <p:cNvPr id="30" name="Right Arrow 29"/>
          <p:cNvSpPr/>
          <p:nvPr/>
        </p:nvSpPr>
        <p:spPr>
          <a:xfrm>
            <a:off x="4879587" y="6056919"/>
            <a:ext cx="225813" cy="191481"/>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11</a:t>
            </a:fld>
            <a:endParaRPr lang="en-US"/>
          </a:p>
        </p:txBody>
      </p:sp>
    </p:spTree>
    <p:extLst>
      <p:ext uri="{BB962C8B-B14F-4D97-AF65-F5344CB8AC3E}">
        <p14:creationId xmlns:p14="http://schemas.microsoft.com/office/powerpoint/2010/main" val="230307846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algn="ctr" eaLnBrk="0" fontAlgn="base" hangingPunct="0">
              <a:spcBef>
                <a:spcPct val="0"/>
              </a:spcBef>
              <a:spcAft>
                <a:spcPct val="0"/>
              </a:spcAft>
              <a:defRPr>
                <a:solidFill>
                  <a:schemeClr val="tx1"/>
                </a:solidFill>
                <a:latin typeface="Helvetica" pitchFamily="34" charset="0"/>
              </a:defRPr>
            </a:lvl6pPr>
            <a:lvl7pPr marL="2971800" indent="-228600" algn="ctr" eaLnBrk="0" fontAlgn="base" hangingPunct="0">
              <a:spcBef>
                <a:spcPct val="0"/>
              </a:spcBef>
              <a:spcAft>
                <a:spcPct val="0"/>
              </a:spcAft>
              <a:defRPr>
                <a:solidFill>
                  <a:schemeClr val="tx1"/>
                </a:solidFill>
                <a:latin typeface="Helvetica" pitchFamily="34" charset="0"/>
              </a:defRPr>
            </a:lvl7pPr>
            <a:lvl8pPr marL="3429000" indent="-228600" algn="ctr" eaLnBrk="0" fontAlgn="base" hangingPunct="0">
              <a:spcBef>
                <a:spcPct val="0"/>
              </a:spcBef>
              <a:spcAft>
                <a:spcPct val="0"/>
              </a:spcAft>
              <a:defRPr>
                <a:solidFill>
                  <a:schemeClr val="tx1"/>
                </a:solidFill>
                <a:latin typeface="Helvetica" pitchFamily="34" charset="0"/>
              </a:defRPr>
            </a:lvl8pPr>
            <a:lvl9pPr marL="3886200" indent="-228600" algn="ctr" eaLnBrk="0" fontAlgn="base" hangingPunct="0">
              <a:spcBef>
                <a:spcPct val="0"/>
              </a:spcBef>
              <a:spcAft>
                <a:spcPct val="0"/>
              </a:spcAft>
              <a:defRPr>
                <a:solidFill>
                  <a:schemeClr val="tx1"/>
                </a:solidFill>
                <a:latin typeface="Helvetica" pitchFamily="34" charset="0"/>
              </a:defRPr>
            </a:lvl9pPr>
          </a:lstStyle>
          <a:p>
            <a:r>
              <a:rPr lang="en-US" smtClean="0"/>
              <a:t>Operating Systems</a:t>
            </a:r>
          </a:p>
          <a:p>
            <a:endParaRPr lang="en-US" smtClean="0"/>
          </a:p>
        </p:txBody>
      </p:sp>
      <p:sp>
        <p:nvSpPr>
          <p:cNvPr id="8195" name="Rectangle 2"/>
          <p:cNvSpPr>
            <a:spLocks noChangeArrowheads="1"/>
          </p:cNvSpPr>
          <p:nvPr/>
        </p:nvSpPr>
        <p:spPr bwMode="auto">
          <a:xfrm>
            <a:off x="684213" y="342900"/>
            <a:ext cx="7831137" cy="685800"/>
          </a:xfrm>
          <a:prstGeom prst="rect">
            <a:avLst/>
          </a:prstGeom>
          <a:solidFill>
            <a:schemeClr val="bg1"/>
          </a:solidFill>
          <a:ln w="9525">
            <a:solidFill>
              <a:schemeClr val="tx1"/>
            </a:solidFill>
            <a:miter lim="800000"/>
            <a:headEnd/>
            <a:tailEnd/>
          </a:ln>
          <a:effectLst>
            <a:outerShdw dist="107763" dir="2700000" algn="ctr" rotWithShape="0">
              <a:schemeClr val="tx1"/>
            </a:outerShdw>
          </a:effectLst>
        </p:spPr>
        <p:txBody>
          <a:bodyPr wrap="none" anchor="ctr"/>
          <a:lstStyle/>
          <a:p>
            <a:endParaRPr lang="en-US"/>
          </a:p>
        </p:txBody>
      </p:sp>
      <p:sp>
        <p:nvSpPr>
          <p:cNvPr id="8196" name="Rectangle 3"/>
          <p:cNvSpPr>
            <a:spLocks noGrp="1" noChangeArrowheads="1"/>
          </p:cNvSpPr>
          <p:nvPr>
            <p:ph type="title"/>
          </p:nvPr>
        </p:nvSpPr>
        <p:spPr>
          <a:xfrm>
            <a:off x="457200" y="152400"/>
            <a:ext cx="8229600" cy="1143000"/>
          </a:xfrm>
        </p:spPr>
        <p:txBody>
          <a:bodyPr/>
          <a:lstStyle/>
          <a:p>
            <a:r>
              <a:rPr lang="en-US" dirty="0" smtClean="0"/>
              <a:t>Race Condition</a:t>
            </a:r>
          </a:p>
        </p:txBody>
      </p:sp>
      <p:sp>
        <p:nvSpPr>
          <p:cNvPr id="3" name="Rectangle 2"/>
          <p:cNvSpPr/>
          <p:nvPr/>
        </p:nvSpPr>
        <p:spPr bwMode="auto">
          <a:xfrm>
            <a:off x="684213" y="2022764"/>
            <a:ext cx="2072842" cy="108065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Helvetica" pitchFamily="34" charset="0"/>
            </a:endParaRPr>
          </a:p>
        </p:txBody>
      </p:sp>
      <p:sp>
        <p:nvSpPr>
          <p:cNvPr id="4" name="Rectangle 3"/>
          <p:cNvSpPr/>
          <p:nvPr/>
        </p:nvSpPr>
        <p:spPr>
          <a:xfrm>
            <a:off x="682154" y="1545710"/>
            <a:ext cx="859531" cy="477054"/>
          </a:xfrm>
          <a:prstGeom prst="rect">
            <a:avLst/>
          </a:prstGeom>
        </p:spPr>
        <p:txBody>
          <a:bodyPr wrap="none">
            <a:spAutoFit/>
          </a:bodyPr>
          <a:lstStyle/>
          <a:p>
            <a:r>
              <a:rPr lang="en-US" sz="2500" dirty="0"/>
              <a:t>CPU</a:t>
            </a:r>
          </a:p>
        </p:txBody>
      </p:sp>
      <p:sp>
        <p:nvSpPr>
          <p:cNvPr id="13" name="Rectangle 12"/>
          <p:cNvSpPr/>
          <p:nvPr/>
        </p:nvSpPr>
        <p:spPr bwMode="auto">
          <a:xfrm>
            <a:off x="5089958" y="1782381"/>
            <a:ext cx="2377642" cy="108065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Helvetica" pitchFamily="34" charset="0"/>
            </a:endParaRPr>
          </a:p>
        </p:txBody>
      </p:sp>
      <p:sp>
        <p:nvSpPr>
          <p:cNvPr id="14" name="Rectangle 13"/>
          <p:cNvSpPr/>
          <p:nvPr/>
        </p:nvSpPr>
        <p:spPr bwMode="auto">
          <a:xfrm>
            <a:off x="5094136" y="2863034"/>
            <a:ext cx="2377642" cy="1632765"/>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Helvetica" pitchFamily="34" charset="0"/>
            </a:endParaRPr>
          </a:p>
        </p:txBody>
      </p:sp>
      <p:sp>
        <p:nvSpPr>
          <p:cNvPr id="10" name="Rectangle 9"/>
          <p:cNvSpPr/>
          <p:nvPr/>
        </p:nvSpPr>
        <p:spPr>
          <a:xfrm>
            <a:off x="5089958" y="1219200"/>
            <a:ext cx="1303498" cy="477054"/>
          </a:xfrm>
          <a:prstGeom prst="rect">
            <a:avLst/>
          </a:prstGeom>
        </p:spPr>
        <p:txBody>
          <a:bodyPr wrap="none">
            <a:spAutoFit/>
          </a:bodyPr>
          <a:lstStyle/>
          <a:p>
            <a:r>
              <a:rPr lang="en-US" sz="2500" dirty="0" smtClean="0"/>
              <a:t>Memory</a:t>
            </a:r>
            <a:endParaRPr lang="en-US" sz="2500" dirty="0"/>
          </a:p>
        </p:txBody>
      </p:sp>
      <p:sp>
        <p:nvSpPr>
          <p:cNvPr id="2" name="Rectangle 1"/>
          <p:cNvSpPr/>
          <p:nvPr/>
        </p:nvSpPr>
        <p:spPr>
          <a:xfrm>
            <a:off x="5361780" y="2389909"/>
            <a:ext cx="1343819" cy="353291"/>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lumMod val="95000"/>
                    <a:lumOff val="5000"/>
                  </a:schemeClr>
                </a:solidFill>
              </a:rPr>
              <a:t>PCB1</a:t>
            </a:r>
            <a:endParaRPr lang="en-US" b="1" dirty="0">
              <a:solidFill>
                <a:schemeClr val="tx1">
                  <a:lumMod val="95000"/>
                  <a:lumOff val="5000"/>
                </a:schemeClr>
              </a:solidFill>
            </a:endParaRPr>
          </a:p>
        </p:txBody>
      </p:sp>
      <p:sp>
        <p:nvSpPr>
          <p:cNvPr id="5" name="TextBox 4"/>
          <p:cNvSpPr txBox="1"/>
          <p:nvPr/>
        </p:nvSpPr>
        <p:spPr>
          <a:xfrm>
            <a:off x="7540665" y="2069862"/>
            <a:ext cx="1374735" cy="369332"/>
          </a:xfrm>
          <a:prstGeom prst="rect">
            <a:avLst/>
          </a:prstGeom>
          <a:noFill/>
        </p:spPr>
        <p:txBody>
          <a:bodyPr wrap="none" rtlCol="0">
            <a:spAutoFit/>
          </a:bodyPr>
          <a:lstStyle/>
          <a:p>
            <a:r>
              <a:rPr lang="en-US" dirty="0" smtClean="0"/>
              <a:t>Kernel space</a:t>
            </a:r>
            <a:endParaRPr lang="en-US" dirty="0"/>
          </a:p>
        </p:txBody>
      </p:sp>
      <p:sp>
        <p:nvSpPr>
          <p:cNvPr id="17" name="Rectangle 16"/>
          <p:cNvSpPr/>
          <p:nvPr/>
        </p:nvSpPr>
        <p:spPr bwMode="auto">
          <a:xfrm>
            <a:off x="5094136" y="4953000"/>
            <a:ext cx="2377642" cy="1632765"/>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Helvetica" pitchFamily="34" charset="0"/>
            </a:endParaRPr>
          </a:p>
        </p:txBody>
      </p:sp>
      <p:sp>
        <p:nvSpPr>
          <p:cNvPr id="18" name="Rectangle 17"/>
          <p:cNvSpPr/>
          <p:nvPr/>
        </p:nvSpPr>
        <p:spPr>
          <a:xfrm>
            <a:off x="4898570" y="5137966"/>
            <a:ext cx="2621102" cy="1200329"/>
          </a:xfrm>
          <a:prstGeom prst="rect">
            <a:avLst/>
          </a:prstGeom>
        </p:spPr>
        <p:txBody>
          <a:bodyPr wrap="none">
            <a:spAutoFit/>
          </a:bodyPr>
          <a:lstStyle/>
          <a:p>
            <a:pPr algn="ctr" eaLnBrk="0" fontAlgn="base" hangingPunct="0">
              <a:spcBef>
                <a:spcPct val="0"/>
              </a:spcBef>
              <a:spcAft>
                <a:spcPct val="0"/>
              </a:spcAft>
            </a:pPr>
            <a:r>
              <a:rPr lang="en-US" dirty="0" smtClean="0">
                <a:latin typeface="Helvetica" pitchFamily="34" charset="0"/>
              </a:rPr>
              <a:t>P1:</a:t>
            </a:r>
          </a:p>
          <a:p>
            <a:r>
              <a:rPr lang="en-US" dirty="0" smtClean="0">
                <a:solidFill>
                  <a:srgbClr val="FF0000"/>
                </a:solidFill>
              </a:rPr>
              <a:t>    register2 </a:t>
            </a:r>
            <a:r>
              <a:rPr lang="en-US" dirty="0">
                <a:solidFill>
                  <a:srgbClr val="FF0000"/>
                </a:solidFill>
              </a:rPr>
              <a:t>= </a:t>
            </a:r>
            <a:r>
              <a:rPr lang="en-US" dirty="0" smtClean="0">
                <a:solidFill>
                  <a:srgbClr val="FF0000"/>
                </a:solidFill>
              </a:rPr>
              <a:t>counter</a:t>
            </a:r>
            <a:r>
              <a:rPr lang="en-US" dirty="0">
                <a:solidFill>
                  <a:srgbClr val="FF0000"/>
                </a:solidFill>
              </a:rPr>
              <a:t/>
            </a:r>
            <a:br>
              <a:rPr lang="en-US" dirty="0">
                <a:solidFill>
                  <a:srgbClr val="FF0000"/>
                </a:solidFill>
              </a:rPr>
            </a:br>
            <a:r>
              <a:rPr lang="en-US" dirty="0">
                <a:solidFill>
                  <a:srgbClr val="FF0000"/>
                </a:solidFill>
              </a:rPr>
              <a:t>    </a:t>
            </a:r>
            <a:r>
              <a:rPr lang="en-US" dirty="0" smtClean="0">
                <a:solidFill>
                  <a:srgbClr val="FF0000"/>
                </a:solidFill>
              </a:rPr>
              <a:t>register2 </a:t>
            </a:r>
            <a:r>
              <a:rPr lang="en-US" dirty="0">
                <a:solidFill>
                  <a:srgbClr val="FF0000"/>
                </a:solidFill>
              </a:rPr>
              <a:t>= register2 - 1</a:t>
            </a:r>
            <a:br>
              <a:rPr lang="en-US" dirty="0">
                <a:solidFill>
                  <a:srgbClr val="FF0000"/>
                </a:solidFill>
              </a:rPr>
            </a:br>
            <a:r>
              <a:rPr lang="en-US" dirty="0">
                <a:solidFill>
                  <a:srgbClr val="FF0000"/>
                </a:solidFill>
              </a:rPr>
              <a:t>    </a:t>
            </a:r>
            <a:r>
              <a:rPr lang="en-US" dirty="0" smtClean="0">
                <a:solidFill>
                  <a:srgbClr val="FF0000"/>
                </a:solidFill>
              </a:rPr>
              <a:t>counter </a:t>
            </a:r>
            <a:r>
              <a:rPr lang="en-US" dirty="0">
                <a:solidFill>
                  <a:srgbClr val="FF0000"/>
                </a:solidFill>
              </a:rPr>
              <a:t>= register2</a:t>
            </a:r>
          </a:p>
        </p:txBody>
      </p:sp>
      <p:sp>
        <p:nvSpPr>
          <p:cNvPr id="19" name="TextBox 18"/>
          <p:cNvSpPr txBox="1"/>
          <p:nvPr/>
        </p:nvSpPr>
        <p:spPr>
          <a:xfrm>
            <a:off x="7617941" y="2933937"/>
            <a:ext cx="1205779" cy="369332"/>
          </a:xfrm>
          <a:prstGeom prst="rect">
            <a:avLst/>
          </a:prstGeom>
          <a:noFill/>
        </p:spPr>
        <p:txBody>
          <a:bodyPr wrap="none" rtlCol="0">
            <a:spAutoFit/>
          </a:bodyPr>
          <a:lstStyle/>
          <a:p>
            <a:r>
              <a:rPr lang="en-US" dirty="0" smtClean="0"/>
              <a:t>User space</a:t>
            </a:r>
            <a:endParaRPr lang="en-US" dirty="0"/>
          </a:p>
        </p:txBody>
      </p:sp>
      <p:grpSp>
        <p:nvGrpSpPr>
          <p:cNvPr id="7" name="Group 6"/>
          <p:cNvGrpSpPr/>
          <p:nvPr/>
        </p:nvGrpSpPr>
        <p:grpSpPr>
          <a:xfrm>
            <a:off x="4495800" y="4495800"/>
            <a:ext cx="3008709" cy="495815"/>
            <a:chOff x="4648200" y="4648200"/>
            <a:chExt cx="3008709" cy="495815"/>
          </a:xfrm>
        </p:grpSpPr>
        <p:sp>
          <p:nvSpPr>
            <p:cNvPr id="20" name="Rectangle 19"/>
            <p:cNvSpPr/>
            <p:nvPr/>
          </p:nvSpPr>
          <p:spPr bwMode="auto">
            <a:xfrm>
              <a:off x="5240299" y="4648200"/>
              <a:ext cx="2377642" cy="46273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Helvetica" pitchFamily="34" charset="0"/>
              </a:endParaRPr>
            </a:p>
          </p:txBody>
        </p:sp>
        <p:sp>
          <p:nvSpPr>
            <p:cNvPr id="21" name="Rectangle 20"/>
            <p:cNvSpPr/>
            <p:nvPr/>
          </p:nvSpPr>
          <p:spPr>
            <a:xfrm>
              <a:off x="4648200" y="4682350"/>
              <a:ext cx="3008709" cy="461665"/>
            </a:xfrm>
            <a:prstGeom prst="rect">
              <a:avLst/>
            </a:prstGeom>
          </p:spPr>
          <p:txBody>
            <a:bodyPr wrap="none">
              <a:spAutoFit/>
            </a:bodyPr>
            <a:lstStyle/>
            <a:p>
              <a:pPr lvl="2">
                <a:buFont typeface="Monotype Sorts" pitchFamily="2" charset="2"/>
                <a:buNone/>
              </a:pPr>
              <a:r>
                <a:rPr lang="en-US" sz="2400" dirty="0" err="1" smtClean="0"/>
                <a:t>int</a:t>
              </a:r>
              <a:r>
                <a:rPr lang="en-US" sz="2400" dirty="0" smtClean="0"/>
                <a:t> counter = </a:t>
              </a:r>
              <a:r>
                <a:rPr lang="en-US" sz="2400" b="1" dirty="0" smtClean="0"/>
                <a:t>4</a:t>
              </a:r>
              <a:r>
                <a:rPr lang="en-US" sz="2400" dirty="0" smtClean="0"/>
                <a:t>;</a:t>
              </a:r>
              <a:endParaRPr lang="en-US" sz="2400" dirty="0"/>
            </a:p>
          </p:txBody>
        </p:sp>
      </p:grpSp>
      <p:sp>
        <p:nvSpPr>
          <p:cNvPr id="8" name="TextBox 7"/>
          <p:cNvSpPr txBox="1"/>
          <p:nvPr/>
        </p:nvSpPr>
        <p:spPr>
          <a:xfrm>
            <a:off x="7543800" y="4419600"/>
            <a:ext cx="1046633" cy="646331"/>
          </a:xfrm>
          <a:prstGeom prst="rect">
            <a:avLst/>
          </a:prstGeom>
          <a:noFill/>
        </p:spPr>
        <p:txBody>
          <a:bodyPr wrap="none" rtlCol="0">
            <a:spAutoFit/>
          </a:bodyPr>
          <a:lstStyle/>
          <a:p>
            <a:r>
              <a:rPr lang="en-US" dirty="0" smtClean="0"/>
              <a:t>(shared </a:t>
            </a:r>
          </a:p>
          <a:p>
            <a:r>
              <a:rPr lang="en-US" dirty="0" smtClean="0"/>
              <a:t>memory)</a:t>
            </a:r>
            <a:endParaRPr lang="en-US" dirty="0"/>
          </a:p>
        </p:txBody>
      </p:sp>
      <p:sp>
        <p:nvSpPr>
          <p:cNvPr id="9" name="Rectangle 8"/>
          <p:cNvSpPr/>
          <p:nvPr/>
        </p:nvSpPr>
        <p:spPr>
          <a:xfrm>
            <a:off x="762000" y="2133600"/>
            <a:ext cx="2667000" cy="646331"/>
          </a:xfrm>
          <a:prstGeom prst="rect">
            <a:avLst/>
          </a:prstGeom>
        </p:spPr>
        <p:txBody>
          <a:bodyPr wrap="square">
            <a:spAutoFit/>
          </a:bodyPr>
          <a:lstStyle/>
          <a:p>
            <a:r>
              <a:rPr lang="en-US" dirty="0">
                <a:solidFill>
                  <a:srgbClr val="00B0F0"/>
                </a:solidFill>
              </a:rPr>
              <a:t/>
            </a:r>
            <a:br>
              <a:rPr lang="en-US" dirty="0">
                <a:solidFill>
                  <a:srgbClr val="00B0F0"/>
                </a:solidFill>
              </a:rPr>
            </a:br>
            <a:endParaRPr lang="en-US" dirty="0"/>
          </a:p>
        </p:txBody>
      </p:sp>
      <p:sp>
        <p:nvSpPr>
          <p:cNvPr id="22" name="Rectangle 21"/>
          <p:cNvSpPr/>
          <p:nvPr/>
        </p:nvSpPr>
        <p:spPr bwMode="auto">
          <a:xfrm>
            <a:off x="684213" y="3103418"/>
            <a:ext cx="2072842" cy="108065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Helvetica" pitchFamily="34" charset="0"/>
            </a:endParaRPr>
          </a:p>
        </p:txBody>
      </p:sp>
      <p:sp>
        <p:nvSpPr>
          <p:cNvPr id="23" name="Rectangle 22"/>
          <p:cNvSpPr/>
          <p:nvPr/>
        </p:nvSpPr>
        <p:spPr>
          <a:xfrm>
            <a:off x="700689" y="3118603"/>
            <a:ext cx="1351588" cy="369332"/>
          </a:xfrm>
          <a:prstGeom prst="rect">
            <a:avLst/>
          </a:prstGeom>
        </p:spPr>
        <p:txBody>
          <a:bodyPr wrap="none">
            <a:spAutoFit/>
          </a:bodyPr>
          <a:lstStyle/>
          <a:p>
            <a:r>
              <a:rPr lang="en-US" dirty="0">
                <a:solidFill>
                  <a:srgbClr val="00B0F0"/>
                </a:solidFill>
              </a:rPr>
              <a:t>register1 </a:t>
            </a:r>
            <a:r>
              <a:rPr lang="en-US" dirty="0" smtClean="0">
                <a:solidFill>
                  <a:srgbClr val="00B0F0"/>
                </a:solidFill>
              </a:rPr>
              <a:t>= 6</a:t>
            </a:r>
            <a:endParaRPr lang="en-US" dirty="0"/>
          </a:p>
        </p:txBody>
      </p:sp>
      <p:sp>
        <p:nvSpPr>
          <p:cNvPr id="24" name="Rectangle 23"/>
          <p:cNvSpPr/>
          <p:nvPr/>
        </p:nvSpPr>
        <p:spPr>
          <a:xfrm>
            <a:off x="685800" y="3429000"/>
            <a:ext cx="1351588" cy="369332"/>
          </a:xfrm>
          <a:prstGeom prst="rect">
            <a:avLst/>
          </a:prstGeom>
        </p:spPr>
        <p:txBody>
          <a:bodyPr wrap="none">
            <a:spAutoFit/>
          </a:bodyPr>
          <a:lstStyle/>
          <a:p>
            <a:r>
              <a:rPr lang="en-US" dirty="0">
                <a:solidFill>
                  <a:srgbClr val="FF0000"/>
                </a:solidFill>
              </a:rPr>
              <a:t>register2 = </a:t>
            </a:r>
            <a:r>
              <a:rPr lang="en-US" dirty="0" smtClean="0">
                <a:solidFill>
                  <a:srgbClr val="FF0000"/>
                </a:solidFill>
              </a:rPr>
              <a:t>4</a:t>
            </a:r>
            <a:endParaRPr lang="en-US" dirty="0">
              <a:solidFill>
                <a:srgbClr val="FF0000"/>
              </a:solidFill>
            </a:endParaRPr>
          </a:p>
        </p:txBody>
      </p:sp>
      <p:sp>
        <p:nvSpPr>
          <p:cNvPr id="11" name="Rectangle 10"/>
          <p:cNvSpPr/>
          <p:nvPr/>
        </p:nvSpPr>
        <p:spPr>
          <a:xfrm>
            <a:off x="682154" y="2115750"/>
            <a:ext cx="2016706" cy="369332"/>
          </a:xfrm>
          <a:prstGeom prst="rect">
            <a:avLst/>
          </a:prstGeom>
        </p:spPr>
        <p:txBody>
          <a:bodyPr wrap="none">
            <a:spAutoFit/>
          </a:bodyPr>
          <a:lstStyle/>
          <a:p>
            <a:r>
              <a:rPr lang="en-US" dirty="0">
                <a:solidFill>
                  <a:srgbClr val="FF0000"/>
                </a:solidFill>
              </a:rPr>
              <a:t> counter = register2</a:t>
            </a:r>
            <a:endParaRPr lang="en-US" dirty="0"/>
          </a:p>
        </p:txBody>
      </p:sp>
      <p:sp>
        <p:nvSpPr>
          <p:cNvPr id="27" name="Rectangular Callout 26"/>
          <p:cNvSpPr/>
          <p:nvPr/>
        </p:nvSpPr>
        <p:spPr>
          <a:xfrm>
            <a:off x="1361594" y="5562599"/>
            <a:ext cx="2677006" cy="775695"/>
          </a:xfrm>
          <a:prstGeom prst="wedgeRectCallout">
            <a:avLst>
              <a:gd name="adj1" fmla="val 94183"/>
              <a:gd name="adj2" fmla="val -15106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Race condition. </a:t>
            </a:r>
            <a:r>
              <a:rPr lang="en-US" dirty="0"/>
              <a:t> </a:t>
            </a:r>
            <a:r>
              <a:rPr lang="en-US" dirty="0" smtClean="0"/>
              <a:t>Is there other possible value?</a:t>
            </a:r>
            <a:endParaRPr lang="en-US" dirty="0"/>
          </a:p>
        </p:txBody>
      </p:sp>
      <p:sp>
        <p:nvSpPr>
          <p:cNvPr id="28" name="Right Arrow 27"/>
          <p:cNvSpPr/>
          <p:nvPr/>
        </p:nvSpPr>
        <p:spPr>
          <a:xfrm>
            <a:off x="4879587" y="6285519"/>
            <a:ext cx="225813" cy="191481"/>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12</a:t>
            </a:fld>
            <a:endParaRPr lang="en-US"/>
          </a:p>
        </p:txBody>
      </p:sp>
    </p:spTree>
    <p:extLst>
      <p:ext uri="{BB962C8B-B14F-4D97-AF65-F5344CB8AC3E}">
        <p14:creationId xmlns:p14="http://schemas.microsoft.com/office/powerpoint/2010/main" val="29072415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AutoShape 2"/>
          <p:cNvSpPr>
            <a:spLocks noChangeArrowheads="1"/>
          </p:cNvSpPr>
          <p:nvPr/>
        </p:nvSpPr>
        <p:spPr bwMode="auto">
          <a:xfrm>
            <a:off x="6978650" y="685800"/>
            <a:ext cx="1476375" cy="376238"/>
          </a:xfrm>
          <a:prstGeom prst="roundRect">
            <a:avLst>
              <a:gd name="adj" fmla="val 37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spAutoFit/>
          </a:bodyPr>
          <a:lstStyle/>
          <a:p>
            <a:pPr>
              <a:lnSpc>
                <a:spcPts val="2938"/>
              </a:lnSpc>
              <a:buClr>
                <a:srgbClr val="000000"/>
              </a:buClr>
              <a:buSzPct val="100000"/>
              <a:buFont typeface="Times New Roman"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solidFill>
                  <a:schemeClr val="tx1"/>
                </a:solidFill>
                <a:latin typeface="Arial Black" pitchFamily="34" charset="0"/>
              </a:rPr>
              <a:t>Progress</a:t>
            </a:r>
          </a:p>
        </p:txBody>
      </p:sp>
      <p:sp>
        <p:nvSpPr>
          <p:cNvPr id="92163" name="AutoShape 3"/>
          <p:cNvSpPr>
            <a:spLocks noChangeArrowheads="1"/>
          </p:cNvSpPr>
          <p:nvPr/>
        </p:nvSpPr>
        <p:spPr bwMode="auto">
          <a:xfrm>
            <a:off x="3360738" y="712788"/>
            <a:ext cx="2865437" cy="376237"/>
          </a:xfrm>
          <a:prstGeom prst="roundRect">
            <a:avLst>
              <a:gd name="adj" fmla="val 37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spAutoFit/>
          </a:bodyPr>
          <a:lstStyle/>
          <a:p>
            <a:pPr>
              <a:lnSpc>
                <a:spcPts val="2938"/>
              </a:lnSpc>
              <a:buClr>
                <a:srgbClr val="000000"/>
              </a:buClr>
              <a:buSzPct val="100000"/>
              <a:buFont typeface="Times New Roman"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solidFill>
                  <a:schemeClr val="tx1"/>
                </a:solidFill>
                <a:latin typeface="Arial Black" pitchFamily="34" charset="0"/>
              </a:rPr>
              <a:t>Mutual Exclusion</a:t>
            </a:r>
          </a:p>
        </p:txBody>
      </p:sp>
      <p:sp>
        <p:nvSpPr>
          <p:cNvPr id="92164" name="AutoShape 4"/>
          <p:cNvSpPr>
            <a:spLocks noChangeArrowheads="1"/>
          </p:cNvSpPr>
          <p:nvPr/>
        </p:nvSpPr>
        <p:spPr bwMode="auto">
          <a:xfrm>
            <a:off x="457200" y="712788"/>
            <a:ext cx="2306638" cy="376237"/>
          </a:xfrm>
          <a:prstGeom prst="roundRect">
            <a:avLst>
              <a:gd name="adj" fmla="val 37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spAutoFit/>
          </a:bodyPr>
          <a:lstStyle/>
          <a:p>
            <a:pPr>
              <a:lnSpc>
                <a:spcPts val="2938"/>
              </a:lnSpc>
              <a:buClr>
                <a:srgbClr val="000000"/>
              </a:buClr>
              <a:buSzPct val="100000"/>
              <a:buFont typeface="Times New Roman"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solidFill>
                  <a:schemeClr val="tx1"/>
                </a:solidFill>
                <a:latin typeface="Arial Black" pitchFamily="34" charset="0"/>
              </a:rPr>
              <a:t>Bounded Wait</a:t>
            </a:r>
          </a:p>
        </p:txBody>
      </p:sp>
      <p:sp>
        <p:nvSpPr>
          <p:cNvPr id="92166" name="AutoShape 6"/>
          <p:cNvSpPr>
            <a:spLocks noChangeArrowheads="1"/>
          </p:cNvSpPr>
          <p:nvPr/>
        </p:nvSpPr>
        <p:spPr bwMode="auto">
          <a:xfrm>
            <a:off x="5029200" y="4114800"/>
            <a:ext cx="3951288" cy="307975"/>
          </a:xfrm>
          <a:prstGeom prst="roundRect">
            <a:avLst>
              <a:gd name="adj" fmla="val 4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spAutoFit/>
          </a:bodyPr>
          <a:lstStyle/>
          <a:p>
            <a:pPr>
              <a:lnSpc>
                <a:spcPts val="2400"/>
              </a:lnSpc>
              <a:buClr>
                <a:srgbClr val="000000"/>
              </a:buClr>
              <a:buSzPct val="100000"/>
              <a:buFont typeface="Times New Roman"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i="1">
                <a:solidFill>
                  <a:schemeClr val="tx1"/>
                </a:solidFill>
                <a:latin typeface="Verdana" pitchFamily="34" charset="0"/>
              </a:rPr>
              <a:t>Good concrete example...</a:t>
            </a:r>
          </a:p>
        </p:txBody>
      </p:sp>
      <p:sp>
        <p:nvSpPr>
          <p:cNvPr id="2" name="Footer Placeholder 1"/>
          <p:cNvSpPr>
            <a:spLocks noGrp="1"/>
          </p:cNvSpPr>
          <p:nvPr>
            <p:ph type="ftr" sz="quarter" idx="11"/>
          </p:nvPr>
        </p:nvSpPr>
        <p:spPr/>
        <p:txBody>
          <a:bodyPr/>
          <a:lstStyle/>
          <a:p>
            <a:r>
              <a:rPr lang="en-US" smtClean="0"/>
              <a:t>Operating Systems </a:t>
            </a:r>
            <a:endParaRPr lang="en-US"/>
          </a:p>
        </p:txBody>
      </p:sp>
      <p:sp>
        <p:nvSpPr>
          <p:cNvPr id="3" name="Slide Number Placeholder 2"/>
          <p:cNvSpPr>
            <a:spLocks noGrp="1"/>
          </p:cNvSpPr>
          <p:nvPr>
            <p:ph type="sldNum" sz="quarter" idx="12"/>
          </p:nvPr>
        </p:nvSpPr>
        <p:spPr/>
        <p:txBody>
          <a:bodyPr/>
          <a:lstStyle/>
          <a:p>
            <a:fld id="{B6F15528-21DE-4FAA-801E-634DDDAF4B2B}" type="slidenum">
              <a:rPr lang="en-US" smtClean="0"/>
              <a:pPr/>
              <a:t>13</a:t>
            </a:fld>
            <a:endParaRPr lang="en-US"/>
          </a:p>
        </p:txBody>
      </p:sp>
    </p:spTree>
    <p:extLst>
      <p:ext uri="{BB962C8B-B14F-4D97-AF65-F5344CB8AC3E}">
        <p14:creationId xmlns:p14="http://schemas.microsoft.com/office/powerpoint/2010/main" val="397763533"/>
      </p:ext>
    </p:extLst>
  </p:cSld>
  <p:clrMapOvr>
    <a:masterClrMapping/>
  </p:clrMapOvr>
  <p:transition spd="med"/>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42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a:blipFill dpi="0" rotWithShape="0">
                  <a:blip/>
                  <a:srcRect/>
                  <a:stretch>
                    <a:fillRect/>
                  </a:stretch>
                </a:blipFill>
              </a14:hiddenFill>
            </a:ext>
          </a:extLst>
        </p:spPr>
      </p:pic>
      <p:sp>
        <p:nvSpPr>
          <p:cNvPr id="94211" name="AutoShape 3"/>
          <p:cNvSpPr>
            <a:spLocks noChangeArrowheads="1"/>
          </p:cNvSpPr>
          <p:nvPr/>
        </p:nvSpPr>
        <p:spPr bwMode="auto">
          <a:xfrm>
            <a:off x="6978650" y="815975"/>
            <a:ext cx="1476375" cy="376238"/>
          </a:xfrm>
          <a:prstGeom prst="roundRect">
            <a:avLst>
              <a:gd name="adj" fmla="val 37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spAutoFit/>
          </a:bodyPr>
          <a:lstStyle/>
          <a:p>
            <a:pPr>
              <a:lnSpc>
                <a:spcPts val="2938"/>
              </a:lnSpc>
              <a:buClr>
                <a:srgbClr val="000000"/>
              </a:buClr>
              <a:buSzPct val="100000"/>
              <a:buFont typeface="Times New Roman"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solidFill>
                  <a:schemeClr val="tx1"/>
                </a:solidFill>
                <a:latin typeface="Arial Black" pitchFamily="34" charset="0"/>
              </a:rPr>
              <a:t>Progress</a:t>
            </a:r>
          </a:p>
        </p:txBody>
      </p:sp>
      <p:sp>
        <p:nvSpPr>
          <p:cNvPr id="94212" name="AutoShape 4"/>
          <p:cNvSpPr>
            <a:spLocks noChangeArrowheads="1"/>
          </p:cNvSpPr>
          <p:nvPr/>
        </p:nvSpPr>
        <p:spPr bwMode="auto">
          <a:xfrm>
            <a:off x="3360738" y="842963"/>
            <a:ext cx="2865437" cy="376237"/>
          </a:xfrm>
          <a:prstGeom prst="roundRect">
            <a:avLst>
              <a:gd name="adj" fmla="val 37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spAutoFit/>
          </a:bodyPr>
          <a:lstStyle/>
          <a:p>
            <a:pPr>
              <a:lnSpc>
                <a:spcPts val="2938"/>
              </a:lnSpc>
              <a:buClr>
                <a:srgbClr val="000000"/>
              </a:buClr>
              <a:buSzPct val="100000"/>
              <a:buFont typeface="Times New Roman"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solidFill>
                  <a:schemeClr val="tx1"/>
                </a:solidFill>
                <a:latin typeface="Arial Black" pitchFamily="34" charset="0"/>
              </a:rPr>
              <a:t>Mutual Exclusion</a:t>
            </a:r>
          </a:p>
        </p:txBody>
      </p:sp>
      <p:sp>
        <p:nvSpPr>
          <p:cNvPr id="94213" name="AutoShape 5"/>
          <p:cNvSpPr>
            <a:spLocks noChangeArrowheads="1"/>
          </p:cNvSpPr>
          <p:nvPr/>
        </p:nvSpPr>
        <p:spPr bwMode="auto">
          <a:xfrm>
            <a:off x="457200" y="842963"/>
            <a:ext cx="2306638" cy="376237"/>
          </a:xfrm>
          <a:prstGeom prst="roundRect">
            <a:avLst>
              <a:gd name="adj" fmla="val 37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spAutoFit/>
          </a:bodyPr>
          <a:lstStyle/>
          <a:p>
            <a:pPr>
              <a:lnSpc>
                <a:spcPts val="2938"/>
              </a:lnSpc>
              <a:buClr>
                <a:srgbClr val="000000"/>
              </a:buClr>
              <a:buSzPct val="100000"/>
              <a:buFont typeface="Times New Roman"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solidFill>
                  <a:schemeClr val="tx1"/>
                </a:solidFill>
                <a:latin typeface="Arial Black" pitchFamily="34" charset="0"/>
              </a:rPr>
              <a:t>Bounded Wait</a:t>
            </a:r>
          </a:p>
        </p:txBody>
      </p:sp>
      <p:sp>
        <p:nvSpPr>
          <p:cNvPr id="94215" name="Text Box 7"/>
          <p:cNvSpPr txBox="1">
            <a:spLocks noChangeArrowheads="1"/>
          </p:cNvSpPr>
          <p:nvPr/>
        </p:nvSpPr>
        <p:spPr bwMode="auto">
          <a:xfrm>
            <a:off x="1676400" y="130175"/>
            <a:ext cx="6248400" cy="396875"/>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i="1" dirty="0">
                <a:latin typeface="Arial" charset="0"/>
              </a:rPr>
              <a:t>visual learning aid: ‘</a:t>
            </a:r>
            <a:r>
              <a:rPr lang="en-US" sz="2000" b="1" i="1" dirty="0">
                <a:latin typeface="Arial" charset="0"/>
              </a:rPr>
              <a:t>bmp’</a:t>
            </a:r>
            <a:r>
              <a:rPr lang="en-US" sz="2000" i="1" dirty="0">
                <a:latin typeface="Arial" charset="0"/>
              </a:rPr>
              <a:t> in alphabetical order</a:t>
            </a:r>
          </a:p>
        </p:txBody>
      </p:sp>
      <p:sp>
        <p:nvSpPr>
          <p:cNvPr id="94216" name="Line 8"/>
          <p:cNvSpPr>
            <a:spLocks noChangeShapeType="1"/>
          </p:cNvSpPr>
          <p:nvPr/>
        </p:nvSpPr>
        <p:spPr bwMode="auto">
          <a:xfrm flipH="1">
            <a:off x="2438400" y="434975"/>
            <a:ext cx="76200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217" name="Line 9"/>
          <p:cNvSpPr>
            <a:spLocks noChangeShapeType="1"/>
          </p:cNvSpPr>
          <p:nvPr/>
        </p:nvSpPr>
        <p:spPr bwMode="auto">
          <a:xfrm>
            <a:off x="5943600" y="434975"/>
            <a:ext cx="60960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218" name="Line 10"/>
          <p:cNvSpPr>
            <a:spLocks noChangeShapeType="1"/>
          </p:cNvSpPr>
          <p:nvPr/>
        </p:nvSpPr>
        <p:spPr bwMode="auto">
          <a:xfrm>
            <a:off x="4648200" y="511175"/>
            <a:ext cx="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 name="Footer Placeholder 1"/>
          <p:cNvSpPr>
            <a:spLocks noGrp="1"/>
          </p:cNvSpPr>
          <p:nvPr>
            <p:ph type="ftr" sz="quarter" idx="11"/>
          </p:nvPr>
        </p:nvSpPr>
        <p:spPr/>
        <p:txBody>
          <a:bodyPr/>
          <a:lstStyle/>
          <a:p>
            <a:r>
              <a:rPr lang="en-US" smtClean="0"/>
              <a:t>Operating Systems </a:t>
            </a:r>
            <a:endParaRPr lang="en-US"/>
          </a:p>
        </p:txBody>
      </p:sp>
      <p:sp>
        <p:nvSpPr>
          <p:cNvPr id="3" name="Slide Number Placeholder 2"/>
          <p:cNvSpPr>
            <a:spLocks noGrp="1"/>
          </p:cNvSpPr>
          <p:nvPr>
            <p:ph type="sldNum" sz="quarter" idx="12"/>
          </p:nvPr>
        </p:nvSpPr>
        <p:spPr/>
        <p:txBody>
          <a:bodyPr/>
          <a:lstStyle/>
          <a:p>
            <a:fld id="{B6F15528-21DE-4FAA-801E-634DDDAF4B2B}" type="slidenum">
              <a:rPr lang="en-US" smtClean="0"/>
              <a:pPr/>
              <a:t>14</a:t>
            </a:fld>
            <a:endParaRPr lang="en-US"/>
          </a:p>
        </p:txBody>
      </p:sp>
    </p:spTree>
    <p:extLst>
      <p:ext uri="{BB962C8B-B14F-4D97-AF65-F5344CB8AC3E}">
        <p14:creationId xmlns:p14="http://schemas.microsoft.com/office/powerpoint/2010/main" val="3334920688"/>
      </p:ext>
    </p:extLst>
  </p:cSld>
  <p:clrMapOvr>
    <a:masterClrMapping/>
  </p:clrMapOvr>
  <p:transition spd="med"/>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625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a:blipFill dpi="0" rotWithShape="0">
                  <a:blip/>
                  <a:srcRect/>
                  <a:stretch>
                    <a:fillRect/>
                  </a:stretch>
                </a:blipFill>
              </a14:hiddenFill>
            </a:ext>
          </a:extLst>
        </p:spPr>
      </p:pic>
      <p:sp>
        <p:nvSpPr>
          <p:cNvPr id="96259" name="Oval 3"/>
          <p:cNvSpPr>
            <a:spLocks noChangeArrowheads="1"/>
          </p:cNvSpPr>
          <p:nvPr/>
        </p:nvSpPr>
        <p:spPr bwMode="auto">
          <a:xfrm>
            <a:off x="2914650" y="1682750"/>
            <a:ext cx="3200400" cy="1600200"/>
          </a:xfrm>
          <a:prstGeom prst="ellipse">
            <a:avLst/>
          </a:prstGeom>
          <a:solidFill>
            <a:srgbClr val="E6E6FF"/>
          </a:solidFill>
          <a:ln w="9360">
            <a:solidFill>
              <a:srgbClr val="000000"/>
            </a:solidFill>
            <a:round/>
            <a:headEnd/>
            <a:tailEnd/>
          </a:ln>
        </p:spPr>
        <p:txBody>
          <a:bodyPr wrap="none" anchor="ctr"/>
          <a:lstStyle/>
          <a:p>
            <a:endParaRPr lang="en-US"/>
          </a:p>
        </p:txBody>
      </p:sp>
      <p:sp>
        <p:nvSpPr>
          <p:cNvPr id="96260" name="AutoShape 4"/>
          <p:cNvSpPr>
            <a:spLocks noChangeArrowheads="1"/>
          </p:cNvSpPr>
          <p:nvPr/>
        </p:nvSpPr>
        <p:spPr bwMode="auto">
          <a:xfrm>
            <a:off x="6978650" y="685800"/>
            <a:ext cx="1471613" cy="430213"/>
          </a:xfrm>
          <a:prstGeom prst="roundRect">
            <a:avLst>
              <a:gd name="adj" fmla="val 37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spAutoFit/>
          </a:bodyPr>
          <a:lstStyle/>
          <a:p>
            <a:pPr>
              <a:lnSpc>
                <a:spcPts val="2938"/>
              </a:lnSpc>
              <a:buClr>
                <a:srgbClr val="000000"/>
              </a:buClr>
              <a:buSzPct val="100000"/>
              <a:buFont typeface="Times New Roman"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solidFill>
                  <a:schemeClr val="tx1"/>
                </a:solidFill>
                <a:latin typeface="Arial Black" pitchFamily="34" charset="0"/>
              </a:rPr>
              <a:t>Progress</a:t>
            </a:r>
          </a:p>
        </p:txBody>
      </p:sp>
      <p:sp>
        <p:nvSpPr>
          <p:cNvPr id="96261" name="Line 5"/>
          <p:cNvSpPr>
            <a:spLocks noChangeShapeType="1"/>
          </p:cNvSpPr>
          <p:nvPr/>
        </p:nvSpPr>
        <p:spPr bwMode="auto">
          <a:xfrm>
            <a:off x="7086600" y="3657600"/>
            <a:ext cx="1588" cy="1588"/>
          </a:xfrm>
          <a:prstGeom prst="line">
            <a:avLst/>
          </a:prstGeom>
          <a:noFill/>
          <a:ln w="936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6262" name="Line 6"/>
          <p:cNvSpPr>
            <a:spLocks noChangeShapeType="1"/>
          </p:cNvSpPr>
          <p:nvPr/>
        </p:nvSpPr>
        <p:spPr bwMode="auto">
          <a:xfrm>
            <a:off x="6629400" y="3079750"/>
            <a:ext cx="457200" cy="685800"/>
          </a:xfrm>
          <a:prstGeom prst="line">
            <a:avLst/>
          </a:prstGeom>
          <a:noFill/>
          <a:ln w="936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6263" name="Line 7"/>
          <p:cNvSpPr>
            <a:spLocks noChangeShapeType="1"/>
          </p:cNvSpPr>
          <p:nvPr/>
        </p:nvSpPr>
        <p:spPr bwMode="auto">
          <a:xfrm>
            <a:off x="5570538" y="3067050"/>
            <a:ext cx="1587" cy="685800"/>
          </a:xfrm>
          <a:prstGeom prst="line">
            <a:avLst/>
          </a:prstGeom>
          <a:noFill/>
          <a:ln w="936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6264" name="Line 8"/>
          <p:cNvSpPr>
            <a:spLocks noChangeShapeType="1"/>
          </p:cNvSpPr>
          <p:nvPr/>
        </p:nvSpPr>
        <p:spPr bwMode="auto">
          <a:xfrm>
            <a:off x="5378450" y="3138488"/>
            <a:ext cx="228600" cy="685800"/>
          </a:xfrm>
          <a:prstGeom prst="line">
            <a:avLst/>
          </a:prstGeom>
          <a:noFill/>
          <a:ln w="936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6265" name="AutoShape 9"/>
          <p:cNvSpPr>
            <a:spLocks noChangeArrowheads="1"/>
          </p:cNvSpPr>
          <p:nvPr/>
        </p:nvSpPr>
        <p:spPr bwMode="auto">
          <a:xfrm>
            <a:off x="3360738" y="712788"/>
            <a:ext cx="2860675" cy="430212"/>
          </a:xfrm>
          <a:prstGeom prst="roundRect">
            <a:avLst>
              <a:gd name="adj" fmla="val 37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spAutoFit/>
          </a:bodyPr>
          <a:lstStyle/>
          <a:p>
            <a:pPr>
              <a:lnSpc>
                <a:spcPts val="2938"/>
              </a:lnSpc>
              <a:buClr>
                <a:srgbClr val="000000"/>
              </a:buClr>
              <a:buSzPct val="100000"/>
              <a:buFont typeface="Times New Roman"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solidFill>
                  <a:schemeClr val="tx1"/>
                </a:solidFill>
                <a:latin typeface="Arial Black" pitchFamily="34" charset="0"/>
              </a:rPr>
              <a:t>Mutual Exclusion</a:t>
            </a:r>
          </a:p>
        </p:txBody>
      </p:sp>
      <p:sp>
        <p:nvSpPr>
          <p:cNvPr id="96266" name="AutoShape 10"/>
          <p:cNvSpPr>
            <a:spLocks noChangeArrowheads="1"/>
          </p:cNvSpPr>
          <p:nvPr/>
        </p:nvSpPr>
        <p:spPr bwMode="auto">
          <a:xfrm>
            <a:off x="457200" y="712788"/>
            <a:ext cx="2301875" cy="430212"/>
          </a:xfrm>
          <a:prstGeom prst="roundRect">
            <a:avLst>
              <a:gd name="adj" fmla="val 37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spAutoFit/>
          </a:bodyPr>
          <a:lstStyle/>
          <a:p>
            <a:pPr>
              <a:lnSpc>
                <a:spcPts val="2938"/>
              </a:lnSpc>
              <a:buClr>
                <a:srgbClr val="000000"/>
              </a:buClr>
              <a:buSzPct val="100000"/>
              <a:buFont typeface="Times New Roman"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solidFill>
                  <a:schemeClr val="tx1"/>
                </a:solidFill>
                <a:latin typeface="Arial Black" pitchFamily="34" charset="0"/>
              </a:rPr>
              <a:t>Bounded Wait</a:t>
            </a:r>
          </a:p>
        </p:txBody>
      </p:sp>
      <p:sp>
        <p:nvSpPr>
          <p:cNvPr id="96267" name="Oval 11"/>
          <p:cNvSpPr>
            <a:spLocks noChangeArrowheads="1"/>
          </p:cNvSpPr>
          <p:nvPr/>
        </p:nvSpPr>
        <p:spPr bwMode="auto">
          <a:xfrm>
            <a:off x="358775" y="1863725"/>
            <a:ext cx="2446338" cy="1600200"/>
          </a:xfrm>
          <a:prstGeom prst="ellipse">
            <a:avLst/>
          </a:prstGeom>
          <a:solidFill>
            <a:srgbClr val="E6E6FF"/>
          </a:solidFill>
          <a:ln w="9360">
            <a:solidFill>
              <a:srgbClr val="000000"/>
            </a:solidFill>
            <a:round/>
            <a:headEnd/>
            <a:tailEnd/>
          </a:ln>
        </p:spPr>
        <p:txBody>
          <a:bodyPr wrap="none" anchor="ctr"/>
          <a:lstStyle/>
          <a:p>
            <a:endParaRPr lang="en-US"/>
          </a:p>
        </p:txBody>
      </p:sp>
      <p:sp>
        <p:nvSpPr>
          <p:cNvPr id="96268" name="Line 12"/>
          <p:cNvSpPr>
            <a:spLocks noChangeShapeType="1"/>
          </p:cNvSpPr>
          <p:nvPr/>
        </p:nvSpPr>
        <p:spPr bwMode="auto">
          <a:xfrm flipH="1">
            <a:off x="1647825" y="3392488"/>
            <a:ext cx="463550" cy="457200"/>
          </a:xfrm>
          <a:prstGeom prst="line">
            <a:avLst/>
          </a:prstGeom>
          <a:noFill/>
          <a:ln w="936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6269" name="Line 13"/>
          <p:cNvSpPr>
            <a:spLocks noChangeShapeType="1"/>
          </p:cNvSpPr>
          <p:nvPr/>
        </p:nvSpPr>
        <p:spPr bwMode="auto">
          <a:xfrm flipH="1">
            <a:off x="1647825" y="3392488"/>
            <a:ext cx="234950" cy="457200"/>
          </a:xfrm>
          <a:prstGeom prst="line">
            <a:avLst/>
          </a:prstGeom>
          <a:noFill/>
          <a:ln w="936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6270" name="Oval 14"/>
          <p:cNvSpPr>
            <a:spLocks noChangeArrowheads="1"/>
          </p:cNvSpPr>
          <p:nvPr/>
        </p:nvSpPr>
        <p:spPr bwMode="auto">
          <a:xfrm>
            <a:off x="4114800" y="4378325"/>
            <a:ext cx="3200400" cy="1600200"/>
          </a:xfrm>
          <a:prstGeom prst="ellipse">
            <a:avLst/>
          </a:prstGeom>
          <a:solidFill>
            <a:srgbClr val="E6E6FF"/>
          </a:solidFill>
          <a:ln w="9360">
            <a:solidFill>
              <a:srgbClr val="000000"/>
            </a:solidFill>
            <a:round/>
            <a:headEnd/>
            <a:tailEnd/>
          </a:ln>
        </p:spPr>
        <p:txBody>
          <a:bodyPr wrap="none" anchor="ctr"/>
          <a:lstStyle/>
          <a:p>
            <a:endParaRPr lang="en-US"/>
          </a:p>
        </p:txBody>
      </p:sp>
      <p:sp>
        <p:nvSpPr>
          <p:cNvPr id="96271" name="Line 15"/>
          <p:cNvSpPr>
            <a:spLocks noChangeShapeType="1"/>
          </p:cNvSpPr>
          <p:nvPr/>
        </p:nvSpPr>
        <p:spPr bwMode="auto">
          <a:xfrm flipH="1">
            <a:off x="6205538" y="3957638"/>
            <a:ext cx="463550" cy="457200"/>
          </a:xfrm>
          <a:prstGeom prst="line">
            <a:avLst/>
          </a:prstGeom>
          <a:noFill/>
          <a:ln w="936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6272" name="Line 16"/>
          <p:cNvSpPr>
            <a:spLocks noChangeShapeType="1"/>
          </p:cNvSpPr>
          <p:nvPr/>
        </p:nvSpPr>
        <p:spPr bwMode="auto">
          <a:xfrm flipH="1">
            <a:off x="6200775" y="3957638"/>
            <a:ext cx="166688" cy="457200"/>
          </a:xfrm>
          <a:prstGeom prst="line">
            <a:avLst/>
          </a:prstGeom>
          <a:noFill/>
          <a:ln w="936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6274" name="Oval 18"/>
          <p:cNvSpPr>
            <a:spLocks noChangeArrowheads="1"/>
          </p:cNvSpPr>
          <p:nvPr/>
        </p:nvSpPr>
        <p:spPr bwMode="auto">
          <a:xfrm>
            <a:off x="6396038" y="1600200"/>
            <a:ext cx="2743200" cy="1914525"/>
          </a:xfrm>
          <a:prstGeom prst="ellipse">
            <a:avLst/>
          </a:prstGeom>
          <a:solidFill>
            <a:srgbClr val="E6E6FF"/>
          </a:solidFill>
          <a:ln w="9360">
            <a:solidFill>
              <a:srgbClr val="000000"/>
            </a:solidFill>
            <a:round/>
            <a:headEnd/>
            <a:tailEnd/>
          </a:ln>
        </p:spPr>
        <p:txBody>
          <a:bodyPr wrap="none" anchor="ctr"/>
          <a:lstStyle/>
          <a:p>
            <a:endParaRPr lang="en-US"/>
          </a:p>
        </p:txBody>
      </p:sp>
      <p:sp>
        <p:nvSpPr>
          <p:cNvPr id="2" name="Footer Placeholder 1"/>
          <p:cNvSpPr>
            <a:spLocks noGrp="1"/>
          </p:cNvSpPr>
          <p:nvPr>
            <p:ph type="ftr" sz="quarter" idx="11"/>
          </p:nvPr>
        </p:nvSpPr>
        <p:spPr/>
        <p:txBody>
          <a:bodyPr/>
          <a:lstStyle/>
          <a:p>
            <a:r>
              <a:rPr lang="en-US" smtClean="0"/>
              <a:t>Operating Systems </a:t>
            </a:r>
            <a:endParaRPr lang="en-US"/>
          </a:p>
        </p:txBody>
      </p:sp>
      <p:sp>
        <p:nvSpPr>
          <p:cNvPr id="3" name="Slide Number Placeholder 2"/>
          <p:cNvSpPr>
            <a:spLocks noGrp="1"/>
          </p:cNvSpPr>
          <p:nvPr>
            <p:ph type="sldNum" sz="quarter" idx="12"/>
          </p:nvPr>
        </p:nvSpPr>
        <p:spPr/>
        <p:txBody>
          <a:bodyPr/>
          <a:lstStyle/>
          <a:p>
            <a:fld id="{B6F15528-21DE-4FAA-801E-634DDDAF4B2B}" type="slidenum">
              <a:rPr lang="en-US" smtClean="0"/>
              <a:pPr/>
              <a:t>15</a:t>
            </a:fld>
            <a:endParaRPr lang="en-US"/>
          </a:p>
        </p:txBody>
      </p:sp>
    </p:spTree>
    <p:extLst>
      <p:ext uri="{BB962C8B-B14F-4D97-AF65-F5344CB8AC3E}">
        <p14:creationId xmlns:p14="http://schemas.microsoft.com/office/powerpoint/2010/main" val="2791812188"/>
      </p:ext>
    </p:extLst>
  </p:cSld>
  <p:clrMapOvr>
    <a:masterClrMapping/>
  </p:clrMapOvr>
  <p:transition spd="med"/>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830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a:blipFill dpi="0" rotWithShape="0">
                  <a:blip/>
                  <a:srcRect/>
                  <a:stretch>
                    <a:fillRect/>
                  </a:stretch>
                </a:blipFill>
              </a14:hiddenFill>
            </a:ext>
          </a:extLst>
        </p:spPr>
      </p:pic>
      <p:sp>
        <p:nvSpPr>
          <p:cNvPr id="98307" name="Oval 3"/>
          <p:cNvSpPr>
            <a:spLocks noChangeArrowheads="1"/>
          </p:cNvSpPr>
          <p:nvPr/>
        </p:nvSpPr>
        <p:spPr bwMode="auto">
          <a:xfrm>
            <a:off x="2914650" y="1682750"/>
            <a:ext cx="3200400" cy="1600200"/>
          </a:xfrm>
          <a:prstGeom prst="ellipse">
            <a:avLst/>
          </a:prstGeom>
          <a:solidFill>
            <a:srgbClr val="E6E6E6"/>
          </a:solidFill>
          <a:ln w="9360">
            <a:solidFill>
              <a:srgbClr val="000000"/>
            </a:solidFill>
            <a:round/>
            <a:headEnd/>
            <a:tailEnd/>
          </a:ln>
        </p:spPr>
        <p:txBody>
          <a:bodyPr wrap="none" anchor="ctr"/>
          <a:lstStyle/>
          <a:p>
            <a:endParaRPr lang="en-US"/>
          </a:p>
        </p:txBody>
      </p:sp>
      <p:sp>
        <p:nvSpPr>
          <p:cNvPr id="98308" name="AutoShape 4"/>
          <p:cNvSpPr>
            <a:spLocks noChangeArrowheads="1"/>
          </p:cNvSpPr>
          <p:nvPr/>
        </p:nvSpPr>
        <p:spPr bwMode="auto">
          <a:xfrm>
            <a:off x="6978650" y="685800"/>
            <a:ext cx="1471613" cy="430213"/>
          </a:xfrm>
          <a:prstGeom prst="roundRect">
            <a:avLst>
              <a:gd name="adj" fmla="val 37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spAutoFit/>
          </a:bodyPr>
          <a:lstStyle/>
          <a:p>
            <a:pPr>
              <a:lnSpc>
                <a:spcPts val="2938"/>
              </a:lnSpc>
              <a:buClr>
                <a:srgbClr val="000000"/>
              </a:buClr>
              <a:buSzPct val="100000"/>
              <a:buFont typeface="Times New Roman"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solidFill>
                  <a:schemeClr val="tx1"/>
                </a:solidFill>
                <a:latin typeface="Arial Black" pitchFamily="34" charset="0"/>
              </a:rPr>
              <a:t>Progress</a:t>
            </a:r>
          </a:p>
        </p:txBody>
      </p:sp>
      <p:sp>
        <p:nvSpPr>
          <p:cNvPr id="98309" name="Line 5"/>
          <p:cNvSpPr>
            <a:spLocks noChangeShapeType="1"/>
          </p:cNvSpPr>
          <p:nvPr/>
        </p:nvSpPr>
        <p:spPr bwMode="auto">
          <a:xfrm>
            <a:off x="7086600" y="3657600"/>
            <a:ext cx="1588" cy="1588"/>
          </a:xfrm>
          <a:prstGeom prst="line">
            <a:avLst/>
          </a:prstGeom>
          <a:noFill/>
          <a:ln w="936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8310" name="Line 6"/>
          <p:cNvSpPr>
            <a:spLocks noChangeShapeType="1"/>
          </p:cNvSpPr>
          <p:nvPr/>
        </p:nvSpPr>
        <p:spPr bwMode="auto">
          <a:xfrm>
            <a:off x="6629400" y="3079750"/>
            <a:ext cx="457200" cy="685800"/>
          </a:xfrm>
          <a:prstGeom prst="line">
            <a:avLst/>
          </a:prstGeom>
          <a:noFill/>
          <a:ln w="936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8311" name="Line 7"/>
          <p:cNvSpPr>
            <a:spLocks noChangeShapeType="1"/>
          </p:cNvSpPr>
          <p:nvPr/>
        </p:nvSpPr>
        <p:spPr bwMode="auto">
          <a:xfrm>
            <a:off x="5570538" y="3067050"/>
            <a:ext cx="1587" cy="685800"/>
          </a:xfrm>
          <a:prstGeom prst="line">
            <a:avLst/>
          </a:prstGeom>
          <a:noFill/>
          <a:ln w="936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8312" name="Line 8"/>
          <p:cNvSpPr>
            <a:spLocks noChangeShapeType="1"/>
          </p:cNvSpPr>
          <p:nvPr/>
        </p:nvSpPr>
        <p:spPr bwMode="auto">
          <a:xfrm>
            <a:off x="5378450" y="3138488"/>
            <a:ext cx="228600" cy="685800"/>
          </a:xfrm>
          <a:prstGeom prst="line">
            <a:avLst/>
          </a:prstGeom>
          <a:noFill/>
          <a:ln w="936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8313" name="AutoShape 9"/>
          <p:cNvSpPr>
            <a:spLocks noChangeArrowheads="1"/>
          </p:cNvSpPr>
          <p:nvPr/>
        </p:nvSpPr>
        <p:spPr bwMode="auto">
          <a:xfrm>
            <a:off x="3360738" y="712788"/>
            <a:ext cx="2860675" cy="430212"/>
          </a:xfrm>
          <a:prstGeom prst="roundRect">
            <a:avLst>
              <a:gd name="adj" fmla="val 37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spAutoFit/>
          </a:bodyPr>
          <a:lstStyle/>
          <a:p>
            <a:pPr>
              <a:lnSpc>
                <a:spcPts val="2938"/>
              </a:lnSpc>
              <a:buClr>
                <a:srgbClr val="000000"/>
              </a:buClr>
              <a:buSzPct val="100000"/>
              <a:buFont typeface="Times New Roman"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solidFill>
                  <a:schemeClr val="tx1"/>
                </a:solidFill>
                <a:latin typeface="Arial Black" pitchFamily="34" charset="0"/>
              </a:rPr>
              <a:t>Mutual Exclusion</a:t>
            </a:r>
          </a:p>
        </p:txBody>
      </p:sp>
      <p:sp>
        <p:nvSpPr>
          <p:cNvPr id="98314" name="AutoShape 10"/>
          <p:cNvSpPr>
            <a:spLocks noChangeArrowheads="1"/>
          </p:cNvSpPr>
          <p:nvPr/>
        </p:nvSpPr>
        <p:spPr bwMode="auto">
          <a:xfrm>
            <a:off x="457200" y="712788"/>
            <a:ext cx="2320925" cy="430212"/>
          </a:xfrm>
          <a:prstGeom prst="roundRect">
            <a:avLst>
              <a:gd name="adj" fmla="val 37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spAutoFit/>
          </a:bodyPr>
          <a:lstStyle/>
          <a:p>
            <a:pPr>
              <a:lnSpc>
                <a:spcPts val="2938"/>
              </a:lnSpc>
              <a:buClr>
                <a:srgbClr val="000000"/>
              </a:buClr>
              <a:buSzPct val="100000"/>
              <a:buFont typeface="Times New Roman"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b="1">
                <a:solidFill>
                  <a:srgbClr val="FFFFFF"/>
                </a:solidFill>
                <a:latin typeface="Arial Black" pitchFamily="34" charset="0"/>
              </a:rPr>
              <a:t>Bounded Wait</a:t>
            </a:r>
          </a:p>
        </p:txBody>
      </p:sp>
      <p:sp>
        <p:nvSpPr>
          <p:cNvPr id="98315" name="Oval 11"/>
          <p:cNvSpPr>
            <a:spLocks noChangeArrowheads="1"/>
          </p:cNvSpPr>
          <p:nvPr/>
        </p:nvSpPr>
        <p:spPr bwMode="auto">
          <a:xfrm>
            <a:off x="358775" y="1863725"/>
            <a:ext cx="2446338" cy="1600200"/>
          </a:xfrm>
          <a:prstGeom prst="ellipse">
            <a:avLst/>
          </a:prstGeom>
          <a:solidFill>
            <a:srgbClr val="FFFFFF"/>
          </a:solidFill>
          <a:ln w="9360">
            <a:solidFill>
              <a:srgbClr val="000000"/>
            </a:solidFill>
            <a:round/>
            <a:headEnd/>
            <a:tailEnd/>
          </a:ln>
        </p:spPr>
        <p:txBody>
          <a:bodyPr wrap="none" anchor="ctr"/>
          <a:lstStyle/>
          <a:p>
            <a:endParaRPr lang="en-US"/>
          </a:p>
        </p:txBody>
      </p:sp>
      <p:sp>
        <p:nvSpPr>
          <p:cNvPr id="98316" name="Line 12"/>
          <p:cNvSpPr>
            <a:spLocks noChangeShapeType="1"/>
          </p:cNvSpPr>
          <p:nvPr/>
        </p:nvSpPr>
        <p:spPr bwMode="auto">
          <a:xfrm flipH="1">
            <a:off x="1647825" y="3392488"/>
            <a:ext cx="463550" cy="457200"/>
          </a:xfrm>
          <a:prstGeom prst="line">
            <a:avLst/>
          </a:prstGeom>
          <a:noFill/>
          <a:ln w="936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8317" name="Line 13"/>
          <p:cNvSpPr>
            <a:spLocks noChangeShapeType="1"/>
          </p:cNvSpPr>
          <p:nvPr/>
        </p:nvSpPr>
        <p:spPr bwMode="auto">
          <a:xfrm flipH="1">
            <a:off x="1647825" y="3392488"/>
            <a:ext cx="234950" cy="457200"/>
          </a:xfrm>
          <a:prstGeom prst="line">
            <a:avLst/>
          </a:prstGeom>
          <a:noFill/>
          <a:ln w="936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8318" name="Oval 14"/>
          <p:cNvSpPr>
            <a:spLocks noChangeArrowheads="1"/>
          </p:cNvSpPr>
          <p:nvPr/>
        </p:nvSpPr>
        <p:spPr bwMode="auto">
          <a:xfrm>
            <a:off x="4114800" y="4378325"/>
            <a:ext cx="3200400" cy="1600200"/>
          </a:xfrm>
          <a:prstGeom prst="ellipse">
            <a:avLst/>
          </a:prstGeom>
          <a:solidFill>
            <a:srgbClr val="E6E6E6"/>
          </a:solidFill>
          <a:ln w="9360">
            <a:solidFill>
              <a:srgbClr val="000000"/>
            </a:solidFill>
            <a:round/>
            <a:headEnd/>
            <a:tailEnd/>
          </a:ln>
        </p:spPr>
        <p:txBody>
          <a:bodyPr wrap="none" anchor="ctr"/>
          <a:lstStyle/>
          <a:p>
            <a:endParaRPr lang="en-US"/>
          </a:p>
        </p:txBody>
      </p:sp>
      <p:sp>
        <p:nvSpPr>
          <p:cNvPr id="98319" name="Line 15"/>
          <p:cNvSpPr>
            <a:spLocks noChangeShapeType="1"/>
          </p:cNvSpPr>
          <p:nvPr/>
        </p:nvSpPr>
        <p:spPr bwMode="auto">
          <a:xfrm flipH="1">
            <a:off x="6205538" y="3957638"/>
            <a:ext cx="463550" cy="457200"/>
          </a:xfrm>
          <a:prstGeom prst="line">
            <a:avLst/>
          </a:prstGeom>
          <a:noFill/>
          <a:ln w="936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8320" name="Line 16"/>
          <p:cNvSpPr>
            <a:spLocks noChangeShapeType="1"/>
          </p:cNvSpPr>
          <p:nvPr/>
        </p:nvSpPr>
        <p:spPr bwMode="auto">
          <a:xfrm flipH="1">
            <a:off x="6200775" y="3957638"/>
            <a:ext cx="166688" cy="457200"/>
          </a:xfrm>
          <a:prstGeom prst="line">
            <a:avLst/>
          </a:prstGeom>
          <a:noFill/>
          <a:ln w="936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8322" name="AutoShape 18"/>
          <p:cNvSpPr>
            <a:spLocks noChangeArrowheads="1"/>
          </p:cNvSpPr>
          <p:nvPr/>
        </p:nvSpPr>
        <p:spPr bwMode="auto">
          <a:xfrm>
            <a:off x="519113" y="2436813"/>
            <a:ext cx="2230437" cy="496887"/>
          </a:xfrm>
          <a:prstGeom prst="roundRect">
            <a:avLst>
              <a:gd name="adj" fmla="val 31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spAutoFit/>
          </a:bodyPr>
          <a:lstStyle/>
          <a:p>
            <a:pPr>
              <a:lnSpc>
                <a:spcPts val="3425"/>
              </a:lnSpc>
              <a:buClr>
                <a:srgbClr val="000000"/>
              </a:buClr>
              <a:buSzPct val="100000"/>
              <a:buFont typeface="Times New Roman"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2800">
                <a:solidFill>
                  <a:schemeClr val="tx1"/>
                </a:solidFill>
                <a:latin typeface="Comic Sans MS" pitchFamily="66" charset="0"/>
              </a:rPr>
              <a:t>No cutting in!</a:t>
            </a:r>
          </a:p>
        </p:txBody>
      </p:sp>
      <p:sp>
        <p:nvSpPr>
          <p:cNvPr id="98323" name="Oval 19"/>
          <p:cNvSpPr>
            <a:spLocks noChangeArrowheads="1"/>
          </p:cNvSpPr>
          <p:nvPr/>
        </p:nvSpPr>
        <p:spPr bwMode="auto">
          <a:xfrm>
            <a:off x="6396038" y="1600200"/>
            <a:ext cx="2743200" cy="1914525"/>
          </a:xfrm>
          <a:prstGeom prst="ellipse">
            <a:avLst/>
          </a:prstGeom>
          <a:solidFill>
            <a:srgbClr val="E6E6E6"/>
          </a:solidFill>
          <a:ln w="9360">
            <a:solidFill>
              <a:srgbClr val="000000"/>
            </a:solidFill>
            <a:round/>
            <a:headEnd/>
            <a:tailEnd/>
          </a:ln>
        </p:spPr>
        <p:txBody>
          <a:bodyPr wrap="none" anchor="ctr"/>
          <a:lstStyle/>
          <a:p>
            <a:endParaRPr lang="en-US"/>
          </a:p>
        </p:txBody>
      </p:sp>
      <p:sp>
        <p:nvSpPr>
          <p:cNvPr id="2" name="Footer Placeholder 1"/>
          <p:cNvSpPr>
            <a:spLocks noGrp="1"/>
          </p:cNvSpPr>
          <p:nvPr>
            <p:ph type="ftr" sz="quarter" idx="11"/>
          </p:nvPr>
        </p:nvSpPr>
        <p:spPr/>
        <p:txBody>
          <a:bodyPr/>
          <a:lstStyle/>
          <a:p>
            <a:r>
              <a:rPr lang="en-US" smtClean="0"/>
              <a:t>Operating Systems </a:t>
            </a:r>
            <a:endParaRPr lang="en-US"/>
          </a:p>
        </p:txBody>
      </p:sp>
      <p:sp>
        <p:nvSpPr>
          <p:cNvPr id="3" name="Slide Number Placeholder 2"/>
          <p:cNvSpPr>
            <a:spLocks noGrp="1"/>
          </p:cNvSpPr>
          <p:nvPr>
            <p:ph type="sldNum" sz="quarter" idx="12"/>
          </p:nvPr>
        </p:nvSpPr>
        <p:spPr/>
        <p:txBody>
          <a:bodyPr/>
          <a:lstStyle/>
          <a:p>
            <a:fld id="{B6F15528-21DE-4FAA-801E-634DDDAF4B2B}" type="slidenum">
              <a:rPr lang="en-US" smtClean="0"/>
              <a:pPr/>
              <a:t>16</a:t>
            </a:fld>
            <a:endParaRPr lang="en-US"/>
          </a:p>
        </p:txBody>
      </p:sp>
    </p:spTree>
    <p:extLst>
      <p:ext uri="{BB962C8B-B14F-4D97-AF65-F5344CB8AC3E}">
        <p14:creationId xmlns:p14="http://schemas.microsoft.com/office/powerpoint/2010/main" val="4235019029"/>
      </p:ext>
    </p:extLst>
  </p:cSld>
  <p:clrMapOvr>
    <a:masterClrMapping/>
  </p:clrMapOvr>
  <p:transition spd="med"/>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035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a:blipFill dpi="0" rotWithShape="0">
                  <a:blip/>
                  <a:srcRect/>
                  <a:stretch>
                    <a:fillRect/>
                  </a:stretch>
                </a:blipFill>
              </a14:hiddenFill>
            </a:ext>
          </a:extLst>
        </p:spPr>
      </p:pic>
      <p:sp>
        <p:nvSpPr>
          <p:cNvPr id="100355" name="Oval 3"/>
          <p:cNvSpPr>
            <a:spLocks noChangeArrowheads="1"/>
          </p:cNvSpPr>
          <p:nvPr/>
        </p:nvSpPr>
        <p:spPr bwMode="auto">
          <a:xfrm>
            <a:off x="2914650" y="1682750"/>
            <a:ext cx="3200400" cy="1600200"/>
          </a:xfrm>
          <a:prstGeom prst="ellipse">
            <a:avLst/>
          </a:prstGeom>
          <a:solidFill>
            <a:srgbClr val="FFFFFF"/>
          </a:solidFill>
          <a:ln w="9360">
            <a:solidFill>
              <a:srgbClr val="000000"/>
            </a:solidFill>
            <a:round/>
            <a:headEnd/>
            <a:tailEnd/>
          </a:ln>
        </p:spPr>
        <p:txBody>
          <a:bodyPr wrap="none" anchor="ctr"/>
          <a:lstStyle/>
          <a:p>
            <a:endParaRPr lang="en-US"/>
          </a:p>
        </p:txBody>
      </p:sp>
      <p:sp>
        <p:nvSpPr>
          <p:cNvPr id="100356" name="AutoShape 4"/>
          <p:cNvSpPr>
            <a:spLocks noChangeArrowheads="1"/>
          </p:cNvSpPr>
          <p:nvPr/>
        </p:nvSpPr>
        <p:spPr bwMode="auto">
          <a:xfrm>
            <a:off x="6978650" y="685800"/>
            <a:ext cx="1471613" cy="430213"/>
          </a:xfrm>
          <a:prstGeom prst="roundRect">
            <a:avLst>
              <a:gd name="adj" fmla="val 37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spAutoFit/>
          </a:bodyPr>
          <a:lstStyle/>
          <a:p>
            <a:pPr>
              <a:lnSpc>
                <a:spcPts val="2938"/>
              </a:lnSpc>
              <a:buClr>
                <a:srgbClr val="000000"/>
              </a:buClr>
              <a:buSzPct val="100000"/>
              <a:buFont typeface="Times New Roman"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solidFill>
                  <a:schemeClr val="tx1"/>
                </a:solidFill>
                <a:latin typeface="Arial Black" pitchFamily="34" charset="0"/>
              </a:rPr>
              <a:t>Progress</a:t>
            </a:r>
          </a:p>
        </p:txBody>
      </p:sp>
      <p:sp>
        <p:nvSpPr>
          <p:cNvPr id="100357" name="Line 5"/>
          <p:cNvSpPr>
            <a:spLocks noChangeShapeType="1"/>
          </p:cNvSpPr>
          <p:nvPr/>
        </p:nvSpPr>
        <p:spPr bwMode="auto">
          <a:xfrm>
            <a:off x="7086600" y="3657600"/>
            <a:ext cx="1588" cy="1588"/>
          </a:xfrm>
          <a:prstGeom prst="line">
            <a:avLst/>
          </a:prstGeom>
          <a:noFill/>
          <a:ln w="936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0358" name="Line 6"/>
          <p:cNvSpPr>
            <a:spLocks noChangeShapeType="1"/>
          </p:cNvSpPr>
          <p:nvPr/>
        </p:nvSpPr>
        <p:spPr bwMode="auto">
          <a:xfrm>
            <a:off x="6629400" y="3079750"/>
            <a:ext cx="457200" cy="685800"/>
          </a:xfrm>
          <a:prstGeom prst="line">
            <a:avLst/>
          </a:prstGeom>
          <a:noFill/>
          <a:ln w="936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0359" name="Line 7"/>
          <p:cNvSpPr>
            <a:spLocks noChangeShapeType="1"/>
          </p:cNvSpPr>
          <p:nvPr/>
        </p:nvSpPr>
        <p:spPr bwMode="auto">
          <a:xfrm>
            <a:off x="5570538" y="3067050"/>
            <a:ext cx="1587" cy="685800"/>
          </a:xfrm>
          <a:prstGeom prst="line">
            <a:avLst/>
          </a:prstGeom>
          <a:noFill/>
          <a:ln w="936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0360" name="Line 8"/>
          <p:cNvSpPr>
            <a:spLocks noChangeShapeType="1"/>
          </p:cNvSpPr>
          <p:nvPr/>
        </p:nvSpPr>
        <p:spPr bwMode="auto">
          <a:xfrm>
            <a:off x="5378450" y="3138488"/>
            <a:ext cx="228600" cy="685800"/>
          </a:xfrm>
          <a:prstGeom prst="line">
            <a:avLst/>
          </a:prstGeom>
          <a:noFill/>
          <a:ln w="936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0361" name="AutoShape 9"/>
          <p:cNvSpPr>
            <a:spLocks noChangeArrowheads="1"/>
          </p:cNvSpPr>
          <p:nvPr/>
        </p:nvSpPr>
        <p:spPr bwMode="auto">
          <a:xfrm>
            <a:off x="3360738" y="712788"/>
            <a:ext cx="2860675" cy="430212"/>
          </a:xfrm>
          <a:prstGeom prst="roundRect">
            <a:avLst>
              <a:gd name="adj" fmla="val 37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spAutoFit/>
          </a:bodyPr>
          <a:lstStyle/>
          <a:p>
            <a:pPr>
              <a:lnSpc>
                <a:spcPts val="2938"/>
              </a:lnSpc>
              <a:buClr>
                <a:srgbClr val="000000"/>
              </a:buClr>
              <a:buSzPct val="100000"/>
              <a:buFont typeface="Times New Roman"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solidFill>
                  <a:srgbClr val="FFFFFF"/>
                </a:solidFill>
                <a:latin typeface="Arial Black" pitchFamily="34" charset="0"/>
              </a:rPr>
              <a:t>Mutual Exclusion</a:t>
            </a:r>
          </a:p>
        </p:txBody>
      </p:sp>
      <p:sp>
        <p:nvSpPr>
          <p:cNvPr id="100362" name="AutoShape 10"/>
          <p:cNvSpPr>
            <a:spLocks noChangeArrowheads="1"/>
          </p:cNvSpPr>
          <p:nvPr/>
        </p:nvSpPr>
        <p:spPr bwMode="auto">
          <a:xfrm>
            <a:off x="457200" y="712788"/>
            <a:ext cx="2301875" cy="430212"/>
          </a:xfrm>
          <a:prstGeom prst="roundRect">
            <a:avLst>
              <a:gd name="adj" fmla="val 37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spAutoFit/>
          </a:bodyPr>
          <a:lstStyle/>
          <a:p>
            <a:pPr>
              <a:lnSpc>
                <a:spcPts val="2938"/>
              </a:lnSpc>
              <a:buClr>
                <a:srgbClr val="000000"/>
              </a:buClr>
              <a:buSzPct val="100000"/>
              <a:buFont typeface="Times New Roman"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solidFill>
                  <a:schemeClr val="tx1"/>
                </a:solidFill>
                <a:latin typeface="Arial Black" pitchFamily="34" charset="0"/>
              </a:rPr>
              <a:t>Bounded Wait</a:t>
            </a:r>
          </a:p>
        </p:txBody>
      </p:sp>
      <p:sp>
        <p:nvSpPr>
          <p:cNvPr id="100363" name="Oval 11"/>
          <p:cNvSpPr>
            <a:spLocks noChangeArrowheads="1"/>
          </p:cNvSpPr>
          <p:nvPr/>
        </p:nvSpPr>
        <p:spPr bwMode="auto">
          <a:xfrm>
            <a:off x="358775" y="1863725"/>
            <a:ext cx="2446338" cy="1600200"/>
          </a:xfrm>
          <a:prstGeom prst="ellipse">
            <a:avLst/>
          </a:prstGeom>
          <a:solidFill>
            <a:srgbClr val="E6E6FF"/>
          </a:solidFill>
          <a:ln w="9360">
            <a:solidFill>
              <a:srgbClr val="000000"/>
            </a:solidFill>
            <a:round/>
            <a:headEnd/>
            <a:tailEnd/>
          </a:ln>
        </p:spPr>
        <p:txBody>
          <a:bodyPr wrap="none" anchor="ctr"/>
          <a:lstStyle/>
          <a:p>
            <a:endParaRPr lang="en-US"/>
          </a:p>
        </p:txBody>
      </p:sp>
      <p:sp>
        <p:nvSpPr>
          <p:cNvPr id="100364" name="Line 12"/>
          <p:cNvSpPr>
            <a:spLocks noChangeShapeType="1"/>
          </p:cNvSpPr>
          <p:nvPr/>
        </p:nvSpPr>
        <p:spPr bwMode="auto">
          <a:xfrm flipH="1">
            <a:off x="1647825" y="3392488"/>
            <a:ext cx="463550" cy="457200"/>
          </a:xfrm>
          <a:prstGeom prst="line">
            <a:avLst/>
          </a:prstGeom>
          <a:noFill/>
          <a:ln w="936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0365" name="Line 13"/>
          <p:cNvSpPr>
            <a:spLocks noChangeShapeType="1"/>
          </p:cNvSpPr>
          <p:nvPr/>
        </p:nvSpPr>
        <p:spPr bwMode="auto">
          <a:xfrm flipH="1">
            <a:off x="1647825" y="3392488"/>
            <a:ext cx="234950" cy="457200"/>
          </a:xfrm>
          <a:prstGeom prst="line">
            <a:avLst/>
          </a:prstGeom>
          <a:noFill/>
          <a:ln w="936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0366" name="Oval 14"/>
          <p:cNvSpPr>
            <a:spLocks noChangeArrowheads="1"/>
          </p:cNvSpPr>
          <p:nvPr/>
        </p:nvSpPr>
        <p:spPr bwMode="auto">
          <a:xfrm>
            <a:off x="4114800" y="4378325"/>
            <a:ext cx="3200400" cy="1600200"/>
          </a:xfrm>
          <a:prstGeom prst="ellipse">
            <a:avLst/>
          </a:prstGeom>
          <a:solidFill>
            <a:srgbClr val="E6E6FF"/>
          </a:solidFill>
          <a:ln w="9360">
            <a:solidFill>
              <a:srgbClr val="000000"/>
            </a:solidFill>
            <a:round/>
            <a:headEnd/>
            <a:tailEnd/>
          </a:ln>
        </p:spPr>
        <p:txBody>
          <a:bodyPr wrap="none" anchor="ctr"/>
          <a:lstStyle/>
          <a:p>
            <a:endParaRPr lang="en-US"/>
          </a:p>
        </p:txBody>
      </p:sp>
      <p:sp>
        <p:nvSpPr>
          <p:cNvPr id="100367" name="Line 15"/>
          <p:cNvSpPr>
            <a:spLocks noChangeShapeType="1"/>
          </p:cNvSpPr>
          <p:nvPr/>
        </p:nvSpPr>
        <p:spPr bwMode="auto">
          <a:xfrm flipH="1">
            <a:off x="6205538" y="3957638"/>
            <a:ext cx="463550" cy="457200"/>
          </a:xfrm>
          <a:prstGeom prst="line">
            <a:avLst/>
          </a:prstGeom>
          <a:noFill/>
          <a:ln w="936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0368" name="Line 16"/>
          <p:cNvSpPr>
            <a:spLocks noChangeShapeType="1"/>
          </p:cNvSpPr>
          <p:nvPr/>
        </p:nvSpPr>
        <p:spPr bwMode="auto">
          <a:xfrm flipH="1">
            <a:off x="6200775" y="3957638"/>
            <a:ext cx="166688" cy="457200"/>
          </a:xfrm>
          <a:prstGeom prst="line">
            <a:avLst/>
          </a:prstGeom>
          <a:noFill/>
          <a:ln w="936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0370" name="Oval 18"/>
          <p:cNvSpPr>
            <a:spLocks noChangeArrowheads="1"/>
          </p:cNvSpPr>
          <p:nvPr/>
        </p:nvSpPr>
        <p:spPr bwMode="auto">
          <a:xfrm>
            <a:off x="6396038" y="1600200"/>
            <a:ext cx="2743200" cy="1914525"/>
          </a:xfrm>
          <a:prstGeom prst="ellipse">
            <a:avLst/>
          </a:prstGeom>
          <a:solidFill>
            <a:srgbClr val="E6E6FF"/>
          </a:solidFill>
          <a:ln w="9360">
            <a:solidFill>
              <a:srgbClr val="000000"/>
            </a:solidFill>
            <a:round/>
            <a:headEnd/>
            <a:tailEnd/>
          </a:ln>
        </p:spPr>
        <p:txBody>
          <a:bodyPr wrap="none" anchor="ctr"/>
          <a:lstStyle/>
          <a:p>
            <a:endParaRPr lang="en-US"/>
          </a:p>
        </p:txBody>
      </p:sp>
      <p:sp>
        <p:nvSpPr>
          <p:cNvPr id="100371" name="AutoShape 19"/>
          <p:cNvSpPr>
            <a:spLocks noChangeArrowheads="1"/>
          </p:cNvSpPr>
          <p:nvPr/>
        </p:nvSpPr>
        <p:spPr bwMode="auto">
          <a:xfrm>
            <a:off x="3103563" y="2049463"/>
            <a:ext cx="3001962" cy="1160462"/>
          </a:xfrm>
          <a:prstGeom prst="roundRect">
            <a:avLst>
              <a:gd name="adj" fmla="val 134"/>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spAutoFit/>
          </a:bodyPr>
          <a:lstStyle/>
          <a:p>
            <a:pPr algn="ctr">
              <a:lnSpc>
                <a:spcPts val="3913"/>
              </a:lnSpc>
              <a:buClr>
                <a:srgbClr val="000000"/>
              </a:buClr>
              <a:buSzPct val="100000"/>
              <a:buFont typeface="Times New Roman"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3200">
                <a:solidFill>
                  <a:schemeClr val="tx1"/>
                </a:solidFill>
                <a:latin typeface="Comic Sans MS" pitchFamily="66" charset="0"/>
              </a:rPr>
              <a:t>Are there door </a:t>
            </a:r>
            <a:br>
              <a:rPr lang="en-GB" sz="3200">
                <a:solidFill>
                  <a:schemeClr val="tx1"/>
                </a:solidFill>
                <a:latin typeface="Comic Sans MS" pitchFamily="66" charset="0"/>
              </a:rPr>
            </a:br>
            <a:r>
              <a:rPr lang="en-GB" sz="3200">
                <a:solidFill>
                  <a:schemeClr val="tx1"/>
                </a:solidFill>
                <a:latin typeface="Comic Sans MS" pitchFamily="66" charset="0"/>
              </a:rPr>
              <a:t>locks?</a:t>
            </a:r>
          </a:p>
        </p:txBody>
      </p:sp>
      <p:sp>
        <p:nvSpPr>
          <p:cNvPr id="100372" name="AutoShape 20"/>
          <p:cNvSpPr>
            <a:spLocks noChangeArrowheads="1"/>
          </p:cNvSpPr>
          <p:nvPr/>
        </p:nvSpPr>
        <p:spPr bwMode="auto">
          <a:xfrm>
            <a:off x="519113" y="2438400"/>
            <a:ext cx="2230437" cy="496888"/>
          </a:xfrm>
          <a:prstGeom prst="roundRect">
            <a:avLst>
              <a:gd name="adj" fmla="val 31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spAutoFit/>
          </a:bodyPr>
          <a:lstStyle/>
          <a:p>
            <a:pPr>
              <a:lnSpc>
                <a:spcPts val="3425"/>
              </a:lnSpc>
              <a:buClr>
                <a:srgbClr val="000000"/>
              </a:buClr>
              <a:buSzPct val="100000"/>
              <a:buFont typeface="Times New Roman"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2800">
                <a:solidFill>
                  <a:srgbClr val="333333"/>
                </a:solidFill>
                <a:latin typeface="Comic Sans MS" pitchFamily="66" charset="0"/>
              </a:rPr>
              <a:t>No cutting in!</a:t>
            </a:r>
          </a:p>
        </p:txBody>
      </p:sp>
      <p:sp>
        <p:nvSpPr>
          <p:cNvPr id="2" name="Footer Placeholder 1"/>
          <p:cNvSpPr>
            <a:spLocks noGrp="1"/>
          </p:cNvSpPr>
          <p:nvPr>
            <p:ph type="ftr" sz="quarter" idx="11"/>
          </p:nvPr>
        </p:nvSpPr>
        <p:spPr/>
        <p:txBody>
          <a:bodyPr/>
          <a:lstStyle/>
          <a:p>
            <a:r>
              <a:rPr lang="en-US" smtClean="0"/>
              <a:t>Operating Systems </a:t>
            </a:r>
            <a:endParaRPr lang="en-US"/>
          </a:p>
        </p:txBody>
      </p:sp>
      <p:sp>
        <p:nvSpPr>
          <p:cNvPr id="3" name="Slide Number Placeholder 2"/>
          <p:cNvSpPr>
            <a:spLocks noGrp="1"/>
          </p:cNvSpPr>
          <p:nvPr>
            <p:ph type="sldNum" sz="quarter" idx="12"/>
          </p:nvPr>
        </p:nvSpPr>
        <p:spPr/>
        <p:txBody>
          <a:bodyPr/>
          <a:lstStyle/>
          <a:p>
            <a:fld id="{B6F15528-21DE-4FAA-801E-634DDDAF4B2B}" type="slidenum">
              <a:rPr lang="en-US" smtClean="0"/>
              <a:pPr/>
              <a:t>17</a:t>
            </a:fld>
            <a:endParaRPr lang="en-US"/>
          </a:p>
        </p:txBody>
      </p:sp>
    </p:spTree>
    <p:extLst>
      <p:ext uri="{BB962C8B-B14F-4D97-AF65-F5344CB8AC3E}">
        <p14:creationId xmlns:p14="http://schemas.microsoft.com/office/powerpoint/2010/main" val="3412174666"/>
      </p:ext>
    </p:extLst>
  </p:cSld>
  <p:clrMapOvr>
    <a:masterClrMapping/>
  </p:clrMapOvr>
  <p:transition spd="med"/>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0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a:blipFill dpi="0" rotWithShape="0">
                  <a:blip/>
                  <a:srcRect/>
                  <a:stretch>
                    <a:fillRect/>
                  </a:stretch>
                </a:blipFill>
              </a14:hiddenFill>
            </a:ext>
          </a:extLst>
        </p:spPr>
      </p:pic>
      <p:sp>
        <p:nvSpPr>
          <p:cNvPr id="102403" name="Oval 3"/>
          <p:cNvSpPr>
            <a:spLocks noChangeArrowheads="1"/>
          </p:cNvSpPr>
          <p:nvPr/>
        </p:nvSpPr>
        <p:spPr bwMode="auto">
          <a:xfrm>
            <a:off x="2914650" y="1682750"/>
            <a:ext cx="3200400" cy="1600200"/>
          </a:xfrm>
          <a:prstGeom prst="ellipse">
            <a:avLst/>
          </a:prstGeom>
          <a:solidFill>
            <a:srgbClr val="E6E6FF"/>
          </a:solidFill>
          <a:ln w="9360">
            <a:solidFill>
              <a:srgbClr val="000000"/>
            </a:solidFill>
            <a:round/>
            <a:headEnd/>
            <a:tailEnd/>
          </a:ln>
        </p:spPr>
        <p:txBody>
          <a:bodyPr wrap="none" anchor="ctr"/>
          <a:lstStyle/>
          <a:p>
            <a:endParaRPr lang="en-US"/>
          </a:p>
        </p:txBody>
      </p:sp>
      <p:sp>
        <p:nvSpPr>
          <p:cNvPr id="102404" name="AutoShape 4"/>
          <p:cNvSpPr>
            <a:spLocks noChangeArrowheads="1"/>
          </p:cNvSpPr>
          <p:nvPr/>
        </p:nvSpPr>
        <p:spPr bwMode="auto">
          <a:xfrm>
            <a:off x="6978650" y="685800"/>
            <a:ext cx="1476375" cy="376238"/>
          </a:xfrm>
          <a:prstGeom prst="roundRect">
            <a:avLst>
              <a:gd name="adj" fmla="val 37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spAutoFit/>
          </a:bodyPr>
          <a:lstStyle/>
          <a:p>
            <a:pPr>
              <a:lnSpc>
                <a:spcPts val="2938"/>
              </a:lnSpc>
              <a:buClr>
                <a:srgbClr val="000000"/>
              </a:buClr>
              <a:buSzPct val="100000"/>
              <a:buFont typeface="Times New Roman"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solidFill>
                  <a:schemeClr val="tx1"/>
                </a:solidFill>
                <a:latin typeface="Arial Black" pitchFamily="34" charset="0"/>
              </a:rPr>
              <a:t>Progress</a:t>
            </a:r>
          </a:p>
        </p:txBody>
      </p:sp>
      <p:sp>
        <p:nvSpPr>
          <p:cNvPr id="102405" name="Line 5"/>
          <p:cNvSpPr>
            <a:spLocks noChangeShapeType="1"/>
          </p:cNvSpPr>
          <p:nvPr/>
        </p:nvSpPr>
        <p:spPr bwMode="auto">
          <a:xfrm>
            <a:off x="7086600" y="3657600"/>
            <a:ext cx="1588" cy="1588"/>
          </a:xfrm>
          <a:prstGeom prst="line">
            <a:avLst/>
          </a:prstGeom>
          <a:noFill/>
          <a:ln w="936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406" name="Line 6"/>
          <p:cNvSpPr>
            <a:spLocks noChangeShapeType="1"/>
          </p:cNvSpPr>
          <p:nvPr/>
        </p:nvSpPr>
        <p:spPr bwMode="auto">
          <a:xfrm>
            <a:off x="6629400" y="3079750"/>
            <a:ext cx="457200" cy="685800"/>
          </a:xfrm>
          <a:prstGeom prst="line">
            <a:avLst/>
          </a:prstGeom>
          <a:noFill/>
          <a:ln w="936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407" name="Line 7"/>
          <p:cNvSpPr>
            <a:spLocks noChangeShapeType="1"/>
          </p:cNvSpPr>
          <p:nvPr/>
        </p:nvSpPr>
        <p:spPr bwMode="auto">
          <a:xfrm>
            <a:off x="5570538" y="3067050"/>
            <a:ext cx="1587" cy="685800"/>
          </a:xfrm>
          <a:prstGeom prst="line">
            <a:avLst/>
          </a:prstGeom>
          <a:noFill/>
          <a:ln w="936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408" name="Line 8"/>
          <p:cNvSpPr>
            <a:spLocks noChangeShapeType="1"/>
          </p:cNvSpPr>
          <p:nvPr/>
        </p:nvSpPr>
        <p:spPr bwMode="auto">
          <a:xfrm>
            <a:off x="5378450" y="3138488"/>
            <a:ext cx="228600" cy="685800"/>
          </a:xfrm>
          <a:prstGeom prst="line">
            <a:avLst/>
          </a:prstGeom>
          <a:noFill/>
          <a:ln w="936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409" name="AutoShape 9"/>
          <p:cNvSpPr>
            <a:spLocks noChangeArrowheads="1"/>
          </p:cNvSpPr>
          <p:nvPr/>
        </p:nvSpPr>
        <p:spPr bwMode="auto">
          <a:xfrm>
            <a:off x="3360738" y="712788"/>
            <a:ext cx="2865437" cy="376237"/>
          </a:xfrm>
          <a:prstGeom prst="roundRect">
            <a:avLst>
              <a:gd name="adj" fmla="val 37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spAutoFit/>
          </a:bodyPr>
          <a:lstStyle/>
          <a:p>
            <a:pPr>
              <a:lnSpc>
                <a:spcPts val="2938"/>
              </a:lnSpc>
              <a:buClr>
                <a:srgbClr val="000000"/>
              </a:buClr>
              <a:buSzPct val="100000"/>
              <a:buFont typeface="Times New Roman"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solidFill>
                  <a:schemeClr val="tx1"/>
                </a:solidFill>
                <a:latin typeface="Arial Black" pitchFamily="34" charset="0"/>
              </a:rPr>
              <a:t>Mutual Exclusion</a:t>
            </a:r>
          </a:p>
        </p:txBody>
      </p:sp>
      <p:sp>
        <p:nvSpPr>
          <p:cNvPr id="102410" name="AutoShape 10"/>
          <p:cNvSpPr>
            <a:spLocks noChangeArrowheads="1"/>
          </p:cNvSpPr>
          <p:nvPr/>
        </p:nvSpPr>
        <p:spPr bwMode="auto">
          <a:xfrm>
            <a:off x="457200" y="712788"/>
            <a:ext cx="2306638" cy="376237"/>
          </a:xfrm>
          <a:prstGeom prst="roundRect">
            <a:avLst>
              <a:gd name="adj" fmla="val 37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spAutoFit/>
          </a:bodyPr>
          <a:lstStyle/>
          <a:p>
            <a:pPr>
              <a:lnSpc>
                <a:spcPts val="2938"/>
              </a:lnSpc>
              <a:buClr>
                <a:srgbClr val="000000"/>
              </a:buClr>
              <a:buSzPct val="100000"/>
              <a:buFont typeface="Times New Roman"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solidFill>
                  <a:schemeClr val="tx1"/>
                </a:solidFill>
                <a:latin typeface="Arial Black" pitchFamily="34" charset="0"/>
              </a:rPr>
              <a:t>Bounded Wait</a:t>
            </a:r>
          </a:p>
        </p:txBody>
      </p:sp>
      <p:sp>
        <p:nvSpPr>
          <p:cNvPr id="102411" name="Oval 11"/>
          <p:cNvSpPr>
            <a:spLocks noChangeArrowheads="1"/>
          </p:cNvSpPr>
          <p:nvPr/>
        </p:nvSpPr>
        <p:spPr bwMode="auto">
          <a:xfrm>
            <a:off x="358775" y="1863725"/>
            <a:ext cx="2446338" cy="1600200"/>
          </a:xfrm>
          <a:prstGeom prst="ellipse">
            <a:avLst/>
          </a:prstGeom>
          <a:solidFill>
            <a:srgbClr val="E6E6FF"/>
          </a:solidFill>
          <a:ln w="9360">
            <a:solidFill>
              <a:srgbClr val="000000"/>
            </a:solidFill>
            <a:round/>
            <a:headEnd/>
            <a:tailEnd/>
          </a:ln>
        </p:spPr>
        <p:txBody>
          <a:bodyPr wrap="none" anchor="ctr"/>
          <a:lstStyle/>
          <a:p>
            <a:endParaRPr lang="en-US"/>
          </a:p>
        </p:txBody>
      </p:sp>
      <p:sp>
        <p:nvSpPr>
          <p:cNvPr id="102412" name="Line 12"/>
          <p:cNvSpPr>
            <a:spLocks noChangeShapeType="1"/>
          </p:cNvSpPr>
          <p:nvPr/>
        </p:nvSpPr>
        <p:spPr bwMode="auto">
          <a:xfrm flipH="1">
            <a:off x="1647825" y="3392488"/>
            <a:ext cx="463550" cy="457200"/>
          </a:xfrm>
          <a:prstGeom prst="line">
            <a:avLst/>
          </a:prstGeom>
          <a:noFill/>
          <a:ln w="936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413" name="Line 13"/>
          <p:cNvSpPr>
            <a:spLocks noChangeShapeType="1"/>
          </p:cNvSpPr>
          <p:nvPr/>
        </p:nvSpPr>
        <p:spPr bwMode="auto">
          <a:xfrm flipH="1">
            <a:off x="1647825" y="3392488"/>
            <a:ext cx="234950" cy="457200"/>
          </a:xfrm>
          <a:prstGeom prst="line">
            <a:avLst/>
          </a:prstGeom>
          <a:noFill/>
          <a:ln w="936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414" name="Oval 14"/>
          <p:cNvSpPr>
            <a:spLocks noChangeArrowheads="1"/>
          </p:cNvSpPr>
          <p:nvPr/>
        </p:nvSpPr>
        <p:spPr bwMode="auto">
          <a:xfrm>
            <a:off x="4114800" y="4378325"/>
            <a:ext cx="3200400" cy="1600200"/>
          </a:xfrm>
          <a:prstGeom prst="ellipse">
            <a:avLst/>
          </a:prstGeom>
          <a:solidFill>
            <a:srgbClr val="FFFFFF"/>
          </a:solidFill>
          <a:ln w="9360">
            <a:solidFill>
              <a:srgbClr val="000000"/>
            </a:solidFill>
            <a:round/>
            <a:headEnd/>
            <a:tailEnd/>
          </a:ln>
        </p:spPr>
        <p:txBody>
          <a:bodyPr wrap="none" anchor="ctr"/>
          <a:lstStyle/>
          <a:p>
            <a:endParaRPr lang="en-US"/>
          </a:p>
        </p:txBody>
      </p:sp>
      <p:sp>
        <p:nvSpPr>
          <p:cNvPr id="102415" name="Line 15"/>
          <p:cNvSpPr>
            <a:spLocks noChangeShapeType="1"/>
          </p:cNvSpPr>
          <p:nvPr/>
        </p:nvSpPr>
        <p:spPr bwMode="auto">
          <a:xfrm flipH="1">
            <a:off x="6205538" y="3957638"/>
            <a:ext cx="463550" cy="457200"/>
          </a:xfrm>
          <a:prstGeom prst="line">
            <a:avLst/>
          </a:prstGeom>
          <a:noFill/>
          <a:ln w="936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416" name="Line 16"/>
          <p:cNvSpPr>
            <a:spLocks noChangeShapeType="1"/>
          </p:cNvSpPr>
          <p:nvPr/>
        </p:nvSpPr>
        <p:spPr bwMode="auto">
          <a:xfrm flipH="1">
            <a:off x="6200775" y="3957638"/>
            <a:ext cx="166688" cy="457200"/>
          </a:xfrm>
          <a:prstGeom prst="line">
            <a:avLst/>
          </a:prstGeom>
          <a:noFill/>
          <a:ln w="936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418" name="Oval 18"/>
          <p:cNvSpPr>
            <a:spLocks noChangeArrowheads="1"/>
          </p:cNvSpPr>
          <p:nvPr/>
        </p:nvSpPr>
        <p:spPr bwMode="auto">
          <a:xfrm>
            <a:off x="6396038" y="1600200"/>
            <a:ext cx="2743200" cy="1914525"/>
          </a:xfrm>
          <a:prstGeom prst="ellipse">
            <a:avLst/>
          </a:prstGeom>
          <a:solidFill>
            <a:srgbClr val="E6E6FF"/>
          </a:solidFill>
          <a:ln w="9360">
            <a:solidFill>
              <a:srgbClr val="000000"/>
            </a:solidFill>
            <a:round/>
            <a:headEnd/>
            <a:tailEnd/>
          </a:ln>
        </p:spPr>
        <p:txBody>
          <a:bodyPr wrap="none" anchor="ctr"/>
          <a:lstStyle/>
          <a:p>
            <a:endParaRPr lang="en-US"/>
          </a:p>
        </p:txBody>
      </p:sp>
      <p:sp>
        <p:nvSpPr>
          <p:cNvPr id="102419" name="AutoShape 19"/>
          <p:cNvSpPr>
            <a:spLocks noChangeArrowheads="1"/>
          </p:cNvSpPr>
          <p:nvPr/>
        </p:nvSpPr>
        <p:spPr bwMode="auto">
          <a:xfrm>
            <a:off x="3098800" y="2049463"/>
            <a:ext cx="3011488" cy="996950"/>
          </a:xfrm>
          <a:prstGeom prst="roundRect">
            <a:avLst>
              <a:gd name="adj" fmla="val 134"/>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spAutoFit/>
          </a:bodyPr>
          <a:lstStyle/>
          <a:p>
            <a:pPr algn="ctr">
              <a:lnSpc>
                <a:spcPts val="3913"/>
              </a:lnSpc>
              <a:buClr>
                <a:srgbClr val="000000"/>
              </a:buClr>
              <a:buSzPct val="100000"/>
              <a:buFont typeface="Times New Roman"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3200">
                <a:solidFill>
                  <a:srgbClr val="333333"/>
                </a:solidFill>
                <a:latin typeface="Comic Sans MS" pitchFamily="66" charset="0"/>
              </a:rPr>
              <a:t>Are there door </a:t>
            </a:r>
            <a:br>
              <a:rPr lang="en-GB" sz="3200">
                <a:solidFill>
                  <a:srgbClr val="333333"/>
                </a:solidFill>
                <a:latin typeface="Comic Sans MS" pitchFamily="66" charset="0"/>
              </a:rPr>
            </a:br>
            <a:r>
              <a:rPr lang="en-GB" sz="3200">
                <a:solidFill>
                  <a:srgbClr val="333333"/>
                </a:solidFill>
                <a:latin typeface="Comic Sans MS" pitchFamily="66" charset="0"/>
              </a:rPr>
              <a:t>locks?</a:t>
            </a:r>
          </a:p>
        </p:txBody>
      </p:sp>
      <p:sp>
        <p:nvSpPr>
          <p:cNvPr id="102420" name="AutoShape 20"/>
          <p:cNvSpPr>
            <a:spLocks noChangeArrowheads="1"/>
          </p:cNvSpPr>
          <p:nvPr/>
        </p:nvSpPr>
        <p:spPr bwMode="auto">
          <a:xfrm>
            <a:off x="4500563" y="4792663"/>
            <a:ext cx="2417762" cy="1308100"/>
          </a:xfrm>
          <a:prstGeom prst="roundRect">
            <a:avLst>
              <a:gd name="adj" fmla="val 102"/>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spAutoFit/>
          </a:bodyPr>
          <a:lstStyle/>
          <a:p>
            <a:pPr algn="ctr">
              <a:lnSpc>
                <a:spcPts val="3425"/>
              </a:lnSpc>
              <a:buClr>
                <a:srgbClr val="000000"/>
              </a:buClr>
              <a:buSzPct val="100000"/>
              <a:buFont typeface="Times New Roman"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2800">
                <a:solidFill>
                  <a:schemeClr val="tx1"/>
                </a:solidFill>
                <a:latin typeface="Comic Sans MS" pitchFamily="66" charset="0"/>
              </a:rPr>
              <a:t>We'll be first </a:t>
            </a:r>
            <a:br>
              <a:rPr lang="en-GB" sz="2800">
                <a:solidFill>
                  <a:schemeClr val="tx1"/>
                </a:solidFill>
                <a:latin typeface="Comic Sans MS" pitchFamily="66" charset="0"/>
              </a:rPr>
            </a:br>
            <a:r>
              <a:rPr lang="en-GB" sz="2800">
                <a:solidFill>
                  <a:schemeClr val="tx1"/>
                </a:solidFill>
                <a:latin typeface="Comic Sans MS" pitchFamily="66" charset="0"/>
              </a:rPr>
              <a:t>if we sprint</a:t>
            </a:r>
            <a:br>
              <a:rPr lang="en-GB" sz="2800">
                <a:solidFill>
                  <a:schemeClr val="tx1"/>
                </a:solidFill>
                <a:latin typeface="Comic Sans MS" pitchFamily="66" charset="0"/>
              </a:rPr>
            </a:br>
            <a:endParaRPr lang="en-GB" sz="2800">
              <a:solidFill>
                <a:schemeClr val="tx1"/>
              </a:solidFill>
              <a:latin typeface="Comic Sans MS" pitchFamily="66" charset="0"/>
            </a:endParaRPr>
          </a:p>
        </p:txBody>
      </p:sp>
      <p:sp>
        <p:nvSpPr>
          <p:cNvPr id="102421" name="AutoShape 21"/>
          <p:cNvSpPr>
            <a:spLocks noChangeArrowheads="1"/>
          </p:cNvSpPr>
          <p:nvPr/>
        </p:nvSpPr>
        <p:spPr bwMode="auto">
          <a:xfrm>
            <a:off x="519113" y="2438400"/>
            <a:ext cx="2233612" cy="438150"/>
          </a:xfrm>
          <a:prstGeom prst="roundRect">
            <a:avLst>
              <a:gd name="adj" fmla="val 31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spAutoFit/>
          </a:bodyPr>
          <a:lstStyle/>
          <a:p>
            <a:pPr>
              <a:lnSpc>
                <a:spcPts val="3425"/>
              </a:lnSpc>
              <a:buClr>
                <a:srgbClr val="000000"/>
              </a:buClr>
              <a:buSzPct val="100000"/>
              <a:buFont typeface="Times New Roman"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2800">
                <a:solidFill>
                  <a:schemeClr val="tx1"/>
                </a:solidFill>
                <a:latin typeface="Comic Sans MS" pitchFamily="66" charset="0"/>
              </a:rPr>
              <a:t>No cutting in!</a:t>
            </a:r>
          </a:p>
        </p:txBody>
      </p:sp>
      <p:sp>
        <p:nvSpPr>
          <p:cNvPr id="2" name="Footer Placeholder 1"/>
          <p:cNvSpPr>
            <a:spLocks noGrp="1"/>
          </p:cNvSpPr>
          <p:nvPr>
            <p:ph type="ftr" sz="quarter" idx="11"/>
          </p:nvPr>
        </p:nvSpPr>
        <p:spPr/>
        <p:txBody>
          <a:bodyPr/>
          <a:lstStyle/>
          <a:p>
            <a:r>
              <a:rPr lang="en-US" smtClean="0"/>
              <a:t>Operating Systems </a:t>
            </a:r>
            <a:endParaRPr lang="en-US"/>
          </a:p>
        </p:txBody>
      </p:sp>
      <p:sp>
        <p:nvSpPr>
          <p:cNvPr id="3" name="Slide Number Placeholder 2"/>
          <p:cNvSpPr>
            <a:spLocks noGrp="1"/>
          </p:cNvSpPr>
          <p:nvPr>
            <p:ph type="sldNum" sz="quarter" idx="12"/>
          </p:nvPr>
        </p:nvSpPr>
        <p:spPr/>
        <p:txBody>
          <a:bodyPr/>
          <a:lstStyle/>
          <a:p>
            <a:fld id="{B6F15528-21DE-4FAA-801E-634DDDAF4B2B}" type="slidenum">
              <a:rPr lang="en-US" smtClean="0"/>
              <a:pPr/>
              <a:t>18</a:t>
            </a:fld>
            <a:endParaRPr lang="en-US"/>
          </a:p>
        </p:txBody>
      </p:sp>
    </p:spTree>
    <p:extLst>
      <p:ext uri="{BB962C8B-B14F-4D97-AF65-F5344CB8AC3E}">
        <p14:creationId xmlns:p14="http://schemas.microsoft.com/office/powerpoint/2010/main" val="3004435118"/>
      </p:ext>
    </p:extLst>
  </p:cSld>
  <p:clrMapOvr>
    <a:masterClrMapping/>
  </p:clrMapOvr>
  <p:transition spd="med"/>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44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a:blipFill dpi="0" rotWithShape="0">
                  <a:blip/>
                  <a:srcRect/>
                  <a:stretch>
                    <a:fillRect/>
                  </a:stretch>
                </a:blipFill>
              </a14:hiddenFill>
            </a:ext>
          </a:extLst>
        </p:spPr>
      </p:pic>
      <p:sp>
        <p:nvSpPr>
          <p:cNvPr id="104451" name="Oval 3"/>
          <p:cNvSpPr>
            <a:spLocks noChangeArrowheads="1"/>
          </p:cNvSpPr>
          <p:nvPr/>
        </p:nvSpPr>
        <p:spPr bwMode="auto">
          <a:xfrm>
            <a:off x="2914650" y="1682750"/>
            <a:ext cx="3200400" cy="1600200"/>
          </a:xfrm>
          <a:prstGeom prst="ellipse">
            <a:avLst/>
          </a:prstGeom>
          <a:solidFill>
            <a:srgbClr val="E6E6FF"/>
          </a:solidFill>
          <a:ln w="9360">
            <a:solidFill>
              <a:srgbClr val="000000"/>
            </a:solidFill>
            <a:round/>
            <a:headEnd/>
            <a:tailEnd/>
          </a:ln>
        </p:spPr>
        <p:txBody>
          <a:bodyPr wrap="none" anchor="ctr"/>
          <a:lstStyle/>
          <a:p>
            <a:endParaRPr lang="en-US"/>
          </a:p>
        </p:txBody>
      </p:sp>
      <p:sp>
        <p:nvSpPr>
          <p:cNvPr id="104452" name="AutoShape 4"/>
          <p:cNvSpPr>
            <a:spLocks noChangeArrowheads="1"/>
          </p:cNvSpPr>
          <p:nvPr/>
        </p:nvSpPr>
        <p:spPr bwMode="auto">
          <a:xfrm>
            <a:off x="6978650" y="685800"/>
            <a:ext cx="1476375" cy="376238"/>
          </a:xfrm>
          <a:prstGeom prst="roundRect">
            <a:avLst>
              <a:gd name="adj" fmla="val 37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spAutoFit/>
          </a:bodyPr>
          <a:lstStyle/>
          <a:p>
            <a:pPr>
              <a:lnSpc>
                <a:spcPts val="2938"/>
              </a:lnSpc>
              <a:buClr>
                <a:srgbClr val="000000"/>
              </a:buClr>
              <a:buSzPct val="100000"/>
              <a:buFont typeface="Times New Roman"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solidFill>
                  <a:srgbClr val="FFFFFF"/>
                </a:solidFill>
                <a:latin typeface="Arial Black" pitchFamily="34" charset="0"/>
              </a:rPr>
              <a:t>Progress</a:t>
            </a:r>
          </a:p>
        </p:txBody>
      </p:sp>
      <p:sp>
        <p:nvSpPr>
          <p:cNvPr id="104453" name="Line 5"/>
          <p:cNvSpPr>
            <a:spLocks noChangeShapeType="1"/>
          </p:cNvSpPr>
          <p:nvPr/>
        </p:nvSpPr>
        <p:spPr bwMode="auto">
          <a:xfrm>
            <a:off x="7086600" y="3657600"/>
            <a:ext cx="1588" cy="1588"/>
          </a:xfrm>
          <a:prstGeom prst="line">
            <a:avLst/>
          </a:prstGeom>
          <a:noFill/>
          <a:ln w="936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4454" name="Line 6"/>
          <p:cNvSpPr>
            <a:spLocks noChangeShapeType="1"/>
          </p:cNvSpPr>
          <p:nvPr/>
        </p:nvSpPr>
        <p:spPr bwMode="auto">
          <a:xfrm>
            <a:off x="6629400" y="3079750"/>
            <a:ext cx="457200" cy="685800"/>
          </a:xfrm>
          <a:prstGeom prst="line">
            <a:avLst/>
          </a:prstGeom>
          <a:noFill/>
          <a:ln w="936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4455" name="Line 7"/>
          <p:cNvSpPr>
            <a:spLocks noChangeShapeType="1"/>
          </p:cNvSpPr>
          <p:nvPr/>
        </p:nvSpPr>
        <p:spPr bwMode="auto">
          <a:xfrm>
            <a:off x="5570538" y="3067050"/>
            <a:ext cx="1587" cy="685800"/>
          </a:xfrm>
          <a:prstGeom prst="line">
            <a:avLst/>
          </a:prstGeom>
          <a:noFill/>
          <a:ln w="936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4456" name="Line 8"/>
          <p:cNvSpPr>
            <a:spLocks noChangeShapeType="1"/>
          </p:cNvSpPr>
          <p:nvPr/>
        </p:nvSpPr>
        <p:spPr bwMode="auto">
          <a:xfrm>
            <a:off x="5378450" y="3138488"/>
            <a:ext cx="228600" cy="685800"/>
          </a:xfrm>
          <a:prstGeom prst="line">
            <a:avLst/>
          </a:prstGeom>
          <a:noFill/>
          <a:ln w="936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4457" name="AutoShape 9"/>
          <p:cNvSpPr>
            <a:spLocks noChangeArrowheads="1"/>
          </p:cNvSpPr>
          <p:nvPr/>
        </p:nvSpPr>
        <p:spPr bwMode="auto">
          <a:xfrm>
            <a:off x="3360738" y="712788"/>
            <a:ext cx="2865437" cy="376237"/>
          </a:xfrm>
          <a:prstGeom prst="roundRect">
            <a:avLst>
              <a:gd name="adj" fmla="val 37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spAutoFit/>
          </a:bodyPr>
          <a:lstStyle/>
          <a:p>
            <a:pPr>
              <a:lnSpc>
                <a:spcPts val="2938"/>
              </a:lnSpc>
              <a:buClr>
                <a:srgbClr val="000000"/>
              </a:buClr>
              <a:buSzPct val="100000"/>
              <a:buFont typeface="Times New Roman"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solidFill>
                  <a:schemeClr val="tx1"/>
                </a:solidFill>
                <a:latin typeface="Arial Black" pitchFamily="34" charset="0"/>
              </a:rPr>
              <a:t>Mutual Exclusion</a:t>
            </a:r>
          </a:p>
        </p:txBody>
      </p:sp>
      <p:sp>
        <p:nvSpPr>
          <p:cNvPr id="104458" name="AutoShape 10"/>
          <p:cNvSpPr>
            <a:spLocks noChangeArrowheads="1"/>
          </p:cNvSpPr>
          <p:nvPr/>
        </p:nvSpPr>
        <p:spPr bwMode="auto">
          <a:xfrm>
            <a:off x="457200" y="712788"/>
            <a:ext cx="2306638" cy="376237"/>
          </a:xfrm>
          <a:prstGeom prst="roundRect">
            <a:avLst>
              <a:gd name="adj" fmla="val 37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spAutoFit/>
          </a:bodyPr>
          <a:lstStyle/>
          <a:p>
            <a:pPr>
              <a:lnSpc>
                <a:spcPts val="2938"/>
              </a:lnSpc>
              <a:buClr>
                <a:srgbClr val="000000"/>
              </a:buClr>
              <a:buSzPct val="100000"/>
              <a:buFont typeface="Times New Roman"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dirty="0">
                <a:solidFill>
                  <a:schemeClr val="tx1"/>
                </a:solidFill>
                <a:latin typeface="Arial Black" pitchFamily="34" charset="0"/>
              </a:rPr>
              <a:t>Bounded Wait</a:t>
            </a:r>
          </a:p>
        </p:txBody>
      </p:sp>
      <p:sp>
        <p:nvSpPr>
          <p:cNvPr id="104459" name="Oval 11"/>
          <p:cNvSpPr>
            <a:spLocks noChangeArrowheads="1"/>
          </p:cNvSpPr>
          <p:nvPr/>
        </p:nvSpPr>
        <p:spPr bwMode="auto">
          <a:xfrm>
            <a:off x="358775" y="1863725"/>
            <a:ext cx="2446338" cy="1600200"/>
          </a:xfrm>
          <a:prstGeom prst="ellipse">
            <a:avLst/>
          </a:prstGeom>
          <a:solidFill>
            <a:srgbClr val="E6E6FF"/>
          </a:solidFill>
          <a:ln w="9360">
            <a:solidFill>
              <a:srgbClr val="000000"/>
            </a:solidFill>
            <a:round/>
            <a:headEnd/>
            <a:tailEnd/>
          </a:ln>
        </p:spPr>
        <p:txBody>
          <a:bodyPr wrap="none" anchor="ctr"/>
          <a:lstStyle/>
          <a:p>
            <a:endParaRPr lang="en-US"/>
          </a:p>
        </p:txBody>
      </p:sp>
      <p:sp>
        <p:nvSpPr>
          <p:cNvPr id="104460" name="Line 12"/>
          <p:cNvSpPr>
            <a:spLocks noChangeShapeType="1"/>
          </p:cNvSpPr>
          <p:nvPr/>
        </p:nvSpPr>
        <p:spPr bwMode="auto">
          <a:xfrm flipH="1">
            <a:off x="1647825" y="3392488"/>
            <a:ext cx="463550" cy="457200"/>
          </a:xfrm>
          <a:prstGeom prst="line">
            <a:avLst/>
          </a:prstGeom>
          <a:noFill/>
          <a:ln w="936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4461" name="Line 13"/>
          <p:cNvSpPr>
            <a:spLocks noChangeShapeType="1"/>
          </p:cNvSpPr>
          <p:nvPr/>
        </p:nvSpPr>
        <p:spPr bwMode="auto">
          <a:xfrm flipH="1">
            <a:off x="1647825" y="3392488"/>
            <a:ext cx="234950" cy="457200"/>
          </a:xfrm>
          <a:prstGeom prst="line">
            <a:avLst/>
          </a:prstGeom>
          <a:noFill/>
          <a:ln w="936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4462" name="Oval 14"/>
          <p:cNvSpPr>
            <a:spLocks noChangeArrowheads="1"/>
          </p:cNvSpPr>
          <p:nvPr/>
        </p:nvSpPr>
        <p:spPr bwMode="auto">
          <a:xfrm>
            <a:off x="4114800" y="4378325"/>
            <a:ext cx="3200400" cy="1600200"/>
          </a:xfrm>
          <a:prstGeom prst="ellipse">
            <a:avLst/>
          </a:prstGeom>
          <a:solidFill>
            <a:srgbClr val="E6E6FF"/>
          </a:solidFill>
          <a:ln w="9360">
            <a:solidFill>
              <a:srgbClr val="000000"/>
            </a:solidFill>
            <a:round/>
            <a:headEnd/>
            <a:tailEnd/>
          </a:ln>
        </p:spPr>
        <p:txBody>
          <a:bodyPr wrap="none" anchor="ctr"/>
          <a:lstStyle/>
          <a:p>
            <a:endParaRPr lang="en-US"/>
          </a:p>
        </p:txBody>
      </p:sp>
      <p:sp>
        <p:nvSpPr>
          <p:cNvPr id="104463" name="Line 15"/>
          <p:cNvSpPr>
            <a:spLocks noChangeShapeType="1"/>
          </p:cNvSpPr>
          <p:nvPr/>
        </p:nvSpPr>
        <p:spPr bwMode="auto">
          <a:xfrm flipH="1">
            <a:off x="6205538" y="3957638"/>
            <a:ext cx="463550" cy="457200"/>
          </a:xfrm>
          <a:prstGeom prst="line">
            <a:avLst/>
          </a:prstGeom>
          <a:noFill/>
          <a:ln w="936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4464" name="Line 16"/>
          <p:cNvSpPr>
            <a:spLocks noChangeShapeType="1"/>
          </p:cNvSpPr>
          <p:nvPr/>
        </p:nvSpPr>
        <p:spPr bwMode="auto">
          <a:xfrm flipH="1">
            <a:off x="6200775" y="3957638"/>
            <a:ext cx="166688" cy="457200"/>
          </a:xfrm>
          <a:prstGeom prst="line">
            <a:avLst/>
          </a:prstGeom>
          <a:noFill/>
          <a:ln w="936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4466" name="Oval 18"/>
          <p:cNvSpPr>
            <a:spLocks noChangeArrowheads="1"/>
          </p:cNvSpPr>
          <p:nvPr/>
        </p:nvSpPr>
        <p:spPr bwMode="auto">
          <a:xfrm>
            <a:off x="6396038" y="1600200"/>
            <a:ext cx="2743200" cy="1914525"/>
          </a:xfrm>
          <a:prstGeom prst="ellipse">
            <a:avLst/>
          </a:prstGeom>
          <a:solidFill>
            <a:srgbClr val="FFFFFF"/>
          </a:solidFill>
          <a:ln w="9360">
            <a:solidFill>
              <a:srgbClr val="000000"/>
            </a:solidFill>
            <a:round/>
            <a:headEnd/>
            <a:tailEnd/>
          </a:ln>
        </p:spPr>
        <p:txBody>
          <a:bodyPr wrap="none" anchor="ctr"/>
          <a:lstStyle/>
          <a:p>
            <a:endParaRPr lang="en-US"/>
          </a:p>
        </p:txBody>
      </p:sp>
      <p:sp>
        <p:nvSpPr>
          <p:cNvPr id="104467" name="AutoShape 19"/>
          <p:cNvSpPr>
            <a:spLocks noChangeArrowheads="1"/>
          </p:cNvSpPr>
          <p:nvPr/>
        </p:nvSpPr>
        <p:spPr bwMode="auto">
          <a:xfrm>
            <a:off x="3098800" y="2049463"/>
            <a:ext cx="3011488" cy="996950"/>
          </a:xfrm>
          <a:prstGeom prst="roundRect">
            <a:avLst>
              <a:gd name="adj" fmla="val 134"/>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spAutoFit/>
          </a:bodyPr>
          <a:lstStyle/>
          <a:p>
            <a:pPr algn="ctr">
              <a:lnSpc>
                <a:spcPts val="3913"/>
              </a:lnSpc>
              <a:buClr>
                <a:srgbClr val="000000"/>
              </a:buClr>
              <a:buSzPct val="100000"/>
              <a:buFont typeface="Times New Roman"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3200">
                <a:solidFill>
                  <a:srgbClr val="333333"/>
                </a:solidFill>
                <a:latin typeface="Comic Sans MS" pitchFamily="66" charset="0"/>
              </a:rPr>
              <a:t>Are there door </a:t>
            </a:r>
            <a:br>
              <a:rPr lang="en-GB" sz="3200">
                <a:solidFill>
                  <a:srgbClr val="333333"/>
                </a:solidFill>
                <a:latin typeface="Comic Sans MS" pitchFamily="66" charset="0"/>
              </a:rPr>
            </a:br>
            <a:r>
              <a:rPr lang="en-GB" sz="3200">
                <a:solidFill>
                  <a:srgbClr val="333333"/>
                </a:solidFill>
                <a:latin typeface="Comic Sans MS" pitchFamily="66" charset="0"/>
              </a:rPr>
              <a:t>locks?</a:t>
            </a:r>
          </a:p>
        </p:txBody>
      </p:sp>
      <p:sp>
        <p:nvSpPr>
          <p:cNvPr id="104468" name="AutoShape 20"/>
          <p:cNvSpPr>
            <a:spLocks noChangeArrowheads="1"/>
          </p:cNvSpPr>
          <p:nvPr/>
        </p:nvSpPr>
        <p:spPr bwMode="auto">
          <a:xfrm>
            <a:off x="4500563" y="4792663"/>
            <a:ext cx="2417762" cy="1308100"/>
          </a:xfrm>
          <a:prstGeom prst="roundRect">
            <a:avLst>
              <a:gd name="adj" fmla="val 102"/>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spAutoFit/>
          </a:bodyPr>
          <a:lstStyle/>
          <a:p>
            <a:pPr algn="ctr">
              <a:lnSpc>
                <a:spcPts val="3425"/>
              </a:lnSpc>
              <a:buClr>
                <a:srgbClr val="000000"/>
              </a:buClr>
              <a:buSzPct val="100000"/>
              <a:buFont typeface="Times New Roman"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2800" dirty="0">
                <a:solidFill>
                  <a:schemeClr val="tx1"/>
                </a:solidFill>
                <a:latin typeface="Comic Sans MS" pitchFamily="66" charset="0"/>
              </a:rPr>
              <a:t>We'll be first </a:t>
            </a:r>
            <a:br>
              <a:rPr lang="en-GB" sz="2800" dirty="0">
                <a:solidFill>
                  <a:schemeClr val="tx1"/>
                </a:solidFill>
                <a:latin typeface="Comic Sans MS" pitchFamily="66" charset="0"/>
              </a:rPr>
            </a:br>
            <a:r>
              <a:rPr lang="en-GB" sz="2800" dirty="0">
                <a:solidFill>
                  <a:schemeClr val="tx1"/>
                </a:solidFill>
                <a:latin typeface="Comic Sans MS" pitchFamily="66" charset="0"/>
              </a:rPr>
              <a:t>if we sprint</a:t>
            </a:r>
            <a:br>
              <a:rPr lang="en-GB" sz="2800" dirty="0">
                <a:solidFill>
                  <a:schemeClr val="tx1"/>
                </a:solidFill>
                <a:latin typeface="Comic Sans MS" pitchFamily="66" charset="0"/>
              </a:rPr>
            </a:br>
            <a:endParaRPr lang="en-GB" sz="2800" dirty="0">
              <a:solidFill>
                <a:schemeClr val="tx1"/>
              </a:solidFill>
              <a:latin typeface="Comic Sans MS" pitchFamily="66" charset="0"/>
            </a:endParaRPr>
          </a:p>
        </p:txBody>
      </p:sp>
      <p:sp>
        <p:nvSpPr>
          <p:cNvPr id="104469" name="AutoShape 21"/>
          <p:cNvSpPr>
            <a:spLocks noChangeArrowheads="1"/>
          </p:cNvSpPr>
          <p:nvPr/>
        </p:nvSpPr>
        <p:spPr bwMode="auto">
          <a:xfrm>
            <a:off x="519113" y="2438400"/>
            <a:ext cx="2233612" cy="438150"/>
          </a:xfrm>
          <a:prstGeom prst="roundRect">
            <a:avLst>
              <a:gd name="adj" fmla="val 31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spAutoFit/>
          </a:bodyPr>
          <a:lstStyle/>
          <a:p>
            <a:pPr>
              <a:lnSpc>
                <a:spcPts val="3425"/>
              </a:lnSpc>
              <a:buClr>
                <a:srgbClr val="000000"/>
              </a:buClr>
              <a:buSzPct val="100000"/>
              <a:buFont typeface="Times New Roman"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2800">
                <a:solidFill>
                  <a:schemeClr val="tx1"/>
                </a:solidFill>
                <a:latin typeface="Comic Sans MS" pitchFamily="66" charset="0"/>
              </a:rPr>
              <a:t>No cutting in!</a:t>
            </a:r>
          </a:p>
        </p:txBody>
      </p:sp>
      <p:sp>
        <p:nvSpPr>
          <p:cNvPr id="104470" name="AutoShape 22"/>
          <p:cNvSpPr>
            <a:spLocks noChangeArrowheads="1"/>
          </p:cNvSpPr>
          <p:nvPr/>
        </p:nvSpPr>
        <p:spPr bwMode="auto">
          <a:xfrm>
            <a:off x="6615113" y="1889125"/>
            <a:ext cx="2301875" cy="1308100"/>
          </a:xfrm>
          <a:prstGeom prst="roundRect">
            <a:avLst>
              <a:gd name="adj" fmla="val 102"/>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spAutoFit/>
          </a:bodyPr>
          <a:lstStyle/>
          <a:p>
            <a:pPr algn="ctr">
              <a:lnSpc>
                <a:spcPts val="3425"/>
              </a:lnSpc>
              <a:buClr>
                <a:srgbClr val="000000"/>
              </a:buClr>
              <a:buSzPct val="100000"/>
              <a:buFont typeface="Times New Roman"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2800" i="1" dirty="0">
                <a:solidFill>
                  <a:srgbClr val="000000"/>
                </a:solidFill>
                <a:latin typeface="Comic Sans MS" pitchFamily="66" charset="0"/>
              </a:rPr>
              <a:t>Well, Did you </a:t>
            </a:r>
            <a:br>
              <a:rPr lang="en-GB" sz="2800" i="1" dirty="0">
                <a:solidFill>
                  <a:srgbClr val="000000"/>
                </a:solidFill>
                <a:latin typeface="Comic Sans MS" pitchFamily="66" charset="0"/>
              </a:rPr>
            </a:br>
            <a:r>
              <a:rPr lang="en-GB" sz="2800" i="1" dirty="0">
                <a:solidFill>
                  <a:srgbClr val="000000"/>
                </a:solidFill>
                <a:latin typeface="Comic Sans MS" pitchFamily="66" charset="0"/>
              </a:rPr>
              <a:t>see anybody </a:t>
            </a:r>
            <a:br>
              <a:rPr lang="en-GB" sz="2800" i="1" dirty="0">
                <a:solidFill>
                  <a:srgbClr val="000000"/>
                </a:solidFill>
                <a:latin typeface="Comic Sans MS" pitchFamily="66" charset="0"/>
              </a:rPr>
            </a:br>
            <a:r>
              <a:rPr lang="en-GB" sz="2800" i="1" dirty="0">
                <a:solidFill>
                  <a:srgbClr val="000000"/>
                </a:solidFill>
                <a:latin typeface="Comic Sans MS" pitchFamily="66" charset="0"/>
              </a:rPr>
              <a:t>go in?</a:t>
            </a:r>
          </a:p>
        </p:txBody>
      </p:sp>
      <p:sp>
        <p:nvSpPr>
          <p:cNvPr id="2" name="Footer Placeholder 1"/>
          <p:cNvSpPr>
            <a:spLocks noGrp="1"/>
          </p:cNvSpPr>
          <p:nvPr>
            <p:ph type="ftr" sz="quarter" idx="11"/>
          </p:nvPr>
        </p:nvSpPr>
        <p:spPr/>
        <p:txBody>
          <a:bodyPr/>
          <a:lstStyle/>
          <a:p>
            <a:r>
              <a:rPr lang="en-US" smtClean="0"/>
              <a:t>Operating Systems </a:t>
            </a:r>
            <a:endParaRPr lang="en-US"/>
          </a:p>
        </p:txBody>
      </p:sp>
      <p:sp>
        <p:nvSpPr>
          <p:cNvPr id="3" name="Slide Number Placeholder 2"/>
          <p:cNvSpPr>
            <a:spLocks noGrp="1"/>
          </p:cNvSpPr>
          <p:nvPr>
            <p:ph type="sldNum" sz="quarter" idx="12"/>
          </p:nvPr>
        </p:nvSpPr>
        <p:spPr/>
        <p:txBody>
          <a:bodyPr/>
          <a:lstStyle/>
          <a:p>
            <a:fld id="{B6F15528-21DE-4FAA-801E-634DDDAF4B2B}" type="slidenum">
              <a:rPr lang="en-US" smtClean="0"/>
              <a:pPr/>
              <a:t>19</a:t>
            </a:fld>
            <a:endParaRPr lang="en-US"/>
          </a:p>
        </p:txBody>
      </p:sp>
    </p:spTree>
    <p:extLst>
      <p:ext uri="{BB962C8B-B14F-4D97-AF65-F5344CB8AC3E}">
        <p14:creationId xmlns:p14="http://schemas.microsoft.com/office/powerpoint/2010/main" val="1880557701"/>
      </p:ext>
    </p:extLst>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algn="ctr" eaLnBrk="0" fontAlgn="base" hangingPunct="0">
              <a:spcBef>
                <a:spcPct val="0"/>
              </a:spcBef>
              <a:spcAft>
                <a:spcPct val="0"/>
              </a:spcAft>
              <a:defRPr>
                <a:solidFill>
                  <a:schemeClr val="tx1"/>
                </a:solidFill>
                <a:latin typeface="Helvetica" pitchFamily="34" charset="0"/>
              </a:defRPr>
            </a:lvl6pPr>
            <a:lvl7pPr marL="2971800" indent="-228600" algn="ctr" eaLnBrk="0" fontAlgn="base" hangingPunct="0">
              <a:spcBef>
                <a:spcPct val="0"/>
              </a:spcBef>
              <a:spcAft>
                <a:spcPct val="0"/>
              </a:spcAft>
              <a:defRPr>
                <a:solidFill>
                  <a:schemeClr val="tx1"/>
                </a:solidFill>
                <a:latin typeface="Helvetica" pitchFamily="34" charset="0"/>
              </a:defRPr>
            </a:lvl7pPr>
            <a:lvl8pPr marL="3429000" indent="-228600" algn="ctr" eaLnBrk="0" fontAlgn="base" hangingPunct="0">
              <a:spcBef>
                <a:spcPct val="0"/>
              </a:spcBef>
              <a:spcAft>
                <a:spcPct val="0"/>
              </a:spcAft>
              <a:defRPr>
                <a:solidFill>
                  <a:schemeClr val="tx1"/>
                </a:solidFill>
                <a:latin typeface="Helvetica" pitchFamily="34" charset="0"/>
              </a:defRPr>
            </a:lvl8pPr>
            <a:lvl9pPr marL="3886200" indent="-228600" algn="ctr" eaLnBrk="0" fontAlgn="base" hangingPunct="0">
              <a:spcBef>
                <a:spcPct val="0"/>
              </a:spcBef>
              <a:spcAft>
                <a:spcPct val="0"/>
              </a:spcAft>
              <a:defRPr>
                <a:solidFill>
                  <a:schemeClr val="tx1"/>
                </a:solidFill>
                <a:latin typeface="Helvetica" pitchFamily="34" charset="0"/>
              </a:defRPr>
            </a:lvl9pPr>
          </a:lstStyle>
          <a:p>
            <a:r>
              <a:rPr lang="en-US" smtClean="0"/>
              <a:t>Operating Systems</a:t>
            </a:r>
          </a:p>
          <a:p>
            <a:endParaRPr lang="en-US" smtClean="0"/>
          </a:p>
        </p:txBody>
      </p:sp>
      <p:sp>
        <p:nvSpPr>
          <p:cNvPr id="8195" name="Rectangle 2"/>
          <p:cNvSpPr>
            <a:spLocks noChangeArrowheads="1"/>
          </p:cNvSpPr>
          <p:nvPr/>
        </p:nvSpPr>
        <p:spPr bwMode="auto">
          <a:xfrm>
            <a:off x="684213" y="342900"/>
            <a:ext cx="7831137" cy="685800"/>
          </a:xfrm>
          <a:prstGeom prst="rect">
            <a:avLst/>
          </a:prstGeom>
          <a:solidFill>
            <a:schemeClr val="bg1"/>
          </a:solidFill>
          <a:ln w="9525">
            <a:solidFill>
              <a:schemeClr val="tx1"/>
            </a:solidFill>
            <a:miter lim="800000"/>
            <a:headEnd/>
            <a:tailEnd/>
          </a:ln>
          <a:effectLst>
            <a:outerShdw dist="107763" dir="2700000" algn="ctr" rotWithShape="0">
              <a:schemeClr val="tx1"/>
            </a:outerShdw>
          </a:effectLst>
        </p:spPr>
        <p:txBody>
          <a:bodyPr wrap="none" anchor="ctr"/>
          <a:lstStyle/>
          <a:p>
            <a:endParaRPr lang="en-US"/>
          </a:p>
        </p:txBody>
      </p:sp>
      <p:sp>
        <p:nvSpPr>
          <p:cNvPr id="8196" name="Rectangle 3"/>
          <p:cNvSpPr>
            <a:spLocks noGrp="1" noChangeArrowheads="1"/>
          </p:cNvSpPr>
          <p:nvPr>
            <p:ph type="title"/>
          </p:nvPr>
        </p:nvSpPr>
        <p:spPr>
          <a:xfrm>
            <a:off x="457200" y="152400"/>
            <a:ext cx="8229600" cy="1143000"/>
          </a:xfrm>
        </p:spPr>
        <p:txBody>
          <a:bodyPr/>
          <a:lstStyle/>
          <a:p>
            <a:r>
              <a:rPr lang="en-US" dirty="0" smtClean="0"/>
              <a:t>Race Condition</a:t>
            </a:r>
          </a:p>
        </p:txBody>
      </p:sp>
      <p:sp>
        <p:nvSpPr>
          <p:cNvPr id="8197" name="Rectangle 4"/>
          <p:cNvSpPr>
            <a:spLocks noGrp="1" noChangeArrowheads="1"/>
          </p:cNvSpPr>
          <p:nvPr>
            <p:ph type="body" idx="1"/>
          </p:nvPr>
        </p:nvSpPr>
        <p:spPr>
          <a:xfrm>
            <a:off x="422275" y="1216025"/>
            <a:ext cx="8218488" cy="4992688"/>
          </a:xfrm>
        </p:spPr>
        <p:txBody>
          <a:bodyPr/>
          <a:lstStyle/>
          <a:p>
            <a:r>
              <a:rPr lang="en-US" sz="2000" dirty="0" smtClean="0">
                <a:solidFill>
                  <a:srgbClr val="00B0F0"/>
                </a:solidFill>
              </a:rPr>
              <a:t>counter++ </a:t>
            </a:r>
            <a:r>
              <a:rPr lang="en-US" sz="2000" dirty="0" smtClean="0"/>
              <a:t>could be implemented as</a:t>
            </a:r>
            <a:br>
              <a:rPr lang="en-US" sz="2000" dirty="0" smtClean="0"/>
            </a:br>
            <a:r>
              <a:rPr lang="en-US" sz="2000" dirty="0" smtClean="0"/>
              <a:t>     </a:t>
            </a:r>
            <a:r>
              <a:rPr lang="en-US" sz="2000" dirty="0" smtClean="0">
                <a:solidFill>
                  <a:srgbClr val="00B0F0"/>
                </a:solidFill>
              </a:rPr>
              <a:t>register1 = counter    </a:t>
            </a:r>
            <a:r>
              <a:rPr lang="en-US" sz="1800" dirty="0">
                <a:latin typeface="Comic Sans MS" pitchFamily="66" charset="0"/>
              </a:rPr>
              <a:t>/*Read counter from the main memory*/</a:t>
            </a:r>
            <a:r>
              <a:rPr lang="en-US" sz="1800" dirty="0">
                <a:solidFill>
                  <a:srgbClr val="00B0F0"/>
                </a:solidFill>
                <a:latin typeface="Comic Sans MS" pitchFamily="66" charset="0"/>
              </a:rPr>
              <a:t/>
            </a:r>
            <a:br>
              <a:rPr lang="en-US" sz="1800" dirty="0">
                <a:solidFill>
                  <a:srgbClr val="00B0F0"/>
                </a:solidFill>
                <a:latin typeface="Comic Sans MS" pitchFamily="66" charset="0"/>
              </a:rPr>
            </a:br>
            <a:r>
              <a:rPr lang="en-US" sz="2000" dirty="0" smtClean="0">
                <a:solidFill>
                  <a:srgbClr val="00B0F0"/>
                </a:solidFill>
              </a:rPr>
              <a:t>     register1 = register1 + 1 </a:t>
            </a:r>
            <a:r>
              <a:rPr lang="en-US" sz="1800" dirty="0">
                <a:latin typeface="Comic Sans MS" pitchFamily="66" charset="0"/>
              </a:rPr>
              <a:t>/*Increase the CPU register by one*/</a:t>
            </a:r>
            <a:r>
              <a:rPr lang="en-US" sz="1800" dirty="0">
                <a:solidFill>
                  <a:srgbClr val="00B0F0"/>
                </a:solidFill>
                <a:latin typeface="Comic Sans MS" pitchFamily="66" charset="0"/>
              </a:rPr>
              <a:t/>
            </a:r>
            <a:br>
              <a:rPr lang="en-US" sz="1800" dirty="0">
                <a:solidFill>
                  <a:srgbClr val="00B0F0"/>
                </a:solidFill>
                <a:latin typeface="Comic Sans MS" pitchFamily="66" charset="0"/>
              </a:rPr>
            </a:br>
            <a:r>
              <a:rPr lang="en-US" sz="2000" dirty="0" smtClean="0">
                <a:solidFill>
                  <a:srgbClr val="00B0F0"/>
                </a:solidFill>
              </a:rPr>
              <a:t>     counter = register1 </a:t>
            </a:r>
            <a:r>
              <a:rPr lang="en-US" sz="1800" dirty="0">
                <a:latin typeface="Comic Sans MS" pitchFamily="66" charset="0"/>
              </a:rPr>
              <a:t>/*Update counter in the main memory*/</a:t>
            </a:r>
          </a:p>
          <a:p>
            <a:r>
              <a:rPr lang="en-US" sz="2000" dirty="0" smtClean="0">
                <a:solidFill>
                  <a:srgbClr val="FF0000"/>
                </a:solidFill>
              </a:rPr>
              <a:t>counter--</a:t>
            </a:r>
            <a:r>
              <a:rPr lang="en-US" sz="2000" dirty="0" smtClean="0"/>
              <a:t> could be implemented as</a:t>
            </a:r>
            <a:br>
              <a:rPr lang="en-US" sz="2000" dirty="0" smtClean="0"/>
            </a:br>
            <a:r>
              <a:rPr lang="en-US" sz="2000" dirty="0" smtClean="0"/>
              <a:t>     </a:t>
            </a:r>
            <a:r>
              <a:rPr lang="en-US" sz="2000" dirty="0" smtClean="0">
                <a:solidFill>
                  <a:srgbClr val="FF0000"/>
                </a:solidFill>
              </a:rPr>
              <a:t>register2 = counter</a:t>
            </a:r>
            <a:br>
              <a:rPr lang="en-US" sz="2000" dirty="0" smtClean="0">
                <a:solidFill>
                  <a:srgbClr val="FF0000"/>
                </a:solidFill>
              </a:rPr>
            </a:br>
            <a:r>
              <a:rPr lang="en-US" sz="2000" dirty="0" smtClean="0">
                <a:solidFill>
                  <a:srgbClr val="FF0000"/>
                </a:solidFill>
              </a:rPr>
              <a:t>     register2 = register2 - 1</a:t>
            </a:r>
            <a:br>
              <a:rPr lang="en-US" sz="2000" dirty="0" smtClean="0">
                <a:solidFill>
                  <a:srgbClr val="FF0000"/>
                </a:solidFill>
              </a:rPr>
            </a:br>
            <a:r>
              <a:rPr lang="en-US" sz="2000" dirty="0" smtClean="0">
                <a:solidFill>
                  <a:srgbClr val="FF0000"/>
                </a:solidFill>
              </a:rPr>
              <a:t>     counter = register2</a:t>
            </a:r>
          </a:p>
          <a:p>
            <a:pPr marL="342900" lvl="1" indent="-342900">
              <a:buFont typeface="Arial" pitchFamily="34" charset="0"/>
              <a:buChar char="•"/>
            </a:pPr>
            <a:r>
              <a:rPr lang="en-US" sz="2000" dirty="0"/>
              <a:t>Two processes: P0: counter++, P1: counter-</a:t>
            </a:r>
            <a:r>
              <a:rPr lang="en-US" sz="2000" dirty="0" smtClean="0"/>
              <a:t>-.</a:t>
            </a:r>
            <a:endParaRPr lang="en-US" sz="2000" dirty="0"/>
          </a:p>
          <a:p>
            <a:r>
              <a:rPr lang="en-US" sz="2000" dirty="0" smtClean="0"/>
              <a:t>Consider executing counter++ and </a:t>
            </a:r>
            <a:r>
              <a:rPr lang="en-US" sz="2000" dirty="0"/>
              <a:t>counter-- </a:t>
            </a:r>
            <a:r>
              <a:rPr lang="en-US" sz="2000" dirty="0" smtClean="0"/>
              <a:t>once. </a:t>
            </a:r>
          </a:p>
          <a:p>
            <a:r>
              <a:rPr lang="en-US" sz="2000" i="1" dirty="0" smtClean="0"/>
              <a:t>counter</a:t>
            </a:r>
            <a:r>
              <a:rPr lang="en-US" sz="2000" dirty="0" smtClean="0"/>
              <a:t> does </a:t>
            </a:r>
            <a:r>
              <a:rPr lang="en-US" sz="2000" u="sng" dirty="0" smtClean="0"/>
              <a:t>not</a:t>
            </a:r>
            <a:r>
              <a:rPr lang="en-US" sz="2000" dirty="0" smtClean="0"/>
              <a:t> change if those operations are executed one after one. </a:t>
            </a:r>
          </a:p>
          <a:p>
            <a:pPr lvl="1"/>
            <a:r>
              <a:rPr lang="en-US" sz="2000" dirty="0" smtClean="0"/>
              <a:t>Consider the following two orders with initial value of 5.</a:t>
            </a:r>
          </a:p>
        </p:txBody>
      </p:sp>
      <p:sp>
        <p:nvSpPr>
          <p:cNvPr id="10" name="TextBox 9"/>
          <p:cNvSpPr txBox="1"/>
          <p:nvPr/>
        </p:nvSpPr>
        <p:spPr>
          <a:xfrm>
            <a:off x="838200" y="5276671"/>
            <a:ext cx="3299567" cy="1200329"/>
          </a:xfrm>
          <a:prstGeom prst="rect">
            <a:avLst/>
          </a:prstGeom>
          <a:noFill/>
        </p:spPr>
        <p:txBody>
          <a:bodyPr wrap="square" rtlCol="0">
            <a:spAutoFit/>
          </a:bodyPr>
          <a:lstStyle/>
          <a:p>
            <a:r>
              <a:rPr lang="en-US" dirty="0" smtClean="0"/>
              <a:t>P0</a:t>
            </a:r>
            <a:r>
              <a:rPr lang="en-US" dirty="0" smtClean="0">
                <a:sym typeface="Wingdings" pitchFamily="2" charset="2"/>
              </a:rPr>
              <a:t>P1:</a:t>
            </a:r>
            <a:endParaRPr lang="en-US" dirty="0" smtClean="0"/>
          </a:p>
          <a:p>
            <a:r>
              <a:rPr lang="en-US" dirty="0" smtClean="0"/>
              <a:t>If we first execute P0, counter=6.</a:t>
            </a:r>
          </a:p>
          <a:p>
            <a:r>
              <a:rPr lang="en-US" dirty="0" smtClean="0"/>
              <a:t>Then we execute P1, counter=</a:t>
            </a:r>
            <a:r>
              <a:rPr lang="en-US" b="1" dirty="0" smtClean="0"/>
              <a:t>5</a:t>
            </a:r>
            <a:r>
              <a:rPr lang="en-US" dirty="0" smtClean="0"/>
              <a:t>.</a:t>
            </a:r>
          </a:p>
          <a:p>
            <a:endParaRPr lang="en-US" dirty="0" smtClean="0"/>
          </a:p>
        </p:txBody>
      </p:sp>
      <p:sp>
        <p:nvSpPr>
          <p:cNvPr id="2" name="Rectangle 1"/>
          <p:cNvSpPr/>
          <p:nvPr/>
        </p:nvSpPr>
        <p:spPr>
          <a:xfrm>
            <a:off x="4262386" y="5290404"/>
            <a:ext cx="4572000" cy="923330"/>
          </a:xfrm>
          <a:prstGeom prst="rect">
            <a:avLst/>
          </a:prstGeom>
        </p:spPr>
        <p:txBody>
          <a:bodyPr>
            <a:spAutoFit/>
          </a:bodyPr>
          <a:lstStyle/>
          <a:p>
            <a:r>
              <a:rPr lang="en-US" dirty="0"/>
              <a:t>P1</a:t>
            </a:r>
            <a:r>
              <a:rPr lang="en-US" dirty="0">
                <a:sym typeface="Wingdings" pitchFamily="2" charset="2"/>
              </a:rPr>
              <a:t>P0:</a:t>
            </a:r>
            <a:endParaRPr lang="en-US" dirty="0"/>
          </a:p>
          <a:p>
            <a:r>
              <a:rPr lang="en-US" dirty="0"/>
              <a:t>If we first execute P1, counter=4.</a:t>
            </a:r>
          </a:p>
          <a:p>
            <a:r>
              <a:rPr lang="en-US" dirty="0"/>
              <a:t>Then we execute P0, counter=</a:t>
            </a:r>
            <a:r>
              <a:rPr lang="en-US" b="1" dirty="0"/>
              <a:t>5</a:t>
            </a:r>
            <a:r>
              <a:rPr lang="en-US" dirty="0"/>
              <a:t>.</a:t>
            </a:r>
          </a:p>
        </p:txBody>
      </p:sp>
      <p:sp>
        <p:nvSpPr>
          <p:cNvPr id="3" name="TextBox 2"/>
          <p:cNvSpPr txBox="1"/>
          <p:nvPr/>
        </p:nvSpPr>
        <p:spPr>
          <a:xfrm>
            <a:off x="1828800" y="6264856"/>
            <a:ext cx="6817892" cy="369332"/>
          </a:xfrm>
          <a:prstGeom prst="rect">
            <a:avLst/>
          </a:prstGeom>
          <a:noFill/>
        </p:spPr>
        <p:txBody>
          <a:bodyPr wrap="none" rtlCol="0">
            <a:spAutoFit/>
          </a:bodyPr>
          <a:lstStyle/>
          <a:p>
            <a:r>
              <a:rPr lang="en-US" b="1" dirty="0" smtClean="0">
                <a:solidFill>
                  <a:srgbClr val="FF0000"/>
                </a:solidFill>
                <a:latin typeface="Comic Sans MS" pitchFamily="66" charset="0"/>
              </a:rPr>
              <a:t>What if context switches in the middle of the operation??</a:t>
            </a:r>
            <a:endParaRPr lang="en-US" b="1" dirty="0">
              <a:solidFill>
                <a:srgbClr val="FF0000"/>
              </a:solidFill>
              <a:latin typeface="Comic Sans MS" pitchFamily="66"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2</a:t>
            </a:fld>
            <a:endParaRPr lang="en-US"/>
          </a:p>
        </p:txBody>
      </p:sp>
    </p:spTree>
    <p:extLst>
      <p:ext uri="{BB962C8B-B14F-4D97-AF65-F5344CB8AC3E}">
        <p14:creationId xmlns:p14="http://schemas.microsoft.com/office/powerpoint/2010/main" val="19599277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a:xfrm>
            <a:off x="574675" y="228600"/>
            <a:ext cx="7999413" cy="912813"/>
          </a:xfrm>
          <a:ln/>
        </p:spPr>
        <p:txBody>
          <a:bodyPr lIns="0" tIns="0" rIns="0" bIns="0" anchor="ctr"/>
          <a:lstStyle/>
          <a:p>
            <a:endParaRPr lang="en-US"/>
          </a:p>
        </p:txBody>
      </p:sp>
      <p:sp>
        <p:nvSpPr>
          <p:cNvPr id="106499" name="Rectangle 3"/>
          <p:cNvSpPr>
            <a:spLocks noGrp="1" noChangeArrowheads="1"/>
          </p:cNvSpPr>
          <p:nvPr>
            <p:ph type="body" idx="1"/>
          </p:nvPr>
        </p:nvSpPr>
        <p:spPr>
          <a:xfrm>
            <a:off x="228600" y="1371600"/>
            <a:ext cx="4343400" cy="4649788"/>
          </a:xfrm>
          <a:ln/>
        </p:spPr>
        <p:txBody>
          <a:bodyPr lIns="0" tIns="0" rIns="0" bIns="0"/>
          <a:lstStyle/>
          <a:p>
            <a:pPr>
              <a:lnSpc>
                <a:spcPct val="93000"/>
              </a:lnSpc>
              <a:buClr>
                <a:srgbClr val="000000"/>
              </a:buClr>
            </a:pPr>
            <a:r>
              <a:rPr lang="en-GB" b="1"/>
              <a:t>Progress?</a:t>
            </a:r>
          </a:p>
          <a:p>
            <a:pPr>
              <a:buClr>
                <a:srgbClr val="000000"/>
              </a:buClr>
            </a:pPr>
            <a:endParaRPr lang="en-GB" b="1"/>
          </a:p>
        </p:txBody>
      </p:sp>
      <p:sp>
        <p:nvSpPr>
          <p:cNvPr id="106500" name="Rectangle 4"/>
          <p:cNvSpPr>
            <a:spLocks noGrp="1" noChangeArrowheads="1"/>
          </p:cNvSpPr>
          <p:nvPr>
            <p:ph type="body" idx="2"/>
          </p:nvPr>
        </p:nvSpPr>
        <p:spPr>
          <a:xfrm>
            <a:off x="4646613" y="1371600"/>
            <a:ext cx="3886200" cy="4646613"/>
          </a:xfrm>
          <a:ln/>
        </p:spPr>
        <p:txBody>
          <a:bodyPr lIns="0" tIns="0" rIns="0" bIns="0"/>
          <a:lstStyle/>
          <a:p>
            <a:pPr marL="465138" indent="-465138">
              <a:lnSpc>
                <a:spcPct val="93000"/>
              </a:lnSpc>
              <a:buClr>
                <a:srgbClr val="000000"/>
              </a:buClr>
              <a:tabLst>
                <a:tab pos="465138"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 pos="9598025" algn="l"/>
              </a:tabLst>
            </a:pPr>
            <a:r>
              <a:rPr lang="en-GB" sz="3200" b="1"/>
              <a:t>Bounded Wait?</a:t>
            </a:r>
          </a:p>
          <a:p>
            <a:pPr marL="903288" lvl="1">
              <a:tabLst>
                <a:tab pos="465138"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 pos="9598025" algn="l"/>
              </a:tabLst>
            </a:pPr>
            <a:endParaRPr lang="en-GB" sz="2800" b="1"/>
          </a:p>
          <a:p>
            <a:pPr marL="465138" indent="-465138">
              <a:buClr>
                <a:srgbClr val="000000"/>
              </a:buClr>
              <a:tabLst>
                <a:tab pos="465138"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 pos="9598025" algn="l"/>
              </a:tabLst>
            </a:pPr>
            <a:endParaRPr lang="en-GB" b="1"/>
          </a:p>
        </p:txBody>
      </p:sp>
      <p:pic>
        <p:nvPicPr>
          <p:cNvPr id="10650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1143000"/>
          </a:xfrm>
          <a:prstGeom prst="rect">
            <a:avLst/>
          </a:prstGeom>
          <a:noFill/>
          <a:extLst>
            <a:ext uri="{909E8E84-426E-40DD-AFC4-6F175D3DCCD1}">
              <a14:hiddenFill xmlns:a14="http://schemas.microsoft.com/office/drawing/2010/main">
                <a:blipFill dpi="0" rotWithShape="0">
                  <a:blip/>
                  <a:srcRect/>
                  <a:stretch>
                    <a:fillRect/>
                  </a:stretch>
                </a:blipFill>
              </a14:hiddenFill>
            </a:ext>
          </a:extLst>
        </p:spPr>
      </p:pic>
      <p:sp>
        <p:nvSpPr>
          <p:cNvPr id="106502" name="AutoShape 6"/>
          <p:cNvSpPr>
            <a:spLocks noChangeArrowheads="1"/>
          </p:cNvSpPr>
          <p:nvPr/>
        </p:nvSpPr>
        <p:spPr bwMode="auto">
          <a:xfrm>
            <a:off x="2286000" y="2481263"/>
            <a:ext cx="2732088" cy="350837"/>
          </a:xfrm>
          <a:prstGeom prst="roundRect">
            <a:avLst>
              <a:gd name="adj" fmla="val 463"/>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spAutoFit/>
          </a:bodyPr>
          <a:lstStyle/>
          <a:p>
            <a:pPr>
              <a:lnSpc>
                <a:spcPct val="95000"/>
              </a:lnSpc>
              <a:buClr>
                <a:srgbClr val="000000"/>
              </a:buClr>
              <a:buSzPct val="100000"/>
              <a:buFont typeface="Times New Roman"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solidFill>
                  <a:schemeClr val="tx1"/>
                </a:solidFill>
              </a:rPr>
              <a:t>What's the difference?</a:t>
            </a:r>
          </a:p>
        </p:txBody>
      </p:sp>
      <p:sp>
        <p:nvSpPr>
          <p:cNvPr id="2" name="Footer Placeholder 1"/>
          <p:cNvSpPr>
            <a:spLocks noGrp="1"/>
          </p:cNvSpPr>
          <p:nvPr>
            <p:ph type="ftr" sz="quarter" idx="11"/>
          </p:nvPr>
        </p:nvSpPr>
        <p:spPr/>
        <p:txBody>
          <a:bodyPr/>
          <a:lstStyle/>
          <a:p>
            <a:r>
              <a:rPr lang="en-US" smtClean="0"/>
              <a:t>Operating Systems </a:t>
            </a:r>
            <a:endParaRPr lang="en-US"/>
          </a:p>
        </p:txBody>
      </p:sp>
      <p:sp>
        <p:nvSpPr>
          <p:cNvPr id="3" name="Slide Number Placeholder 2"/>
          <p:cNvSpPr>
            <a:spLocks noGrp="1"/>
          </p:cNvSpPr>
          <p:nvPr>
            <p:ph type="sldNum" sz="quarter" idx="12"/>
          </p:nvPr>
        </p:nvSpPr>
        <p:spPr/>
        <p:txBody>
          <a:bodyPr/>
          <a:lstStyle/>
          <a:p>
            <a:fld id="{B6F15528-21DE-4FAA-801E-634DDDAF4B2B}" type="slidenum">
              <a:rPr lang="en-US" smtClean="0"/>
              <a:pPr/>
              <a:t>20</a:t>
            </a:fld>
            <a:endParaRPr lang="en-US"/>
          </a:p>
        </p:txBody>
      </p:sp>
    </p:spTree>
    <p:extLst>
      <p:ext uri="{BB962C8B-B14F-4D97-AF65-F5344CB8AC3E}">
        <p14:creationId xmlns:p14="http://schemas.microsoft.com/office/powerpoint/2010/main" val="3191254250"/>
      </p:ext>
    </p:extLst>
  </p:cSld>
  <p:clrMapOvr>
    <a:masterClrMapping/>
  </p:clrMapOvr>
  <p:transition spd="med"/>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a:xfrm>
            <a:off x="574675" y="228600"/>
            <a:ext cx="7999413" cy="912813"/>
          </a:xfrm>
          <a:ln/>
        </p:spPr>
        <p:txBody>
          <a:bodyPr lIns="0" tIns="0" rIns="0" bIns="0" anchor="ctr"/>
          <a:lstStyle/>
          <a:p>
            <a:endParaRPr lang="en-US"/>
          </a:p>
        </p:txBody>
      </p:sp>
      <p:sp>
        <p:nvSpPr>
          <p:cNvPr id="108547" name="Rectangle 3"/>
          <p:cNvSpPr>
            <a:spLocks noGrp="1" noChangeArrowheads="1"/>
          </p:cNvSpPr>
          <p:nvPr>
            <p:ph type="body" idx="1"/>
          </p:nvPr>
        </p:nvSpPr>
        <p:spPr>
          <a:xfrm>
            <a:off x="228600" y="1414463"/>
            <a:ext cx="4343400" cy="5214937"/>
          </a:xfrm>
          <a:ln/>
        </p:spPr>
        <p:txBody>
          <a:bodyPr lIns="0" tIns="0" rIns="0" bIns="0"/>
          <a:lstStyle/>
          <a:p>
            <a:pPr>
              <a:lnSpc>
                <a:spcPct val="93000"/>
              </a:lnSpc>
              <a:buClr>
                <a:srgbClr val="000000"/>
              </a:buClr>
            </a:pPr>
            <a:r>
              <a:rPr lang="en-GB" b="1"/>
              <a:t>Progress?</a:t>
            </a:r>
          </a:p>
          <a:p>
            <a:pPr lvl="1"/>
            <a:r>
              <a:rPr lang="en-GB" sz="2800" b="1"/>
              <a:t>If </a:t>
            </a:r>
            <a:r>
              <a:rPr lang="en-GB" sz="2800" b="1" i="1" u="sng">
                <a:solidFill>
                  <a:srgbClr val="800000"/>
                </a:solidFill>
              </a:rPr>
              <a:t>no process is waiting in its critical section</a:t>
            </a:r>
            <a:r>
              <a:rPr lang="en-GB" sz="2800" b="1"/>
              <a:t> and several processes are trying to get into their critical section, then entry to the critical section </a:t>
            </a:r>
            <a:r>
              <a:rPr lang="en-GB" sz="2800" b="1">
                <a:solidFill>
                  <a:srgbClr val="800000"/>
                </a:solidFill>
              </a:rPr>
              <a:t>cannot be</a:t>
            </a:r>
            <a:r>
              <a:rPr lang="en-GB" sz="2800" b="1"/>
              <a:t> postponed indefinitely</a:t>
            </a:r>
          </a:p>
          <a:p>
            <a:pPr>
              <a:buClr>
                <a:srgbClr val="000000"/>
              </a:buClr>
            </a:pPr>
            <a:endParaRPr lang="en-GB" b="1"/>
          </a:p>
        </p:txBody>
      </p:sp>
      <p:pic>
        <p:nvPicPr>
          <p:cNvPr id="10854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1143000"/>
          </a:xfrm>
          <a:prstGeom prst="rect">
            <a:avLst/>
          </a:prstGeom>
          <a:noFill/>
          <a:extLst>
            <a:ext uri="{909E8E84-426E-40DD-AFC4-6F175D3DCCD1}">
              <a14:hiddenFill xmlns:a14="http://schemas.microsoft.com/office/drawing/2010/main">
                <a:blipFill dpi="0" rotWithShape="0">
                  <a:blip/>
                  <a:srcRect/>
                  <a:stretch>
                    <a:fillRect/>
                  </a:stretch>
                </a:blipFill>
              </a14:hiddenFill>
            </a:ext>
          </a:extLst>
        </p:spPr>
      </p:pic>
      <p:pic>
        <p:nvPicPr>
          <p:cNvPr id="10854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29200" y="1200150"/>
            <a:ext cx="2667000" cy="1771650"/>
          </a:xfrm>
          <a:prstGeom prst="rect">
            <a:avLst/>
          </a:prstGeom>
          <a:noFill/>
          <a:extLst>
            <a:ext uri="{909E8E84-426E-40DD-AFC4-6F175D3DCCD1}">
              <a14:hiddenFill xmlns:a14="http://schemas.microsoft.com/office/drawing/2010/main">
                <a:blipFill dpi="0" rotWithShape="0">
                  <a:blip/>
                  <a:srcRect/>
                  <a:stretch>
                    <a:fillRect/>
                  </a:stretch>
                </a:blipFill>
              </a14:hiddenFill>
            </a:ext>
          </a:extLst>
        </p:spPr>
      </p:pic>
      <p:pic>
        <p:nvPicPr>
          <p:cNvPr id="10855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29200" y="2514600"/>
            <a:ext cx="2667000" cy="1771650"/>
          </a:xfrm>
          <a:prstGeom prst="rect">
            <a:avLst/>
          </a:prstGeom>
          <a:noFill/>
          <a:extLst>
            <a:ext uri="{909E8E84-426E-40DD-AFC4-6F175D3DCCD1}">
              <a14:hiddenFill xmlns:a14="http://schemas.microsoft.com/office/drawing/2010/main">
                <a:blipFill dpi="0" rotWithShape="0">
                  <a:blip/>
                  <a:srcRect/>
                  <a:stretch>
                    <a:fillRect/>
                  </a:stretch>
                </a:blipFill>
              </a14:hiddenFill>
            </a:ext>
          </a:extLst>
        </p:spPr>
      </p:pic>
      <p:pic>
        <p:nvPicPr>
          <p:cNvPr id="108551"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29200" y="3486150"/>
            <a:ext cx="2667000" cy="1771650"/>
          </a:xfrm>
          <a:prstGeom prst="rect">
            <a:avLst/>
          </a:prstGeom>
          <a:noFill/>
          <a:extLst>
            <a:ext uri="{909E8E84-426E-40DD-AFC4-6F175D3DCCD1}">
              <a14:hiddenFill xmlns:a14="http://schemas.microsoft.com/office/drawing/2010/main">
                <a:blipFill dpi="0" rotWithShape="0">
                  <a:blip/>
                  <a:srcRect/>
                  <a:stretch>
                    <a:fillRect/>
                  </a:stretch>
                </a:blipFill>
              </a14:hiddenFill>
            </a:ext>
          </a:extLst>
        </p:spPr>
      </p:pic>
      <p:sp>
        <p:nvSpPr>
          <p:cNvPr id="2" name="Footer Placeholder 1"/>
          <p:cNvSpPr>
            <a:spLocks noGrp="1"/>
          </p:cNvSpPr>
          <p:nvPr>
            <p:ph type="ftr" sz="quarter" idx="11"/>
          </p:nvPr>
        </p:nvSpPr>
        <p:spPr/>
        <p:txBody>
          <a:bodyPr/>
          <a:lstStyle/>
          <a:p>
            <a:r>
              <a:rPr lang="en-US" smtClean="0"/>
              <a:t>Operating Systems </a:t>
            </a:r>
            <a:endParaRPr lang="en-US"/>
          </a:p>
        </p:txBody>
      </p:sp>
      <p:sp>
        <p:nvSpPr>
          <p:cNvPr id="3" name="Slide Number Placeholder 2"/>
          <p:cNvSpPr>
            <a:spLocks noGrp="1"/>
          </p:cNvSpPr>
          <p:nvPr>
            <p:ph type="sldNum" sz="quarter" idx="12"/>
          </p:nvPr>
        </p:nvSpPr>
        <p:spPr/>
        <p:txBody>
          <a:bodyPr/>
          <a:lstStyle/>
          <a:p>
            <a:fld id="{B6F15528-21DE-4FAA-801E-634DDDAF4B2B}" type="slidenum">
              <a:rPr lang="en-US" smtClean="0"/>
              <a:pPr/>
              <a:t>21</a:t>
            </a:fld>
            <a:endParaRPr lang="en-US"/>
          </a:p>
        </p:txBody>
      </p:sp>
    </p:spTree>
    <p:extLst>
      <p:ext uri="{BB962C8B-B14F-4D97-AF65-F5344CB8AC3E}">
        <p14:creationId xmlns:p14="http://schemas.microsoft.com/office/powerpoint/2010/main" val="2031491549"/>
      </p:ext>
    </p:extLst>
  </p:cSld>
  <p:clrMapOvr>
    <a:masterClrMapping/>
  </p:clrMapOvr>
  <p:transition spd="med"/>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a:xfrm>
            <a:off x="574675" y="228600"/>
            <a:ext cx="7999413" cy="912813"/>
          </a:xfrm>
          <a:ln/>
        </p:spPr>
        <p:txBody>
          <a:bodyPr lIns="0" tIns="0" rIns="0" bIns="0" anchor="ctr"/>
          <a:lstStyle/>
          <a:p>
            <a:endParaRPr lang="en-US"/>
          </a:p>
        </p:txBody>
      </p:sp>
      <p:sp>
        <p:nvSpPr>
          <p:cNvPr id="110595" name="Rectangle 3"/>
          <p:cNvSpPr>
            <a:spLocks noGrp="1" noChangeArrowheads="1"/>
          </p:cNvSpPr>
          <p:nvPr>
            <p:ph type="body" idx="1"/>
          </p:nvPr>
        </p:nvSpPr>
        <p:spPr>
          <a:xfrm>
            <a:off x="228600" y="1371600"/>
            <a:ext cx="4343400" cy="5214938"/>
          </a:xfrm>
          <a:ln/>
        </p:spPr>
        <p:txBody>
          <a:bodyPr lIns="0" tIns="0" rIns="0" bIns="0"/>
          <a:lstStyle/>
          <a:p>
            <a:pPr>
              <a:lnSpc>
                <a:spcPct val="93000"/>
              </a:lnSpc>
              <a:buClr>
                <a:srgbClr val="000000"/>
              </a:buClr>
            </a:pPr>
            <a:r>
              <a:rPr lang="en-GB" b="1"/>
              <a:t>Progress?</a:t>
            </a:r>
          </a:p>
          <a:p>
            <a:pPr lvl="1"/>
            <a:r>
              <a:rPr lang="en-GB" sz="2800" b="1">
                <a:solidFill>
                  <a:srgbClr val="C0C0C0"/>
                </a:solidFill>
              </a:rPr>
              <a:t>If no process is waiting in its critical section and several processes are trying to get into their critical section, then entry to the critical section cannot be postponed indefinitely</a:t>
            </a:r>
          </a:p>
          <a:p>
            <a:pPr>
              <a:buClr>
                <a:srgbClr val="000000"/>
              </a:buClr>
            </a:pPr>
            <a:endParaRPr lang="en-GB" b="1">
              <a:solidFill>
                <a:srgbClr val="C0C0C0"/>
              </a:solidFill>
            </a:endParaRPr>
          </a:p>
        </p:txBody>
      </p:sp>
      <p:sp>
        <p:nvSpPr>
          <p:cNvPr id="110596" name="Rectangle 4"/>
          <p:cNvSpPr>
            <a:spLocks noGrp="1" noChangeArrowheads="1"/>
          </p:cNvSpPr>
          <p:nvPr>
            <p:ph type="body" idx="2"/>
          </p:nvPr>
        </p:nvSpPr>
        <p:spPr>
          <a:xfrm>
            <a:off x="4953000" y="1371600"/>
            <a:ext cx="3905250" cy="4843463"/>
          </a:xfrm>
          <a:ln/>
        </p:spPr>
        <p:txBody>
          <a:bodyPr lIns="0" tIns="0" rIns="0" bIns="0"/>
          <a:lstStyle/>
          <a:p>
            <a:pPr marL="465138" indent="-465138">
              <a:lnSpc>
                <a:spcPct val="93000"/>
              </a:lnSpc>
              <a:buClr>
                <a:srgbClr val="000000"/>
              </a:buClr>
              <a:tabLst>
                <a:tab pos="465138"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 pos="9598025" algn="l"/>
              </a:tabLst>
            </a:pPr>
            <a:r>
              <a:rPr lang="en-GB" sz="3200" b="1"/>
              <a:t>Bounded Wait?</a:t>
            </a:r>
          </a:p>
          <a:p>
            <a:pPr marL="903288" lvl="1">
              <a:tabLst>
                <a:tab pos="465138"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 pos="9598025" algn="l"/>
              </a:tabLst>
            </a:pPr>
            <a:r>
              <a:rPr lang="en-GB" sz="2800" b="1"/>
              <a:t>A process requesting entry to a critical section should only have to wait for a </a:t>
            </a:r>
            <a:r>
              <a:rPr lang="en-GB" sz="2800" b="1" i="1"/>
              <a:t>bounded number</a:t>
            </a:r>
            <a:r>
              <a:rPr lang="en-GB" sz="2800" b="1"/>
              <a:t> of other processes to enter and leave the critical section.</a:t>
            </a:r>
          </a:p>
          <a:p>
            <a:pPr marL="465138" indent="-465138">
              <a:buClr>
                <a:srgbClr val="000000"/>
              </a:buClr>
              <a:tabLst>
                <a:tab pos="465138"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 pos="9598025" algn="l"/>
              </a:tabLst>
            </a:pPr>
            <a:endParaRPr lang="en-GB" b="1"/>
          </a:p>
        </p:txBody>
      </p:sp>
      <p:pic>
        <p:nvPicPr>
          <p:cNvPr id="11059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1143000"/>
          </a:xfrm>
          <a:prstGeom prst="rect">
            <a:avLst/>
          </a:prstGeom>
          <a:noFill/>
          <a:extLst>
            <a:ext uri="{909E8E84-426E-40DD-AFC4-6F175D3DCCD1}">
              <a14:hiddenFill xmlns:a14="http://schemas.microsoft.com/office/drawing/2010/main">
                <a:blipFill dpi="0" rotWithShape="0">
                  <a:blip/>
                  <a:srcRect/>
                  <a:stretch>
                    <a:fillRect/>
                  </a:stretch>
                </a:blipFill>
              </a14:hiddenFill>
            </a:ext>
          </a:extLst>
        </p:spPr>
      </p:pic>
      <p:pic>
        <p:nvPicPr>
          <p:cNvPr id="110598"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 y="1371600"/>
            <a:ext cx="4498975" cy="5257800"/>
          </a:xfrm>
          <a:prstGeom prst="rect">
            <a:avLst/>
          </a:prstGeom>
          <a:noFill/>
          <a:extLst>
            <a:ext uri="{909E8E84-426E-40DD-AFC4-6F175D3DCCD1}">
              <a14:hiddenFill xmlns:a14="http://schemas.microsoft.com/office/drawing/2010/main">
                <a:blipFill dpi="0" rotWithShape="0">
                  <a:blip/>
                  <a:srcRect/>
                  <a:stretch>
                    <a:fillRect/>
                  </a:stretch>
                </a:blipFill>
              </a14:hiddenFill>
            </a:ext>
          </a:extLst>
        </p:spPr>
      </p:pic>
      <p:sp>
        <p:nvSpPr>
          <p:cNvPr id="2" name="Footer Placeholder 1"/>
          <p:cNvSpPr>
            <a:spLocks noGrp="1"/>
          </p:cNvSpPr>
          <p:nvPr>
            <p:ph type="ftr" sz="quarter" idx="11"/>
          </p:nvPr>
        </p:nvSpPr>
        <p:spPr/>
        <p:txBody>
          <a:bodyPr/>
          <a:lstStyle/>
          <a:p>
            <a:r>
              <a:rPr lang="en-US" smtClean="0"/>
              <a:t>Operating Systems </a:t>
            </a:r>
            <a:endParaRPr lang="en-US"/>
          </a:p>
        </p:txBody>
      </p:sp>
      <p:sp>
        <p:nvSpPr>
          <p:cNvPr id="3" name="Slide Number Placeholder 2"/>
          <p:cNvSpPr>
            <a:spLocks noGrp="1"/>
          </p:cNvSpPr>
          <p:nvPr>
            <p:ph type="sldNum" sz="quarter" idx="12"/>
          </p:nvPr>
        </p:nvSpPr>
        <p:spPr/>
        <p:txBody>
          <a:bodyPr/>
          <a:lstStyle/>
          <a:p>
            <a:fld id="{B6F15528-21DE-4FAA-801E-634DDDAF4B2B}" type="slidenum">
              <a:rPr lang="en-US" smtClean="0"/>
              <a:pPr/>
              <a:t>22</a:t>
            </a:fld>
            <a:endParaRPr lang="en-US"/>
          </a:p>
        </p:txBody>
      </p:sp>
    </p:spTree>
    <p:extLst>
      <p:ext uri="{BB962C8B-B14F-4D97-AF65-F5344CB8AC3E}">
        <p14:creationId xmlns:p14="http://schemas.microsoft.com/office/powerpoint/2010/main" val="3102713008"/>
      </p:ext>
    </p:extLst>
  </p:cSld>
  <p:clrMapOvr>
    <a:masterClrMapping/>
  </p:clrMapOvr>
  <p:transition spd="med"/>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algn="ctr" eaLnBrk="0" fontAlgn="base" hangingPunct="0">
              <a:spcBef>
                <a:spcPct val="0"/>
              </a:spcBef>
              <a:spcAft>
                <a:spcPct val="0"/>
              </a:spcAft>
              <a:defRPr>
                <a:solidFill>
                  <a:schemeClr val="tx1"/>
                </a:solidFill>
                <a:latin typeface="Helvetica" pitchFamily="34" charset="0"/>
              </a:defRPr>
            </a:lvl6pPr>
            <a:lvl7pPr marL="2971800" indent="-228600" algn="ctr" eaLnBrk="0" fontAlgn="base" hangingPunct="0">
              <a:spcBef>
                <a:spcPct val="0"/>
              </a:spcBef>
              <a:spcAft>
                <a:spcPct val="0"/>
              </a:spcAft>
              <a:defRPr>
                <a:solidFill>
                  <a:schemeClr val="tx1"/>
                </a:solidFill>
                <a:latin typeface="Helvetica" pitchFamily="34" charset="0"/>
              </a:defRPr>
            </a:lvl7pPr>
            <a:lvl8pPr marL="3429000" indent="-228600" algn="ctr" eaLnBrk="0" fontAlgn="base" hangingPunct="0">
              <a:spcBef>
                <a:spcPct val="0"/>
              </a:spcBef>
              <a:spcAft>
                <a:spcPct val="0"/>
              </a:spcAft>
              <a:defRPr>
                <a:solidFill>
                  <a:schemeClr val="tx1"/>
                </a:solidFill>
                <a:latin typeface="Helvetica" pitchFamily="34" charset="0"/>
              </a:defRPr>
            </a:lvl8pPr>
            <a:lvl9pPr marL="3886200" indent="-228600" algn="ctr" eaLnBrk="0" fontAlgn="base" hangingPunct="0">
              <a:spcBef>
                <a:spcPct val="0"/>
              </a:spcBef>
              <a:spcAft>
                <a:spcPct val="0"/>
              </a:spcAft>
              <a:defRPr>
                <a:solidFill>
                  <a:schemeClr val="tx1"/>
                </a:solidFill>
                <a:latin typeface="Helvetica" pitchFamily="34" charset="0"/>
              </a:defRPr>
            </a:lvl9pPr>
          </a:lstStyle>
          <a:p>
            <a:r>
              <a:rPr lang="en-US" smtClean="0"/>
              <a:t>Operating Systems</a:t>
            </a:r>
          </a:p>
          <a:p>
            <a:endParaRPr lang="en-US" smtClean="0"/>
          </a:p>
        </p:txBody>
      </p:sp>
      <p:sp>
        <p:nvSpPr>
          <p:cNvPr id="8195" name="Rectangle 2"/>
          <p:cNvSpPr>
            <a:spLocks noChangeArrowheads="1"/>
          </p:cNvSpPr>
          <p:nvPr/>
        </p:nvSpPr>
        <p:spPr bwMode="auto">
          <a:xfrm>
            <a:off x="684213" y="342900"/>
            <a:ext cx="7831137" cy="685800"/>
          </a:xfrm>
          <a:prstGeom prst="rect">
            <a:avLst/>
          </a:prstGeom>
          <a:solidFill>
            <a:schemeClr val="bg1"/>
          </a:solidFill>
          <a:ln w="9525">
            <a:solidFill>
              <a:schemeClr val="tx1"/>
            </a:solidFill>
            <a:miter lim="800000"/>
            <a:headEnd/>
            <a:tailEnd/>
          </a:ln>
          <a:effectLst>
            <a:outerShdw dist="107763" dir="2700000" algn="ctr" rotWithShape="0">
              <a:schemeClr val="tx1"/>
            </a:outerShdw>
          </a:effectLst>
        </p:spPr>
        <p:txBody>
          <a:bodyPr wrap="none" anchor="ctr"/>
          <a:lstStyle/>
          <a:p>
            <a:endParaRPr lang="en-US"/>
          </a:p>
        </p:txBody>
      </p:sp>
      <p:sp>
        <p:nvSpPr>
          <p:cNvPr id="8196" name="Rectangle 3"/>
          <p:cNvSpPr>
            <a:spLocks noGrp="1" noChangeArrowheads="1"/>
          </p:cNvSpPr>
          <p:nvPr>
            <p:ph type="title"/>
          </p:nvPr>
        </p:nvSpPr>
        <p:spPr>
          <a:xfrm>
            <a:off x="457200" y="152400"/>
            <a:ext cx="8229600" cy="1143000"/>
          </a:xfrm>
        </p:spPr>
        <p:txBody>
          <a:bodyPr/>
          <a:lstStyle/>
          <a:p>
            <a:r>
              <a:rPr lang="en-US" dirty="0" smtClean="0"/>
              <a:t>Progress Violation of Algorithm 1</a:t>
            </a:r>
          </a:p>
        </p:txBody>
      </p:sp>
      <p:cxnSp>
        <p:nvCxnSpPr>
          <p:cNvPr id="28" name="Straight Arrow Connector 27"/>
          <p:cNvCxnSpPr/>
          <p:nvPr/>
        </p:nvCxnSpPr>
        <p:spPr>
          <a:xfrm>
            <a:off x="1219200" y="1303866"/>
            <a:ext cx="0" cy="39624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228600" y="4885266"/>
            <a:ext cx="689035" cy="369332"/>
          </a:xfrm>
          <a:prstGeom prst="rect">
            <a:avLst/>
          </a:prstGeom>
          <a:noFill/>
        </p:spPr>
        <p:txBody>
          <a:bodyPr wrap="none" rtlCol="0">
            <a:spAutoFit/>
          </a:bodyPr>
          <a:lstStyle/>
          <a:p>
            <a:r>
              <a:rPr lang="en-US" dirty="0" smtClean="0"/>
              <a:t>Time</a:t>
            </a:r>
            <a:endParaRPr lang="en-US" dirty="0"/>
          </a:p>
        </p:txBody>
      </p:sp>
      <p:sp>
        <p:nvSpPr>
          <p:cNvPr id="31" name="TextBox 30"/>
          <p:cNvSpPr txBox="1"/>
          <p:nvPr/>
        </p:nvSpPr>
        <p:spPr>
          <a:xfrm>
            <a:off x="2667000" y="1086934"/>
            <a:ext cx="1662635" cy="461665"/>
          </a:xfrm>
          <a:prstGeom prst="rect">
            <a:avLst/>
          </a:prstGeom>
          <a:noFill/>
        </p:spPr>
        <p:txBody>
          <a:bodyPr wrap="none" rtlCol="0">
            <a:spAutoFit/>
          </a:bodyPr>
          <a:lstStyle/>
          <a:p>
            <a:r>
              <a:rPr lang="en-US" sz="2400" dirty="0" smtClean="0"/>
              <a:t>P0 (i=0, j=1)</a:t>
            </a:r>
            <a:endParaRPr lang="en-US" sz="2400" dirty="0"/>
          </a:p>
        </p:txBody>
      </p:sp>
      <p:sp>
        <p:nvSpPr>
          <p:cNvPr id="34" name="TextBox 33"/>
          <p:cNvSpPr txBox="1"/>
          <p:nvPr/>
        </p:nvSpPr>
        <p:spPr>
          <a:xfrm>
            <a:off x="6892545" y="1066800"/>
            <a:ext cx="1662635" cy="461665"/>
          </a:xfrm>
          <a:prstGeom prst="rect">
            <a:avLst/>
          </a:prstGeom>
          <a:noFill/>
        </p:spPr>
        <p:txBody>
          <a:bodyPr wrap="none" rtlCol="0">
            <a:spAutoFit/>
          </a:bodyPr>
          <a:lstStyle/>
          <a:p>
            <a:r>
              <a:rPr lang="en-US" sz="2400" dirty="0" smtClean="0"/>
              <a:t>P1 (i=1, j=0)</a:t>
            </a:r>
            <a:endParaRPr lang="en-US" sz="2400" dirty="0"/>
          </a:p>
        </p:txBody>
      </p:sp>
      <p:sp>
        <p:nvSpPr>
          <p:cNvPr id="11" name="TextBox 10"/>
          <p:cNvSpPr txBox="1"/>
          <p:nvPr/>
        </p:nvSpPr>
        <p:spPr>
          <a:xfrm>
            <a:off x="4815151" y="1078468"/>
            <a:ext cx="747449" cy="461665"/>
          </a:xfrm>
          <a:prstGeom prst="rect">
            <a:avLst/>
          </a:prstGeom>
          <a:noFill/>
        </p:spPr>
        <p:txBody>
          <a:bodyPr wrap="none" rtlCol="0">
            <a:spAutoFit/>
          </a:bodyPr>
          <a:lstStyle/>
          <a:p>
            <a:r>
              <a:rPr lang="en-US" sz="2400" dirty="0" smtClean="0"/>
              <a:t>Turn</a:t>
            </a:r>
            <a:endParaRPr lang="en-US" sz="2400" dirty="0"/>
          </a:p>
        </p:txBody>
      </p:sp>
      <p:sp>
        <p:nvSpPr>
          <p:cNvPr id="16" name="TextBox 15"/>
          <p:cNvSpPr txBox="1"/>
          <p:nvPr/>
        </p:nvSpPr>
        <p:spPr>
          <a:xfrm>
            <a:off x="4953000" y="1371600"/>
            <a:ext cx="327334" cy="430887"/>
          </a:xfrm>
          <a:prstGeom prst="rect">
            <a:avLst/>
          </a:prstGeom>
          <a:noFill/>
        </p:spPr>
        <p:txBody>
          <a:bodyPr wrap="none" rtlCol="0">
            <a:spAutoFit/>
          </a:bodyPr>
          <a:lstStyle/>
          <a:p>
            <a:r>
              <a:rPr lang="en-US" sz="2200" dirty="0" smtClean="0"/>
              <a:t>0</a:t>
            </a:r>
            <a:endParaRPr lang="en-US" sz="2200" dirty="0"/>
          </a:p>
        </p:txBody>
      </p:sp>
      <p:sp>
        <p:nvSpPr>
          <p:cNvPr id="61" name="Rectangle 60"/>
          <p:cNvSpPr/>
          <p:nvPr/>
        </p:nvSpPr>
        <p:spPr>
          <a:xfrm>
            <a:off x="6466503" y="1447800"/>
            <a:ext cx="2145139" cy="430887"/>
          </a:xfrm>
          <a:prstGeom prst="rect">
            <a:avLst/>
          </a:prstGeom>
          <a:ln>
            <a:solidFill>
              <a:schemeClr val="tx1">
                <a:lumMod val="95000"/>
                <a:lumOff val="5000"/>
              </a:schemeClr>
            </a:solidFill>
          </a:ln>
        </p:spPr>
        <p:txBody>
          <a:bodyPr wrap="none">
            <a:spAutoFit/>
          </a:bodyPr>
          <a:lstStyle/>
          <a:p>
            <a:pPr>
              <a:buFontTx/>
              <a:buNone/>
              <a:tabLst>
                <a:tab pos="2005013" algn="l"/>
                <a:tab pos="2339975" algn="l"/>
                <a:tab pos="2630488" algn="l"/>
              </a:tabLst>
            </a:pPr>
            <a:r>
              <a:rPr lang="en-US" sz="2200" dirty="0"/>
              <a:t>while (</a:t>
            </a:r>
            <a:r>
              <a:rPr lang="en-US" sz="2200" i="1" dirty="0"/>
              <a:t>turn</a:t>
            </a:r>
            <a:r>
              <a:rPr lang="en-US" sz="2200" dirty="0"/>
              <a:t> !=</a:t>
            </a:r>
            <a:r>
              <a:rPr lang="en-US" sz="2200" dirty="0">
                <a:sym typeface="Symbol" pitchFamily="18" charset="2"/>
              </a:rPr>
              <a:t> </a:t>
            </a:r>
            <a:r>
              <a:rPr lang="en-US" sz="2200" i="1" dirty="0">
                <a:sym typeface="Symbol" pitchFamily="18" charset="2"/>
              </a:rPr>
              <a:t>i</a:t>
            </a:r>
            <a:r>
              <a:rPr lang="en-US" sz="2200" dirty="0">
                <a:sym typeface="Symbol" pitchFamily="18" charset="2"/>
              </a:rPr>
              <a:t> </a:t>
            </a:r>
            <a:r>
              <a:rPr lang="en-US" sz="2200" dirty="0" smtClean="0">
                <a:sym typeface="Symbol" pitchFamily="18" charset="2"/>
              </a:rPr>
              <a:t>) </a:t>
            </a:r>
            <a:r>
              <a:rPr lang="en-US" sz="2200" b="1" dirty="0" smtClean="0">
                <a:sym typeface="Symbol" pitchFamily="18" charset="2"/>
              </a:rPr>
              <a:t>;</a:t>
            </a:r>
            <a:endParaRPr lang="en-US" sz="2200" b="1" dirty="0">
              <a:sym typeface="Symbol" pitchFamily="18" charset="2"/>
            </a:endParaRPr>
          </a:p>
        </p:txBody>
      </p:sp>
      <p:sp>
        <p:nvSpPr>
          <p:cNvPr id="2" name="Rounded Rectangular Callout 1"/>
          <p:cNvSpPr/>
          <p:nvPr/>
        </p:nvSpPr>
        <p:spPr>
          <a:xfrm>
            <a:off x="684211" y="1954886"/>
            <a:ext cx="3645423" cy="1321714"/>
          </a:xfrm>
          <a:prstGeom prst="wedgeRoundRectCallout">
            <a:avLst>
              <a:gd name="adj1" fmla="val 40496"/>
              <a:gd name="adj2" fmla="val -8710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You can simply consider i and j are </a:t>
            </a:r>
            <a:r>
              <a:rPr lang="en-US" sz="2000" b="1" u="sng" dirty="0" smtClean="0"/>
              <a:t>local</a:t>
            </a:r>
            <a:r>
              <a:rPr lang="en-US" sz="2000" dirty="0" smtClean="0"/>
              <a:t> variables in P0 or P1; but they are initialized with different values in P0 and P1.</a:t>
            </a:r>
            <a:endParaRPr lang="en-US" sz="2000" dirty="0"/>
          </a:p>
        </p:txBody>
      </p:sp>
      <p:sp>
        <p:nvSpPr>
          <p:cNvPr id="18" name="Right Arrow 17"/>
          <p:cNvSpPr/>
          <p:nvPr/>
        </p:nvSpPr>
        <p:spPr>
          <a:xfrm>
            <a:off x="6019800" y="1143000"/>
            <a:ext cx="389849" cy="291644"/>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23</a:t>
            </a:fld>
            <a:endParaRPr lang="en-US"/>
          </a:p>
        </p:txBody>
      </p:sp>
    </p:spTree>
    <p:extLst>
      <p:ext uri="{BB962C8B-B14F-4D97-AF65-F5344CB8AC3E}">
        <p14:creationId xmlns:p14="http://schemas.microsoft.com/office/powerpoint/2010/main" val="25457308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2"/>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animBg="1"/>
      <p:bldP spid="2" grpId="0" animBg="1"/>
      <p:bldP spid="2" grpId="1" animBg="1"/>
      <p:bldP spid="18"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algn="ctr" eaLnBrk="0" fontAlgn="base" hangingPunct="0">
              <a:spcBef>
                <a:spcPct val="0"/>
              </a:spcBef>
              <a:spcAft>
                <a:spcPct val="0"/>
              </a:spcAft>
              <a:defRPr>
                <a:solidFill>
                  <a:schemeClr val="tx1"/>
                </a:solidFill>
                <a:latin typeface="Helvetica" pitchFamily="34" charset="0"/>
              </a:defRPr>
            </a:lvl6pPr>
            <a:lvl7pPr marL="2971800" indent="-228600" algn="ctr" eaLnBrk="0" fontAlgn="base" hangingPunct="0">
              <a:spcBef>
                <a:spcPct val="0"/>
              </a:spcBef>
              <a:spcAft>
                <a:spcPct val="0"/>
              </a:spcAft>
              <a:defRPr>
                <a:solidFill>
                  <a:schemeClr val="tx1"/>
                </a:solidFill>
                <a:latin typeface="Helvetica" pitchFamily="34" charset="0"/>
              </a:defRPr>
            </a:lvl7pPr>
            <a:lvl8pPr marL="3429000" indent="-228600" algn="ctr" eaLnBrk="0" fontAlgn="base" hangingPunct="0">
              <a:spcBef>
                <a:spcPct val="0"/>
              </a:spcBef>
              <a:spcAft>
                <a:spcPct val="0"/>
              </a:spcAft>
              <a:defRPr>
                <a:solidFill>
                  <a:schemeClr val="tx1"/>
                </a:solidFill>
                <a:latin typeface="Helvetica" pitchFamily="34" charset="0"/>
              </a:defRPr>
            </a:lvl8pPr>
            <a:lvl9pPr marL="3886200" indent="-228600" algn="ctr" eaLnBrk="0" fontAlgn="base" hangingPunct="0">
              <a:spcBef>
                <a:spcPct val="0"/>
              </a:spcBef>
              <a:spcAft>
                <a:spcPct val="0"/>
              </a:spcAft>
              <a:defRPr>
                <a:solidFill>
                  <a:schemeClr val="tx1"/>
                </a:solidFill>
                <a:latin typeface="Helvetica" pitchFamily="34" charset="0"/>
              </a:defRPr>
            </a:lvl9pPr>
          </a:lstStyle>
          <a:p>
            <a:r>
              <a:rPr lang="en-US" smtClean="0"/>
              <a:t>Operating Systems</a:t>
            </a:r>
          </a:p>
          <a:p>
            <a:endParaRPr lang="en-US" smtClean="0"/>
          </a:p>
        </p:txBody>
      </p:sp>
      <p:sp>
        <p:nvSpPr>
          <p:cNvPr id="8195" name="Rectangle 2"/>
          <p:cNvSpPr>
            <a:spLocks noChangeArrowheads="1"/>
          </p:cNvSpPr>
          <p:nvPr/>
        </p:nvSpPr>
        <p:spPr bwMode="auto">
          <a:xfrm>
            <a:off x="684213" y="342900"/>
            <a:ext cx="7831137" cy="685800"/>
          </a:xfrm>
          <a:prstGeom prst="rect">
            <a:avLst/>
          </a:prstGeom>
          <a:solidFill>
            <a:schemeClr val="bg1"/>
          </a:solidFill>
          <a:ln w="9525">
            <a:solidFill>
              <a:schemeClr val="tx1"/>
            </a:solidFill>
            <a:miter lim="800000"/>
            <a:headEnd/>
            <a:tailEnd/>
          </a:ln>
          <a:effectLst>
            <a:outerShdw dist="107763" dir="2700000" algn="ctr" rotWithShape="0">
              <a:schemeClr val="tx1"/>
            </a:outerShdw>
          </a:effectLst>
        </p:spPr>
        <p:txBody>
          <a:bodyPr wrap="none" anchor="ctr"/>
          <a:lstStyle/>
          <a:p>
            <a:endParaRPr lang="en-US"/>
          </a:p>
        </p:txBody>
      </p:sp>
      <p:sp>
        <p:nvSpPr>
          <p:cNvPr id="8196" name="Rectangle 3"/>
          <p:cNvSpPr>
            <a:spLocks noGrp="1" noChangeArrowheads="1"/>
          </p:cNvSpPr>
          <p:nvPr>
            <p:ph type="title"/>
          </p:nvPr>
        </p:nvSpPr>
        <p:spPr>
          <a:xfrm>
            <a:off x="457200" y="152400"/>
            <a:ext cx="8229600" cy="1143000"/>
          </a:xfrm>
        </p:spPr>
        <p:txBody>
          <a:bodyPr/>
          <a:lstStyle/>
          <a:p>
            <a:r>
              <a:rPr lang="en-US" dirty="0" smtClean="0"/>
              <a:t>Progress Violation of Algorithm 1</a:t>
            </a:r>
          </a:p>
        </p:txBody>
      </p:sp>
      <p:cxnSp>
        <p:nvCxnSpPr>
          <p:cNvPr id="28" name="Straight Arrow Connector 27"/>
          <p:cNvCxnSpPr/>
          <p:nvPr/>
        </p:nvCxnSpPr>
        <p:spPr>
          <a:xfrm>
            <a:off x="1219200" y="1303866"/>
            <a:ext cx="0" cy="39624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228600" y="4885266"/>
            <a:ext cx="689035" cy="369332"/>
          </a:xfrm>
          <a:prstGeom prst="rect">
            <a:avLst/>
          </a:prstGeom>
          <a:noFill/>
        </p:spPr>
        <p:txBody>
          <a:bodyPr wrap="none" rtlCol="0">
            <a:spAutoFit/>
          </a:bodyPr>
          <a:lstStyle/>
          <a:p>
            <a:r>
              <a:rPr lang="en-US" dirty="0" smtClean="0"/>
              <a:t>Time</a:t>
            </a:r>
            <a:endParaRPr lang="en-US" dirty="0"/>
          </a:p>
        </p:txBody>
      </p:sp>
      <p:sp>
        <p:nvSpPr>
          <p:cNvPr id="16" name="TextBox 15"/>
          <p:cNvSpPr txBox="1"/>
          <p:nvPr/>
        </p:nvSpPr>
        <p:spPr>
          <a:xfrm>
            <a:off x="4953000" y="1371600"/>
            <a:ext cx="327334" cy="430887"/>
          </a:xfrm>
          <a:prstGeom prst="rect">
            <a:avLst/>
          </a:prstGeom>
          <a:noFill/>
        </p:spPr>
        <p:txBody>
          <a:bodyPr wrap="none" rtlCol="0">
            <a:spAutoFit/>
          </a:bodyPr>
          <a:lstStyle/>
          <a:p>
            <a:r>
              <a:rPr lang="en-US" sz="2200" dirty="0" smtClean="0"/>
              <a:t>0</a:t>
            </a:r>
            <a:endParaRPr lang="en-US" sz="2200" dirty="0"/>
          </a:p>
        </p:txBody>
      </p:sp>
      <p:sp>
        <p:nvSpPr>
          <p:cNvPr id="61" name="Rectangle 60"/>
          <p:cNvSpPr/>
          <p:nvPr/>
        </p:nvSpPr>
        <p:spPr>
          <a:xfrm>
            <a:off x="6466503" y="1447800"/>
            <a:ext cx="2145139" cy="430887"/>
          </a:xfrm>
          <a:prstGeom prst="rect">
            <a:avLst/>
          </a:prstGeom>
          <a:ln>
            <a:solidFill>
              <a:schemeClr val="tx1">
                <a:lumMod val="95000"/>
                <a:lumOff val="5000"/>
              </a:schemeClr>
            </a:solidFill>
          </a:ln>
        </p:spPr>
        <p:txBody>
          <a:bodyPr wrap="none">
            <a:spAutoFit/>
          </a:bodyPr>
          <a:lstStyle/>
          <a:p>
            <a:pPr>
              <a:buFontTx/>
              <a:buNone/>
              <a:tabLst>
                <a:tab pos="2005013" algn="l"/>
                <a:tab pos="2339975" algn="l"/>
                <a:tab pos="2630488" algn="l"/>
              </a:tabLst>
            </a:pPr>
            <a:r>
              <a:rPr lang="en-US" sz="2200" dirty="0"/>
              <a:t>while (</a:t>
            </a:r>
            <a:r>
              <a:rPr lang="en-US" sz="2200" i="1" dirty="0"/>
              <a:t>turn</a:t>
            </a:r>
            <a:r>
              <a:rPr lang="en-US" sz="2200" dirty="0"/>
              <a:t> !=</a:t>
            </a:r>
            <a:r>
              <a:rPr lang="en-US" sz="2200" dirty="0">
                <a:sym typeface="Symbol" pitchFamily="18" charset="2"/>
              </a:rPr>
              <a:t> </a:t>
            </a:r>
            <a:r>
              <a:rPr lang="en-US" sz="2200" i="1" dirty="0">
                <a:sym typeface="Symbol" pitchFamily="18" charset="2"/>
              </a:rPr>
              <a:t>i</a:t>
            </a:r>
            <a:r>
              <a:rPr lang="en-US" sz="2200" dirty="0">
                <a:sym typeface="Symbol" pitchFamily="18" charset="2"/>
              </a:rPr>
              <a:t> </a:t>
            </a:r>
            <a:r>
              <a:rPr lang="en-US" sz="2200" dirty="0" smtClean="0">
                <a:sym typeface="Symbol" pitchFamily="18" charset="2"/>
              </a:rPr>
              <a:t>) </a:t>
            </a:r>
            <a:r>
              <a:rPr lang="en-US" sz="2200" b="1" dirty="0" smtClean="0">
                <a:sym typeface="Symbol" pitchFamily="18" charset="2"/>
              </a:rPr>
              <a:t>;</a:t>
            </a:r>
            <a:endParaRPr lang="en-US" sz="2200" b="1" dirty="0">
              <a:sym typeface="Symbol" pitchFamily="18" charset="2"/>
            </a:endParaRPr>
          </a:p>
        </p:txBody>
      </p:sp>
      <p:sp>
        <p:nvSpPr>
          <p:cNvPr id="67" name="Explosion 1 66"/>
          <p:cNvSpPr/>
          <p:nvPr/>
        </p:nvSpPr>
        <p:spPr>
          <a:xfrm>
            <a:off x="6016024" y="1857197"/>
            <a:ext cx="457200" cy="381000"/>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68" name="TextBox 67"/>
          <p:cNvSpPr txBox="1"/>
          <p:nvPr/>
        </p:nvSpPr>
        <p:spPr>
          <a:xfrm>
            <a:off x="6485849" y="1914287"/>
            <a:ext cx="1851789" cy="400110"/>
          </a:xfrm>
          <a:prstGeom prst="rect">
            <a:avLst/>
          </a:prstGeom>
          <a:noFill/>
        </p:spPr>
        <p:txBody>
          <a:bodyPr wrap="none" rtlCol="0">
            <a:spAutoFit/>
          </a:bodyPr>
          <a:lstStyle/>
          <a:p>
            <a:r>
              <a:rPr lang="en-US" sz="2000" dirty="0" smtClean="0"/>
              <a:t>Context switch</a:t>
            </a:r>
            <a:endParaRPr lang="en-US" sz="2000" dirty="0"/>
          </a:p>
        </p:txBody>
      </p:sp>
      <p:sp>
        <p:nvSpPr>
          <p:cNvPr id="32" name="TextBox 31"/>
          <p:cNvSpPr txBox="1"/>
          <p:nvPr/>
        </p:nvSpPr>
        <p:spPr>
          <a:xfrm>
            <a:off x="2667000" y="1086934"/>
            <a:ext cx="1662635" cy="461665"/>
          </a:xfrm>
          <a:prstGeom prst="rect">
            <a:avLst/>
          </a:prstGeom>
          <a:noFill/>
        </p:spPr>
        <p:txBody>
          <a:bodyPr wrap="none" rtlCol="0">
            <a:spAutoFit/>
          </a:bodyPr>
          <a:lstStyle/>
          <a:p>
            <a:r>
              <a:rPr lang="en-US" sz="2400" dirty="0" smtClean="0"/>
              <a:t>P0 (i=0, j=1)</a:t>
            </a:r>
            <a:endParaRPr lang="en-US" sz="2400" dirty="0"/>
          </a:p>
        </p:txBody>
      </p:sp>
      <p:sp>
        <p:nvSpPr>
          <p:cNvPr id="33" name="TextBox 32"/>
          <p:cNvSpPr txBox="1"/>
          <p:nvPr/>
        </p:nvSpPr>
        <p:spPr>
          <a:xfrm>
            <a:off x="6892545" y="1066800"/>
            <a:ext cx="1662635" cy="461665"/>
          </a:xfrm>
          <a:prstGeom prst="rect">
            <a:avLst/>
          </a:prstGeom>
          <a:noFill/>
        </p:spPr>
        <p:txBody>
          <a:bodyPr wrap="none" rtlCol="0">
            <a:spAutoFit/>
          </a:bodyPr>
          <a:lstStyle/>
          <a:p>
            <a:r>
              <a:rPr lang="en-US" sz="2400" dirty="0" smtClean="0"/>
              <a:t>P1 (i=1, j=0)</a:t>
            </a:r>
            <a:endParaRPr lang="en-US" sz="2400" dirty="0"/>
          </a:p>
        </p:txBody>
      </p:sp>
      <p:sp>
        <p:nvSpPr>
          <p:cNvPr id="35" name="TextBox 34"/>
          <p:cNvSpPr txBox="1"/>
          <p:nvPr/>
        </p:nvSpPr>
        <p:spPr>
          <a:xfrm>
            <a:off x="4815151" y="1078468"/>
            <a:ext cx="747449" cy="461665"/>
          </a:xfrm>
          <a:prstGeom prst="rect">
            <a:avLst/>
          </a:prstGeom>
          <a:noFill/>
        </p:spPr>
        <p:txBody>
          <a:bodyPr wrap="none" rtlCol="0">
            <a:spAutoFit/>
          </a:bodyPr>
          <a:lstStyle/>
          <a:p>
            <a:r>
              <a:rPr lang="en-US" sz="2400" dirty="0" smtClean="0"/>
              <a:t>Turn</a:t>
            </a:r>
            <a:endParaRPr lang="en-US" sz="2400" dirty="0"/>
          </a:p>
        </p:txBody>
      </p:sp>
      <p:sp>
        <p:nvSpPr>
          <p:cNvPr id="2" name="Right Arrow 1"/>
          <p:cNvSpPr/>
          <p:nvPr/>
        </p:nvSpPr>
        <p:spPr>
          <a:xfrm>
            <a:off x="6019800" y="1143000"/>
            <a:ext cx="389849" cy="291644"/>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lide Number Placeholder 2"/>
          <p:cNvSpPr>
            <a:spLocks noGrp="1"/>
          </p:cNvSpPr>
          <p:nvPr>
            <p:ph type="sldNum" sz="quarter" idx="12"/>
          </p:nvPr>
        </p:nvSpPr>
        <p:spPr/>
        <p:txBody>
          <a:bodyPr/>
          <a:lstStyle/>
          <a:p>
            <a:fld id="{B6F15528-21DE-4FAA-801E-634DDDAF4B2B}" type="slidenum">
              <a:rPr lang="en-US" smtClean="0"/>
              <a:pPr/>
              <a:t>24</a:t>
            </a:fld>
            <a:endParaRPr lang="en-US"/>
          </a:p>
        </p:txBody>
      </p:sp>
    </p:spTree>
    <p:extLst>
      <p:ext uri="{BB962C8B-B14F-4D97-AF65-F5344CB8AC3E}">
        <p14:creationId xmlns:p14="http://schemas.microsoft.com/office/powerpoint/2010/main" val="180838441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algn="ctr" eaLnBrk="0" fontAlgn="base" hangingPunct="0">
              <a:spcBef>
                <a:spcPct val="0"/>
              </a:spcBef>
              <a:spcAft>
                <a:spcPct val="0"/>
              </a:spcAft>
              <a:defRPr>
                <a:solidFill>
                  <a:schemeClr val="tx1"/>
                </a:solidFill>
                <a:latin typeface="Helvetica" pitchFamily="34" charset="0"/>
              </a:defRPr>
            </a:lvl6pPr>
            <a:lvl7pPr marL="2971800" indent="-228600" algn="ctr" eaLnBrk="0" fontAlgn="base" hangingPunct="0">
              <a:spcBef>
                <a:spcPct val="0"/>
              </a:spcBef>
              <a:spcAft>
                <a:spcPct val="0"/>
              </a:spcAft>
              <a:defRPr>
                <a:solidFill>
                  <a:schemeClr val="tx1"/>
                </a:solidFill>
                <a:latin typeface="Helvetica" pitchFamily="34" charset="0"/>
              </a:defRPr>
            </a:lvl7pPr>
            <a:lvl8pPr marL="3429000" indent="-228600" algn="ctr" eaLnBrk="0" fontAlgn="base" hangingPunct="0">
              <a:spcBef>
                <a:spcPct val="0"/>
              </a:spcBef>
              <a:spcAft>
                <a:spcPct val="0"/>
              </a:spcAft>
              <a:defRPr>
                <a:solidFill>
                  <a:schemeClr val="tx1"/>
                </a:solidFill>
                <a:latin typeface="Helvetica" pitchFamily="34" charset="0"/>
              </a:defRPr>
            </a:lvl8pPr>
            <a:lvl9pPr marL="3886200" indent="-228600" algn="ctr" eaLnBrk="0" fontAlgn="base" hangingPunct="0">
              <a:spcBef>
                <a:spcPct val="0"/>
              </a:spcBef>
              <a:spcAft>
                <a:spcPct val="0"/>
              </a:spcAft>
              <a:defRPr>
                <a:solidFill>
                  <a:schemeClr val="tx1"/>
                </a:solidFill>
                <a:latin typeface="Helvetica" pitchFamily="34" charset="0"/>
              </a:defRPr>
            </a:lvl9pPr>
          </a:lstStyle>
          <a:p>
            <a:r>
              <a:rPr lang="en-US" smtClean="0"/>
              <a:t>Operating Systems</a:t>
            </a:r>
          </a:p>
          <a:p>
            <a:endParaRPr lang="en-US" smtClean="0"/>
          </a:p>
        </p:txBody>
      </p:sp>
      <p:sp>
        <p:nvSpPr>
          <p:cNvPr id="8195" name="Rectangle 2"/>
          <p:cNvSpPr>
            <a:spLocks noChangeArrowheads="1"/>
          </p:cNvSpPr>
          <p:nvPr/>
        </p:nvSpPr>
        <p:spPr bwMode="auto">
          <a:xfrm>
            <a:off x="684213" y="342900"/>
            <a:ext cx="7831137" cy="685800"/>
          </a:xfrm>
          <a:prstGeom prst="rect">
            <a:avLst/>
          </a:prstGeom>
          <a:solidFill>
            <a:schemeClr val="bg1"/>
          </a:solidFill>
          <a:ln w="9525">
            <a:solidFill>
              <a:schemeClr val="tx1"/>
            </a:solidFill>
            <a:miter lim="800000"/>
            <a:headEnd/>
            <a:tailEnd/>
          </a:ln>
          <a:effectLst>
            <a:outerShdw dist="107763" dir="2700000" algn="ctr" rotWithShape="0">
              <a:schemeClr val="tx1"/>
            </a:outerShdw>
          </a:effectLst>
        </p:spPr>
        <p:txBody>
          <a:bodyPr wrap="none" anchor="ctr"/>
          <a:lstStyle/>
          <a:p>
            <a:endParaRPr lang="en-US"/>
          </a:p>
        </p:txBody>
      </p:sp>
      <p:sp>
        <p:nvSpPr>
          <p:cNvPr id="8196" name="Rectangle 3"/>
          <p:cNvSpPr>
            <a:spLocks noGrp="1" noChangeArrowheads="1"/>
          </p:cNvSpPr>
          <p:nvPr>
            <p:ph type="title"/>
          </p:nvPr>
        </p:nvSpPr>
        <p:spPr>
          <a:xfrm>
            <a:off x="457200" y="152400"/>
            <a:ext cx="8229600" cy="1143000"/>
          </a:xfrm>
        </p:spPr>
        <p:txBody>
          <a:bodyPr/>
          <a:lstStyle/>
          <a:p>
            <a:r>
              <a:rPr lang="en-US" dirty="0" smtClean="0"/>
              <a:t>Progress Violation of Algorithm 1</a:t>
            </a:r>
          </a:p>
        </p:txBody>
      </p:sp>
      <p:cxnSp>
        <p:nvCxnSpPr>
          <p:cNvPr id="28" name="Straight Arrow Connector 27"/>
          <p:cNvCxnSpPr/>
          <p:nvPr/>
        </p:nvCxnSpPr>
        <p:spPr>
          <a:xfrm>
            <a:off x="1219200" y="1303866"/>
            <a:ext cx="0" cy="39624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228600" y="4885266"/>
            <a:ext cx="689035" cy="369332"/>
          </a:xfrm>
          <a:prstGeom prst="rect">
            <a:avLst/>
          </a:prstGeom>
          <a:noFill/>
        </p:spPr>
        <p:txBody>
          <a:bodyPr wrap="none" rtlCol="0">
            <a:spAutoFit/>
          </a:bodyPr>
          <a:lstStyle/>
          <a:p>
            <a:r>
              <a:rPr lang="en-US" dirty="0" smtClean="0"/>
              <a:t>Time</a:t>
            </a:r>
            <a:endParaRPr lang="en-US" dirty="0"/>
          </a:p>
        </p:txBody>
      </p:sp>
      <p:sp>
        <p:nvSpPr>
          <p:cNvPr id="15" name="Rectangle 14"/>
          <p:cNvSpPr/>
          <p:nvPr/>
        </p:nvSpPr>
        <p:spPr>
          <a:xfrm>
            <a:off x="1959273" y="1714740"/>
            <a:ext cx="2081019" cy="430887"/>
          </a:xfrm>
          <a:prstGeom prst="rect">
            <a:avLst/>
          </a:prstGeom>
          <a:ln>
            <a:solidFill>
              <a:schemeClr val="tx1">
                <a:lumMod val="95000"/>
                <a:lumOff val="5000"/>
              </a:schemeClr>
            </a:solidFill>
          </a:ln>
        </p:spPr>
        <p:txBody>
          <a:bodyPr wrap="none">
            <a:spAutoFit/>
          </a:bodyPr>
          <a:lstStyle/>
          <a:p>
            <a:pPr>
              <a:buFontTx/>
              <a:buNone/>
              <a:tabLst>
                <a:tab pos="2005013" algn="l"/>
                <a:tab pos="2339975" algn="l"/>
                <a:tab pos="2630488" algn="l"/>
              </a:tabLst>
            </a:pPr>
            <a:r>
              <a:rPr lang="en-US" sz="2200" dirty="0"/>
              <a:t>while (</a:t>
            </a:r>
            <a:r>
              <a:rPr lang="en-US" sz="2200" i="1" dirty="0"/>
              <a:t>turn</a:t>
            </a:r>
            <a:r>
              <a:rPr lang="en-US" sz="2200" dirty="0"/>
              <a:t> !=</a:t>
            </a:r>
            <a:r>
              <a:rPr lang="en-US" sz="2200" dirty="0">
                <a:sym typeface="Symbol" pitchFamily="18" charset="2"/>
              </a:rPr>
              <a:t> </a:t>
            </a:r>
            <a:r>
              <a:rPr lang="en-US" sz="2200" i="1" dirty="0">
                <a:sym typeface="Symbol" pitchFamily="18" charset="2"/>
              </a:rPr>
              <a:t>i</a:t>
            </a:r>
            <a:r>
              <a:rPr lang="en-US" sz="2200" dirty="0">
                <a:sym typeface="Symbol" pitchFamily="18" charset="2"/>
              </a:rPr>
              <a:t> );</a:t>
            </a:r>
          </a:p>
        </p:txBody>
      </p:sp>
      <p:sp>
        <p:nvSpPr>
          <p:cNvPr id="16" name="TextBox 15"/>
          <p:cNvSpPr txBox="1"/>
          <p:nvPr/>
        </p:nvSpPr>
        <p:spPr>
          <a:xfrm>
            <a:off x="4953000" y="1371600"/>
            <a:ext cx="327334" cy="430887"/>
          </a:xfrm>
          <a:prstGeom prst="rect">
            <a:avLst/>
          </a:prstGeom>
          <a:noFill/>
        </p:spPr>
        <p:txBody>
          <a:bodyPr wrap="none" rtlCol="0">
            <a:spAutoFit/>
          </a:bodyPr>
          <a:lstStyle/>
          <a:p>
            <a:r>
              <a:rPr lang="en-US" sz="2200" dirty="0" smtClean="0"/>
              <a:t>0</a:t>
            </a:r>
            <a:endParaRPr lang="en-US" sz="2200" dirty="0"/>
          </a:p>
        </p:txBody>
      </p:sp>
      <p:sp>
        <p:nvSpPr>
          <p:cNvPr id="57" name="Rectangle 56"/>
          <p:cNvSpPr/>
          <p:nvPr/>
        </p:nvSpPr>
        <p:spPr>
          <a:xfrm>
            <a:off x="1959272" y="2172416"/>
            <a:ext cx="1860638" cy="521374"/>
          </a:xfrm>
          <a:prstGeom prst="rect">
            <a:avLst/>
          </a:prstGeom>
          <a:ln>
            <a:solidFill>
              <a:schemeClr val="tx1">
                <a:lumMod val="95000"/>
                <a:lumOff val="5000"/>
              </a:schemeClr>
            </a:solidFill>
          </a:ln>
        </p:spPr>
        <p:txBody>
          <a:bodyPr wrap="none">
            <a:spAutoFit/>
          </a:bodyPr>
          <a:lstStyle/>
          <a:p>
            <a:pPr>
              <a:buFontTx/>
              <a:buNone/>
              <a:tabLst>
                <a:tab pos="2005013" algn="l"/>
                <a:tab pos="2339975" algn="l"/>
                <a:tab pos="2630488" algn="l"/>
              </a:tabLst>
            </a:pPr>
            <a:r>
              <a:rPr lang="en-US" sz="2200" dirty="0" smtClean="0"/>
              <a:t>Critical section</a:t>
            </a:r>
            <a:endParaRPr lang="en-US" sz="2200" dirty="0">
              <a:sym typeface="Symbol" pitchFamily="18" charset="2"/>
            </a:endParaRPr>
          </a:p>
        </p:txBody>
      </p:sp>
      <p:sp>
        <p:nvSpPr>
          <p:cNvPr id="58" name="Rectangle 57"/>
          <p:cNvSpPr/>
          <p:nvPr/>
        </p:nvSpPr>
        <p:spPr>
          <a:xfrm>
            <a:off x="1959272" y="2655929"/>
            <a:ext cx="1045607" cy="521374"/>
          </a:xfrm>
          <a:prstGeom prst="rect">
            <a:avLst/>
          </a:prstGeom>
          <a:ln>
            <a:solidFill>
              <a:schemeClr val="tx1">
                <a:lumMod val="95000"/>
                <a:lumOff val="5000"/>
              </a:schemeClr>
            </a:solidFill>
          </a:ln>
        </p:spPr>
        <p:txBody>
          <a:bodyPr wrap="none">
            <a:spAutoFit/>
          </a:bodyPr>
          <a:lstStyle/>
          <a:p>
            <a:pPr>
              <a:buFontTx/>
              <a:buNone/>
              <a:tabLst>
                <a:tab pos="2005013" algn="l"/>
                <a:tab pos="2339975" algn="l"/>
                <a:tab pos="2630488" algn="l"/>
              </a:tabLst>
            </a:pPr>
            <a:r>
              <a:rPr lang="en-US" sz="2200" dirty="0" smtClean="0"/>
              <a:t>Turn= j;</a:t>
            </a:r>
            <a:endParaRPr lang="en-US" sz="2200" dirty="0">
              <a:sym typeface="Symbol" pitchFamily="18" charset="2"/>
            </a:endParaRPr>
          </a:p>
        </p:txBody>
      </p:sp>
      <p:sp>
        <p:nvSpPr>
          <p:cNvPr id="59" name="TextBox 58"/>
          <p:cNvSpPr txBox="1"/>
          <p:nvPr/>
        </p:nvSpPr>
        <p:spPr>
          <a:xfrm>
            <a:off x="4953000" y="2686409"/>
            <a:ext cx="327334" cy="430887"/>
          </a:xfrm>
          <a:prstGeom prst="rect">
            <a:avLst/>
          </a:prstGeom>
          <a:noFill/>
        </p:spPr>
        <p:txBody>
          <a:bodyPr wrap="none" rtlCol="0">
            <a:spAutoFit/>
          </a:bodyPr>
          <a:lstStyle/>
          <a:p>
            <a:r>
              <a:rPr lang="en-US" sz="2200" b="1" dirty="0" smtClean="0"/>
              <a:t>1</a:t>
            </a:r>
            <a:endParaRPr lang="en-US" sz="2200" b="1" dirty="0"/>
          </a:p>
        </p:txBody>
      </p:sp>
      <p:sp>
        <p:nvSpPr>
          <p:cNvPr id="61" name="Rectangle 60"/>
          <p:cNvSpPr/>
          <p:nvPr/>
        </p:nvSpPr>
        <p:spPr>
          <a:xfrm>
            <a:off x="6466503" y="1447800"/>
            <a:ext cx="2145139" cy="430887"/>
          </a:xfrm>
          <a:prstGeom prst="rect">
            <a:avLst/>
          </a:prstGeom>
          <a:ln>
            <a:solidFill>
              <a:schemeClr val="tx1">
                <a:lumMod val="95000"/>
                <a:lumOff val="5000"/>
              </a:schemeClr>
            </a:solidFill>
          </a:ln>
        </p:spPr>
        <p:txBody>
          <a:bodyPr wrap="none">
            <a:spAutoFit/>
          </a:bodyPr>
          <a:lstStyle/>
          <a:p>
            <a:pPr>
              <a:buFontTx/>
              <a:buNone/>
              <a:tabLst>
                <a:tab pos="2005013" algn="l"/>
                <a:tab pos="2339975" algn="l"/>
                <a:tab pos="2630488" algn="l"/>
              </a:tabLst>
            </a:pPr>
            <a:r>
              <a:rPr lang="en-US" sz="2200" dirty="0"/>
              <a:t>while (</a:t>
            </a:r>
            <a:r>
              <a:rPr lang="en-US" sz="2200" i="1" dirty="0"/>
              <a:t>turn</a:t>
            </a:r>
            <a:r>
              <a:rPr lang="en-US" sz="2200" dirty="0"/>
              <a:t> !=</a:t>
            </a:r>
            <a:r>
              <a:rPr lang="en-US" sz="2200" dirty="0">
                <a:sym typeface="Symbol" pitchFamily="18" charset="2"/>
              </a:rPr>
              <a:t> </a:t>
            </a:r>
            <a:r>
              <a:rPr lang="en-US" sz="2200" i="1" dirty="0">
                <a:sym typeface="Symbol" pitchFamily="18" charset="2"/>
              </a:rPr>
              <a:t>i</a:t>
            </a:r>
            <a:r>
              <a:rPr lang="en-US" sz="2200" dirty="0">
                <a:sym typeface="Symbol" pitchFamily="18" charset="2"/>
              </a:rPr>
              <a:t> </a:t>
            </a:r>
            <a:r>
              <a:rPr lang="en-US" sz="2200" dirty="0" smtClean="0">
                <a:sym typeface="Symbol" pitchFamily="18" charset="2"/>
              </a:rPr>
              <a:t>) </a:t>
            </a:r>
            <a:r>
              <a:rPr lang="en-US" sz="2200" b="1" dirty="0" smtClean="0">
                <a:sym typeface="Symbol" pitchFamily="18" charset="2"/>
              </a:rPr>
              <a:t>;</a:t>
            </a:r>
            <a:endParaRPr lang="en-US" sz="2200" b="1" dirty="0">
              <a:sym typeface="Symbol" pitchFamily="18" charset="2"/>
            </a:endParaRPr>
          </a:p>
        </p:txBody>
      </p:sp>
      <p:sp>
        <p:nvSpPr>
          <p:cNvPr id="67" name="Explosion 1 66"/>
          <p:cNvSpPr/>
          <p:nvPr/>
        </p:nvSpPr>
        <p:spPr>
          <a:xfrm>
            <a:off x="6016024" y="1857197"/>
            <a:ext cx="457200" cy="381000"/>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68" name="TextBox 67"/>
          <p:cNvSpPr txBox="1"/>
          <p:nvPr/>
        </p:nvSpPr>
        <p:spPr>
          <a:xfrm>
            <a:off x="6485849" y="1914287"/>
            <a:ext cx="1851789" cy="400110"/>
          </a:xfrm>
          <a:prstGeom prst="rect">
            <a:avLst/>
          </a:prstGeom>
          <a:noFill/>
        </p:spPr>
        <p:txBody>
          <a:bodyPr wrap="none" rtlCol="0">
            <a:spAutoFit/>
          </a:bodyPr>
          <a:lstStyle/>
          <a:p>
            <a:r>
              <a:rPr lang="en-US" sz="2000" dirty="0" smtClean="0"/>
              <a:t>Context switch</a:t>
            </a:r>
            <a:endParaRPr lang="en-US" sz="2000" dirty="0"/>
          </a:p>
        </p:txBody>
      </p:sp>
      <p:cxnSp>
        <p:nvCxnSpPr>
          <p:cNvPr id="72" name="Straight Connector 71"/>
          <p:cNvCxnSpPr>
            <a:endCxn id="59" idx="0"/>
          </p:cNvCxnSpPr>
          <p:nvPr/>
        </p:nvCxnSpPr>
        <p:spPr>
          <a:xfrm>
            <a:off x="5116667" y="1738314"/>
            <a:ext cx="0" cy="948095"/>
          </a:xfrm>
          <a:prstGeom prst="line">
            <a:avLst/>
          </a:prstGeom>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2667000" y="1086934"/>
            <a:ext cx="1662635" cy="461665"/>
          </a:xfrm>
          <a:prstGeom prst="rect">
            <a:avLst/>
          </a:prstGeom>
          <a:noFill/>
        </p:spPr>
        <p:txBody>
          <a:bodyPr wrap="none" rtlCol="0">
            <a:spAutoFit/>
          </a:bodyPr>
          <a:lstStyle/>
          <a:p>
            <a:r>
              <a:rPr lang="en-US" sz="2400" dirty="0" smtClean="0"/>
              <a:t>P0 (i=0, j=1)</a:t>
            </a:r>
            <a:endParaRPr lang="en-US" sz="2400" dirty="0"/>
          </a:p>
        </p:txBody>
      </p:sp>
      <p:sp>
        <p:nvSpPr>
          <p:cNvPr id="33" name="TextBox 32"/>
          <p:cNvSpPr txBox="1"/>
          <p:nvPr/>
        </p:nvSpPr>
        <p:spPr>
          <a:xfrm>
            <a:off x="6892545" y="1066800"/>
            <a:ext cx="1662635" cy="461665"/>
          </a:xfrm>
          <a:prstGeom prst="rect">
            <a:avLst/>
          </a:prstGeom>
          <a:noFill/>
        </p:spPr>
        <p:txBody>
          <a:bodyPr wrap="none" rtlCol="0">
            <a:spAutoFit/>
          </a:bodyPr>
          <a:lstStyle/>
          <a:p>
            <a:r>
              <a:rPr lang="en-US" sz="2400" dirty="0" smtClean="0"/>
              <a:t>P1 (i=1, j=0)</a:t>
            </a:r>
            <a:endParaRPr lang="en-US" sz="2400" dirty="0"/>
          </a:p>
        </p:txBody>
      </p:sp>
      <p:sp>
        <p:nvSpPr>
          <p:cNvPr id="35" name="TextBox 34"/>
          <p:cNvSpPr txBox="1"/>
          <p:nvPr/>
        </p:nvSpPr>
        <p:spPr>
          <a:xfrm>
            <a:off x="4815151" y="1078468"/>
            <a:ext cx="747449" cy="461665"/>
          </a:xfrm>
          <a:prstGeom prst="rect">
            <a:avLst/>
          </a:prstGeom>
          <a:noFill/>
        </p:spPr>
        <p:txBody>
          <a:bodyPr wrap="none" rtlCol="0">
            <a:spAutoFit/>
          </a:bodyPr>
          <a:lstStyle/>
          <a:p>
            <a:r>
              <a:rPr lang="en-US" sz="2400" dirty="0" smtClean="0"/>
              <a:t>Turn</a:t>
            </a:r>
            <a:endParaRPr lang="en-US" sz="2400" dirty="0"/>
          </a:p>
        </p:txBody>
      </p:sp>
      <p:sp>
        <p:nvSpPr>
          <p:cNvPr id="2" name="Right Arrow 1"/>
          <p:cNvSpPr/>
          <p:nvPr/>
        </p:nvSpPr>
        <p:spPr>
          <a:xfrm>
            <a:off x="1972351" y="1225778"/>
            <a:ext cx="389849" cy="291644"/>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lide Number Placeholder 2"/>
          <p:cNvSpPr>
            <a:spLocks noGrp="1"/>
          </p:cNvSpPr>
          <p:nvPr>
            <p:ph type="sldNum" sz="quarter" idx="12"/>
          </p:nvPr>
        </p:nvSpPr>
        <p:spPr/>
        <p:txBody>
          <a:bodyPr/>
          <a:lstStyle/>
          <a:p>
            <a:fld id="{B6F15528-21DE-4FAA-801E-634DDDAF4B2B}" type="slidenum">
              <a:rPr lang="en-US" smtClean="0"/>
              <a:pPr/>
              <a:t>25</a:t>
            </a:fld>
            <a:endParaRPr lang="en-US"/>
          </a:p>
        </p:txBody>
      </p:sp>
    </p:spTree>
    <p:extLst>
      <p:ext uri="{BB962C8B-B14F-4D97-AF65-F5344CB8AC3E}">
        <p14:creationId xmlns:p14="http://schemas.microsoft.com/office/powerpoint/2010/main" val="215754983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algn="ctr" eaLnBrk="0" fontAlgn="base" hangingPunct="0">
              <a:spcBef>
                <a:spcPct val="0"/>
              </a:spcBef>
              <a:spcAft>
                <a:spcPct val="0"/>
              </a:spcAft>
              <a:defRPr>
                <a:solidFill>
                  <a:schemeClr val="tx1"/>
                </a:solidFill>
                <a:latin typeface="Helvetica" pitchFamily="34" charset="0"/>
              </a:defRPr>
            </a:lvl6pPr>
            <a:lvl7pPr marL="2971800" indent="-228600" algn="ctr" eaLnBrk="0" fontAlgn="base" hangingPunct="0">
              <a:spcBef>
                <a:spcPct val="0"/>
              </a:spcBef>
              <a:spcAft>
                <a:spcPct val="0"/>
              </a:spcAft>
              <a:defRPr>
                <a:solidFill>
                  <a:schemeClr val="tx1"/>
                </a:solidFill>
                <a:latin typeface="Helvetica" pitchFamily="34" charset="0"/>
              </a:defRPr>
            </a:lvl7pPr>
            <a:lvl8pPr marL="3429000" indent="-228600" algn="ctr" eaLnBrk="0" fontAlgn="base" hangingPunct="0">
              <a:spcBef>
                <a:spcPct val="0"/>
              </a:spcBef>
              <a:spcAft>
                <a:spcPct val="0"/>
              </a:spcAft>
              <a:defRPr>
                <a:solidFill>
                  <a:schemeClr val="tx1"/>
                </a:solidFill>
                <a:latin typeface="Helvetica" pitchFamily="34" charset="0"/>
              </a:defRPr>
            </a:lvl8pPr>
            <a:lvl9pPr marL="3886200" indent="-228600" algn="ctr" eaLnBrk="0" fontAlgn="base" hangingPunct="0">
              <a:spcBef>
                <a:spcPct val="0"/>
              </a:spcBef>
              <a:spcAft>
                <a:spcPct val="0"/>
              </a:spcAft>
              <a:defRPr>
                <a:solidFill>
                  <a:schemeClr val="tx1"/>
                </a:solidFill>
                <a:latin typeface="Helvetica" pitchFamily="34" charset="0"/>
              </a:defRPr>
            </a:lvl9pPr>
          </a:lstStyle>
          <a:p>
            <a:r>
              <a:rPr lang="en-US" smtClean="0"/>
              <a:t>Operating Systems</a:t>
            </a:r>
          </a:p>
          <a:p>
            <a:endParaRPr lang="en-US" smtClean="0"/>
          </a:p>
        </p:txBody>
      </p:sp>
      <p:sp>
        <p:nvSpPr>
          <p:cNvPr id="8195" name="Rectangle 2"/>
          <p:cNvSpPr>
            <a:spLocks noChangeArrowheads="1"/>
          </p:cNvSpPr>
          <p:nvPr/>
        </p:nvSpPr>
        <p:spPr bwMode="auto">
          <a:xfrm>
            <a:off x="684213" y="342900"/>
            <a:ext cx="7831137" cy="685800"/>
          </a:xfrm>
          <a:prstGeom prst="rect">
            <a:avLst/>
          </a:prstGeom>
          <a:solidFill>
            <a:schemeClr val="bg1"/>
          </a:solidFill>
          <a:ln w="9525">
            <a:solidFill>
              <a:schemeClr val="tx1"/>
            </a:solidFill>
            <a:miter lim="800000"/>
            <a:headEnd/>
            <a:tailEnd/>
          </a:ln>
          <a:effectLst>
            <a:outerShdw dist="107763" dir="2700000" algn="ctr" rotWithShape="0">
              <a:schemeClr val="tx1"/>
            </a:outerShdw>
          </a:effectLst>
        </p:spPr>
        <p:txBody>
          <a:bodyPr wrap="none" anchor="ctr"/>
          <a:lstStyle/>
          <a:p>
            <a:endParaRPr lang="en-US"/>
          </a:p>
        </p:txBody>
      </p:sp>
      <p:sp>
        <p:nvSpPr>
          <p:cNvPr id="8196" name="Rectangle 3"/>
          <p:cNvSpPr>
            <a:spLocks noGrp="1" noChangeArrowheads="1"/>
          </p:cNvSpPr>
          <p:nvPr>
            <p:ph type="title"/>
          </p:nvPr>
        </p:nvSpPr>
        <p:spPr>
          <a:xfrm>
            <a:off x="457200" y="152400"/>
            <a:ext cx="8229600" cy="1143000"/>
          </a:xfrm>
        </p:spPr>
        <p:txBody>
          <a:bodyPr/>
          <a:lstStyle/>
          <a:p>
            <a:r>
              <a:rPr lang="en-US" dirty="0" smtClean="0"/>
              <a:t>Progress Violation of Algorithm 1</a:t>
            </a:r>
          </a:p>
        </p:txBody>
      </p:sp>
      <p:cxnSp>
        <p:nvCxnSpPr>
          <p:cNvPr id="28" name="Straight Arrow Connector 27"/>
          <p:cNvCxnSpPr/>
          <p:nvPr/>
        </p:nvCxnSpPr>
        <p:spPr>
          <a:xfrm>
            <a:off x="1219200" y="1303866"/>
            <a:ext cx="0" cy="39624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228600" y="4885266"/>
            <a:ext cx="689035" cy="369332"/>
          </a:xfrm>
          <a:prstGeom prst="rect">
            <a:avLst/>
          </a:prstGeom>
          <a:noFill/>
        </p:spPr>
        <p:txBody>
          <a:bodyPr wrap="none" rtlCol="0">
            <a:spAutoFit/>
          </a:bodyPr>
          <a:lstStyle/>
          <a:p>
            <a:r>
              <a:rPr lang="en-US" dirty="0" smtClean="0"/>
              <a:t>Time</a:t>
            </a:r>
            <a:endParaRPr lang="en-US" dirty="0"/>
          </a:p>
        </p:txBody>
      </p:sp>
      <p:sp>
        <p:nvSpPr>
          <p:cNvPr id="15" name="Rectangle 14"/>
          <p:cNvSpPr/>
          <p:nvPr/>
        </p:nvSpPr>
        <p:spPr>
          <a:xfrm>
            <a:off x="1959273" y="1714740"/>
            <a:ext cx="2081019" cy="430887"/>
          </a:xfrm>
          <a:prstGeom prst="rect">
            <a:avLst/>
          </a:prstGeom>
          <a:ln>
            <a:solidFill>
              <a:schemeClr val="tx1">
                <a:lumMod val="95000"/>
                <a:lumOff val="5000"/>
              </a:schemeClr>
            </a:solidFill>
          </a:ln>
        </p:spPr>
        <p:txBody>
          <a:bodyPr wrap="none">
            <a:spAutoFit/>
          </a:bodyPr>
          <a:lstStyle/>
          <a:p>
            <a:pPr>
              <a:buFontTx/>
              <a:buNone/>
              <a:tabLst>
                <a:tab pos="2005013" algn="l"/>
                <a:tab pos="2339975" algn="l"/>
                <a:tab pos="2630488" algn="l"/>
              </a:tabLst>
            </a:pPr>
            <a:r>
              <a:rPr lang="en-US" sz="2200" dirty="0"/>
              <a:t>while (</a:t>
            </a:r>
            <a:r>
              <a:rPr lang="en-US" sz="2200" i="1" dirty="0"/>
              <a:t>turn</a:t>
            </a:r>
            <a:r>
              <a:rPr lang="en-US" sz="2200" dirty="0"/>
              <a:t> !=</a:t>
            </a:r>
            <a:r>
              <a:rPr lang="en-US" sz="2200" dirty="0">
                <a:sym typeface="Symbol" pitchFamily="18" charset="2"/>
              </a:rPr>
              <a:t> </a:t>
            </a:r>
            <a:r>
              <a:rPr lang="en-US" sz="2200" i="1" dirty="0">
                <a:sym typeface="Symbol" pitchFamily="18" charset="2"/>
              </a:rPr>
              <a:t>i</a:t>
            </a:r>
            <a:r>
              <a:rPr lang="en-US" sz="2200" dirty="0">
                <a:sym typeface="Symbol" pitchFamily="18" charset="2"/>
              </a:rPr>
              <a:t> );</a:t>
            </a:r>
          </a:p>
        </p:txBody>
      </p:sp>
      <p:sp>
        <p:nvSpPr>
          <p:cNvPr id="16" name="TextBox 15"/>
          <p:cNvSpPr txBox="1"/>
          <p:nvPr/>
        </p:nvSpPr>
        <p:spPr>
          <a:xfrm>
            <a:off x="4953000" y="1371600"/>
            <a:ext cx="327334" cy="430887"/>
          </a:xfrm>
          <a:prstGeom prst="rect">
            <a:avLst/>
          </a:prstGeom>
          <a:noFill/>
        </p:spPr>
        <p:txBody>
          <a:bodyPr wrap="none" rtlCol="0">
            <a:spAutoFit/>
          </a:bodyPr>
          <a:lstStyle/>
          <a:p>
            <a:r>
              <a:rPr lang="en-US" sz="2200" dirty="0" smtClean="0"/>
              <a:t>0</a:t>
            </a:r>
            <a:endParaRPr lang="en-US" sz="2200" dirty="0"/>
          </a:p>
        </p:txBody>
      </p:sp>
      <p:sp>
        <p:nvSpPr>
          <p:cNvPr id="57" name="Rectangle 56"/>
          <p:cNvSpPr/>
          <p:nvPr/>
        </p:nvSpPr>
        <p:spPr>
          <a:xfrm>
            <a:off x="1959272" y="2172416"/>
            <a:ext cx="1860638" cy="521374"/>
          </a:xfrm>
          <a:prstGeom prst="rect">
            <a:avLst/>
          </a:prstGeom>
          <a:ln>
            <a:solidFill>
              <a:schemeClr val="tx1">
                <a:lumMod val="95000"/>
                <a:lumOff val="5000"/>
              </a:schemeClr>
            </a:solidFill>
          </a:ln>
        </p:spPr>
        <p:txBody>
          <a:bodyPr wrap="none">
            <a:spAutoFit/>
          </a:bodyPr>
          <a:lstStyle/>
          <a:p>
            <a:pPr>
              <a:buFontTx/>
              <a:buNone/>
              <a:tabLst>
                <a:tab pos="2005013" algn="l"/>
                <a:tab pos="2339975" algn="l"/>
                <a:tab pos="2630488" algn="l"/>
              </a:tabLst>
            </a:pPr>
            <a:r>
              <a:rPr lang="en-US" sz="2200" dirty="0" smtClean="0"/>
              <a:t>Critical section</a:t>
            </a:r>
            <a:endParaRPr lang="en-US" sz="2200" dirty="0">
              <a:sym typeface="Symbol" pitchFamily="18" charset="2"/>
            </a:endParaRPr>
          </a:p>
        </p:txBody>
      </p:sp>
      <p:sp>
        <p:nvSpPr>
          <p:cNvPr id="58" name="Rectangle 57"/>
          <p:cNvSpPr/>
          <p:nvPr/>
        </p:nvSpPr>
        <p:spPr>
          <a:xfrm>
            <a:off x="1959272" y="2655929"/>
            <a:ext cx="1045607" cy="521374"/>
          </a:xfrm>
          <a:prstGeom prst="rect">
            <a:avLst/>
          </a:prstGeom>
          <a:ln>
            <a:solidFill>
              <a:schemeClr val="tx1">
                <a:lumMod val="95000"/>
                <a:lumOff val="5000"/>
              </a:schemeClr>
            </a:solidFill>
          </a:ln>
        </p:spPr>
        <p:txBody>
          <a:bodyPr wrap="none">
            <a:spAutoFit/>
          </a:bodyPr>
          <a:lstStyle/>
          <a:p>
            <a:pPr>
              <a:buFontTx/>
              <a:buNone/>
              <a:tabLst>
                <a:tab pos="2005013" algn="l"/>
                <a:tab pos="2339975" algn="l"/>
                <a:tab pos="2630488" algn="l"/>
              </a:tabLst>
            </a:pPr>
            <a:r>
              <a:rPr lang="en-US" sz="2200" dirty="0" smtClean="0"/>
              <a:t>Turn= j;</a:t>
            </a:r>
            <a:endParaRPr lang="en-US" sz="2200" dirty="0">
              <a:sym typeface="Symbol" pitchFamily="18" charset="2"/>
            </a:endParaRPr>
          </a:p>
        </p:txBody>
      </p:sp>
      <p:sp>
        <p:nvSpPr>
          <p:cNvPr id="59" name="TextBox 58"/>
          <p:cNvSpPr txBox="1"/>
          <p:nvPr/>
        </p:nvSpPr>
        <p:spPr>
          <a:xfrm>
            <a:off x="4953000" y="2686409"/>
            <a:ext cx="327334" cy="521374"/>
          </a:xfrm>
          <a:prstGeom prst="rect">
            <a:avLst/>
          </a:prstGeom>
          <a:noFill/>
        </p:spPr>
        <p:txBody>
          <a:bodyPr wrap="none" rtlCol="0">
            <a:spAutoFit/>
          </a:bodyPr>
          <a:lstStyle/>
          <a:p>
            <a:r>
              <a:rPr lang="en-US" sz="2200" dirty="0" smtClean="0"/>
              <a:t>1</a:t>
            </a:r>
            <a:endParaRPr lang="en-US" sz="2200" dirty="0"/>
          </a:p>
        </p:txBody>
      </p:sp>
      <p:sp>
        <p:nvSpPr>
          <p:cNvPr id="60" name="Rectangle 59"/>
          <p:cNvSpPr/>
          <p:nvPr/>
        </p:nvSpPr>
        <p:spPr>
          <a:xfrm>
            <a:off x="1959272" y="3193496"/>
            <a:ext cx="3238259" cy="430887"/>
          </a:xfrm>
          <a:prstGeom prst="rect">
            <a:avLst/>
          </a:prstGeom>
          <a:ln>
            <a:solidFill>
              <a:schemeClr val="tx1">
                <a:lumMod val="95000"/>
                <a:lumOff val="5000"/>
              </a:schemeClr>
            </a:solidFill>
          </a:ln>
        </p:spPr>
        <p:txBody>
          <a:bodyPr wrap="none">
            <a:spAutoFit/>
          </a:bodyPr>
          <a:lstStyle/>
          <a:p>
            <a:pPr>
              <a:buFontTx/>
              <a:buNone/>
              <a:tabLst>
                <a:tab pos="2005013" algn="l"/>
                <a:tab pos="2339975" algn="l"/>
                <a:tab pos="2630488" algn="l"/>
              </a:tabLst>
            </a:pPr>
            <a:r>
              <a:rPr lang="en-US" sz="2200" dirty="0" smtClean="0"/>
              <a:t>Remainder section (part 1)</a:t>
            </a:r>
            <a:endParaRPr lang="en-US" sz="2200" dirty="0">
              <a:sym typeface="Symbol" pitchFamily="18" charset="2"/>
            </a:endParaRPr>
          </a:p>
        </p:txBody>
      </p:sp>
      <p:sp>
        <p:nvSpPr>
          <p:cNvPr id="61" name="Rectangle 60"/>
          <p:cNvSpPr/>
          <p:nvPr/>
        </p:nvSpPr>
        <p:spPr>
          <a:xfrm>
            <a:off x="6466503" y="1447800"/>
            <a:ext cx="2145139" cy="430887"/>
          </a:xfrm>
          <a:prstGeom prst="rect">
            <a:avLst/>
          </a:prstGeom>
          <a:ln>
            <a:solidFill>
              <a:schemeClr val="tx1">
                <a:lumMod val="95000"/>
                <a:lumOff val="5000"/>
              </a:schemeClr>
            </a:solidFill>
          </a:ln>
        </p:spPr>
        <p:txBody>
          <a:bodyPr wrap="none">
            <a:spAutoFit/>
          </a:bodyPr>
          <a:lstStyle/>
          <a:p>
            <a:pPr>
              <a:buFontTx/>
              <a:buNone/>
              <a:tabLst>
                <a:tab pos="2005013" algn="l"/>
                <a:tab pos="2339975" algn="l"/>
                <a:tab pos="2630488" algn="l"/>
              </a:tabLst>
            </a:pPr>
            <a:r>
              <a:rPr lang="en-US" sz="2200" dirty="0"/>
              <a:t>while (</a:t>
            </a:r>
            <a:r>
              <a:rPr lang="en-US" sz="2200" i="1" dirty="0"/>
              <a:t>turn</a:t>
            </a:r>
            <a:r>
              <a:rPr lang="en-US" sz="2200" dirty="0"/>
              <a:t> !=</a:t>
            </a:r>
            <a:r>
              <a:rPr lang="en-US" sz="2200" dirty="0">
                <a:sym typeface="Symbol" pitchFamily="18" charset="2"/>
              </a:rPr>
              <a:t> </a:t>
            </a:r>
            <a:r>
              <a:rPr lang="en-US" sz="2200" i="1" dirty="0">
                <a:sym typeface="Symbol" pitchFamily="18" charset="2"/>
              </a:rPr>
              <a:t>i</a:t>
            </a:r>
            <a:r>
              <a:rPr lang="en-US" sz="2200" dirty="0">
                <a:sym typeface="Symbol" pitchFamily="18" charset="2"/>
              </a:rPr>
              <a:t> </a:t>
            </a:r>
            <a:r>
              <a:rPr lang="en-US" sz="2200" dirty="0" smtClean="0">
                <a:sym typeface="Symbol" pitchFamily="18" charset="2"/>
              </a:rPr>
              <a:t>) </a:t>
            </a:r>
            <a:r>
              <a:rPr lang="en-US" sz="2200" b="1" dirty="0" smtClean="0">
                <a:sym typeface="Symbol" pitchFamily="18" charset="2"/>
              </a:rPr>
              <a:t>;</a:t>
            </a:r>
            <a:endParaRPr lang="en-US" sz="2200" b="1" dirty="0">
              <a:sym typeface="Symbol" pitchFamily="18" charset="2"/>
            </a:endParaRPr>
          </a:p>
        </p:txBody>
      </p:sp>
      <p:cxnSp>
        <p:nvCxnSpPr>
          <p:cNvPr id="24" name="Straight Connector 23"/>
          <p:cNvCxnSpPr/>
          <p:nvPr/>
        </p:nvCxnSpPr>
        <p:spPr>
          <a:xfrm>
            <a:off x="1873478" y="3193020"/>
            <a:ext cx="6935242"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67" name="Explosion 1 66"/>
          <p:cNvSpPr/>
          <p:nvPr/>
        </p:nvSpPr>
        <p:spPr>
          <a:xfrm>
            <a:off x="6016024" y="1857197"/>
            <a:ext cx="457200" cy="381000"/>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68" name="TextBox 67"/>
          <p:cNvSpPr txBox="1"/>
          <p:nvPr/>
        </p:nvSpPr>
        <p:spPr>
          <a:xfrm>
            <a:off x="6485849" y="1914287"/>
            <a:ext cx="1851789" cy="400110"/>
          </a:xfrm>
          <a:prstGeom prst="rect">
            <a:avLst/>
          </a:prstGeom>
          <a:noFill/>
        </p:spPr>
        <p:txBody>
          <a:bodyPr wrap="none" rtlCol="0">
            <a:spAutoFit/>
          </a:bodyPr>
          <a:lstStyle/>
          <a:p>
            <a:r>
              <a:rPr lang="en-US" sz="2000" dirty="0" smtClean="0"/>
              <a:t>Context switch</a:t>
            </a:r>
            <a:endParaRPr lang="en-US" sz="2000" dirty="0"/>
          </a:p>
        </p:txBody>
      </p:sp>
      <p:sp>
        <p:nvSpPr>
          <p:cNvPr id="69" name="Explosion 1 68"/>
          <p:cNvSpPr/>
          <p:nvPr/>
        </p:nvSpPr>
        <p:spPr>
          <a:xfrm>
            <a:off x="4167546" y="3629622"/>
            <a:ext cx="457200" cy="461010"/>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cxnSp>
        <p:nvCxnSpPr>
          <p:cNvPr id="72" name="Straight Connector 71"/>
          <p:cNvCxnSpPr>
            <a:endCxn id="59" idx="0"/>
          </p:cNvCxnSpPr>
          <p:nvPr/>
        </p:nvCxnSpPr>
        <p:spPr>
          <a:xfrm>
            <a:off x="5116667" y="1738314"/>
            <a:ext cx="0" cy="948095"/>
          </a:xfrm>
          <a:prstGeom prst="line">
            <a:avLst/>
          </a:prstGeom>
        </p:spPr>
        <p:style>
          <a:lnRef idx="1">
            <a:schemeClr val="accent1"/>
          </a:lnRef>
          <a:fillRef idx="0">
            <a:schemeClr val="accent1"/>
          </a:fillRef>
          <a:effectRef idx="0">
            <a:schemeClr val="accent1"/>
          </a:effectRef>
          <a:fontRef idx="minor">
            <a:schemeClr val="tx1"/>
          </a:fontRef>
        </p:style>
      </p:cxnSp>
      <p:sp>
        <p:nvSpPr>
          <p:cNvPr id="77" name="Rectangle 76"/>
          <p:cNvSpPr/>
          <p:nvPr/>
        </p:nvSpPr>
        <p:spPr>
          <a:xfrm>
            <a:off x="2016186" y="5817513"/>
            <a:ext cx="3238259" cy="430887"/>
          </a:xfrm>
          <a:prstGeom prst="rect">
            <a:avLst/>
          </a:prstGeom>
          <a:solidFill>
            <a:schemeClr val="bg1">
              <a:lumMod val="75000"/>
            </a:schemeClr>
          </a:solidFill>
          <a:ln>
            <a:solidFill>
              <a:schemeClr val="tx1">
                <a:lumMod val="95000"/>
                <a:lumOff val="5000"/>
              </a:schemeClr>
            </a:solidFill>
          </a:ln>
        </p:spPr>
        <p:txBody>
          <a:bodyPr wrap="none">
            <a:spAutoFit/>
          </a:bodyPr>
          <a:lstStyle/>
          <a:p>
            <a:pPr>
              <a:buFontTx/>
              <a:buNone/>
              <a:tabLst>
                <a:tab pos="2005013" algn="l"/>
                <a:tab pos="2339975" algn="l"/>
                <a:tab pos="2630488" algn="l"/>
              </a:tabLst>
            </a:pPr>
            <a:r>
              <a:rPr lang="en-US" sz="2200" dirty="0" smtClean="0"/>
              <a:t>Remainder section (part 2)</a:t>
            </a:r>
            <a:endParaRPr lang="en-US" sz="2200" dirty="0">
              <a:sym typeface="Symbol" pitchFamily="18" charset="2"/>
            </a:endParaRPr>
          </a:p>
        </p:txBody>
      </p:sp>
      <p:cxnSp>
        <p:nvCxnSpPr>
          <p:cNvPr id="74" name="Straight Arrow Connector 73"/>
          <p:cNvCxnSpPr/>
          <p:nvPr/>
        </p:nvCxnSpPr>
        <p:spPr>
          <a:xfrm>
            <a:off x="3165855" y="3714870"/>
            <a:ext cx="0" cy="2102643"/>
          </a:xfrm>
          <a:prstGeom prst="straightConnector1">
            <a:avLst/>
          </a:prstGeom>
          <a:ln w="28575">
            <a:prstDash val="dash"/>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1666626" y="4677518"/>
            <a:ext cx="1481944" cy="646331"/>
          </a:xfrm>
          <a:prstGeom prst="rect">
            <a:avLst/>
          </a:prstGeom>
          <a:noFill/>
        </p:spPr>
        <p:txBody>
          <a:bodyPr wrap="none" rtlCol="0">
            <a:spAutoFit/>
          </a:bodyPr>
          <a:lstStyle/>
          <a:p>
            <a:r>
              <a:rPr lang="en-US" dirty="0" smtClean="0"/>
              <a:t>Event wait for</a:t>
            </a:r>
          </a:p>
          <a:p>
            <a:r>
              <a:rPr lang="en-US" dirty="0" smtClean="0"/>
              <a:t>1 year -_-</a:t>
            </a:r>
            <a:endParaRPr lang="en-US" dirty="0"/>
          </a:p>
        </p:txBody>
      </p:sp>
      <p:sp>
        <p:nvSpPr>
          <p:cNvPr id="32" name="TextBox 31"/>
          <p:cNvSpPr txBox="1"/>
          <p:nvPr/>
        </p:nvSpPr>
        <p:spPr>
          <a:xfrm>
            <a:off x="2667000" y="1086934"/>
            <a:ext cx="1662635" cy="461665"/>
          </a:xfrm>
          <a:prstGeom prst="rect">
            <a:avLst/>
          </a:prstGeom>
          <a:noFill/>
        </p:spPr>
        <p:txBody>
          <a:bodyPr wrap="none" rtlCol="0">
            <a:spAutoFit/>
          </a:bodyPr>
          <a:lstStyle/>
          <a:p>
            <a:r>
              <a:rPr lang="en-US" sz="2400" dirty="0" smtClean="0"/>
              <a:t>P0 (i=0, j=1)</a:t>
            </a:r>
            <a:endParaRPr lang="en-US" sz="2400" dirty="0"/>
          </a:p>
        </p:txBody>
      </p:sp>
      <p:sp>
        <p:nvSpPr>
          <p:cNvPr id="33" name="TextBox 32"/>
          <p:cNvSpPr txBox="1"/>
          <p:nvPr/>
        </p:nvSpPr>
        <p:spPr>
          <a:xfrm>
            <a:off x="6892545" y="1066800"/>
            <a:ext cx="1662635" cy="461665"/>
          </a:xfrm>
          <a:prstGeom prst="rect">
            <a:avLst/>
          </a:prstGeom>
          <a:noFill/>
        </p:spPr>
        <p:txBody>
          <a:bodyPr wrap="none" rtlCol="0">
            <a:spAutoFit/>
          </a:bodyPr>
          <a:lstStyle/>
          <a:p>
            <a:r>
              <a:rPr lang="en-US" sz="2400" dirty="0" smtClean="0"/>
              <a:t>P1 (i=1, j=0)</a:t>
            </a:r>
            <a:endParaRPr lang="en-US" sz="2400" dirty="0"/>
          </a:p>
        </p:txBody>
      </p:sp>
      <p:sp>
        <p:nvSpPr>
          <p:cNvPr id="35" name="TextBox 34"/>
          <p:cNvSpPr txBox="1"/>
          <p:nvPr/>
        </p:nvSpPr>
        <p:spPr>
          <a:xfrm>
            <a:off x="4815151" y="1078468"/>
            <a:ext cx="747449" cy="461665"/>
          </a:xfrm>
          <a:prstGeom prst="rect">
            <a:avLst/>
          </a:prstGeom>
          <a:noFill/>
        </p:spPr>
        <p:txBody>
          <a:bodyPr wrap="none" rtlCol="0">
            <a:spAutoFit/>
          </a:bodyPr>
          <a:lstStyle/>
          <a:p>
            <a:r>
              <a:rPr lang="en-US" sz="2400" dirty="0" smtClean="0"/>
              <a:t>Turn</a:t>
            </a:r>
            <a:endParaRPr lang="en-US" sz="2400" dirty="0"/>
          </a:p>
        </p:txBody>
      </p:sp>
      <p:sp>
        <p:nvSpPr>
          <p:cNvPr id="26" name="Right Arrow 25"/>
          <p:cNvSpPr/>
          <p:nvPr/>
        </p:nvSpPr>
        <p:spPr>
          <a:xfrm>
            <a:off x="1972351" y="1225778"/>
            <a:ext cx="389849" cy="291644"/>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Slide Number Placeholder 1"/>
          <p:cNvSpPr>
            <a:spLocks noGrp="1"/>
          </p:cNvSpPr>
          <p:nvPr>
            <p:ph type="sldNum" sz="quarter" idx="12"/>
          </p:nvPr>
        </p:nvSpPr>
        <p:spPr/>
        <p:txBody>
          <a:bodyPr/>
          <a:lstStyle/>
          <a:p>
            <a:fld id="{B6F15528-21DE-4FAA-801E-634DDDAF4B2B}" type="slidenum">
              <a:rPr lang="en-US" smtClean="0"/>
              <a:pPr/>
              <a:t>26</a:t>
            </a:fld>
            <a:endParaRPr lang="en-US"/>
          </a:p>
        </p:txBody>
      </p:sp>
    </p:spTree>
    <p:extLst>
      <p:ext uri="{BB962C8B-B14F-4D97-AF65-F5344CB8AC3E}">
        <p14:creationId xmlns:p14="http://schemas.microsoft.com/office/powerpoint/2010/main" val="103188245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algn="ctr" eaLnBrk="0" fontAlgn="base" hangingPunct="0">
              <a:spcBef>
                <a:spcPct val="0"/>
              </a:spcBef>
              <a:spcAft>
                <a:spcPct val="0"/>
              </a:spcAft>
              <a:defRPr>
                <a:solidFill>
                  <a:schemeClr val="tx1"/>
                </a:solidFill>
                <a:latin typeface="Helvetica" pitchFamily="34" charset="0"/>
              </a:defRPr>
            </a:lvl6pPr>
            <a:lvl7pPr marL="2971800" indent="-228600" algn="ctr" eaLnBrk="0" fontAlgn="base" hangingPunct="0">
              <a:spcBef>
                <a:spcPct val="0"/>
              </a:spcBef>
              <a:spcAft>
                <a:spcPct val="0"/>
              </a:spcAft>
              <a:defRPr>
                <a:solidFill>
                  <a:schemeClr val="tx1"/>
                </a:solidFill>
                <a:latin typeface="Helvetica" pitchFamily="34" charset="0"/>
              </a:defRPr>
            </a:lvl7pPr>
            <a:lvl8pPr marL="3429000" indent="-228600" algn="ctr" eaLnBrk="0" fontAlgn="base" hangingPunct="0">
              <a:spcBef>
                <a:spcPct val="0"/>
              </a:spcBef>
              <a:spcAft>
                <a:spcPct val="0"/>
              </a:spcAft>
              <a:defRPr>
                <a:solidFill>
                  <a:schemeClr val="tx1"/>
                </a:solidFill>
                <a:latin typeface="Helvetica" pitchFamily="34" charset="0"/>
              </a:defRPr>
            </a:lvl8pPr>
            <a:lvl9pPr marL="3886200" indent="-228600" algn="ctr" eaLnBrk="0" fontAlgn="base" hangingPunct="0">
              <a:spcBef>
                <a:spcPct val="0"/>
              </a:spcBef>
              <a:spcAft>
                <a:spcPct val="0"/>
              </a:spcAft>
              <a:defRPr>
                <a:solidFill>
                  <a:schemeClr val="tx1"/>
                </a:solidFill>
                <a:latin typeface="Helvetica" pitchFamily="34" charset="0"/>
              </a:defRPr>
            </a:lvl9pPr>
          </a:lstStyle>
          <a:p>
            <a:r>
              <a:rPr lang="en-US" smtClean="0"/>
              <a:t>Operating Systems</a:t>
            </a:r>
          </a:p>
          <a:p>
            <a:endParaRPr lang="en-US" smtClean="0"/>
          </a:p>
        </p:txBody>
      </p:sp>
      <p:sp>
        <p:nvSpPr>
          <p:cNvPr id="8195" name="Rectangle 2"/>
          <p:cNvSpPr>
            <a:spLocks noChangeArrowheads="1"/>
          </p:cNvSpPr>
          <p:nvPr/>
        </p:nvSpPr>
        <p:spPr bwMode="auto">
          <a:xfrm>
            <a:off x="684213" y="342900"/>
            <a:ext cx="7831137" cy="685800"/>
          </a:xfrm>
          <a:prstGeom prst="rect">
            <a:avLst/>
          </a:prstGeom>
          <a:solidFill>
            <a:schemeClr val="bg1"/>
          </a:solidFill>
          <a:ln w="9525">
            <a:solidFill>
              <a:schemeClr val="tx1"/>
            </a:solidFill>
            <a:miter lim="800000"/>
            <a:headEnd/>
            <a:tailEnd/>
          </a:ln>
          <a:effectLst>
            <a:outerShdw dist="107763" dir="2700000" algn="ctr" rotWithShape="0">
              <a:schemeClr val="tx1"/>
            </a:outerShdw>
          </a:effectLst>
        </p:spPr>
        <p:txBody>
          <a:bodyPr wrap="none" anchor="ctr"/>
          <a:lstStyle/>
          <a:p>
            <a:endParaRPr lang="en-US"/>
          </a:p>
        </p:txBody>
      </p:sp>
      <p:sp>
        <p:nvSpPr>
          <p:cNvPr id="8196" name="Rectangle 3"/>
          <p:cNvSpPr>
            <a:spLocks noGrp="1" noChangeArrowheads="1"/>
          </p:cNvSpPr>
          <p:nvPr>
            <p:ph type="title"/>
          </p:nvPr>
        </p:nvSpPr>
        <p:spPr>
          <a:xfrm>
            <a:off x="457200" y="152400"/>
            <a:ext cx="8229600" cy="1143000"/>
          </a:xfrm>
        </p:spPr>
        <p:txBody>
          <a:bodyPr/>
          <a:lstStyle/>
          <a:p>
            <a:r>
              <a:rPr lang="en-US" dirty="0" smtClean="0"/>
              <a:t>Progress Violation of Algorithm 1</a:t>
            </a:r>
          </a:p>
        </p:txBody>
      </p:sp>
      <p:cxnSp>
        <p:nvCxnSpPr>
          <p:cNvPr id="28" name="Straight Arrow Connector 27"/>
          <p:cNvCxnSpPr/>
          <p:nvPr/>
        </p:nvCxnSpPr>
        <p:spPr>
          <a:xfrm>
            <a:off x="1219200" y="1303866"/>
            <a:ext cx="0" cy="39624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228600" y="4885266"/>
            <a:ext cx="689035" cy="369332"/>
          </a:xfrm>
          <a:prstGeom prst="rect">
            <a:avLst/>
          </a:prstGeom>
          <a:noFill/>
        </p:spPr>
        <p:txBody>
          <a:bodyPr wrap="none" rtlCol="0">
            <a:spAutoFit/>
          </a:bodyPr>
          <a:lstStyle/>
          <a:p>
            <a:r>
              <a:rPr lang="en-US" dirty="0" smtClean="0"/>
              <a:t>Time</a:t>
            </a:r>
            <a:endParaRPr lang="en-US" dirty="0"/>
          </a:p>
        </p:txBody>
      </p:sp>
      <p:sp>
        <p:nvSpPr>
          <p:cNvPr id="15" name="Rectangle 14"/>
          <p:cNvSpPr/>
          <p:nvPr/>
        </p:nvSpPr>
        <p:spPr>
          <a:xfrm>
            <a:off x="1959273" y="1714740"/>
            <a:ext cx="2081019" cy="430887"/>
          </a:xfrm>
          <a:prstGeom prst="rect">
            <a:avLst/>
          </a:prstGeom>
          <a:ln>
            <a:solidFill>
              <a:schemeClr val="tx1">
                <a:lumMod val="95000"/>
                <a:lumOff val="5000"/>
              </a:schemeClr>
            </a:solidFill>
          </a:ln>
        </p:spPr>
        <p:txBody>
          <a:bodyPr wrap="none">
            <a:spAutoFit/>
          </a:bodyPr>
          <a:lstStyle/>
          <a:p>
            <a:pPr>
              <a:buFontTx/>
              <a:buNone/>
              <a:tabLst>
                <a:tab pos="2005013" algn="l"/>
                <a:tab pos="2339975" algn="l"/>
                <a:tab pos="2630488" algn="l"/>
              </a:tabLst>
            </a:pPr>
            <a:r>
              <a:rPr lang="en-US" sz="2200" dirty="0"/>
              <a:t>while (</a:t>
            </a:r>
            <a:r>
              <a:rPr lang="en-US" sz="2200" i="1" dirty="0"/>
              <a:t>turn</a:t>
            </a:r>
            <a:r>
              <a:rPr lang="en-US" sz="2200" dirty="0"/>
              <a:t> !=</a:t>
            </a:r>
            <a:r>
              <a:rPr lang="en-US" sz="2200" dirty="0">
                <a:sym typeface="Symbol" pitchFamily="18" charset="2"/>
              </a:rPr>
              <a:t> </a:t>
            </a:r>
            <a:r>
              <a:rPr lang="en-US" sz="2200" i="1" dirty="0">
                <a:sym typeface="Symbol" pitchFamily="18" charset="2"/>
              </a:rPr>
              <a:t>i</a:t>
            </a:r>
            <a:r>
              <a:rPr lang="en-US" sz="2200" dirty="0">
                <a:sym typeface="Symbol" pitchFamily="18" charset="2"/>
              </a:rPr>
              <a:t> );</a:t>
            </a:r>
          </a:p>
        </p:txBody>
      </p:sp>
      <p:sp>
        <p:nvSpPr>
          <p:cNvPr id="16" name="TextBox 15"/>
          <p:cNvSpPr txBox="1"/>
          <p:nvPr/>
        </p:nvSpPr>
        <p:spPr>
          <a:xfrm>
            <a:off x="4953000" y="1371600"/>
            <a:ext cx="327334" cy="430887"/>
          </a:xfrm>
          <a:prstGeom prst="rect">
            <a:avLst/>
          </a:prstGeom>
          <a:noFill/>
        </p:spPr>
        <p:txBody>
          <a:bodyPr wrap="none" rtlCol="0">
            <a:spAutoFit/>
          </a:bodyPr>
          <a:lstStyle/>
          <a:p>
            <a:r>
              <a:rPr lang="en-US" sz="2200" dirty="0" smtClean="0"/>
              <a:t>0</a:t>
            </a:r>
            <a:endParaRPr lang="en-US" sz="2200" dirty="0"/>
          </a:p>
        </p:txBody>
      </p:sp>
      <p:sp>
        <p:nvSpPr>
          <p:cNvPr id="57" name="Rectangle 56"/>
          <p:cNvSpPr/>
          <p:nvPr/>
        </p:nvSpPr>
        <p:spPr>
          <a:xfrm>
            <a:off x="1959272" y="2172416"/>
            <a:ext cx="1860638" cy="521374"/>
          </a:xfrm>
          <a:prstGeom prst="rect">
            <a:avLst/>
          </a:prstGeom>
          <a:ln>
            <a:solidFill>
              <a:schemeClr val="tx1">
                <a:lumMod val="95000"/>
                <a:lumOff val="5000"/>
              </a:schemeClr>
            </a:solidFill>
          </a:ln>
        </p:spPr>
        <p:txBody>
          <a:bodyPr wrap="none">
            <a:spAutoFit/>
          </a:bodyPr>
          <a:lstStyle/>
          <a:p>
            <a:pPr>
              <a:buFontTx/>
              <a:buNone/>
              <a:tabLst>
                <a:tab pos="2005013" algn="l"/>
                <a:tab pos="2339975" algn="l"/>
                <a:tab pos="2630488" algn="l"/>
              </a:tabLst>
            </a:pPr>
            <a:r>
              <a:rPr lang="en-US" sz="2200" dirty="0" smtClean="0"/>
              <a:t>Critical section</a:t>
            </a:r>
            <a:endParaRPr lang="en-US" sz="2200" dirty="0">
              <a:sym typeface="Symbol" pitchFamily="18" charset="2"/>
            </a:endParaRPr>
          </a:p>
        </p:txBody>
      </p:sp>
      <p:sp>
        <p:nvSpPr>
          <p:cNvPr id="58" name="Rectangle 57"/>
          <p:cNvSpPr/>
          <p:nvPr/>
        </p:nvSpPr>
        <p:spPr>
          <a:xfrm>
            <a:off x="1959272" y="2655929"/>
            <a:ext cx="1045607" cy="521374"/>
          </a:xfrm>
          <a:prstGeom prst="rect">
            <a:avLst/>
          </a:prstGeom>
          <a:ln>
            <a:solidFill>
              <a:schemeClr val="tx1">
                <a:lumMod val="95000"/>
                <a:lumOff val="5000"/>
              </a:schemeClr>
            </a:solidFill>
          </a:ln>
        </p:spPr>
        <p:txBody>
          <a:bodyPr wrap="none">
            <a:spAutoFit/>
          </a:bodyPr>
          <a:lstStyle/>
          <a:p>
            <a:pPr>
              <a:buFontTx/>
              <a:buNone/>
              <a:tabLst>
                <a:tab pos="2005013" algn="l"/>
                <a:tab pos="2339975" algn="l"/>
                <a:tab pos="2630488" algn="l"/>
              </a:tabLst>
            </a:pPr>
            <a:r>
              <a:rPr lang="en-US" sz="2200" dirty="0" smtClean="0"/>
              <a:t>Turn= j;</a:t>
            </a:r>
            <a:endParaRPr lang="en-US" sz="2200" dirty="0">
              <a:sym typeface="Symbol" pitchFamily="18" charset="2"/>
            </a:endParaRPr>
          </a:p>
        </p:txBody>
      </p:sp>
      <p:sp>
        <p:nvSpPr>
          <p:cNvPr id="59" name="TextBox 58"/>
          <p:cNvSpPr txBox="1"/>
          <p:nvPr/>
        </p:nvSpPr>
        <p:spPr>
          <a:xfrm>
            <a:off x="4953000" y="2686409"/>
            <a:ext cx="327334" cy="521374"/>
          </a:xfrm>
          <a:prstGeom prst="rect">
            <a:avLst/>
          </a:prstGeom>
          <a:noFill/>
        </p:spPr>
        <p:txBody>
          <a:bodyPr wrap="none" rtlCol="0">
            <a:spAutoFit/>
          </a:bodyPr>
          <a:lstStyle/>
          <a:p>
            <a:r>
              <a:rPr lang="en-US" sz="2200" dirty="0" smtClean="0"/>
              <a:t>1</a:t>
            </a:r>
            <a:endParaRPr lang="en-US" sz="2200" dirty="0"/>
          </a:p>
        </p:txBody>
      </p:sp>
      <p:sp>
        <p:nvSpPr>
          <p:cNvPr id="60" name="Rectangle 59"/>
          <p:cNvSpPr/>
          <p:nvPr/>
        </p:nvSpPr>
        <p:spPr>
          <a:xfrm>
            <a:off x="1959272" y="3193496"/>
            <a:ext cx="3238259" cy="430887"/>
          </a:xfrm>
          <a:prstGeom prst="rect">
            <a:avLst/>
          </a:prstGeom>
          <a:ln>
            <a:solidFill>
              <a:schemeClr val="tx1">
                <a:lumMod val="95000"/>
                <a:lumOff val="5000"/>
              </a:schemeClr>
            </a:solidFill>
          </a:ln>
        </p:spPr>
        <p:txBody>
          <a:bodyPr wrap="none">
            <a:spAutoFit/>
          </a:bodyPr>
          <a:lstStyle/>
          <a:p>
            <a:pPr>
              <a:buFontTx/>
              <a:buNone/>
              <a:tabLst>
                <a:tab pos="2005013" algn="l"/>
                <a:tab pos="2339975" algn="l"/>
                <a:tab pos="2630488" algn="l"/>
              </a:tabLst>
            </a:pPr>
            <a:r>
              <a:rPr lang="en-US" sz="2200" dirty="0" smtClean="0"/>
              <a:t>Remainder section (part 1)</a:t>
            </a:r>
            <a:endParaRPr lang="en-US" sz="2200" dirty="0">
              <a:sym typeface="Symbol" pitchFamily="18" charset="2"/>
            </a:endParaRPr>
          </a:p>
        </p:txBody>
      </p:sp>
      <p:sp>
        <p:nvSpPr>
          <p:cNvPr id="61" name="Rectangle 60"/>
          <p:cNvSpPr/>
          <p:nvPr/>
        </p:nvSpPr>
        <p:spPr>
          <a:xfrm>
            <a:off x="6466503" y="1447800"/>
            <a:ext cx="2145139" cy="430887"/>
          </a:xfrm>
          <a:prstGeom prst="rect">
            <a:avLst/>
          </a:prstGeom>
          <a:ln>
            <a:solidFill>
              <a:schemeClr val="tx1">
                <a:lumMod val="95000"/>
                <a:lumOff val="5000"/>
              </a:schemeClr>
            </a:solidFill>
          </a:ln>
        </p:spPr>
        <p:txBody>
          <a:bodyPr wrap="none">
            <a:spAutoFit/>
          </a:bodyPr>
          <a:lstStyle/>
          <a:p>
            <a:pPr>
              <a:buFontTx/>
              <a:buNone/>
              <a:tabLst>
                <a:tab pos="2005013" algn="l"/>
                <a:tab pos="2339975" algn="l"/>
                <a:tab pos="2630488" algn="l"/>
              </a:tabLst>
            </a:pPr>
            <a:r>
              <a:rPr lang="en-US" sz="2200" dirty="0"/>
              <a:t>while (</a:t>
            </a:r>
            <a:r>
              <a:rPr lang="en-US" sz="2200" i="1" dirty="0"/>
              <a:t>turn</a:t>
            </a:r>
            <a:r>
              <a:rPr lang="en-US" sz="2200" dirty="0"/>
              <a:t> !=</a:t>
            </a:r>
            <a:r>
              <a:rPr lang="en-US" sz="2200" dirty="0">
                <a:sym typeface="Symbol" pitchFamily="18" charset="2"/>
              </a:rPr>
              <a:t> </a:t>
            </a:r>
            <a:r>
              <a:rPr lang="en-US" sz="2200" i="1" dirty="0">
                <a:sym typeface="Symbol" pitchFamily="18" charset="2"/>
              </a:rPr>
              <a:t>i</a:t>
            </a:r>
            <a:r>
              <a:rPr lang="en-US" sz="2200" dirty="0">
                <a:sym typeface="Symbol" pitchFamily="18" charset="2"/>
              </a:rPr>
              <a:t> </a:t>
            </a:r>
            <a:r>
              <a:rPr lang="en-US" sz="2200" dirty="0" smtClean="0">
                <a:sym typeface="Symbol" pitchFamily="18" charset="2"/>
              </a:rPr>
              <a:t>) </a:t>
            </a:r>
            <a:r>
              <a:rPr lang="en-US" sz="2200" b="1" dirty="0" smtClean="0">
                <a:sym typeface="Symbol" pitchFamily="18" charset="2"/>
              </a:rPr>
              <a:t>;</a:t>
            </a:r>
            <a:endParaRPr lang="en-US" sz="2200" b="1" dirty="0">
              <a:sym typeface="Symbol" pitchFamily="18" charset="2"/>
            </a:endParaRPr>
          </a:p>
        </p:txBody>
      </p:sp>
      <p:sp>
        <p:nvSpPr>
          <p:cNvPr id="62" name="Rectangle 61"/>
          <p:cNvSpPr/>
          <p:nvPr/>
        </p:nvSpPr>
        <p:spPr>
          <a:xfrm>
            <a:off x="6477000" y="3555089"/>
            <a:ext cx="1860638" cy="521374"/>
          </a:xfrm>
          <a:prstGeom prst="rect">
            <a:avLst/>
          </a:prstGeom>
          <a:ln>
            <a:solidFill>
              <a:schemeClr val="tx1">
                <a:lumMod val="95000"/>
                <a:lumOff val="5000"/>
              </a:schemeClr>
            </a:solidFill>
          </a:ln>
        </p:spPr>
        <p:txBody>
          <a:bodyPr wrap="none">
            <a:spAutoFit/>
          </a:bodyPr>
          <a:lstStyle/>
          <a:p>
            <a:pPr>
              <a:buFontTx/>
              <a:buNone/>
              <a:tabLst>
                <a:tab pos="2005013" algn="l"/>
                <a:tab pos="2339975" algn="l"/>
                <a:tab pos="2630488" algn="l"/>
              </a:tabLst>
            </a:pPr>
            <a:r>
              <a:rPr lang="en-US" sz="2200" dirty="0" smtClean="0"/>
              <a:t>Critical section</a:t>
            </a:r>
            <a:endParaRPr lang="en-US" sz="2200" dirty="0">
              <a:sym typeface="Symbol" pitchFamily="18" charset="2"/>
            </a:endParaRPr>
          </a:p>
        </p:txBody>
      </p:sp>
      <p:cxnSp>
        <p:nvCxnSpPr>
          <p:cNvPr id="24" name="Straight Connector 23"/>
          <p:cNvCxnSpPr/>
          <p:nvPr/>
        </p:nvCxnSpPr>
        <p:spPr>
          <a:xfrm>
            <a:off x="1873478" y="3193020"/>
            <a:ext cx="6935242"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67" name="Explosion 1 66"/>
          <p:cNvSpPr/>
          <p:nvPr/>
        </p:nvSpPr>
        <p:spPr>
          <a:xfrm>
            <a:off x="6016024" y="1857197"/>
            <a:ext cx="457200" cy="381000"/>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68" name="TextBox 67"/>
          <p:cNvSpPr txBox="1"/>
          <p:nvPr/>
        </p:nvSpPr>
        <p:spPr>
          <a:xfrm>
            <a:off x="6485849" y="1914287"/>
            <a:ext cx="1851789" cy="400110"/>
          </a:xfrm>
          <a:prstGeom prst="rect">
            <a:avLst/>
          </a:prstGeom>
          <a:noFill/>
        </p:spPr>
        <p:txBody>
          <a:bodyPr wrap="none" rtlCol="0">
            <a:spAutoFit/>
          </a:bodyPr>
          <a:lstStyle/>
          <a:p>
            <a:r>
              <a:rPr lang="en-US" sz="2000" dirty="0" smtClean="0"/>
              <a:t>Context switch</a:t>
            </a:r>
            <a:endParaRPr lang="en-US" sz="2000" dirty="0"/>
          </a:p>
        </p:txBody>
      </p:sp>
      <p:sp>
        <p:nvSpPr>
          <p:cNvPr id="69" name="Explosion 1 68"/>
          <p:cNvSpPr/>
          <p:nvPr/>
        </p:nvSpPr>
        <p:spPr>
          <a:xfrm>
            <a:off x="4167546" y="3629622"/>
            <a:ext cx="457200" cy="461010"/>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cxnSp>
        <p:nvCxnSpPr>
          <p:cNvPr id="72" name="Straight Connector 71"/>
          <p:cNvCxnSpPr>
            <a:endCxn id="59" idx="0"/>
          </p:cNvCxnSpPr>
          <p:nvPr/>
        </p:nvCxnSpPr>
        <p:spPr>
          <a:xfrm>
            <a:off x="5116667" y="1738314"/>
            <a:ext cx="0" cy="948095"/>
          </a:xfrm>
          <a:prstGeom prst="line">
            <a:avLst/>
          </a:prstGeom>
        </p:spPr>
        <p:style>
          <a:lnRef idx="1">
            <a:schemeClr val="accent1"/>
          </a:lnRef>
          <a:fillRef idx="0">
            <a:schemeClr val="accent1"/>
          </a:fillRef>
          <a:effectRef idx="0">
            <a:schemeClr val="accent1"/>
          </a:effectRef>
          <a:fontRef idx="minor">
            <a:schemeClr val="tx1"/>
          </a:fontRef>
        </p:style>
      </p:cxnSp>
      <p:sp>
        <p:nvSpPr>
          <p:cNvPr id="77" name="Rectangle 76"/>
          <p:cNvSpPr/>
          <p:nvPr/>
        </p:nvSpPr>
        <p:spPr>
          <a:xfrm>
            <a:off x="2016186" y="5817513"/>
            <a:ext cx="3238259" cy="430887"/>
          </a:xfrm>
          <a:prstGeom prst="rect">
            <a:avLst/>
          </a:prstGeom>
          <a:solidFill>
            <a:schemeClr val="bg1">
              <a:lumMod val="75000"/>
            </a:schemeClr>
          </a:solidFill>
          <a:ln>
            <a:solidFill>
              <a:schemeClr val="tx1">
                <a:lumMod val="95000"/>
                <a:lumOff val="5000"/>
              </a:schemeClr>
            </a:solidFill>
          </a:ln>
        </p:spPr>
        <p:txBody>
          <a:bodyPr wrap="none">
            <a:spAutoFit/>
          </a:bodyPr>
          <a:lstStyle/>
          <a:p>
            <a:pPr>
              <a:tabLst>
                <a:tab pos="2005013" algn="l"/>
                <a:tab pos="2339975" algn="l"/>
                <a:tab pos="2630488" algn="l"/>
              </a:tabLst>
            </a:pPr>
            <a:r>
              <a:rPr lang="en-US" sz="2200" dirty="0"/>
              <a:t>Remainder section (part 2)</a:t>
            </a:r>
            <a:endParaRPr lang="en-US" sz="2200" dirty="0">
              <a:sym typeface="Symbol" pitchFamily="18" charset="2"/>
            </a:endParaRPr>
          </a:p>
        </p:txBody>
      </p:sp>
      <p:cxnSp>
        <p:nvCxnSpPr>
          <p:cNvPr id="74" name="Straight Arrow Connector 73"/>
          <p:cNvCxnSpPr/>
          <p:nvPr/>
        </p:nvCxnSpPr>
        <p:spPr>
          <a:xfrm>
            <a:off x="3165855" y="3714870"/>
            <a:ext cx="0" cy="2102643"/>
          </a:xfrm>
          <a:prstGeom prst="straightConnector1">
            <a:avLst/>
          </a:prstGeom>
          <a:ln w="28575">
            <a:prstDash val="dash"/>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1666626" y="4677518"/>
            <a:ext cx="1481944" cy="646331"/>
          </a:xfrm>
          <a:prstGeom prst="rect">
            <a:avLst/>
          </a:prstGeom>
          <a:noFill/>
        </p:spPr>
        <p:txBody>
          <a:bodyPr wrap="none" rtlCol="0">
            <a:spAutoFit/>
          </a:bodyPr>
          <a:lstStyle/>
          <a:p>
            <a:r>
              <a:rPr lang="en-US" dirty="0" smtClean="0"/>
              <a:t>Event wait for</a:t>
            </a:r>
          </a:p>
          <a:p>
            <a:r>
              <a:rPr lang="en-US" dirty="0" smtClean="0"/>
              <a:t>1 year -_-</a:t>
            </a:r>
            <a:endParaRPr lang="en-US" dirty="0"/>
          </a:p>
        </p:txBody>
      </p:sp>
      <p:sp>
        <p:nvSpPr>
          <p:cNvPr id="32" name="TextBox 31"/>
          <p:cNvSpPr txBox="1"/>
          <p:nvPr/>
        </p:nvSpPr>
        <p:spPr>
          <a:xfrm>
            <a:off x="2667000" y="1086934"/>
            <a:ext cx="1662635" cy="461665"/>
          </a:xfrm>
          <a:prstGeom prst="rect">
            <a:avLst/>
          </a:prstGeom>
          <a:noFill/>
        </p:spPr>
        <p:txBody>
          <a:bodyPr wrap="none" rtlCol="0">
            <a:spAutoFit/>
          </a:bodyPr>
          <a:lstStyle/>
          <a:p>
            <a:r>
              <a:rPr lang="en-US" sz="2400" dirty="0" smtClean="0"/>
              <a:t>P0 (i=0, j=1)</a:t>
            </a:r>
            <a:endParaRPr lang="en-US" sz="2400" dirty="0"/>
          </a:p>
        </p:txBody>
      </p:sp>
      <p:sp>
        <p:nvSpPr>
          <p:cNvPr id="33" name="TextBox 32"/>
          <p:cNvSpPr txBox="1"/>
          <p:nvPr/>
        </p:nvSpPr>
        <p:spPr>
          <a:xfrm>
            <a:off x="6892545" y="1066800"/>
            <a:ext cx="1662635" cy="461665"/>
          </a:xfrm>
          <a:prstGeom prst="rect">
            <a:avLst/>
          </a:prstGeom>
          <a:noFill/>
        </p:spPr>
        <p:txBody>
          <a:bodyPr wrap="none" rtlCol="0">
            <a:spAutoFit/>
          </a:bodyPr>
          <a:lstStyle/>
          <a:p>
            <a:r>
              <a:rPr lang="en-US" sz="2400" dirty="0" smtClean="0"/>
              <a:t>P1 (i=1, j=0)</a:t>
            </a:r>
            <a:endParaRPr lang="en-US" sz="2400" dirty="0"/>
          </a:p>
        </p:txBody>
      </p:sp>
      <p:sp>
        <p:nvSpPr>
          <p:cNvPr id="35" name="TextBox 34"/>
          <p:cNvSpPr txBox="1"/>
          <p:nvPr/>
        </p:nvSpPr>
        <p:spPr>
          <a:xfrm>
            <a:off x="4815151" y="1078468"/>
            <a:ext cx="747449" cy="461665"/>
          </a:xfrm>
          <a:prstGeom prst="rect">
            <a:avLst/>
          </a:prstGeom>
          <a:noFill/>
        </p:spPr>
        <p:txBody>
          <a:bodyPr wrap="none" rtlCol="0">
            <a:spAutoFit/>
          </a:bodyPr>
          <a:lstStyle/>
          <a:p>
            <a:r>
              <a:rPr lang="en-US" sz="2400" dirty="0" smtClean="0"/>
              <a:t>Turn</a:t>
            </a:r>
            <a:endParaRPr lang="en-US" sz="2400" dirty="0"/>
          </a:p>
        </p:txBody>
      </p:sp>
      <p:sp>
        <p:nvSpPr>
          <p:cNvPr id="26" name="Right Arrow 25"/>
          <p:cNvSpPr/>
          <p:nvPr/>
        </p:nvSpPr>
        <p:spPr>
          <a:xfrm>
            <a:off x="6468151" y="1143000"/>
            <a:ext cx="389849" cy="291644"/>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Slide Number Placeholder 1"/>
          <p:cNvSpPr>
            <a:spLocks noGrp="1"/>
          </p:cNvSpPr>
          <p:nvPr>
            <p:ph type="sldNum" sz="quarter" idx="12"/>
          </p:nvPr>
        </p:nvSpPr>
        <p:spPr/>
        <p:txBody>
          <a:bodyPr/>
          <a:lstStyle/>
          <a:p>
            <a:fld id="{B6F15528-21DE-4FAA-801E-634DDDAF4B2B}" type="slidenum">
              <a:rPr lang="en-US" smtClean="0"/>
              <a:pPr/>
              <a:t>27</a:t>
            </a:fld>
            <a:endParaRPr lang="en-US"/>
          </a:p>
        </p:txBody>
      </p:sp>
    </p:spTree>
    <p:extLst>
      <p:ext uri="{BB962C8B-B14F-4D97-AF65-F5344CB8AC3E}">
        <p14:creationId xmlns:p14="http://schemas.microsoft.com/office/powerpoint/2010/main" val="245263732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algn="ctr" eaLnBrk="0" fontAlgn="base" hangingPunct="0">
              <a:spcBef>
                <a:spcPct val="0"/>
              </a:spcBef>
              <a:spcAft>
                <a:spcPct val="0"/>
              </a:spcAft>
              <a:defRPr>
                <a:solidFill>
                  <a:schemeClr val="tx1"/>
                </a:solidFill>
                <a:latin typeface="Helvetica" pitchFamily="34" charset="0"/>
              </a:defRPr>
            </a:lvl6pPr>
            <a:lvl7pPr marL="2971800" indent="-228600" algn="ctr" eaLnBrk="0" fontAlgn="base" hangingPunct="0">
              <a:spcBef>
                <a:spcPct val="0"/>
              </a:spcBef>
              <a:spcAft>
                <a:spcPct val="0"/>
              </a:spcAft>
              <a:defRPr>
                <a:solidFill>
                  <a:schemeClr val="tx1"/>
                </a:solidFill>
                <a:latin typeface="Helvetica" pitchFamily="34" charset="0"/>
              </a:defRPr>
            </a:lvl7pPr>
            <a:lvl8pPr marL="3429000" indent="-228600" algn="ctr" eaLnBrk="0" fontAlgn="base" hangingPunct="0">
              <a:spcBef>
                <a:spcPct val="0"/>
              </a:spcBef>
              <a:spcAft>
                <a:spcPct val="0"/>
              </a:spcAft>
              <a:defRPr>
                <a:solidFill>
                  <a:schemeClr val="tx1"/>
                </a:solidFill>
                <a:latin typeface="Helvetica" pitchFamily="34" charset="0"/>
              </a:defRPr>
            </a:lvl8pPr>
            <a:lvl9pPr marL="3886200" indent="-228600" algn="ctr" eaLnBrk="0" fontAlgn="base" hangingPunct="0">
              <a:spcBef>
                <a:spcPct val="0"/>
              </a:spcBef>
              <a:spcAft>
                <a:spcPct val="0"/>
              </a:spcAft>
              <a:defRPr>
                <a:solidFill>
                  <a:schemeClr val="tx1"/>
                </a:solidFill>
                <a:latin typeface="Helvetica" pitchFamily="34" charset="0"/>
              </a:defRPr>
            </a:lvl9pPr>
          </a:lstStyle>
          <a:p>
            <a:r>
              <a:rPr lang="en-US" smtClean="0"/>
              <a:t>Operating Systems</a:t>
            </a:r>
          </a:p>
          <a:p>
            <a:endParaRPr lang="en-US" smtClean="0"/>
          </a:p>
        </p:txBody>
      </p:sp>
      <p:sp>
        <p:nvSpPr>
          <p:cNvPr id="8195" name="Rectangle 2"/>
          <p:cNvSpPr>
            <a:spLocks noChangeArrowheads="1"/>
          </p:cNvSpPr>
          <p:nvPr/>
        </p:nvSpPr>
        <p:spPr bwMode="auto">
          <a:xfrm>
            <a:off x="684213" y="342900"/>
            <a:ext cx="7831137" cy="685800"/>
          </a:xfrm>
          <a:prstGeom prst="rect">
            <a:avLst/>
          </a:prstGeom>
          <a:solidFill>
            <a:schemeClr val="bg1"/>
          </a:solidFill>
          <a:ln w="9525">
            <a:solidFill>
              <a:schemeClr val="tx1"/>
            </a:solidFill>
            <a:miter lim="800000"/>
            <a:headEnd/>
            <a:tailEnd/>
          </a:ln>
          <a:effectLst>
            <a:outerShdw dist="107763" dir="2700000" algn="ctr" rotWithShape="0">
              <a:schemeClr val="tx1"/>
            </a:outerShdw>
          </a:effectLst>
        </p:spPr>
        <p:txBody>
          <a:bodyPr wrap="none" anchor="ctr"/>
          <a:lstStyle/>
          <a:p>
            <a:endParaRPr lang="en-US"/>
          </a:p>
        </p:txBody>
      </p:sp>
      <p:sp>
        <p:nvSpPr>
          <p:cNvPr id="8196" name="Rectangle 3"/>
          <p:cNvSpPr>
            <a:spLocks noGrp="1" noChangeArrowheads="1"/>
          </p:cNvSpPr>
          <p:nvPr>
            <p:ph type="title"/>
          </p:nvPr>
        </p:nvSpPr>
        <p:spPr>
          <a:xfrm>
            <a:off x="457200" y="152400"/>
            <a:ext cx="8229600" cy="1143000"/>
          </a:xfrm>
        </p:spPr>
        <p:txBody>
          <a:bodyPr/>
          <a:lstStyle/>
          <a:p>
            <a:r>
              <a:rPr lang="en-US" dirty="0" smtClean="0"/>
              <a:t>Progress Violation of Algorithm 1</a:t>
            </a:r>
          </a:p>
        </p:txBody>
      </p:sp>
      <p:cxnSp>
        <p:nvCxnSpPr>
          <p:cNvPr id="28" name="Straight Arrow Connector 27"/>
          <p:cNvCxnSpPr/>
          <p:nvPr/>
        </p:nvCxnSpPr>
        <p:spPr>
          <a:xfrm>
            <a:off x="1219200" y="1303866"/>
            <a:ext cx="0" cy="39624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228600" y="4885266"/>
            <a:ext cx="689035" cy="369332"/>
          </a:xfrm>
          <a:prstGeom prst="rect">
            <a:avLst/>
          </a:prstGeom>
          <a:noFill/>
        </p:spPr>
        <p:txBody>
          <a:bodyPr wrap="none" rtlCol="0">
            <a:spAutoFit/>
          </a:bodyPr>
          <a:lstStyle/>
          <a:p>
            <a:r>
              <a:rPr lang="en-US" dirty="0" smtClean="0"/>
              <a:t>Time</a:t>
            </a:r>
            <a:endParaRPr lang="en-US" dirty="0"/>
          </a:p>
        </p:txBody>
      </p:sp>
      <p:sp>
        <p:nvSpPr>
          <p:cNvPr id="15" name="Rectangle 14"/>
          <p:cNvSpPr/>
          <p:nvPr/>
        </p:nvSpPr>
        <p:spPr>
          <a:xfrm>
            <a:off x="1959273" y="1714740"/>
            <a:ext cx="2081019" cy="430887"/>
          </a:xfrm>
          <a:prstGeom prst="rect">
            <a:avLst/>
          </a:prstGeom>
          <a:ln>
            <a:solidFill>
              <a:schemeClr val="tx1">
                <a:lumMod val="95000"/>
                <a:lumOff val="5000"/>
              </a:schemeClr>
            </a:solidFill>
          </a:ln>
        </p:spPr>
        <p:txBody>
          <a:bodyPr wrap="none">
            <a:spAutoFit/>
          </a:bodyPr>
          <a:lstStyle/>
          <a:p>
            <a:pPr>
              <a:buFontTx/>
              <a:buNone/>
              <a:tabLst>
                <a:tab pos="2005013" algn="l"/>
                <a:tab pos="2339975" algn="l"/>
                <a:tab pos="2630488" algn="l"/>
              </a:tabLst>
            </a:pPr>
            <a:r>
              <a:rPr lang="en-US" sz="2200" dirty="0"/>
              <a:t>while (</a:t>
            </a:r>
            <a:r>
              <a:rPr lang="en-US" sz="2200" i="1" dirty="0"/>
              <a:t>turn</a:t>
            </a:r>
            <a:r>
              <a:rPr lang="en-US" sz="2200" dirty="0"/>
              <a:t> !=</a:t>
            </a:r>
            <a:r>
              <a:rPr lang="en-US" sz="2200" dirty="0">
                <a:sym typeface="Symbol" pitchFamily="18" charset="2"/>
              </a:rPr>
              <a:t> </a:t>
            </a:r>
            <a:r>
              <a:rPr lang="en-US" sz="2200" i="1" dirty="0">
                <a:sym typeface="Symbol" pitchFamily="18" charset="2"/>
              </a:rPr>
              <a:t>i</a:t>
            </a:r>
            <a:r>
              <a:rPr lang="en-US" sz="2200" dirty="0">
                <a:sym typeface="Symbol" pitchFamily="18" charset="2"/>
              </a:rPr>
              <a:t> );</a:t>
            </a:r>
          </a:p>
        </p:txBody>
      </p:sp>
      <p:sp>
        <p:nvSpPr>
          <p:cNvPr id="16" name="TextBox 15"/>
          <p:cNvSpPr txBox="1"/>
          <p:nvPr/>
        </p:nvSpPr>
        <p:spPr>
          <a:xfrm>
            <a:off x="4953000" y="1371600"/>
            <a:ext cx="327334" cy="430887"/>
          </a:xfrm>
          <a:prstGeom prst="rect">
            <a:avLst/>
          </a:prstGeom>
          <a:noFill/>
        </p:spPr>
        <p:txBody>
          <a:bodyPr wrap="none" rtlCol="0">
            <a:spAutoFit/>
          </a:bodyPr>
          <a:lstStyle/>
          <a:p>
            <a:r>
              <a:rPr lang="en-US" sz="2200" dirty="0" smtClean="0"/>
              <a:t>0</a:t>
            </a:r>
            <a:endParaRPr lang="en-US" sz="2200" dirty="0"/>
          </a:p>
        </p:txBody>
      </p:sp>
      <p:sp>
        <p:nvSpPr>
          <p:cNvPr id="57" name="Rectangle 56"/>
          <p:cNvSpPr/>
          <p:nvPr/>
        </p:nvSpPr>
        <p:spPr>
          <a:xfrm>
            <a:off x="1959272" y="2172416"/>
            <a:ext cx="1860638" cy="521374"/>
          </a:xfrm>
          <a:prstGeom prst="rect">
            <a:avLst/>
          </a:prstGeom>
          <a:ln>
            <a:solidFill>
              <a:schemeClr val="tx1">
                <a:lumMod val="95000"/>
                <a:lumOff val="5000"/>
              </a:schemeClr>
            </a:solidFill>
          </a:ln>
        </p:spPr>
        <p:txBody>
          <a:bodyPr wrap="none">
            <a:spAutoFit/>
          </a:bodyPr>
          <a:lstStyle/>
          <a:p>
            <a:pPr>
              <a:buFontTx/>
              <a:buNone/>
              <a:tabLst>
                <a:tab pos="2005013" algn="l"/>
                <a:tab pos="2339975" algn="l"/>
                <a:tab pos="2630488" algn="l"/>
              </a:tabLst>
            </a:pPr>
            <a:r>
              <a:rPr lang="en-US" sz="2200" dirty="0" smtClean="0"/>
              <a:t>Critical section</a:t>
            </a:r>
            <a:endParaRPr lang="en-US" sz="2200" dirty="0">
              <a:sym typeface="Symbol" pitchFamily="18" charset="2"/>
            </a:endParaRPr>
          </a:p>
        </p:txBody>
      </p:sp>
      <p:sp>
        <p:nvSpPr>
          <p:cNvPr id="58" name="Rectangle 57"/>
          <p:cNvSpPr/>
          <p:nvPr/>
        </p:nvSpPr>
        <p:spPr>
          <a:xfrm>
            <a:off x="1959272" y="2655929"/>
            <a:ext cx="1045607" cy="521374"/>
          </a:xfrm>
          <a:prstGeom prst="rect">
            <a:avLst/>
          </a:prstGeom>
          <a:ln>
            <a:solidFill>
              <a:schemeClr val="tx1">
                <a:lumMod val="95000"/>
                <a:lumOff val="5000"/>
              </a:schemeClr>
            </a:solidFill>
          </a:ln>
        </p:spPr>
        <p:txBody>
          <a:bodyPr wrap="none">
            <a:spAutoFit/>
          </a:bodyPr>
          <a:lstStyle/>
          <a:p>
            <a:pPr>
              <a:buFontTx/>
              <a:buNone/>
              <a:tabLst>
                <a:tab pos="2005013" algn="l"/>
                <a:tab pos="2339975" algn="l"/>
                <a:tab pos="2630488" algn="l"/>
              </a:tabLst>
            </a:pPr>
            <a:r>
              <a:rPr lang="en-US" sz="2200" dirty="0" smtClean="0"/>
              <a:t>Turn= j;</a:t>
            </a:r>
            <a:endParaRPr lang="en-US" sz="2200" dirty="0">
              <a:sym typeface="Symbol" pitchFamily="18" charset="2"/>
            </a:endParaRPr>
          </a:p>
        </p:txBody>
      </p:sp>
      <p:sp>
        <p:nvSpPr>
          <p:cNvPr id="59" name="TextBox 58"/>
          <p:cNvSpPr txBox="1"/>
          <p:nvPr/>
        </p:nvSpPr>
        <p:spPr>
          <a:xfrm>
            <a:off x="4953000" y="2686409"/>
            <a:ext cx="327334" cy="521374"/>
          </a:xfrm>
          <a:prstGeom prst="rect">
            <a:avLst/>
          </a:prstGeom>
          <a:noFill/>
        </p:spPr>
        <p:txBody>
          <a:bodyPr wrap="none" rtlCol="0">
            <a:spAutoFit/>
          </a:bodyPr>
          <a:lstStyle/>
          <a:p>
            <a:r>
              <a:rPr lang="en-US" sz="2200" dirty="0" smtClean="0"/>
              <a:t>1</a:t>
            </a:r>
            <a:endParaRPr lang="en-US" sz="2200" dirty="0"/>
          </a:p>
        </p:txBody>
      </p:sp>
      <p:sp>
        <p:nvSpPr>
          <p:cNvPr id="60" name="Rectangle 59"/>
          <p:cNvSpPr/>
          <p:nvPr/>
        </p:nvSpPr>
        <p:spPr>
          <a:xfrm>
            <a:off x="1959272" y="3193496"/>
            <a:ext cx="3238259" cy="430887"/>
          </a:xfrm>
          <a:prstGeom prst="rect">
            <a:avLst/>
          </a:prstGeom>
          <a:ln>
            <a:solidFill>
              <a:schemeClr val="tx1">
                <a:lumMod val="95000"/>
                <a:lumOff val="5000"/>
              </a:schemeClr>
            </a:solidFill>
          </a:ln>
        </p:spPr>
        <p:txBody>
          <a:bodyPr wrap="none">
            <a:spAutoFit/>
          </a:bodyPr>
          <a:lstStyle/>
          <a:p>
            <a:pPr>
              <a:buFontTx/>
              <a:buNone/>
              <a:tabLst>
                <a:tab pos="2005013" algn="l"/>
                <a:tab pos="2339975" algn="l"/>
                <a:tab pos="2630488" algn="l"/>
              </a:tabLst>
            </a:pPr>
            <a:r>
              <a:rPr lang="en-US" sz="2200" dirty="0" smtClean="0"/>
              <a:t>Remainder section (part 1)</a:t>
            </a:r>
            <a:endParaRPr lang="en-US" sz="2200" dirty="0">
              <a:sym typeface="Symbol" pitchFamily="18" charset="2"/>
            </a:endParaRPr>
          </a:p>
        </p:txBody>
      </p:sp>
      <p:sp>
        <p:nvSpPr>
          <p:cNvPr id="61" name="Rectangle 60"/>
          <p:cNvSpPr/>
          <p:nvPr/>
        </p:nvSpPr>
        <p:spPr>
          <a:xfrm>
            <a:off x="6466503" y="1447800"/>
            <a:ext cx="2145139" cy="430887"/>
          </a:xfrm>
          <a:prstGeom prst="rect">
            <a:avLst/>
          </a:prstGeom>
          <a:ln>
            <a:solidFill>
              <a:schemeClr val="tx1">
                <a:lumMod val="95000"/>
                <a:lumOff val="5000"/>
              </a:schemeClr>
            </a:solidFill>
          </a:ln>
        </p:spPr>
        <p:txBody>
          <a:bodyPr wrap="none">
            <a:spAutoFit/>
          </a:bodyPr>
          <a:lstStyle/>
          <a:p>
            <a:pPr>
              <a:buFontTx/>
              <a:buNone/>
              <a:tabLst>
                <a:tab pos="2005013" algn="l"/>
                <a:tab pos="2339975" algn="l"/>
                <a:tab pos="2630488" algn="l"/>
              </a:tabLst>
            </a:pPr>
            <a:r>
              <a:rPr lang="en-US" sz="2200" dirty="0"/>
              <a:t>while (</a:t>
            </a:r>
            <a:r>
              <a:rPr lang="en-US" sz="2200" i="1" dirty="0"/>
              <a:t>turn</a:t>
            </a:r>
            <a:r>
              <a:rPr lang="en-US" sz="2200" dirty="0"/>
              <a:t> !=</a:t>
            </a:r>
            <a:r>
              <a:rPr lang="en-US" sz="2200" dirty="0">
                <a:sym typeface="Symbol" pitchFamily="18" charset="2"/>
              </a:rPr>
              <a:t> </a:t>
            </a:r>
            <a:r>
              <a:rPr lang="en-US" sz="2200" i="1" dirty="0">
                <a:sym typeface="Symbol" pitchFamily="18" charset="2"/>
              </a:rPr>
              <a:t>i</a:t>
            </a:r>
            <a:r>
              <a:rPr lang="en-US" sz="2200" dirty="0">
                <a:sym typeface="Symbol" pitchFamily="18" charset="2"/>
              </a:rPr>
              <a:t> </a:t>
            </a:r>
            <a:r>
              <a:rPr lang="en-US" sz="2200" dirty="0" smtClean="0">
                <a:sym typeface="Symbol" pitchFamily="18" charset="2"/>
              </a:rPr>
              <a:t>) </a:t>
            </a:r>
            <a:r>
              <a:rPr lang="en-US" sz="2200" b="1" dirty="0" smtClean="0">
                <a:sym typeface="Symbol" pitchFamily="18" charset="2"/>
              </a:rPr>
              <a:t>;</a:t>
            </a:r>
            <a:endParaRPr lang="en-US" sz="2200" b="1" dirty="0">
              <a:sym typeface="Symbol" pitchFamily="18" charset="2"/>
            </a:endParaRPr>
          </a:p>
        </p:txBody>
      </p:sp>
      <p:sp>
        <p:nvSpPr>
          <p:cNvPr id="62" name="Rectangle 61"/>
          <p:cNvSpPr/>
          <p:nvPr/>
        </p:nvSpPr>
        <p:spPr>
          <a:xfrm>
            <a:off x="6477000" y="3555089"/>
            <a:ext cx="1860638" cy="521374"/>
          </a:xfrm>
          <a:prstGeom prst="rect">
            <a:avLst/>
          </a:prstGeom>
          <a:ln>
            <a:solidFill>
              <a:schemeClr val="tx1">
                <a:lumMod val="95000"/>
                <a:lumOff val="5000"/>
              </a:schemeClr>
            </a:solidFill>
          </a:ln>
        </p:spPr>
        <p:txBody>
          <a:bodyPr wrap="none">
            <a:spAutoFit/>
          </a:bodyPr>
          <a:lstStyle/>
          <a:p>
            <a:pPr>
              <a:buFontTx/>
              <a:buNone/>
              <a:tabLst>
                <a:tab pos="2005013" algn="l"/>
                <a:tab pos="2339975" algn="l"/>
                <a:tab pos="2630488" algn="l"/>
              </a:tabLst>
            </a:pPr>
            <a:r>
              <a:rPr lang="en-US" sz="2200" dirty="0" smtClean="0"/>
              <a:t>Critical section</a:t>
            </a:r>
            <a:endParaRPr lang="en-US" sz="2200" dirty="0">
              <a:sym typeface="Symbol" pitchFamily="18" charset="2"/>
            </a:endParaRPr>
          </a:p>
        </p:txBody>
      </p:sp>
      <p:sp>
        <p:nvSpPr>
          <p:cNvPr id="63" name="Rectangle 62"/>
          <p:cNvSpPr/>
          <p:nvPr/>
        </p:nvSpPr>
        <p:spPr>
          <a:xfrm>
            <a:off x="6477000" y="4114802"/>
            <a:ext cx="1045607" cy="521374"/>
          </a:xfrm>
          <a:prstGeom prst="rect">
            <a:avLst/>
          </a:prstGeom>
          <a:ln>
            <a:solidFill>
              <a:schemeClr val="tx1">
                <a:lumMod val="95000"/>
                <a:lumOff val="5000"/>
              </a:schemeClr>
            </a:solidFill>
          </a:ln>
        </p:spPr>
        <p:txBody>
          <a:bodyPr wrap="none">
            <a:spAutoFit/>
          </a:bodyPr>
          <a:lstStyle/>
          <a:p>
            <a:pPr>
              <a:buFontTx/>
              <a:buNone/>
              <a:tabLst>
                <a:tab pos="2005013" algn="l"/>
                <a:tab pos="2339975" algn="l"/>
                <a:tab pos="2630488" algn="l"/>
              </a:tabLst>
            </a:pPr>
            <a:r>
              <a:rPr lang="en-US" sz="2200" dirty="0" smtClean="0"/>
              <a:t>Turn= j;</a:t>
            </a:r>
            <a:endParaRPr lang="en-US" sz="2200" dirty="0">
              <a:sym typeface="Symbol" pitchFamily="18" charset="2"/>
            </a:endParaRPr>
          </a:p>
        </p:txBody>
      </p:sp>
      <p:sp>
        <p:nvSpPr>
          <p:cNvPr id="64" name="Rectangle 63"/>
          <p:cNvSpPr/>
          <p:nvPr/>
        </p:nvSpPr>
        <p:spPr>
          <a:xfrm>
            <a:off x="6477000" y="4652369"/>
            <a:ext cx="2322944" cy="430887"/>
          </a:xfrm>
          <a:prstGeom prst="rect">
            <a:avLst/>
          </a:prstGeom>
          <a:ln>
            <a:solidFill>
              <a:schemeClr val="tx1">
                <a:lumMod val="95000"/>
                <a:lumOff val="5000"/>
              </a:schemeClr>
            </a:solidFill>
          </a:ln>
        </p:spPr>
        <p:txBody>
          <a:bodyPr wrap="none">
            <a:spAutoFit/>
          </a:bodyPr>
          <a:lstStyle/>
          <a:p>
            <a:pPr>
              <a:buFontTx/>
              <a:buNone/>
              <a:tabLst>
                <a:tab pos="2005013" algn="l"/>
                <a:tab pos="2339975" algn="l"/>
                <a:tab pos="2630488" algn="l"/>
              </a:tabLst>
            </a:pPr>
            <a:r>
              <a:rPr lang="en-US" sz="2200" dirty="0" smtClean="0"/>
              <a:t>Remainder section</a:t>
            </a:r>
            <a:endParaRPr lang="en-US" sz="2200" dirty="0">
              <a:sym typeface="Symbol" pitchFamily="18" charset="2"/>
            </a:endParaRPr>
          </a:p>
        </p:txBody>
      </p:sp>
      <p:cxnSp>
        <p:nvCxnSpPr>
          <p:cNvPr id="24" name="Straight Connector 23"/>
          <p:cNvCxnSpPr/>
          <p:nvPr/>
        </p:nvCxnSpPr>
        <p:spPr>
          <a:xfrm>
            <a:off x="1873478" y="3193020"/>
            <a:ext cx="6935242"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67" name="Explosion 1 66"/>
          <p:cNvSpPr/>
          <p:nvPr/>
        </p:nvSpPr>
        <p:spPr>
          <a:xfrm>
            <a:off x="6016024" y="1857197"/>
            <a:ext cx="457200" cy="381000"/>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68" name="TextBox 67"/>
          <p:cNvSpPr txBox="1"/>
          <p:nvPr/>
        </p:nvSpPr>
        <p:spPr>
          <a:xfrm>
            <a:off x="6485849" y="1914287"/>
            <a:ext cx="1851789" cy="400110"/>
          </a:xfrm>
          <a:prstGeom prst="rect">
            <a:avLst/>
          </a:prstGeom>
          <a:noFill/>
        </p:spPr>
        <p:txBody>
          <a:bodyPr wrap="none" rtlCol="0">
            <a:spAutoFit/>
          </a:bodyPr>
          <a:lstStyle/>
          <a:p>
            <a:r>
              <a:rPr lang="en-US" sz="2000" dirty="0" smtClean="0"/>
              <a:t>Context switch</a:t>
            </a:r>
            <a:endParaRPr lang="en-US" sz="2000" dirty="0"/>
          </a:p>
        </p:txBody>
      </p:sp>
      <p:sp>
        <p:nvSpPr>
          <p:cNvPr id="69" name="Explosion 1 68"/>
          <p:cNvSpPr/>
          <p:nvPr/>
        </p:nvSpPr>
        <p:spPr>
          <a:xfrm>
            <a:off x="4167546" y="3629622"/>
            <a:ext cx="457200" cy="461010"/>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70" name="TextBox 69"/>
          <p:cNvSpPr txBox="1"/>
          <p:nvPr/>
        </p:nvSpPr>
        <p:spPr>
          <a:xfrm>
            <a:off x="5005819" y="4129518"/>
            <a:ext cx="327334" cy="430887"/>
          </a:xfrm>
          <a:prstGeom prst="rect">
            <a:avLst/>
          </a:prstGeom>
          <a:noFill/>
        </p:spPr>
        <p:txBody>
          <a:bodyPr wrap="none" rtlCol="0">
            <a:spAutoFit/>
          </a:bodyPr>
          <a:lstStyle/>
          <a:p>
            <a:r>
              <a:rPr lang="en-US" sz="2200" b="1" dirty="0" smtClean="0"/>
              <a:t>0</a:t>
            </a:r>
            <a:endParaRPr lang="en-US" sz="2200" b="1" dirty="0"/>
          </a:p>
        </p:txBody>
      </p:sp>
      <p:sp>
        <p:nvSpPr>
          <p:cNvPr id="71" name="Rectangle 70"/>
          <p:cNvSpPr/>
          <p:nvPr/>
        </p:nvSpPr>
        <p:spPr>
          <a:xfrm>
            <a:off x="6466503" y="5235656"/>
            <a:ext cx="2145139" cy="521374"/>
          </a:xfrm>
          <a:prstGeom prst="rect">
            <a:avLst/>
          </a:prstGeom>
          <a:ln>
            <a:solidFill>
              <a:schemeClr val="tx1">
                <a:lumMod val="95000"/>
                <a:lumOff val="5000"/>
              </a:schemeClr>
            </a:solidFill>
          </a:ln>
        </p:spPr>
        <p:txBody>
          <a:bodyPr wrap="none">
            <a:spAutoFit/>
          </a:bodyPr>
          <a:lstStyle/>
          <a:p>
            <a:pPr>
              <a:buFontTx/>
              <a:buNone/>
              <a:tabLst>
                <a:tab pos="2005013" algn="l"/>
                <a:tab pos="2339975" algn="l"/>
                <a:tab pos="2630488" algn="l"/>
              </a:tabLst>
            </a:pPr>
            <a:r>
              <a:rPr lang="en-US" sz="2200" dirty="0"/>
              <a:t>while (</a:t>
            </a:r>
            <a:r>
              <a:rPr lang="en-US" sz="2200" i="1" dirty="0"/>
              <a:t>turn</a:t>
            </a:r>
            <a:r>
              <a:rPr lang="en-US" sz="2200" dirty="0"/>
              <a:t> !=</a:t>
            </a:r>
            <a:r>
              <a:rPr lang="en-US" sz="2200" dirty="0">
                <a:sym typeface="Symbol" pitchFamily="18" charset="2"/>
              </a:rPr>
              <a:t> </a:t>
            </a:r>
            <a:r>
              <a:rPr lang="en-US" sz="2200" i="1" dirty="0">
                <a:sym typeface="Symbol" pitchFamily="18" charset="2"/>
              </a:rPr>
              <a:t>i</a:t>
            </a:r>
            <a:r>
              <a:rPr lang="en-US" sz="2200" dirty="0">
                <a:sym typeface="Symbol" pitchFamily="18" charset="2"/>
              </a:rPr>
              <a:t> </a:t>
            </a:r>
            <a:r>
              <a:rPr lang="en-US" sz="2200" dirty="0" smtClean="0">
                <a:sym typeface="Symbol" pitchFamily="18" charset="2"/>
              </a:rPr>
              <a:t>) </a:t>
            </a:r>
            <a:r>
              <a:rPr lang="en-US" sz="2200" b="1" dirty="0" smtClean="0">
                <a:sym typeface="Symbol" pitchFamily="18" charset="2"/>
              </a:rPr>
              <a:t>;</a:t>
            </a:r>
            <a:endParaRPr lang="en-US" sz="2200" b="1" dirty="0">
              <a:sym typeface="Symbol" pitchFamily="18" charset="2"/>
            </a:endParaRPr>
          </a:p>
        </p:txBody>
      </p:sp>
      <p:cxnSp>
        <p:nvCxnSpPr>
          <p:cNvPr id="72" name="Straight Connector 71"/>
          <p:cNvCxnSpPr>
            <a:endCxn id="59" idx="0"/>
          </p:cNvCxnSpPr>
          <p:nvPr/>
        </p:nvCxnSpPr>
        <p:spPr>
          <a:xfrm>
            <a:off x="5116667" y="1738314"/>
            <a:ext cx="0" cy="948095"/>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a:off x="5119793" y="3207783"/>
            <a:ext cx="0" cy="948095"/>
          </a:xfrm>
          <a:prstGeom prst="line">
            <a:avLst/>
          </a:prstGeom>
        </p:spPr>
        <p:style>
          <a:lnRef idx="1">
            <a:schemeClr val="accent1"/>
          </a:lnRef>
          <a:fillRef idx="0">
            <a:schemeClr val="accent1"/>
          </a:fillRef>
          <a:effectRef idx="0">
            <a:schemeClr val="accent1"/>
          </a:effectRef>
          <a:fontRef idx="minor">
            <a:schemeClr val="tx1"/>
          </a:fontRef>
        </p:style>
      </p:cxnSp>
      <p:sp>
        <p:nvSpPr>
          <p:cNvPr id="77" name="Rectangle 76"/>
          <p:cNvSpPr/>
          <p:nvPr/>
        </p:nvSpPr>
        <p:spPr>
          <a:xfrm>
            <a:off x="2016186" y="5817513"/>
            <a:ext cx="3238259" cy="430887"/>
          </a:xfrm>
          <a:prstGeom prst="rect">
            <a:avLst/>
          </a:prstGeom>
          <a:solidFill>
            <a:schemeClr val="bg1">
              <a:lumMod val="75000"/>
            </a:schemeClr>
          </a:solidFill>
          <a:ln>
            <a:solidFill>
              <a:schemeClr val="tx1">
                <a:lumMod val="95000"/>
                <a:lumOff val="5000"/>
              </a:schemeClr>
            </a:solidFill>
          </a:ln>
        </p:spPr>
        <p:txBody>
          <a:bodyPr wrap="none">
            <a:spAutoFit/>
          </a:bodyPr>
          <a:lstStyle/>
          <a:p>
            <a:pPr>
              <a:tabLst>
                <a:tab pos="2005013" algn="l"/>
                <a:tab pos="2339975" algn="l"/>
                <a:tab pos="2630488" algn="l"/>
              </a:tabLst>
            </a:pPr>
            <a:r>
              <a:rPr lang="en-US" sz="2200" dirty="0"/>
              <a:t>Remainder section (part 2)</a:t>
            </a:r>
            <a:endParaRPr lang="en-US" sz="2200" dirty="0">
              <a:sym typeface="Symbol" pitchFamily="18" charset="2"/>
            </a:endParaRPr>
          </a:p>
        </p:txBody>
      </p:sp>
      <p:cxnSp>
        <p:nvCxnSpPr>
          <p:cNvPr id="74" name="Straight Arrow Connector 73"/>
          <p:cNvCxnSpPr/>
          <p:nvPr/>
        </p:nvCxnSpPr>
        <p:spPr>
          <a:xfrm>
            <a:off x="3165855" y="3714870"/>
            <a:ext cx="0" cy="2102643"/>
          </a:xfrm>
          <a:prstGeom prst="straightConnector1">
            <a:avLst/>
          </a:prstGeom>
          <a:ln w="28575">
            <a:prstDash val="dash"/>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2667000" y="1086934"/>
            <a:ext cx="1662635" cy="461665"/>
          </a:xfrm>
          <a:prstGeom prst="rect">
            <a:avLst/>
          </a:prstGeom>
          <a:noFill/>
        </p:spPr>
        <p:txBody>
          <a:bodyPr wrap="none" rtlCol="0">
            <a:spAutoFit/>
          </a:bodyPr>
          <a:lstStyle/>
          <a:p>
            <a:r>
              <a:rPr lang="en-US" sz="2400" dirty="0" smtClean="0"/>
              <a:t>P0 (i=0, j=1)</a:t>
            </a:r>
            <a:endParaRPr lang="en-US" sz="2400" dirty="0"/>
          </a:p>
        </p:txBody>
      </p:sp>
      <p:sp>
        <p:nvSpPr>
          <p:cNvPr id="35" name="TextBox 34"/>
          <p:cNvSpPr txBox="1"/>
          <p:nvPr/>
        </p:nvSpPr>
        <p:spPr>
          <a:xfrm>
            <a:off x="6892545" y="1066800"/>
            <a:ext cx="1662635" cy="461665"/>
          </a:xfrm>
          <a:prstGeom prst="rect">
            <a:avLst/>
          </a:prstGeom>
          <a:noFill/>
        </p:spPr>
        <p:txBody>
          <a:bodyPr wrap="none" rtlCol="0">
            <a:spAutoFit/>
          </a:bodyPr>
          <a:lstStyle/>
          <a:p>
            <a:r>
              <a:rPr lang="en-US" sz="2400" dirty="0" smtClean="0"/>
              <a:t>P1 (i=1, j=0)</a:t>
            </a:r>
            <a:endParaRPr lang="en-US" sz="2400" dirty="0"/>
          </a:p>
        </p:txBody>
      </p:sp>
      <p:sp>
        <p:nvSpPr>
          <p:cNvPr id="36" name="TextBox 35"/>
          <p:cNvSpPr txBox="1"/>
          <p:nvPr/>
        </p:nvSpPr>
        <p:spPr>
          <a:xfrm>
            <a:off x="4815151" y="1078468"/>
            <a:ext cx="747449" cy="461665"/>
          </a:xfrm>
          <a:prstGeom prst="rect">
            <a:avLst/>
          </a:prstGeom>
          <a:noFill/>
        </p:spPr>
        <p:txBody>
          <a:bodyPr wrap="none" rtlCol="0">
            <a:spAutoFit/>
          </a:bodyPr>
          <a:lstStyle/>
          <a:p>
            <a:r>
              <a:rPr lang="en-US" sz="2400" dirty="0" smtClean="0"/>
              <a:t>Turn</a:t>
            </a:r>
            <a:endParaRPr lang="en-US" sz="2400" dirty="0"/>
          </a:p>
        </p:txBody>
      </p:sp>
      <p:sp>
        <p:nvSpPr>
          <p:cNvPr id="37" name="TextBox 36"/>
          <p:cNvSpPr txBox="1"/>
          <p:nvPr/>
        </p:nvSpPr>
        <p:spPr>
          <a:xfrm>
            <a:off x="1666626" y="4677518"/>
            <a:ext cx="1481944" cy="646331"/>
          </a:xfrm>
          <a:prstGeom prst="rect">
            <a:avLst/>
          </a:prstGeom>
          <a:noFill/>
        </p:spPr>
        <p:txBody>
          <a:bodyPr wrap="none" rtlCol="0">
            <a:spAutoFit/>
          </a:bodyPr>
          <a:lstStyle/>
          <a:p>
            <a:r>
              <a:rPr lang="en-US" dirty="0" smtClean="0"/>
              <a:t>Event wait for</a:t>
            </a:r>
          </a:p>
          <a:p>
            <a:r>
              <a:rPr lang="en-US" dirty="0" smtClean="0"/>
              <a:t>1 year -_-</a:t>
            </a:r>
            <a:endParaRPr lang="en-US" dirty="0"/>
          </a:p>
        </p:txBody>
      </p:sp>
      <p:sp>
        <p:nvSpPr>
          <p:cNvPr id="38" name="Right Arrow 37"/>
          <p:cNvSpPr/>
          <p:nvPr/>
        </p:nvSpPr>
        <p:spPr>
          <a:xfrm>
            <a:off x="6468151" y="1143000"/>
            <a:ext cx="389849" cy="291644"/>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ounded Rectangular Callout 1"/>
          <p:cNvSpPr/>
          <p:nvPr/>
        </p:nvSpPr>
        <p:spPr>
          <a:xfrm>
            <a:off x="6466502" y="5943600"/>
            <a:ext cx="2048848" cy="609600"/>
          </a:xfrm>
          <a:prstGeom prst="wedgeRoundRectCallout">
            <a:avLst>
              <a:gd name="adj1" fmla="val -2771"/>
              <a:gd name="adj2" fmla="val -9947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P1 wants to enter critical section</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28</a:t>
            </a:fld>
            <a:endParaRPr lang="en-US"/>
          </a:p>
        </p:txBody>
      </p:sp>
    </p:spTree>
    <p:extLst>
      <p:ext uri="{BB962C8B-B14F-4D97-AF65-F5344CB8AC3E}">
        <p14:creationId xmlns:p14="http://schemas.microsoft.com/office/powerpoint/2010/main" val="554830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algn="ctr" eaLnBrk="0" fontAlgn="base" hangingPunct="0">
              <a:spcBef>
                <a:spcPct val="0"/>
              </a:spcBef>
              <a:spcAft>
                <a:spcPct val="0"/>
              </a:spcAft>
              <a:defRPr>
                <a:solidFill>
                  <a:schemeClr val="tx1"/>
                </a:solidFill>
                <a:latin typeface="Helvetica" pitchFamily="34" charset="0"/>
              </a:defRPr>
            </a:lvl6pPr>
            <a:lvl7pPr marL="2971800" indent="-228600" algn="ctr" eaLnBrk="0" fontAlgn="base" hangingPunct="0">
              <a:spcBef>
                <a:spcPct val="0"/>
              </a:spcBef>
              <a:spcAft>
                <a:spcPct val="0"/>
              </a:spcAft>
              <a:defRPr>
                <a:solidFill>
                  <a:schemeClr val="tx1"/>
                </a:solidFill>
                <a:latin typeface="Helvetica" pitchFamily="34" charset="0"/>
              </a:defRPr>
            </a:lvl7pPr>
            <a:lvl8pPr marL="3429000" indent="-228600" algn="ctr" eaLnBrk="0" fontAlgn="base" hangingPunct="0">
              <a:spcBef>
                <a:spcPct val="0"/>
              </a:spcBef>
              <a:spcAft>
                <a:spcPct val="0"/>
              </a:spcAft>
              <a:defRPr>
                <a:solidFill>
                  <a:schemeClr val="tx1"/>
                </a:solidFill>
                <a:latin typeface="Helvetica" pitchFamily="34" charset="0"/>
              </a:defRPr>
            </a:lvl8pPr>
            <a:lvl9pPr marL="3886200" indent="-228600" algn="ctr" eaLnBrk="0" fontAlgn="base" hangingPunct="0">
              <a:spcBef>
                <a:spcPct val="0"/>
              </a:spcBef>
              <a:spcAft>
                <a:spcPct val="0"/>
              </a:spcAft>
              <a:defRPr>
                <a:solidFill>
                  <a:schemeClr val="tx1"/>
                </a:solidFill>
                <a:latin typeface="Helvetica" pitchFamily="34" charset="0"/>
              </a:defRPr>
            </a:lvl9pPr>
          </a:lstStyle>
          <a:p>
            <a:r>
              <a:rPr lang="en-US" smtClean="0"/>
              <a:t>Operating Systems</a:t>
            </a:r>
          </a:p>
          <a:p>
            <a:endParaRPr lang="en-US" smtClean="0"/>
          </a:p>
        </p:txBody>
      </p:sp>
      <p:sp>
        <p:nvSpPr>
          <p:cNvPr id="8195" name="Rectangle 2"/>
          <p:cNvSpPr>
            <a:spLocks noChangeArrowheads="1"/>
          </p:cNvSpPr>
          <p:nvPr/>
        </p:nvSpPr>
        <p:spPr bwMode="auto">
          <a:xfrm>
            <a:off x="684213" y="342900"/>
            <a:ext cx="7831137" cy="685800"/>
          </a:xfrm>
          <a:prstGeom prst="rect">
            <a:avLst/>
          </a:prstGeom>
          <a:solidFill>
            <a:schemeClr val="bg1"/>
          </a:solidFill>
          <a:ln w="9525">
            <a:solidFill>
              <a:schemeClr val="tx1"/>
            </a:solidFill>
            <a:miter lim="800000"/>
            <a:headEnd/>
            <a:tailEnd/>
          </a:ln>
          <a:effectLst>
            <a:outerShdw dist="107763" dir="2700000" algn="ctr" rotWithShape="0">
              <a:schemeClr val="tx1"/>
            </a:outerShdw>
          </a:effectLst>
        </p:spPr>
        <p:txBody>
          <a:bodyPr wrap="none" anchor="ctr"/>
          <a:lstStyle/>
          <a:p>
            <a:endParaRPr lang="en-US"/>
          </a:p>
        </p:txBody>
      </p:sp>
      <p:sp>
        <p:nvSpPr>
          <p:cNvPr id="8196" name="Rectangle 3"/>
          <p:cNvSpPr>
            <a:spLocks noGrp="1" noChangeArrowheads="1"/>
          </p:cNvSpPr>
          <p:nvPr>
            <p:ph type="title"/>
          </p:nvPr>
        </p:nvSpPr>
        <p:spPr>
          <a:xfrm>
            <a:off x="457200" y="152400"/>
            <a:ext cx="8229600" cy="1143000"/>
          </a:xfrm>
        </p:spPr>
        <p:txBody>
          <a:bodyPr/>
          <a:lstStyle/>
          <a:p>
            <a:r>
              <a:rPr lang="en-US" dirty="0" smtClean="0"/>
              <a:t>Progress Violation of Algorithm 1</a:t>
            </a:r>
          </a:p>
        </p:txBody>
      </p:sp>
      <p:cxnSp>
        <p:nvCxnSpPr>
          <p:cNvPr id="28" name="Straight Arrow Connector 27"/>
          <p:cNvCxnSpPr/>
          <p:nvPr/>
        </p:nvCxnSpPr>
        <p:spPr>
          <a:xfrm>
            <a:off x="1219200" y="1303866"/>
            <a:ext cx="0" cy="39624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228600" y="4885266"/>
            <a:ext cx="689035" cy="369332"/>
          </a:xfrm>
          <a:prstGeom prst="rect">
            <a:avLst/>
          </a:prstGeom>
          <a:noFill/>
        </p:spPr>
        <p:txBody>
          <a:bodyPr wrap="none" rtlCol="0">
            <a:spAutoFit/>
          </a:bodyPr>
          <a:lstStyle/>
          <a:p>
            <a:r>
              <a:rPr lang="en-US" dirty="0" smtClean="0"/>
              <a:t>Time</a:t>
            </a:r>
            <a:endParaRPr lang="en-US" dirty="0"/>
          </a:p>
        </p:txBody>
      </p:sp>
      <p:sp>
        <p:nvSpPr>
          <p:cNvPr id="15" name="Rectangle 14"/>
          <p:cNvSpPr/>
          <p:nvPr/>
        </p:nvSpPr>
        <p:spPr>
          <a:xfrm>
            <a:off x="1959273" y="1714740"/>
            <a:ext cx="2081019" cy="430887"/>
          </a:xfrm>
          <a:prstGeom prst="rect">
            <a:avLst/>
          </a:prstGeom>
          <a:ln>
            <a:solidFill>
              <a:schemeClr val="tx1">
                <a:lumMod val="95000"/>
                <a:lumOff val="5000"/>
              </a:schemeClr>
            </a:solidFill>
          </a:ln>
        </p:spPr>
        <p:txBody>
          <a:bodyPr wrap="none">
            <a:spAutoFit/>
          </a:bodyPr>
          <a:lstStyle/>
          <a:p>
            <a:pPr>
              <a:buFontTx/>
              <a:buNone/>
              <a:tabLst>
                <a:tab pos="2005013" algn="l"/>
                <a:tab pos="2339975" algn="l"/>
                <a:tab pos="2630488" algn="l"/>
              </a:tabLst>
            </a:pPr>
            <a:r>
              <a:rPr lang="en-US" sz="2200" dirty="0"/>
              <a:t>while (</a:t>
            </a:r>
            <a:r>
              <a:rPr lang="en-US" sz="2200" i="1" dirty="0"/>
              <a:t>turn</a:t>
            </a:r>
            <a:r>
              <a:rPr lang="en-US" sz="2200" dirty="0"/>
              <a:t> !=</a:t>
            </a:r>
            <a:r>
              <a:rPr lang="en-US" sz="2200" dirty="0">
                <a:sym typeface="Symbol" pitchFamily="18" charset="2"/>
              </a:rPr>
              <a:t> </a:t>
            </a:r>
            <a:r>
              <a:rPr lang="en-US" sz="2200" i="1" dirty="0">
                <a:sym typeface="Symbol" pitchFamily="18" charset="2"/>
              </a:rPr>
              <a:t>i</a:t>
            </a:r>
            <a:r>
              <a:rPr lang="en-US" sz="2200" dirty="0">
                <a:sym typeface="Symbol" pitchFamily="18" charset="2"/>
              </a:rPr>
              <a:t> );</a:t>
            </a:r>
          </a:p>
        </p:txBody>
      </p:sp>
      <p:sp>
        <p:nvSpPr>
          <p:cNvPr id="16" name="TextBox 15"/>
          <p:cNvSpPr txBox="1"/>
          <p:nvPr/>
        </p:nvSpPr>
        <p:spPr>
          <a:xfrm>
            <a:off x="4953000" y="1371600"/>
            <a:ext cx="327334" cy="430887"/>
          </a:xfrm>
          <a:prstGeom prst="rect">
            <a:avLst/>
          </a:prstGeom>
          <a:noFill/>
        </p:spPr>
        <p:txBody>
          <a:bodyPr wrap="none" rtlCol="0">
            <a:spAutoFit/>
          </a:bodyPr>
          <a:lstStyle/>
          <a:p>
            <a:r>
              <a:rPr lang="en-US" sz="2200" dirty="0" smtClean="0"/>
              <a:t>0</a:t>
            </a:r>
            <a:endParaRPr lang="en-US" sz="2200" dirty="0"/>
          </a:p>
        </p:txBody>
      </p:sp>
      <p:sp>
        <p:nvSpPr>
          <p:cNvPr id="57" name="Rectangle 56"/>
          <p:cNvSpPr/>
          <p:nvPr/>
        </p:nvSpPr>
        <p:spPr>
          <a:xfrm>
            <a:off x="1959272" y="2172416"/>
            <a:ext cx="1860638" cy="521374"/>
          </a:xfrm>
          <a:prstGeom prst="rect">
            <a:avLst/>
          </a:prstGeom>
          <a:ln>
            <a:solidFill>
              <a:schemeClr val="tx1">
                <a:lumMod val="95000"/>
                <a:lumOff val="5000"/>
              </a:schemeClr>
            </a:solidFill>
          </a:ln>
        </p:spPr>
        <p:txBody>
          <a:bodyPr wrap="none">
            <a:spAutoFit/>
          </a:bodyPr>
          <a:lstStyle/>
          <a:p>
            <a:pPr>
              <a:buFontTx/>
              <a:buNone/>
              <a:tabLst>
                <a:tab pos="2005013" algn="l"/>
                <a:tab pos="2339975" algn="l"/>
                <a:tab pos="2630488" algn="l"/>
              </a:tabLst>
            </a:pPr>
            <a:r>
              <a:rPr lang="en-US" sz="2200" dirty="0" smtClean="0"/>
              <a:t>Critical section</a:t>
            </a:r>
            <a:endParaRPr lang="en-US" sz="2200" dirty="0">
              <a:sym typeface="Symbol" pitchFamily="18" charset="2"/>
            </a:endParaRPr>
          </a:p>
        </p:txBody>
      </p:sp>
      <p:sp>
        <p:nvSpPr>
          <p:cNvPr id="58" name="Rectangle 57"/>
          <p:cNvSpPr/>
          <p:nvPr/>
        </p:nvSpPr>
        <p:spPr>
          <a:xfrm>
            <a:off x="1959272" y="2655929"/>
            <a:ext cx="1045607" cy="521374"/>
          </a:xfrm>
          <a:prstGeom prst="rect">
            <a:avLst/>
          </a:prstGeom>
          <a:ln>
            <a:solidFill>
              <a:schemeClr val="tx1">
                <a:lumMod val="95000"/>
                <a:lumOff val="5000"/>
              </a:schemeClr>
            </a:solidFill>
          </a:ln>
        </p:spPr>
        <p:txBody>
          <a:bodyPr wrap="none">
            <a:spAutoFit/>
          </a:bodyPr>
          <a:lstStyle/>
          <a:p>
            <a:pPr>
              <a:buFontTx/>
              <a:buNone/>
              <a:tabLst>
                <a:tab pos="2005013" algn="l"/>
                <a:tab pos="2339975" algn="l"/>
                <a:tab pos="2630488" algn="l"/>
              </a:tabLst>
            </a:pPr>
            <a:r>
              <a:rPr lang="en-US" sz="2200" dirty="0" smtClean="0"/>
              <a:t>Turn= j;</a:t>
            </a:r>
            <a:endParaRPr lang="en-US" sz="2200" dirty="0">
              <a:sym typeface="Symbol" pitchFamily="18" charset="2"/>
            </a:endParaRPr>
          </a:p>
        </p:txBody>
      </p:sp>
      <p:sp>
        <p:nvSpPr>
          <p:cNvPr id="59" name="TextBox 58"/>
          <p:cNvSpPr txBox="1"/>
          <p:nvPr/>
        </p:nvSpPr>
        <p:spPr>
          <a:xfrm>
            <a:off x="4953000" y="2686409"/>
            <a:ext cx="327334" cy="521374"/>
          </a:xfrm>
          <a:prstGeom prst="rect">
            <a:avLst/>
          </a:prstGeom>
          <a:noFill/>
        </p:spPr>
        <p:txBody>
          <a:bodyPr wrap="none" rtlCol="0">
            <a:spAutoFit/>
          </a:bodyPr>
          <a:lstStyle/>
          <a:p>
            <a:r>
              <a:rPr lang="en-US" sz="2200" dirty="0" smtClean="0"/>
              <a:t>1</a:t>
            </a:r>
            <a:endParaRPr lang="en-US" sz="2200" dirty="0"/>
          </a:p>
        </p:txBody>
      </p:sp>
      <p:sp>
        <p:nvSpPr>
          <p:cNvPr id="60" name="Rectangle 59"/>
          <p:cNvSpPr/>
          <p:nvPr/>
        </p:nvSpPr>
        <p:spPr>
          <a:xfrm>
            <a:off x="1959272" y="3193496"/>
            <a:ext cx="3238259" cy="430887"/>
          </a:xfrm>
          <a:prstGeom prst="rect">
            <a:avLst/>
          </a:prstGeom>
          <a:ln>
            <a:solidFill>
              <a:schemeClr val="tx1">
                <a:lumMod val="95000"/>
                <a:lumOff val="5000"/>
              </a:schemeClr>
            </a:solidFill>
          </a:ln>
        </p:spPr>
        <p:txBody>
          <a:bodyPr wrap="none">
            <a:spAutoFit/>
          </a:bodyPr>
          <a:lstStyle/>
          <a:p>
            <a:pPr>
              <a:buFontTx/>
              <a:buNone/>
              <a:tabLst>
                <a:tab pos="2005013" algn="l"/>
                <a:tab pos="2339975" algn="l"/>
                <a:tab pos="2630488" algn="l"/>
              </a:tabLst>
            </a:pPr>
            <a:r>
              <a:rPr lang="en-US" sz="2200" dirty="0" smtClean="0"/>
              <a:t>Remainder section (part 1)</a:t>
            </a:r>
            <a:endParaRPr lang="en-US" sz="2200" dirty="0">
              <a:sym typeface="Symbol" pitchFamily="18" charset="2"/>
            </a:endParaRPr>
          </a:p>
        </p:txBody>
      </p:sp>
      <p:sp>
        <p:nvSpPr>
          <p:cNvPr id="61" name="Rectangle 60"/>
          <p:cNvSpPr/>
          <p:nvPr/>
        </p:nvSpPr>
        <p:spPr>
          <a:xfrm>
            <a:off x="6466503" y="1447800"/>
            <a:ext cx="2145139" cy="430887"/>
          </a:xfrm>
          <a:prstGeom prst="rect">
            <a:avLst/>
          </a:prstGeom>
          <a:ln>
            <a:solidFill>
              <a:schemeClr val="tx1">
                <a:lumMod val="95000"/>
                <a:lumOff val="5000"/>
              </a:schemeClr>
            </a:solidFill>
          </a:ln>
        </p:spPr>
        <p:txBody>
          <a:bodyPr wrap="none">
            <a:spAutoFit/>
          </a:bodyPr>
          <a:lstStyle/>
          <a:p>
            <a:pPr>
              <a:buFontTx/>
              <a:buNone/>
              <a:tabLst>
                <a:tab pos="2005013" algn="l"/>
                <a:tab pos="2339975" algn="l"/>
                <a:tab pos="2630488" algn="l"/>
              </a:tabLst>
            </a:pPr>
            <a:r>
              <a:rPr lang="en-US" sz="2200" dirty="0"/>
              <a:t>while (</a:t>
            </a:r>
            <a:r>
              <a:rPr lang="en-US" sz="2200" i="1" dirty="0"/>
              <a:t>turn</a:t>
            </a:r>
            <a:r>
              <a:rPr lang="en-US" sz="2200" dirty="0"/>
              <a:t> !=</a:t>
            </a:r>
            <a:r>
              <a:rPr lang="en-US" sz="2200" dirty="0">
                <a:sym typeface="Symbol" pitchFamily="18" charset="2"/>
              </a:rPr>
              <a:t> </a:t>
            </a:r>
            <a:r>
              <a:rPr lang="en-US" sz="2200" i="1" dirty="0">
                <a:sym typeface="Symbol" pitchFamily="18" charset="2"/>
              </a:rPr>
              <a:t>i</a:t>
            </a:r>
            <a:r>
              <a:rPr lang="en-US" sz="2200" dirty="0">
                <a:sym typeface="Symbol" pitchFamily="18" charset="2"/>
              </a:rPr>
              <a:t> </a:t>
            </a:r>
            <a:r>
              <a:rPr lang="en-US" sz="2200" dirty="0" smtClean="0">
                <a:sym typeface="Symbol" pitchFamily="18" charset="2"/>
              </a:rPr>
              <a:t>) </a:t>
            </a:r>
            <a:r>
              <a:rPr lang="en-US" sz="2200" b="1" dirty="0" smtClean="0">
                <a:sym typeface="Symbol" pitchFamily="18" charset="2"/>
              </a:rPr>
              <a:t>;</a:t>
            </a:r>
            <a:endParaRPr lang="en-US" sz="2200" b="1" dirty="0">
              <a:sym typeface="Symbol" pitchFamily="18" charset="2"/>
            </a:endParaRPr>
          </a:p>
        </p:txBody>
      </p:sp>
      <p:sp>
        <p:nvSpPr>
          <p:cNvPr id="62" name="Rectangle 61"/>
          <p:cNvSpPr/>
          <p:nvPr/>
        </p:nvSpPr>
        <p:spPr>
          <a:xfrm>
            <a:off x="6477000" y="3555089"/>
            <a:ext cx="1860638" cy="521374"/>
          </a:xfrm>
          <a:prstGeom prst="rect">
            <a:avLst/>
          </a:prstGeom>
          <a:ln>
            <a:solidFill>
              <a:schemeClr val="tx1">
                <a:lumMod val="95000"/>
                <a:lumOff val="5000"/>
              </a:schemeClr>
            </a:solidFill>
          </a:ln>
        </p:spPr>
        <p:txBody>
          <a:bodyPr wrap="none">
            <a:spAutoFit/>
          </a:bodyPr>
          <a:lstStyle/>
          <a:p>
            <a:pPr>
              <a:buFontTx/>
              <a:buNone/>
              <a:tabLst>
                <a:tab pos="2005013" algn="l"/>
                <a:tab pos="2339975" algn="l"/>
                <a:tab pos="2630488" algn="l"/>
              </a:tabLst>
            </a:pPr>
            <a:r>
              <a:rPr lang="en-US" sz="2200" dirty="0" smtClean="0"/>
              <a:t>Critical section</a:t>
            </a:r>
            <a:endParaRPr lang="en-US" sz="2200" dirty="0">
              <a:sym typeface="Symbol" pitchFamily="18" charset="2"/>
            </a:endParaRPr>
          </a:p>
        </p:txBody>
      </p:sp>
      <p:sp>
        <p:nvSpPr>
          <p:cNvPr id="63" name="Rectangle 62"/>
          <p:cNvSpPr/>
          <p:nvPr/>
        </p:nvSpPr>
        <p:spPr>
          <a:xfrm>
            <a:off x="6477000" y="4114802"/>
            <a:ext cx="1045607" cy="521374"/>
          </a:xfrm>
          <a:prstGeom prst="rect">
            <a:avLst/>
          </a:prstGeom>
          <a:ln>
            <a:solidFill>
              <a:schemeClr val="tx1">
                <a:lumMod val="95000"/>
                <a:lumOff val="5000"/>
              </a:schemeClr>
            </a:solidFill>
          </a:ln>
        </p:spPr>
        <p:txBody>
          <a:bodyPr wrap="none">
            <a:spAutoFit/>
          </a:bodyPr>
          <a:lstStyle/>
          <a:p>
            <a:pPr>
              <a:buFontTx/>
              <a:buNone/>
              <a:tabLst>
                <a:tab pos="2005013" algn="l"/>
                <a:tab pos="2339975" algn="l"/>
                <a:tab pos="2630488" algn="l"/>
              </a:tabLst>
            </a:pPr>
            <a:r>
              <a:rPr lang="en-US" sz="2200" dirty="0" smtClean="0"/>
              <a:t>Turn= j;</a:t>
            </a:r>
            <a:endParaRPr lang="en-US" sz="2200" dirty="0">
              <a:sym typeface="Symbol" pitchFamily="18" charset="2"/>
            </a:endParaRPr>
          </a:p>
        </p:txBody>
      </p:sp>
      <p:sp>
        <p:nvSpPr>
          <p:cNvPr id="64" name="Rectangle 63"/>
          <p:cNvSpPr/>
          <p:nvPr/>
        </p:nvSpPr>
        <p:spPr>
          <a:xfrm>
            <a:off x="6477000" y="4652369"/>
            <a:ext cx="2322944" cy="430887"/>
          </a:xfrm>
          <a:prstGeom prst="rect">
            <a:avLst/>
          </a:prstGeom>
          <a:ln>
            <a:solidFill>
              <a:schemeClr val="tx1">
                <a:lumMod val="95000"/>
                <a:lumOff val="5000"/>
              </a:schemeClr>
            </a:solidFill>
          </a:ln>
        </p:spPr>
        <p:txBody>
          <a:bodyPr wrap="none">
            <a:spAutoFit/>
          </a:bodyPr>
          <a:lstStyle/>
          <a:p>
            <a:pPr>
              <a:buFontTx/>
              <a:buNone/>
              <a:tabLst>
                <a:tab pos="2005013" algn="l"/>
                <a:tab pos="2339975" algn="l"/>
                <a:tab pos="2630488" algn="l"/>
              </a:tabLst>
            </a:pPr>
            <a:r>
              <a:rPr lang="en-US" sz="2200" dirty="0" smtClean="0"/>
              <a:t>Remainder section</a:t>
            </a:r>
            <a:endParaRPr lang="en-US" sz="2200" dirty="0">
              <a:sym typeface="Symbol" pitchFamily="18" charset="2"/>
            </a:endParaRPr>
          </a:p>
        </p:txBody>
      </p:sp>
      <p:cxnSp>
        <p:nvCxnSpPr>
          <p:cNvPr id="24" name="Straight Connector 23"/>
          <p:cNvCxnSpPr/>
          <p:nvPr/>
        </p:nvCxnSpPr>
        <p:spPr>
          <a:xfrm>
            <a:off x="1873478" y="3193020"/>
            <a:ext cx="6935242"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67" name="Explosion 1 66"/>
          <p:cNvSpPr/>
          <p:nvPr/>
        </p:nvSpPr>
        <p:spPr>
          <a:xfrm>
            <a:off x="6016024" y="1857197"/>
            <a:ext cx="457200" cy="381000"/>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68" name="TextBox 67"/>
          <p:cNvSpPr txBox="1"/>
          <p:nvPr/>
        </p:nvSpPr>
        <p:spPr>
          <a:xfrm>
            <a:off x="6485849" y="1914287"/>
            <a:ext cx="1851789" cy="400110"/>
          </a:xfrm>
          <a:prstGeom prst="rect">
            <a:avLst/>
          </a:prstGeom>
          <a:noFill/>
        </p:spPr>
        <p:txBody>
          <a:bodyPr wrap="none" rtlCol="0">
            <a:spAutoFit/>
          </a:bodyPr>
          <a:lstStyle/>
          <a:p>
            <a:r>
              <a:rPr lang="en-US" sz="2000" dirty="0" smtClean="0"/>
              <a:t>Context switch</a:t>
            </a:r>
            <a:endParaRPr lang="en-US" sz="2000" dirty="0"/>
          </a:p>
        </p:txBody>
      </p:sp>
      <p:sp>
        <p:nvSpPr>
          <p:cNvPr id="69" name="Explosion 1 68"/>
          <p:cNvSpPr/>
          <p:nvPr/>
        </p:nvSpPr>
        <p:spPr>
          <a:xfrm>
            <a:off x="4167546" y="3629622"/>
            <a:ext cx="457200" cy="461010"/>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70" name="TextBox 69"/>
          <p:cNvSpPr txBox="1"/>
          <p:nvPr/>
        </p:nvSpPr>
        <p:spPr>
          <a:xfrm>
            <a:off x="5005819" y="4129518"/>
            <a:ext cx="327334" cy="430887"/>
          </a:xfrm>
          <a:prstGeom prst="rect">
            <a:avLst/>
          </a:prstGeom>
          <a:noFill/>
        </p:spPr>
        <p:txBody>
          <a:bodyPr wrap="none" rtlCol="0">
            <a:spAutoFit/>
          </a:bodyPr>
          <a:lstStyle/>
          <a:p>
            <a:r>
              <a:rPr lang="en-US" sz="2200" b="1" dirty="0" smtClean="0"/>
              <a:t>0</a:t>
            </a:r>
            <a:endParaRPr lang="en-US" sz="2200" b="1" dirty="0"/>
          </a:p>
        </p:txBody>
      </p:sp>
      <p:sp>
        <p:nvSpPr>
          <p:cNvPr id="71" name="Rectangle 70"/>
          <p:cNvSpPr/>
          <p:nvPr/>
        </p:nvSpPr>
        <p:spPr>
          <a:xfrm>
            <a:off x="6466503" y="5235656"/>
            <a:ext cx="2145139" cy="521374"/>
          </a:xfrm>
          <a:prstGeom prst="rect">
            <a:avLst/>
          </a:prstGeom>
          <a:ln>
            <a:solidFill>
              <a:schemeClr val="tx1">
                <a:lumMod val="95000"/>
                <a:lumOff val="5000"/>
              </a:schemeClr>
            </a:solidFill>
          </a:ln>
        </p:spPr>
        <p:txBody>
          <a:bodyPr wrap="none">
            <a:spAutoFit/>
          </a:bodyPr>
          <a:lstStyle/>
          <a:p>
            <a:pPr>
              <a:buFontTx/>
              <a:buNone/>
              <a:tabLst>
                <a:tab pos="2005013" algn="l"/>
                <a:tab pos="2339975" algn="l"/>
                <a:tab pos="2630488" algn="l"/>
              </a:tabLst>
            </a:pPr>
            <a:r>
              <a:rPr lang="en-US" sz="2200" dirty="0"/>
              <a:t>while (</a:t>
            </a:r>
            <a:r>
              <a:rPr lang="en-US" sz="2200" i="1" dirty="0"/>
              <a:t>turn</a:t>
            </a:r>
            <a:r>
              <a:rPr lang="en-US" sz="2200" dirty="0"/>
              <a:t> !=</a:t>
            </a:r>
            <a:r>
              <a:rPr lang="en-US" sz="2200" dirty="0">
                <a:sym typeface="Symbol" pitchFamily="18" charset="2"/>
              </a:rPr>
              <a:t> </a:t>
            </a:r>
            <a:r>
              <a:rPr lang="en-US" sz="2200" i="1" dirty="0">
                <a:sym typeface="Symbol" pitchFamily="18" charset="2"/>
              </a:rPr>
              <a:t>i</a:t>
            </a:r>
            <a:r>
              <a:rPr lang="en-US" sz="2200" dirty="0">
                <a:sym typeface="Symbol" pitchFamily="18" charset="2"/>
              </a:rPr>
              <a:t> </a:t>
            </a:r>
            <a:r>
              <a:rPr lang="en-US" sz="2200" dirty="0" smtClean="0">
                <a:sym typeface="Symbol" pitchFamily="18" charset="2"/>
              </a:rPr>
              <a:t>) </a:t>
            </a:r>
            <a:r>
              <a:rPr lang="en-US" sz="2200" b="1" dirty="0" smtClean="0">
                <a:sym typeface="Symbol" pitchFamily="18" charset="2"/>
              </a:rPr>
              <a:t>;</a:t>
            </a:r>
            <a:endParaRPr lang="en-US" sz="2200" b="1" dirty="0">
              <a:sym typeface="Symbol" pitchFamily="18" charset="2"/>
            </a:endParaRPr>
          </a:p>
        </p:txBody>
      </p:sp>
      <p:cxnSp>
        <p:nvCxnSpPr>
          <p:cNvPr id="72" name="Straight Connector 71"/>
          <p:cNvCxnSpPr>
            <a:endCxn id="59" idx="0"/>
          </p:cNvCxnSpPr>
          <p:nvPr/>
        </p:nvCxnSpPr>
        <p:spPr>
          <a:xfrm>
            <a:off x="5116667" y="1738314"/>
            <a:ext cx="0" cy="948095"/>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a:off x="5119793" y="3207783"/>
            <a:ext cx="0" cy="948095"/>
          </a:xfrm>
          <a:prstGeom prst="line">
            <a:avLst/>
          </a:prstGeom>
        </p:spPr>
        <p:style>
          <a:lnRef idx="1">
            <a:schemeClr val="accent1"/>
          </a:lnRef>
          <a:fillRef idx="0">
            <a:schemeClr val="accent1"/>
          </a:fillRef>
          <a:effectRef idx="0">
            <a:schemeClr val="accent1"/>
          </a:effectRef>
          <a:fontRef idx="minor">
            <a:schemeClr val="tx1"/>
          </a:fontRef>
        </p:style>
      </p:cxnSp>
      <p:sp>
        <p:nvSpPr>
          <p:cNvPr id="77" name="Rectangle 76"/>
          <p:cNvSpPr/>
          <p:nvPr/>
        </p:nvSpPr>
        <p:spPr>
          <a:xfrm>
            <a:off x="2016186" y="5817513"/>
            <a:ext cx="3238259" cy="430887"/>
          </a:xfrm>
          <a:prstGeom prst="rect">
            <a:avLst/>
          </a:prstGeom>
          <a:solidFill>
            <a:schemeClr val="bg1">
              <a:lumMod val="75000"/>
            </a:schemeClr>
          </a:solidFill>
          <a:ln>
            <a:solidFill>
              <a:schemeClr val="tx1">
                <a:lumMod val="95000"/>
                <a:lumOff val="5000"/>
              </a:schemeClr>
            </a:solidFill>
          </a:ln>
        </p:spPr>
        <p:txBody>
          <a:bodyPr wrap="none">
            <a:spAutoFit/>
          </a:bodyPr>
          <a:lstStyle/>
          <a:p>
            <a:pPr>
              <a:tabLst>
                <a:tab pos="2005013" algn="l"/>
                <a:tab pos="2339975" algn="l"/>
                <a:tab pos="2630488" algn="l"/>
              </a:tabLst>
            </a:pPr>
            <a:r>
              <a:rPr lang="en-US" sz="2200" dirty="0"/>
              <a:t>Remainder section (part 2)</a:t>
            </a:r>
            <a:endParaRPr lang="en-US" sz="2200" dirty="0">
              <a:sym typeface="Symbol" pitchFamily="18" charset="2"/>
            </a:endParaRPr>
          </a:p>
        </p:txBody>
      </p:sp>
      <p:cxnSp>
        <p:nvCxnSpPr>
          <p:cNvPr id="74" name="Straight Arrow Connector 73"/>
          <p:cNvCxnSpPr/>
          <p:nvPr/>
        </p:nvCxnSpPr>
        <p:spPr>
          <a:xfrm>
            <a:off x="3165855" y="3714870"/>
            <a:ext cx="0" cy="2102643"/>
          </a:xfrm>
          <a:prstGeom prst="straightConnector1">
            <a:avLst/>
          </a:prstGeom>
          <a:ln w="28575">
            <a:prstDash val="dash"/>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6016024" y="5943600"/>
            <a:ext cx="2503570" cy="830997"/>
          </a:xfrm>
          <a:prstGeom prst="rect">
            <a:avLst/>
          </a:prstGeom>
          <a:noFill/>
        </p:spPr>
        <p:txBody>
          <a:bodyPr wrap="none" rtlCol="0">
            <a:spAutoFit/>
          </a:bodyPr>
          <a:lstStyle/>
          <a:p>
            <a:pPr marL="342900" indent="-342900">
              <a:buFont typeface="Wingdings" pitchFamily="2" charset="2"/>
              <a:buChar char="L"/>
            </a:pPr>
            <a:r>
              <a:rPr lang="en-US" sz="2400" b="1" dirty="0" smtClean="0">
                <a:solidFill>
                  <a:srgbClr val="FF0000"/>
                </a:solidFill>
                <a:sym typeface="Wingdings" pitchFamily="2" charset="2"/>
              </a:rPr>
              <a:t>Looping,</a:t>
            </a:r>
          </a:p>
          <a:p>
            <a:r>
              <a:rPr lang="en-US" sz="2400" dirty="0" smtClean="0"/>
              <a:t>Progress violation!</a:t>
            </a:r>
            <a:endParaRPr lang="en-US" sz="2400" dirty="0"/>
          </a:p>
        </p:txBody>
      </p:sp>
      <p:cxnSp>
        <p:nvCxnSpPr>
          <p:cNvPr id="5" name="Curved Connector 4"/>
          <p:cNvCxnSpPr/>
          <p:nvPr/>
        </p:nvCxnSpPr>
        <p:spPr>
          <a:xfrm rot="10800000" flipV="1">
            <a:off x="6466504" y="5817512"/>
            <a:ext cx="239097" cy="215443"/>
          </a:xfrm>
          <a:prstGeom prst="curved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667000" y="1086934"/>
            <a:ext cx="1662635" cy="461665"/>
          </a:xfrm>
          <a:prstGeom prst="rect">
            <a:avLst/>
          </a:prstGeom>
          <a:noFill/>
        </p:spPr>
        <p:txBody>
          <a:bodyPr wrap="none" rtlCol="0">
            <a:spAutoFit/>
          </a:bodyPr>
          <a:lstStyle/>
          <a:p>
            <a:r>
              <a:rPr lang="en-US" sz="2400" dirty="0" smtClean="0"/>
              <a:t>P0 (i=0, j=1)</a:t>
            </a:r>
            <a:endParaRPr lang="en-US" sz="2400" dirty="0"/>
          </a:p>
        </p:txBody>
      </p:sp>
      <p:sp>
        <p:nvSpPr>
          <p:cNvPr id="37" name="TextBox 36"/>
          <p:cNvSpPr txBox="1"/>
          <p:nvPr/>
        </p:nvSpPr>
        <p:spPr>
          <a:xfrm>
            <a:off x="6892545" y="1066800"/>
            <a:ext cx="1662635" cy="461665"/>
          </a:xfrm>
          <a:prstGeom prst="rect">
            <a:avLst/>
          </a:prstGeom>
          <a:noFill/>
        </p:spPr>
        <p:txBody>
          <a:bodyPr wrap="none" rtlCol="0">
            <a:spAutoFit/>
          </a:bodyPr>
          <a:lstStyle/>
          <a:p>
            <a:r>
              <a:rPr lang="en-US" sz="2400" dirty="0" smtClean="0"/>
              <a:t>P1 (i=1, j=0)</a:t>
            </a:r>
            <a:endParaRPr lang="en-US" sz="2400" dirty="0"/>
          </a:p>
        </p:txBody>
      </p:sp>
      <p:sp>
        <p:nvSpPr>
          <p:cNvPr id="38" name="TextBox 37"/>
          <p:cNvSpPr txBox="1"/>
          <p:nvPr/>
        </p:nvSpPr>
        <p:spPr>
          <a:xfrm>
            <a:off x="4815151" y="1078468"/>
            <a:ext cx="747449" cy="461665"/>
          </a:xfrm>
          <a:prstGeom prst="rect">
            <a:avLst/>
          </a:prstGeom>
          <a:noFill/>
        </p:spPr>
        <p:txBody>
          <a:bodyPr wrap="none" rtlCol="0">
            <a:spAutoFit/>
          </a:bodyPr>
          <a:lstStyle/>
          <a:p>
            <a:r>
              <a:rPr lang="en-US" sz="2400" dirty="0" smtClean="0"/>
              <a:t>Turn</a:t>
            </a:r>
            <a:endParaRPr lang="en-US" sz="2400" dirty="0"/>
          </a:p>
        </p:txBody>
      </p:sp>
      <p:sp>
        <p:nvSpPr>
          <p:cNvPr id="39" name="TextBox 38"/>
          <p:cNvSpPr txBox="1"/>
          <p:nvPr/>
        </p:nvSpPr>
        <p:spPr>
          <a:xfrm>
            <a:off x="1666626" y="4677518"/>
            <a:ext cx="1481944" cy="646331"/>
          </a:xfrm>
          <a:prstGeom prst="rect">
            <a:avLst/>
          </a:prstGeom>
          <a:noFill/>
        </p:spPr>
        <p:txBody>
          <a:bodyPr wrap="none" rtlCol="0">
            <a:spAutoFit/>
          </a:bodyPr>
          <a:lstStyle/>
          <a:p>
            <a:r>
              <a:rPr lang="en-US" dirty="0" smtClean="0"/>
              <a:t>Event wait for</a:t>
            </a:r>
          </a:p>
          <a:p>
            <a:r>
              <a:rPr lang="en-US" dirty="0" smtClean="0"/>
              <a:t>1 year -_-</a:t>
            </a:r>
            <a:endParaRPr lang="en-US" dirty="0"/>
          </a:p>
        </p:txBody>
      </p:sp>
      <p:sp>
        <p:nvSpPr>
          <p:cNvPr id="2" name="Slide Number Placeholder 1"/>
          <p:cNvSpPr>
            <a:spLocks noGrp="1"/>
          </p:cNvSpPr>
          <p:nvPr>
            <p:ph type="sldNum" sz="quarter" idx="12"/>
          </p:nvPr>
        </p:nvSpPr>
        <p:spPr/>
        <p:txBody>
          <a:bodyPr/>
          <a:lstStyle/>
          <a:p>
            <a:fld id="{B6F15528-21DE-4FAA-801E-634DDDAF4B2B}" type="slidenum">
              <a:rPr lang="en-US" smtClean="0"/>
              <a:pPr/>
              <a:t>29</a:t>
            </a:fld>
            <a:endParaRPr lang="en-US"/>
          </a:p>
        </p:txBody>
      </p:sp>
    </p:spTree>
    <p:extLst>
      <p:ext uri="{BB962C8B-B14F-4D97-AF65-F5344CB8AC3E}">
        <p14:creationId xmlns:p14="http://schemas.microsoft.com/office/powerpoint/2010/main" val="28002708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algn="ctr" eaLnBrk="0" fontAlgn="base" hangingPunct="0">
              <a:spcBef>
                <a:spcPct val="0"/>
              </a:spcBef>
              <a:spcAft>
                <a:spcPct val="0"/>
              </a:spcAft>
              <a:defRPr>
                <a:solidFill>
                  <a:schemeClr val="tx1"/>
                </a:solidFill>
                <a:latin typeface="Helvetica" pitchFamily="34" charset="0"/>
              </a:defRPr>
            </a:lvl6pPr>
            <a:lvl7pPr marL="2971800" indent="-228600" algn="ctr" eaLnBrk="0" fontAlgn="base" hangingPunct="0">
              <a:spcBef>
                <a:spcPct val="0"/>
              </a:spcBef>
              <a:spcAft>
                <a:spcPct val="0"/>
              </a:spcAft>
              <a:defRPr>
                <a:solidFill>
                  <a:schemeClr val="tx1"/>
                </a:solidFill>
                <a:latin typeface="Helvetica" pitchFamily="34" charset="0"/>
              </a:defRPr>
            </a:lvl7pPr>
            <a:lvl8pPr marL="3429000" indent="-228600" algn="ctr" eaLnBrk="0" fontAlgn="base" hangingPunct="0">
              <a:spcBef>
                <a:spcPct val="0"/>
              </a:spcBef>
              <a:spcAft>
                <a:spcPct val="0"/>
              </a:spcAft>
              <a:defRPr>
                <a:solidFill>
                  <a:schemeClr val="tx1"/>
                </a:solidFill>
                <a:latin typeface="Helvetica" pitchFamily="34" charset="0"/>
              </a:defRPr>
            </a:lvl8pPr>
            <a:lvl9pPr marL="3886200" indent="-228600" algn="ctr" eaLnBrk="0" fontAlgn="base" hangingPunct="0">
              <a:spcBef>
                <a:spcPct val="0"/>
              </a:spcBef>
              <a:spcAft>
                <a:spcPct val="0"/>
              </a:spcAft>
              <a:defRPr>
                <a:solidFill>
                  <a:schemeClr val="tx1"/>
                </a:solidFill>
                <a:latin typeface="Helvetica" pitchFamily="34" charset="0"/>
              </a:defRPr>
            </a:lvl9pPr>
          </a:lstStyle>
          <a:p>
            <a:r>
              <a:rPr lang="en-US" smtClean="0"/>
              <a:t>Operating Systems</a:t>
            </a:r>
          </a:p>
          <a:p>
            <a:endParaRPr lang="en-US" smtClean="0"/>
          </a:p>
        </p:txBody>
      </p:sp>
      <p:sp>
        <p:nvSpPr>
          <p:cNvPr id="8195" name="Rectangle 2"/>
          <p:cNvSpPr>
            <a:spLocks noChangeArrowheads="1"/>
          </p:cNvSpPr>
          <p:nvPr/>
        </p:nvSpPr>
        <p:spPr bwMode="auto">
          <a:xfrm>
            <a:off x="684213" y="342900"/>
            <a:ext cx="7831137" cy="685800"/>
          </a:xfrm>
          <a:prstGeom prst="rect">
            <a:avLst/>
          </a:prstGeom>
          <a:solidFill>
            <a:schemeClr val="bg1"/>
          </a:solidFill>
          <a:ln w="9525">
            <a:solidFill>
              <a:schemeClr val="tx1"/>
            </a:solidFill>
            <a:miter lim="800000"/>
            <a:headEnd/>
            <a:tailEnd/>
          </a:ln>
          <a:effectLst>
            <a:outerShdw dist="107763" dir="2700000" algn="ctr" rotWithShape="0">
              <a:schemeClr val="tx1"/>
            </a:outerShdw>
          </a:effectLst>
        </p:spPr>
        <p:txBody>
          <a:bodyPr wrap="none" anchor="ctr"/>
          <a:lstStyle/>
          <a:p>
            <a:endParaRPr lang="en-US"/>
          </a:p>
        </p:txBody>
      </p:sp>
      <p:sp>
        <p:nvSpPr>
          <p:cNvPr id="8196" name="Rectangle 3"/>
          <p:cNvSpPr>
            <a:spLocks noGrp="1" noChangeArrowheads="1"/>
          </p:cNvSpPr>
          <p:nvPr>
            <p:ph type="title"/>
          </p:nvPr>
        </p:nvSpPr>
        <p:spPr>
          <a:xfrm>
            <a:off x="457200" y="152400"/>
            <a:ext cx="8229600" cy="1143000"/>
          </a:xfrm>
        </p:spPr>
        <p:txBody>
          <a:bodyPr/>
          <a:lstStyle/>
          <a:p>
            <a:r>
              <a:rPr lang="en-US" dirty="0" smtClean="0"/>
              <a:t>Race Condition</a:t>
            </a:r>
          </a:p>
        </p:txBody>
      </p:sp>
      <p:sp>
        <p:nvSpPr>
          <p:cNvPr id="3" name="Rectangle 2"/>
          <p:cNvSpPr/>
          <p:nvPr/>
        </p:nvSpPr>
        <p:spPr bwMode="auto">
          <a:xfrm>
            <a:off x="684213" y="2022764"/>
            <a:ext cx="2072842" cy="108065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Helvetica" pitchFamily="34" charset="0"/>
            </a:endParaRPr>
          </a:p>
        </p:txBody>
      </p:sp>
      <p:sp>
        <p:nvSpPr>
          <p:cNvPr id="4" name="Rectangle 3"/>
          <p:cNvSpPr/>
          <p:nvPr/>
        </p:nvSpPr>
        <p:spPr>
          <a:xfrm>
            <a:off x="682154" y="1545710"/>
            <a:ext cx="859531" cy="477054"/>
          </a:xfrm>
          <a:prstGeom prst="rect">
            <a:avLst/>
          </a:prstGeom>
        </p:spPr>
        <p:txBody>
          <a:bodyPr wrap="none">
            <a:spAutoFit/>
          </a:bodyPr>
          <a:lstStyle/>
          <a:p>
            <a:r>
              <a:rPr lang="en-US" sz="2500" dirty="0"/>
              <a:t>CPU</a:t>
            </a:r>
          </a:p>
        </p:txBody>
      </p:sp>
      <p:sp>
        <p:nvSpPr>
          <p:cNvPr id="13" name="Rectangle 12"/>
          <p:cNvSpPr/>
          <p:nvPr/>
        </p:nvSpPr>
        <p:spPr bwMode="auto">
          <a:xfrm>
            <a:off x="5089958" y="1782381"/>
            <a:ext cx="2377642" cy="108065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Helvetica" pitchFamily="34" charset="0"/>
            </a:endParaRPr>
          </a:p>
        </p:txBody>
      </p:sp>
      <p:sp>
        <p:nvSpPr>
          <p:cNvPr id="14" name="Rectangle 13"/>
          <p:cNvSpPr/>
          <p:nvPr/>
        </p:nvSpPr>
        <p:spPr bwMode="auto">
          <a:xfrm>
            <a:off x="5094136" y="2863034"/>
            <a:ext cx="2377642" cy="1632765"/>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Helvetica" pitchFamily="34" charset="0"/>
            </a:endParaRPr>
          </a:p>
        </p:txBody>
      </p:sp>
      <p:sp>
        <p:nvSpPr>
          <p:cNvPr id="10" name="Rectangle 9"/>
          <p:cNvSpPr/>
          <p:nvPr/>
        </p:nvSpPr>
        <p:spPr>
          <a:xfrm>
            <a:off x="5089958" y="1219200"/>
            <a:ext cx="1303498" cy="477054"/>
          </a:xfrm>
          <a:prstGeom prst="rect">
            <a:avLst/>
          </a:prstGeom>
        </p:spPr>
        <p:txBody>
          <a:bodyPr wrap="none">
            <a:spAutoFit/>
          </a:bodyPr>
          <a:lstStyle/>
          <a:p>
            <a:r>
              <a:rPr lang="en-US" sz="2500" dirty="0" smtClean="0"/>
              <a:t>Memory</a:t>
            </a:r>
            <a:endParaRPr lang="en-US" sz="2500" dirty="0"/>
          </a:p>
        </p:txBody>
      </p:sp>
      <p:sp>
        <p:nvSpPr>
          <p:cNvPr id="2" name="Rectangle 1"/>
          <p:cNvSpPr/>
          <p:nvPr/>
        </p:nvSpPr>
        <p:spPr>
          <a:xfrm>
            <a:off x="5361780" y="1893217"/>
            <a:ext cx="1343819" cy="353291"/>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95000"/>
                    <a:lumOff val="5000"/>
                  </a:schemeClr>
                </a:solidFill>
              </a:rPr>
              <a:t>PCB0</a:t>
            </a:r>
            <a:endParaRPr lang="en-US" dirty="0">
              <a:solidFill>
                <a:schemeClr val="tx1">
                  <a:lumMod val="95000"/>
                  <a:lumOff val="5000"/>
                </a:schemeClr>
              </a:solidFill>
            </a:endParaRPr>
          </a:p>
        </p:txBody>
      </p:sp>
      <p:sp>
        <p:nvSpPr>
          <p:cNvPr id="12" name="Rectangle 11"/>
          <p:cNvSpPr/>
          <p:nvPr/>
        </p:nvSpPr>
        <p:spPr>
          <a:xfrm>
            <a:off x="5361780" y="2301926"/>
            <a:ext cx="1343819" cy="353291"/>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95000"/>
                    <a:lumOff val="5000"/>
                  </a:schemeClr>
                </a:solidFill>
              </a:rPr>
              <a:t>PCB1</a:t>
            </a:r>
            <a:endParaRPr lang="en-US" dirty="0">
              <a:solidFill>
                <a:schemeClr val="tx1">
                  <a:lumMod val="95000"/>
                  <a:lumOff val="5000"/>
                </a:schemeClr>
              </a:solidFill>
            </a:endParaRPr>
          </a:p>
        </p:txBody>
      </p:sp>
      <p:sp>
        <p:nvSpPr>
          <p:cNvPr id="5" name="TextBox 4"/>
          <p:cNvSpPr txBox="1"/>
          <p:nvPr/>
        </p:nvSpPr>
        <p:spPr>
          <a:xfrm>
            <a:off x="7540665" y="2069862"/>
            <a:ext cx="1374735" cy="369332"/>
          </a:xfrm>
          <a:prstGeom prst="rect">
            <a:avLst/>
          </a:prstGeom>
          <a:noFill/>
        </p:spPr>
        <p:txBody>
          <a:bodyPr wrap="none" rtlCol="0">
            <a:spAutoFit/>
          </a:bodyPr>
          <a:lstStyle/>
          <a:p>
            <a:r>
              <a:rPr lang="en-US" dirty="0" smtClean="0"/>
              <a:t>Kernel space</a:t>
            </a:r>
            <a:endParaRPr lang="en-US" dirty="0"/>
          </a:p>
        </p:txBody>
      </p:sp>
      <p:sp>
        <p:nvSpPr>
          <p:cNvPr id="6" name="Rectangle 5"/>
          <p:cNvSpPr/>
          <p:nvPr/>
        </p:nvSpPr>
        <p:spPr>
          <a:xfrm>
            <a:off x="4862086" y="3048000"/>
            <a:ext cx="2694071" cy="1200329"/>
          </a:xfrm>
          <a:prstGeom prst="rect">
            <a:avLst/>
          </a:prstGeom>
        </p:spPr>
        <p:txBody>
          <a:bodyPr wrap="none">
            <a:spAutoFit/>
          </a:bodyPr>
          <a:lstStyle/>
          <a:p>
            <a:pPr algn="ctr" eaLnBrk="0" fontAlgn="base" hangingPunct="0">
              <a:spcBef>
                <a:spcPct val="0"/>
              </a:spcBef>
              <a:spcAft>
                <a:spcPct val="0"/>
              </a:spcAft>
            </a:pPr>
            <a:r>
              <a:rPr lang="en-US" dirty="0" smtClean="0">
                <a:latin typeface="Helvetica" pitchFamily="34" charset="0"/>
              </a:rPr>
              <a:t>P0:</a:t>
            </a:r>
          </a:p>
          <a:p>
            <a:r>
              <a:rPr lang="en-US" dirty="0">
                <a:solidFill>
                  <a:srgbClr val="00B0F0"/>
                </a:solidFill>
              </a:rPr>
              <a:t> </a:t>
            </a:r>
            <a:r>
              <a:rPr lang="en-US" dirty="0" smtClean="0">
                <a:solidFill>
                  <a:srgbClr val="00B0F0"/>
                </a:solidFill>
              </a:rPr>
              <a:t>    register1 </a:t>
            </a:r>
            <a:r>
              <a:rPr lang="en-US" dirty="0">
                <a:solidFill>
                  <a:srgbClr val="00B0F0"/>
                </a:solidFill>
              </a:rPr>
              <a:t>= </a:t>
            </a:r>
            <a:r>
              <a:rPr lang="en-US" dirty="0" smtClean="0">
                <a:solidFill>
                  <a:srgbClr val="00B0F0"/>
                </a:solidFill>
              </a:rPr>
              <a:t>counter</a:t>
            </a:r>
            <a:r>
              <a:rPr lang="en-US" dirty="0">
                <a:solidFill>
                  <a:srgbClr val="00B0F0"/>
                </a:solidFill>
              </a:rPr>
              <a:t/>
            </a:r>
            <a:br>
              <a:rPr lang="en-US" dirty="0">
                <a:solidFill>
                  <a:srgbClr val="00B0F0"/>
                </a:solidFill>
              </a:rPr>
            </a:br>
            <a:r>
              <a:rPr lang="en-US" dirty="0">
                <a:solidFill>
                  <a:srgbClr val="00B0F0"/>
                </a:solidFill>
              </a:rPr>
              <a:t>     register1 = register1 + 1</a:t>
            </a:r>
            <a:br>
              <a:rPr lang="en-US" dirty="0">
                <a:solidFill>
                  <a:srgbClr val="00B0F0"/>
                </a:solidFill>
              </a:rPr>
            </a:br>
            <a:r>
              <a:rPr lang="en-US" dirty="0">
                <a:solidFill>
                  <a:srgbClr val="00B0F0"/>
                </a:solidFill>
              </a:rPr>
              <a:t>     </a:t>
            </a:r>
            <a:r>
              <a:rPr lang="en-US" dirty="0" smtClean="0">
                <a:solidFill>
                  <a:srgbClr val="00B0F0"/>
                </a:solidFill>
              </a:rPr>
              <a:t>counter </a:t>
            </a:r>
            <a:r>
              <a:rPr lang="en-US" dirty="0">
                <a:solidFill>
                  <a:srgbClr val="00B0F0"/>
                </a:solidFill>
              </a:rPr>
              <a:t>= register1</a:t>
            </a:r>
          </a:p>
        </p:txBody>
      </p:sp>
      <p:sp>
        <p:nvSpPr>
          <p:cNvPr id="17" name="Rectangle 16"/>
          <p:cNvSpPr/>
          <p:nvPr/>
        </p:nvSpPr>
        <p:spPr bwMode="auto">
          <a:xfrm>
            <a:off x="5094136" y="4953000"/>
            <a:ext cx="2377642" cy="1632765"/>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Helvetica" pitchFamily="34" charset="0"/>
            </a:endParaRPr>
          </a:p>
        </p:txBody>
      </p:sp>
      <p:sp>
        <p:nvSpPr>
          <p:cNvPr id="18" name="Rectangle 17"/>
          <p:cNvSpPr/>
          <p:nvPr/>
        </p:nvSpPr>
        <p:spPr>
          <a:xfrm>
            <a:off x="4898570" y="5137966"/>
            <a:ext cx="2621102" cy="1200329"/>
          </a:xfrm>
          <a:prstGeom prst="rect">
            <a:avLst/>
          </a:prstGeom>
        </p:spPr>
        <p:txBody>
          <a:bodyPr wrap="none">
            <a:spAutoFit/>
          </a:bodyPr>
          <a:lstStyle/>
          <a:p>
            <a:pPr algn="ctr" eaLnBrk="0" fontAlgn="base" hangingPunct="0">
              <a:spcBef>
                <a:spcPct val="0"/>
              </a:spcBef>
              <a:spcAft>
                <a:spcPct val="0"/>
              </a:spcAft>
            </a:pPr>
            <a:r>
              <a:rPr lang="en-US" dirty="0" smtClean="0">
                <a:latin typeface="Helvetica" pitchFamily="34" charset="0"/>
              </a:rPr>
              <a:t>P1:</a:t>
            </a:r>
          </a:p>
          <a:p>
            <a:r>
              <a:rPr lang="en-US" dirty="0" smtClean="0">
                <a:solidFill>
                  <a:srgbClr val="FF0000"/>
                </a:solidFill>
              </a:rPr>
              <a:t>    register2 </a:t>
            </a:r>
            <a:r>
              <a:rPr lang="en-US" dirty="0">
                <a:solidFill>
                  <a:srgbClr val="FF0000"/>
                </a:solidFill>
              </a:rPr>
              <a:t>= </a:t>
            </a:r>
            <a:r>
              <a:rPr lang="en-US" dirty="0" smtClean="0">
                <a:solidFill>
                  <a:srgbClr val="FF0000"/>
                </a:solidFill>
              </a:rPr>
              <a:t>counter</a:t>
            </a:r>
            <a:r>
              <a:rPr lang="en-US" dirty="0">
                <a:solidFill>
                  <a:srgbClr val="FF0000"/>
                </a:solidFill>
              </a:rPr>
              <a:t/>
            </a:r>
            <a:br>
              <a:rPr lang="en-US" dirty="0">
                <a:solidFill>
                  <a:srgbClr val="FF0000"/>
                </a:solidFill>
              </a:rPr>
            </a:br>
            <a:r>
              <a:rPr lang="en-US" dirty="0">
                <a:solidFill>
                  <a:srgbClr val="FF0000"/>
                </a:solidFill>
              </a:rPr>
              <a:t>    </a:t>
            </a:r>
            <a:r>
              <a:rPr lang="en-US" dirty="0" smtClean="0">
                <a:solidFill>
                  <a:srgbClr val="FF0000"/>
                </a:solidFill>
              </a:rPr>
              <a:t>register2 </a:t>
            </a:r>
            <a:r>
              <a:rPr lang="en-US" dirty="0">
                <a:solidFill>
                  <a:srgbClr val="FF0000"/>
                </a:solidFill>
              </a:rPr>
              <a:t>= register2 - 1</a:t>
            </a:r>
            <a:br>
              <a:rPr lang="en-US" dirty="0">
                <a:solidFill>
                  <a:srgbClr val="FF0000"/>
                </a:solidFill>
              </a:rPr>
            </a:br>
            <a:r>
              <a:rPr lang="en-US" dirty="0">
                <a:solidFill>
                  <a:srgbClr val="FF0000"/>
                </a:solidFill>
              </a:rPr>
              <a:t>    </a:t>
            </a:r>
            <a:r>
              <a:rPr lang="en-US" dirty="0" smtClean="0">
                <a:solidFill>
                  <a:srgbClr val="FF0000"/>
                </a:solidFill>
              </a:rPr>
              <a:t>counter </a:t>
            </a:r>
            <a:r>
              <a:rPr lang="en-US" dirty="0">
                <a:solidFill>
                  <a:srgbClr val="FF0000"/>
                </a:solidFill>
              </a:rPr>
              <a:t>= register2</a:t>
            </a:r>
          </a:p>
        </p:txBody>
      </p:sp>
      <p:sp>
        <p:nvSpPr>
          <p:cNvPr id="19" name="TextBox 18"/>
          <p:cNvSpPr txBox="1"/>
          <p:nvPr/>
        </p:nvSpPr>
        <p:spPr>
          <a:xfrm>
            <a:off x="7617941" y="2933937"/>
            <a:ext cx="1205779" cy="369332"/>
          </a:xfrm>
          <a:prstGeom prst="rect">
            <a:avLst/>
          </a:prstGeom>
          <a:noFill/>
        </p:spPr>
        <p:txBody>
          <a:bodyPr wrap="none" rtlCol="0">
            <a:spAutoFit/>
          </a:bodyPr>
          <a:lstStyle/>
          <a:p>
            <a:r>
              <a:rPr lang="en-US" dirty="0" smtClean="0"/>
              <a:t>User space</a:t>
            </a:r>
            <a:endParaRPr lang="en-US" dirty="0"/>
          </a:p>
        </p:txBody>
      </p:sp>
      <p:grpSp>
        <p:nvGrpSpPr>
          <p:cNvPr id="7" name="Group 6"/>
          <p:cNvGrpSpPr/>
          <p:nvPr/>
        </p:nvGrpSpPr>
        <p:grpSpPr>
          <a:xfrm>
            <a:off x="4495800" y="4495800"/>
            <a:ext cx="3008709" cy="495815"/>
            <a:chOff x="4648200" y="4648200"/>
            <a:chExt cx="3008709" cy="495815"/>
          </a:xfrm>
        </p:grpSpPr>
        <p:sp>
          <p:nvSpPr>
            <p:cNvPr id="20" name="Rectangle 19"/>
            <p:cNvSpPr/>
            <p:nvPr/>
          </p:nvSpPr>
          <p:spPr bwMode="auto">
            <a:xfrm>
              <a:off x="5240299" y="4648200"/>
              <a:ext cx="2377642" cy="46273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Helvetica" pitchFamily="34" charset="0"/>
              </a:endParaRPr>
            </a:p>
          </p:txBody>
        </p:sp>
        <p:sp>
          <p:nvSpPr>
            <p:cNvPr id="21" name="Rectangle 20"/>
            <p:cNvSpPr/>
            <p:nvPr/>
          </p:nvSpPr>
          <p:spPr>
            <a:xfrm>
              <a:off x="4648200" y="4682350"/>
              <a:ext cx="3008709" cy="461665"/>
            </a:xfrm>
            <a:prstGeom prst="rect">
              <a:avLst/>
            </a:prstGeom>
          </p:spPr>
          <p:txBody>
            <a:bodyPr wrap="none">
              <a:spAutoFit/>
            </a:bodyPr>
            <a:lstStyle/>
            <a:p>
              <a:pPr lvl="2">
                <a:buFont typeface="Monotype Sorts" pitchFamily="2" charset="2"/>
                <a:buNone/>
              </a:pPr>
              <a:r>
                <a:rPr lang="en-US" sz="2400" dirty="0" err="1" smtClean="0"/>
                <a:t>int</a:t>
              </a:r>
              <a:r>
                <a:rPr lang="en-US" sz="2400" dirty="0" smtClean="0"/>
                <a:t> counter = 5;</a:t>
              </a:r>
              <a:endParaRPr lang="en-US" sz="2400" dirty="0"/>
            </a:p>
          </p:txBody>
        </p:sp>
      </p:grpSp>
      <p:sp>
        <p:nvSpPr>
          <p:cNvPr id="8" name="TextBox 7"/>
          <p:cNvSpPr txBox="1"/>
          <p:nvPr/>
        </p:nvSpPr>
        <p:spPr>
          <a:xfrm>
            <a:off x="7543800" y="4419600"/>
            <a:ext cx="1046633" cy="646331"/>
          </a:xfrm>
          <a:prstGeom prst="rect">
            <a:avLst/>
          </a:prstGeom>
          <a:noFill/>
        </p:spPr>
        <p:txBody>
          <a:bodyPr wrap="none" rtlCol="0">
            <a:spAutoFit/>
          </a:bodyPr>
          <a:lstStyle/>
          <a:p>
            <a:r>
              <a:rPr lang="en-US" dirty="0" smtClean="0"/>
              <a:t>(shared </a:t>
            </a:r>
          </a:p>
          <a:p>
            <a:r>
              <a:rPr lang="en-US" dirty="0" smtClean="0"/>
              <a:t>memory)</a:t>
            </a:r>
            <a:endParaRPr lang="en-US" dirty="0"/>
          </a:p>
        </p:txBody>
      </p:sp>
      <p:sp>
        <p:nvSpPr>
          <p:cNvPr id="23" name="Rectangle 22"/>
          <p:cNvSpPr/>
          <p:nvPr/>
        </p:nvSpPr>
        <p:spPr bwMode="auto">
          <a:xfrm>
            <a:off x="684213" y="3103418"/>
            <a:ext cx="2072842" cy="108065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Helvetica" pitchFamily="34" charset="0"/>
            </a:endParaRPr>
          </a:p>
        </p:txBody>
      </p:sp>
      <p:sp>
        <p:nvSpPr>
          <p:cNvPr id="9" name="Rectangle 8"/>
          <p:cNvSpPr/>
          <p:nvPr/>
        </p:nvSpPr>
        <p:spPr>
          <a:xfrm>
            <a:off x="700689" y="3118603"/>
            <a:ext cx="1584023" cy="369332"/>
          </a:xfrm>
          <a:prstGeom prst="rect">
            <a:avLst/>
          </a:prstGeom>
        </p:spPr>
        <p:txBody>
          <a:bodyPr wrap="none">
            <a:spAutoFit/>
          </a:bodyPr>
          <a:lstStyle/>
          <a:p>
            <a:r>
              <a:rPr lang="en-US" dirty="0">
                <a:solidFill>
                  <a:srgbClr val="00B0F0"/>
                </a:solidFill>
              </a:rPr>
              <a:t>register1 </a:t>
            </a:r>
            <a:r>
              <a:rPr lang="en-US" dirty="0" smtClean="0">
                <a:solidFill>
                  <a:srgbClr val="00B0F0"/>
                </a:solidFill>
              </a:rPr>
              <a:t>= null</a:t>
            </a:r>
            <a:endParaRPr lang="en-US" dirty="0"/>
          </a:p>
        </p:txBody>
      </p:sp>
      <p:sp>
        <p:nvSpPr>
          <p:cNvPr id="25" name="Rectangle 24"/>
          <p:cNvSpPr/>
          <p:nvPr/>
        </p:nvSpPr>
        <p:spPr>
          <a:xfrm>
            <a:off x="685800" y="3429000"/>
            <a:ext cx="1584023" cy="369332"/>
          </a:xfrm>
          <a:prstGeom prst="rect">
            <a:avLst/>
          </a:prstGeom>
        </p:spPr>
        <p:txBody>
          <a:bodyPr wrap="none">
            <a:spAutoFit/>
          </a:bodyPr>
          <a:lstStyle/>
          <a:p>
            <a:r>
              <a:rPr lang="en-US" dirty="0">
                <a:solidFill>
                  <a:srgbClr val="FF0000"/>
                </a:solidFill>
              </a:rPr>
              <a:t>register2 = null</a:t>
            </a:r>
          </a:p>
        </p:txBody>
      </p:sp>
      <p:cxnSp>
        <p:nvCxnSpPr>
          <p:cNvPr id="26" name="Straight Arrow Connector 25"/>
          <p:cNvCxnSpPr/>
          <p:nvPr/>
        </p:nvCxnSpPr>
        <p:spPr>
          <a:xfrm>
            <a:off x="7617941" y="2971800"/>
            <a:ext cx="0" cy="84379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flipV="1">
            <a:off x="7600642" y="1784237"/>
            <a:ext cx="0" cy="85990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2" name="Right Arrow 31"/>
          <p:cNvSpPr/>
          <p:nvPr/>
        </p:nvSpPr>
        <p:spPr>
          <a:xfrm>
            <a:off x="4862086" y="3429000"/>
            <a:ext cx="225813" cy="19148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ight Arrow 32"/>
          <p:cNvSpPr/>
          <p:nvPr/>
        </p:nvSpPr>
        <p:spPr>
          <a:xfrm>
            <a:off x="4879587" y="5522745"/>
            <a:ext cx="225813" cy="191481"/>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lide Number Placeholder 10"/>
          <p:cNvSpPr>
            <a:spLocks noGrp="1"/>
          </p:cNvSpPr>
          <p:nvPr>
            <p:ph type="sldNum" sz="quarter" idx="12"/>
          </p:nvPr>
        </p:nvSpPr>
        <p:spPr/>
        <p:txBody>
          <a:bodyPr/>
          <a:lstStyle/>
          <a:p>
            <a:fld id="{B6F15528-21DE-4FAA-801E-634DDDAF4B2B}" type="slidenum">
              <a:rPr lang="en-US" smtClean="0"/>
              <a:pPr/>
              <a:t>3</a:t>
            </a:fld>
            <a:endParaRPr lang="en-US"/>
          </a:p>
        </p:txBody>
      </p:sp>
    </p:spTree>
    <p:extLst>
      <p:ext uri="{BB962C8B-B14F-4D97-AF65-F5344CB8AC3E}">
        <p14:creationId xmlns:p14="http://schemas.microsoft.com/office/powerpoint/2010/main" val="13607261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algn="ctr" eaLnBrk="0" fontAlgn="base" hangingPunct="0">
              <a:spcBef>
                <a:spcPct val="0"/>
              </a:spcBef>
              <a:spcAft>
                <a:spcPct val="0"/>
              </a:spcAft>
              <a:defRPr>
                <a:solidFill>
                  <a:schemeClr val="tx1"/>
                </a:solidFill>
                <a:latin typeface="Helvetica" pitchFamily="34" charset="0"/>
              </a:defRPr>
            </a:lvl6pPr>
            <a:lvl7pPr marL="2971800" indent="-228600" algn="ctr" eaLnBrk="0" fontAlgn="base" hangingPunct="0">
              <a:spcBef>
                <a:spcPct val="0"/>
              </a:spcBef>
              <a:spcAft>
                <a:spcPct val="0"/>
              </a:spcAft>
              <a:defRPr>
                <a:solidFill>
                  <a:schemeClr val="tx1"/>
                </a:solidFill>
                <a:latin typeface="Helvetica" pitchFamily="34" charset="0"/>
              </a:defRPr>
            </a:lvl7pPr>
            <a:lvl8pPr marL="3429000" indent="-228600" algn="ctr" eaLnBrk="0" fontAlgn="base" hangingPunct="0">
              <a:spcBef>
                <a:spcPct val="0"/>
              </a:spcBef>
              <a:spcAft>
                <a:spcPct val="0"/>
              </a:spcAft>
              <a:defRPr>
                <a:solidFill>
                  <a:schemeClr val="tx1"/>
                </a:solidFill>
                <a:latin typeface="Helvetica" pitchFamily="34" charset="0"/>
              </a:defRPr>
            </a:lvl8pPr>
            <a:lvl9pPr marL="3886200" indent="-228600" algn="ctr" eaLnBrk="0" fontAlgn="base" hangingPunct="0">
              <a:spcBef>
                <a:spcPct val="0"/>
              </a:spcBef>
              <a:spcAft>
                <a:spcPct val="0"/>
              </a:spcAft>
              <a:defRPr>
                <a:solidFill>
                  <a:schemeClr val="tx1"/>
                </a:solidFill>
                <a:latin typeface="Helvetica" pitchFamily="34" charset="0"/>
              </a:defRPr>
            </a:lvl9pPr>
          </a:lstStyle>
          <a:p>
            <a:r>
              <a:rPr lang="en-US" smtClean="0"/>
              <a:t>Operating Systems</a:t>
            </a:r>
          </a:p>
          <a:p>
            <a:endParaRPr lang="en-US" smtClean="0"/>
          </a:p>
        </p:txBody>
      </p:sp>
      <p:sp>
        <p:nvSpPr>
          <p:cNvPr id="8195" name="Rectangle 2"/>
          <p:cNvSpPr>
            <a:spLocks noChangeArrowheads="1"/>
          </p:cNvSpPr>
          <p:nvPr/>
        </p:nvSpPr>
        <p:spPr bwMode="auto">
          <a:xfrm>
            <a:off x="684213" y="342900"/>
            <a:ext cx="7831137" cy="685800"/>
          </a:xfrm>
          <a:prstGeom prst="rect">
            <a:avLst/>
          </a:prstGeom>
          <a:solidFill>
            <a:schemeClr val="bg1"/>
          </a:solidFill>
          <a:ln w="9525">
            <a:solidFill>
              <a:schemeClr val="tx1"/>
            </a:solidFill>
            <a:miter lim="800000"/>
            <a:headEnd/>
            <a:tailEnd/>
          </a:ln>
          <a:effectLst>
            <a:outerShdw dist="107763" dir="2700000" algn="ctr" rotWithShape="0">
              <a:schemeClr val="tx1"/>
            </a:outerShdw>
          </a:effectLst>
        </p:spPr>
        <p:txBody>
          <a:bodyPr wrap="none" anchor="ctr"/>
          <a:lstStyle/>
          <a:p>
            <a:endParaRPr lang="en-US"/>
          </a:p>
        </p:txBody>
      </p:sp>
      <p:sp>
        <p:nvSpPr>
          <p:cNvPr id="8196" name="Rectangle 3"/>
          <p:cNvSpPr>
            <a:spLocks noGrp="1" noChangeArrowheads="1"/>
          </p:cNvSpPr>
          <p:nvPr>
            <p:ph type="title"/>
          </p:nvPr>
        </p:nvSpPr>
        <p:spPr>
          <a:xfrm>
            <a:off x="457200" y="152400"/>
            <a:ext cx="8229600" cy="1143000"/>
          </a:xfrm>
        </p:spPr>
        <p:txBody>
          <a:bodyPr/>
          <a:lstStyle/>
          <a:p>
            <a:r>
              <a:rPr lang="en-US" dirty="0" smtClean="0"/>
              <a:t>Progress Violation of Algorithm 2</a:t>
            </a:r>
          </a:p>
        </p:txBody>
      </p:sp>
      <p:cxnSp>
        <p:nvCxnSpPr>
          <p:cNvPr id="28" name="Straight Arrow Connector 27"/>
          <p:cNvCxnSpPr/>
          <p:nvPr/>
        </p:nvCxnSpPr>
        <p:spPr>
          <a:xfrm>
            <a:off x="1219200" y="1303866"/>
            <a:ext cx="0" cy="39624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228600" y="4885266"/>
            <a:ext cx="689035" cy="369332"/>
          </a:xfrm>
          <a:prstGeom prst="rect">
            <a:avLst/>
          </a:prstGeom>
          <a:noFill/>
        </p:spPr>
        <p:txBody>
          <a:bodyPr wrap="none" rtlCol="0">
            <a:spAutoFit/>
          </a:bodyPr>
          <a:lstStyle/>
          <a:p>
            <a:r>
              <a:rPr lang="en-US" dirty="0" smtClean="0"/>
              <a:t>Time</a:t>
            </a:r>
            <a:endParaRPr lang="en-US" dirty="0"/>
          </a:p>
        </p:txBody>
      </p:sp>
      <p:sp>
        <p:nvSpPr>
          <p:cNvPr id="31" name="TextBox 30"/>
          <p:cNvSpPr txBox="1"/>
          <p:nvPr/>
        </p:nvSpPr>
        <p:spPr>
          <a:xfrm>
            <a:off x="2155527" y="1086934"/>
            <a:ext cx="1662635" cy="461665"/>
          </a:xfrm>
          <a:prstGeom prst="rect">
            <a:avLst/>
          </a:prstGeom>
          <a:noFill/>
        </p:spPr>
        <p:txBody>
          <a:bodyPr wrap="none" rtlCol="0">
            <a:spAutoFit/>
          </a:bodyPr>
          <a:lstStyle/>
          <a:p>
            <a:r>
              <a:rPr lang="en-US" sz="2400" dirty="0" smtClean="0"/>
              <a:t>P0 (i=0, j=1)</a:t>
            </a:r>
            <a:endParaRPr lang="en-US" sz="2400" dirty="0"/>
          </a:p>
        </p:txBody>
      </p:sp>
      <p:sp>
        <p:nvSpPr>
          <p:cNvPr id="34" name="TextBox 33"/>
          <p:cNvSpPr txBox="1"/>
          <p:nvPr/>
        </p:nvSpPr>
        <p:spPr>
          <a:xfrm>
            <a:off x="6892545" y="1066800"/>
            <a:ext cx="1662635" cy="461665"/>
          </a:xfrm>
          <a:prstGeom prst="rect">
            <a:avLst/>
          </a:prstGeom>
          <a:noFill/>
        </p:spPr>
        <p:txBody>
          <a:bodyPr wrap="none" rtlCol="0">
            <a:spAutoFit/>
          </a:bodyPr>
          <a:lstStyle/>
          <a:p>
            <a:r>
              <a:rPr lang="en-US" sz="2400" dirty="0" smtClean="0"/>
              <a:t>P1 (i=1, j=0)</a:t>
            </a:r>
            <a:endParaRPr lang="en-US" sz="2400" dirty="0"/>
          </a:p>
        </p:txBody>
      </p:sp>
      <p:sp>
        <p:nvSpPr>
          <p:cNvPr id="2" name="Rectangle 1"/>
          <p:cNvSpPr/>
          <p:nvPr/>
        </p:nvSpPr>
        <p:spPr>
          <a:xfrm>
            <a:off x="3792336" y="1066800"/>
            <a:ext cx="1003801" cy="430887"/>
          </a:xfrm>
          <a:prstGeom prst="rect">
            <a:avLst/>
          </a:prstGeom>
        </p:spPr>
        <p:txBody>
          <a:bodyPr wrap="none">
            <a:spAutoFit/>
          </a:bodyPr>
          <a:lstStyle/>
          <a:p>
            <a:r>
              <a:rPr lang="en-US" sz="2200" i="1" dirty="0" smtClean="0"/>
              <a:t>flag</a:t>
            </a:r>
            <a:r>
              <a:rPr lang="en-US" sz="2200" dirty="0" smtClean="0"/>
              <a:t>[0] </a:t>
            </a:r>
            <a:endParaRPr lang="en-US" sz="2200" dirty="0"/>
          </a:p>
        </p:txBody>
      </p:sp>
      <p:sp>
        <p:nvSpPr>
          <p:cNvPr id="14" name="Rectangle 13"/>
          <p:cNvSpPr/>
          <p:nvPr/>
        </p:nvSpPr>
        <p:spPr>
          <a:xfrm>
            <a:off x="5018347" y="1066800"/>
            <a:ext cx="1003801" cy="430887"/>
          </a:xfrm>
          <a:prstGeom prst="rect">
            <a:avLst/>
          </a:prstGeom>
        </p:spPr>
        <p:txBody>
          <a:bodyPr wrap="none">
            <a:spAutoFit/>
          </a:bodyPr>
          <a:lstStyle/>
          <a:p>
            <a:r>
              <a:rPr lang="en-US" sz="2200" i="1" dirty="0" smtClean="0"/>
              <a:t>flag</a:t>
            </a:r>
            <a:r>
              <a:rPr lang="en-US" sz="2200" dirty="0" smtClean="0"/>
              <a:t>[</a:t>
            </a:r>
            <a:r>
              <a:rPr lang="en-US" sz="2200" i="1" dirty="0" smtClean="0"/>
              <a:t>1</a:t>
            </a:r>
            <a:r>
              <a:rPr lang="en-US" sz="2200" dirty="0" smtClean="0"/>
              <a:t>] </a:t>
            </a:r>
            <a:endParaRPr lang="en-US" sz="2200" dirty="0"/>
          </a:p>
        </p:txBody>
      </p:sp>
      <p:sp>
        <p:nvSpPr>
          <p:cNvPr id="3" name="Rectangle 2"/>
          <p:cNvSpPr/>
          <p:nvPr/>
        </p:nvSpPr>
        <p:spPr>
          <a:xfrm>
            <a:off x="3895056" y="1532929"/>
            <a:ext cx="719812" cy="430887"/>
          </a:xfrm>
          <a:prstGeom prst="rect">
            <a:avLst/>
          </a:prstGeom>
        </p:spPr>
        <p:txBody>
          <a:bodyPr wrap="none">
            <a:spAutoFit/>
          </a:bodyPr>
          <a:lstStyle/>
          <a:p>
            <a:r>
              <a:rPr lang="en-US" sz="2200" i="1" dirty="0" smtClean="0"/>
              <a:t>false</a:t>
            </a:r>
            <a:endParaRPr lang="en-US" sz="2200" dirty="0"/>
          </a:p>
        </p:txBody>
      </p:sp>
      <p:sp>
        <p:nvSpPr>
          <p:cNvPr id="18" name="Rectangle 17"/>
          <p:cNvSpPr/>
          <p:nvPr/>
        </p:nvSpPr>
        <p:spPr>
          <a:xfrm>
            <a:off x="5029200" y="1530548"/>
            <a:ext cx="719812" cy="430887"/>
          </a:xfrm>
          <a:prstGeom prst="rect">
            <a:avLst/>
          </a:prstGeom>
        </p:spPr>
        <p:txBody>
          <a:bodyPr wrap="none">
            <a:spAutoFit/>
          </a:bodyPr>
          <a:lstStyle/>
          <a:p>
            <a:r>
              <a:rPr lang="en-US" sz="2200" i="1" dirty="0" smtClean="0"/>
              <a:t>false</a:t>
            </a:r>
            <a:endParaRPr lang="en-US" sz="22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30</a:t>
            </a:fld>
            <a:endParaRPr lang="en-US"/>
          </a:p>
        </p:txBody>
      </p:sp>
    </p:spTree>
    <p:extLst>
      <p:ext uri="{BB962C8B-B14F-4D97-AF65-F5344CB8AC3E}">
        <p14:creationId xmlns:p14="http://schemas.microsoft.com/office/powerpoint/2010/main" val="117190273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algn="ctr" eaLnBrk="0" fontAlgn="base" hangingPunct="0">
              <a:spcBef>
                <a:spcPct val="0"/>
              </a:spcBef>
              <a:spcAft>
                <a:spcPct val="0"/>
              </a:spcAft>
              <a:defRPr>
                <a:solidFill>
                  <a:schemeClr val="tx1"/>
                </a:solidFill>
                <a:latin typeface="Helvetica" pitchFamily="34" charset="0"/>
              </a:defRPr>
            </a:lvl6pPr>
            <a:lvl7pPr marL="2971800" indent="-228600" algn="ctr" eaLnBrk="0" fontAlgn="base" hangingPunct="0">
              <a:spcBef>
                <a:spcPct val="0"/>
              </a:spcBef>
              <a:spcAft>
                <a:spcPct val="0"/>
              </a:spcAft>
              <a:defRPr>
                <a:solidFill>
                  <a:schemeClr val="tx1"/>
                </a:solidFill>
                <a:latin typeface="Helvetica" pitchFamily="34" charset="0"/>
              </a:defRPr>
            </a:lvl7pPr>
            <a:lvl8pPr marL="3429000" indent="-228600" algn="ctr" eaLnBrk="0" fontAlgn="base" hangingPunct="0">
              <a:spcBef>
                <a:spcPct val="0"/>
              </a:spcBef>
              <a:spcAft>
                <a:spcPct val="0"/>
              </a:spcAft>
              <a:defRPr>
                <a:solidFill>
                  <a:schemeClr val="tx1"/>
                </a:solidFill>
                <a:latin typeface="Helvetica" pitchFamily="34" charset="0"/>
              </a:defRPr>
            </a:lvl8pPr>
            <a:lvl9pPr marL="3886200" indent="-228600" algn="ctr" eaLnBrk="0" fontAlgn="base" hangingPunct="0">
              <a:spcBef>
                <a:spcPct val="0"/>
              </a:spcBef>
              <a:spcAft>
                <a:spcPct val="0"/>
              </a:spcAft>
              <a:defRPr>
                <a:solidFill>
                  <a:schemeClr val="tx1"/>
                </a:solidFill>
                <a:latin typeface="Helvetica" pitchFamily="34" charset="0"/>
              </a:defRPr>
            </a:lvl9pPr>
          </a:lstStyle>
          <a:p>
            <a:r>
              <a:rPr lang="en-US" smtClean="0"/>
              <a:t>Operating Systems</a:t>
            </a:r>
          </a:p>
          <a:p>
            <a:endParaRPr lang="en-US" smtClean="0"/>
          </a:p>
        </p:txBody>
      </p:sp>
      <p:sp>
        <p:nvSpPr>
          <p:cNvPr id="8195" name="Rectangle 2"/>
          <p:cNvSpPr>
            <a:spLocks noChangeArrowheads="1"/>
          </p:cNvSpPr>
          <p:nvPr/>
        </p:nvSpPr>
        <p:spPr bwMode="auto">
          <a:xfrm>
            <a:off x="684213" y="342900"/>
            <a:ext cx="7831137" cy="685800"/>
          </a:xfrm>
          <a:prstGeom prst="rect">
            <a:avLst/>
          </a:prstGeom>
          <a:solidFill>
            <a:schemeClr val="bg1"/>
          </a:solidFill>
          <a:ln w="9525">
            <a:solidFill>
              <a:schemeClr val="tx1"/>
            </a:solidFill>
            <a:miter lim="800000"/>
            <a:headEnd/>
            <a:tailEnd/>
          </a:ln>
          <a:effectLst>
            <a:outerShdw dist="107763" dir="2700000" algn="ctr" rotWithShape="0">
              <a:schemeClr val="tx1"/>
            </a:outerShdw>
          </a:effectLst>
        </p:spPr>
        <p:txBody>
          <a:bodyPr wrap="none" anchor="ctr"/>
          <a:lstStyle/>
          <a:p>
            <a:endParaRPr lang="en-US"/>
          </a:p>
        </p:txBody>
      </p:sp>
      <p:sp>
        <p:nvSpPr>
          <p:cNvPr id="8196" name="Rectangle 3"/>
          <p:cNvSpPr>
            <a:spLocks noGrp="1" noChangeArrowheads="1"/>
          </p:cNvSpPr>
          <p:nvPr>
            <p:ph type="title"/>
          </p:nvPr>
        </p:nvSpPr>
        <p:spPr>
          <a:xfrm>
            <a:off x="457200" y="152400"/>
            <a:ext cx="8229600" cy="1143000"/>
          </a:xfrm>
        </p:spPr>
        <p:txBody>
          <a:bodyPr/>
          <a:lstStyle/>
          <a:p>
            <a:r>
              <a:rPr lang="en-US" dirty="0" smtClean="0"/>
              <a:t>Progress Violation of Algorithm 2</a:t>
            </a:r>
          </a:p>
        </p:txBody>
      </p:sp>
      <p:cxnSp>
        <p:nvCxnSpPr>
          <p:cNvPr id="28" name="Straight Arrow Connector 27"/>
          <p:cNvCxnSpPr/>
          <p:nvPr/>
        </p:nvCxnSpPr>
        <p:spPr>
          <a:xfrm>
            <a:off x="1219200" y="1303866"/>
            <a:ext cx="0" cy="39624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228600" y="4885266"/>
            <a:ext cx="689035" cy="369332"/>
          </a:xfrm>
          <a:prstGeom prst="rect">
            <a:avLst/>
          </a:prstGeom>
          <a:noFill/>
        </p:spPr>
        <p:txBody>
          <a:bodyPr wrap="none" rtlCol="0">
            <a:spAutoFit/>
          </a:bodyPr>
          <a:lstStyle/>
          <a:p>
            <a:r>
              <a:rPr lang="en-US" dirty="0" smtClean="0"/>
              <a:t>Time</a:t>
            </a:r>
            <a:endParaRPr lang="en-US" dirty="0"/>
          </a:p>
        </p:txBody>
      </p:sp>
      <p:sp>
        <p:nvSpPr>
          <p:cNvPr id="15" name="Rectangle 14"/>
          <p:cNvSpPr/>
          <p:nvPr/>
        </p:nvSpPr>
        <p:spPr>
          <a:xfrm>
            <a:off x="1447800" y="1900535"/>
            <a:ext cx="1814920" cy="461665"/>
          </a:xfrm>
          <a:prstGeom prst="rect">
            <a:avLst/>
          </a:prstGeom>
          <a:ln>
            <a:solidFill>
              <a:schemeClr val="tx1">
                <a:lumMod val="95000"/>
                <a:lumOff val="5000"/>
              </a:schemeClr>
            </a:solidFill>
          </a:ln>
        </p:spPr>
        <p:txBody>
          <a:bodyPr wrap="none">
            <a:spAutoFit/>
          </a:bodyPr>
          <a:lstStyle/>
          <a:p>
            <a:pPr>
              <a:buFontTx/>
              <a:buNone/>
              <a:tabLst>
                <a:tab pos="2005013" algn="l"/>
                <a:tab pos="2339975" algn="l"/>
                <a:tab pos="2630488" algn="l"/>
              </a:tabLst>
            </a:pPr>
            <a:r>
              <a:rPr lang="en-US" sz="2400" i="1" dirty="0" smtClean="0"/>
              <a:t>flag</a:t>
            </a:r>
            <a:r>
              <a:rPr lang="en-US" sz="2400" dirty="0" smtClean="0"/>
              <a:t>[</a:t>
            </a:r>
            <a:r>
              <a:rPr lang="en-US" sz="2400" i="1" dirty="0" smtClean="0"/>
              <a:t>i</a:t>
            </a:r>
            <a:r>
              <a:rPr lang="en-US" sz="2400" dirty="0"/>
              <a:t>] = </a:t>
            </a:r>
            <a:r>
              <a:rPr lang="en-US" sz="2400" i="1" dirty="0"/>
              <a:t>true</a:t>
            </a:r>
            <a:r>
              <a:rPr lang="en-US" sz="2400" dirty="0"/>
              <a:t>;</a:t>
            </a:r>
            <a:endParaRPr lang="en-US" sz="2200" dirty="0">
              <a:sym typeface="Symbol" pitchFamily="18" charset="2"/>
            </a:endParaRPr>
          </a:p>
        </p:txBody>
      </p:sp>
      <p:sp>
        <p:nvSpPr>
          <p:cNvPr id="3" name="Rectangle 2"/>
          <p:cNvSpPr/>
          <p:nvPr/>
        </p:nvSpPr>
        <p:spPr>
          <a:xfrm>
            <a:off x="3895056" y="1532929"/>
            <a:ext cx="719812" cy="430887"/>
          </a:xfrm>
          <a:prstGeom prst="rect">
            <a:avLst/>
          </a:prstGeom>
        </p:spPr>
        <p:txBody>
          <a:bodyPr wrap="none">
            <a:spAutoFit/>
          </a:bodyPr>
          <a:lstStyle/>
          <a:p>
            <a:r>
              <a:rPr lang="en-US" sz="2200" i="1" dirty="0" smtClean="0"/>
              <a:t>false</a:t>
            </a:r>
            <a:endParaRPr lang="en-US" sz="2200" dirty="0"/>
          </a:p>
        </p:txBody>
      </p:sp>
      <p:sp>
        <p:nvSpPr>
          <p:cNvPr id="18" name="Rectangle 17"/>
          <p:cNvSpPr/>
          <p:nvPr/>
        </p:nvSpPr>
        <p:spPr>
          <a:xfrm>
            <a:off x="5029200" y="1530548"/>
            <a:ext cx="719812" cy="430887"/>
          </a:xfrm>
          <a:prstGeom prst="rect">
            <a:avLst/>
          </a:prstGeom>
        </p:spPr>
        <p:txBody>
          <a:bodyPr wrap="none">
            <a:spAutoFit/>
          </a:bodyPr>
          <a:lstStyle/>
          <a:p>
            <a:r>
              <a:rPr lang="en-US" sz="2200" i="1" dirty="0" smtClean="0"/>
              <a:t>false</a:t>
            </a:r>
            <a:endParaRPr lang="en-US" sz="2200" dirty="0"/>
          </a:p>
        </p:txBody>
      </p:sp>
      <p:sp>
        <p:nvSpPr>
          <p:cNvPr id="19" name="Explosion 1 18"/>
          <p:cNvSpPr/>
          <p:nvPr/>
        </p:nvSpPr>
        <p:spPr>
          <a:xfrm>
            <a:off x="3189839" y="2357735"/>
            <a:ext cx="457200" cy="381000"/>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0" name="TextBox 19"/>
          <p:cNvSpPr txBox="1"/>
          <p:nvPr/>
        </p:nvSpPr>
        <p:spPr>
          <a:xfrm>
            <a:off x="1461038" y="2738735"/>
            <a:ext cx="1851789" cy="400110"/>
          </a:xfrm>
          <a:prstGeom prst="rect">
            <a:avLst/>
          </a:prstGeom>
          <a:noFill/>
        </p:spPr>
        <p:txBody>
          <a:bodyPr wrap="none" rtlCol="0">
            <a:spAutoFit/>
          </a:bodyPr>
          <a:lstStyle/>
          <a:p>
            <a:r>
              <a:rPr lang="en-US" sz="2000" dirty="0" smtClean="0"/>
              <a:t>Context switch</a:t>
            </a:r>
            <a:endParaRPr lang="en-US" sz="2000" dirty="0"/>
          </a:p>
        </p:txBody>
      </p:sp>
      <p:sp>
        <p:nvSpPr>
          <p:cNvPr id="21" name="Rectangle 20"/>
          <p:cNvSpPr/>
          <p:nvPr/>
        </p:nvSpPr>
        <p:spPr>
          <a:xfrm>
            <a:off x="3886200" y="1981200"/>
            <a:ext cx="700641" cy="430887"/>
          </a:xfrm>
          <a:prstGeom prst="rect">
            <a:avLst/>
          </a:prstGeom>
        </p:spPr>
        <p:txBody>
          <a:bodyPr wrap="none">
            <a:spAutoFit/>
          </a:bodyPr>
          <a:lstStyle/>
          <a:p>
            <a:r>
              <a:rPr lang="en-US" sz="2200" b="1" i="1" dirty="0" smtClean="0">
                <a:solidFill>
                  <a:srgbClr val="FF0000"/>
                </a:solidFill>
              </a:rPr>
              <a:t>True</a:t>
            </a:r>
            <a:endParaRPr lang="en-US" sz="2200" b="1" dirty="0">
              <a:solidFill>
                <a:srgbClr val="FF0000"/>
              </a:solidFill>
            </a:endParaRPr>
          </a:p>
        </p:txBody>
      </p:sp>
      <p:sp>
        <p:nvSpPr>
          <p:cNvPr id="33" name="TextBox 32"/>
          <p:cNvSpPr txBox="1"/>
          <p:nvPr/>
        </p:nvSpPr>
        <p:spPr>
          <a:xfrm>
            <a:off x="2155527" y="1086934"/>
            <a:ext cx="1662635" cy="461665"/>
          </a:xfrm>
          <a:prstGeom prst="rect">
            <a:avLst/>
          </a:prstGeom>
          <a:noFill/>
        </p:spPr>
        <p:txBody>
          <a:bodyPr wrap="none" rtlCol="0">
            <a:spAutoFit/>
          </a:bodyPr>
          <a:lstStyle/>
          <a:p>
            <a:r>
              <a:rPr lang="en-US" sz="2400" dirty="0" smtClean="0"/>
              <a:t>P0 (i=0, j=1)</a:t>
            </a:r>
            <a:endParaRPr lang="en-US" sz="2400" dirty="0"/>
          </a:p>
        </p:txBody>
      </p:sp>
      <p:sp>
        <p:nvSpPr>
          <p:cNvPr id="35" name="TextBox 34"/>
          <p:cNvSpPr txBox="1"/>
          <p:nvPr/>
        </p:nvSpPr>
        <p:spPr>
          <a:xfrm>
            <a:off x="6892545" y="1066800"/>
            <a:ext cx="1662635" cy="461665"/>
          </a:xfrm>
          <a:prstGeom prst="rect">
            <a:avLst/>
          </a:prstGeom>
          <a:noFill/>
        </p:spPr>
        <p:txBody>
          <a:bodyPr wrap="none" rtlCol="0">
            <a:spAutoFit/>
          </a:bodyPr>
          <a:lstStyle/>
          <a:p>
            <a:r>
              <a:rPr lang="en-US" sz="2400" dirty="0" smtClean="0"/>
              <a:t>P1 (i=1, j=0)</a:t>
            </a:r>
            <a:endParaRPr lang="en-US" sz="2400" dirty="0"/>
          </a:p>
        </p:txBody>
      </p:sp>
      <p:sp>
        <p:nvSpPr>
          <p:cNvPr id="36" name="Rectangle 35"/>
          <p:cNvSpPr/>
          <p:nvPr/>
        </p:nvSpPr>
        <p:spPr>
          <a:xfrm>
            <a:off x="3792336" y="1066800"/>
            <a:ext cx="1003801" cy="430887"/>
          </a:xfrm>
          <a:prstGeom prst="rect">
            <a:avLst/>
          </a:prstGeom>
        </p:spPr>
        <p:txBody>
          <a:bodyPr wrap="none">
            <a:spAutoFit/>
          </a:bodyPr>
          <a:lstStyle/>
          <a:p>
            <a:r>
              <a:rPr lang="en-US" sz="2200" i="1" dirty="0" smtClean="0"/>
              <a:t>flag</a:t>
            </a:r>
            <a:r>
              <a:rPr lang="en-US" sz="2200" dirty="0" smtClean="0"/>
              <a:t>[0] </a:t>
            </a:r>
            <a:endParaRPr lang="en-US" sz="2200" dirty="0"/>
          </a:p>
        </p:txBody>
      </p:sp>
      <p:sp>
        <p:nvSpPr>
          <p:cNvPr id="37" name="Rectangle 36"/>
          <p:cNvSpPr/>
          <p:nvPr/>
        </p:nvSpPr>
        <p:spPr>
          <a:xfrm>
            <a:off x="5018347" y="1066800"/>
            <a:ext cx="1003801" cy="430887"/>
          </a:xfrm>
          <a:prstGeom prst="rect">
            <a:avLst/>
          </a:prstGeom>
        </p:spPr>
        <p:txBody>
          <a:bodyPr wrap="none">
            <a:spAutoFit/>
          </a:bodyPr>
          <a:lstStyle/>
          <a:p>
            <a:r>
              <a:rPr lang="en-US" sz="2200" i="1" dirty="0" smtClean="0"/>
              <a:t>flag</a:t>
            </a:r>
            <a:r>
              <a:rPr lang="en-US" sz="2200" dirty="0" smtClean="0"/>
              <a:t>[</a:t>
            </a:r>
            <a:r>
              <a:rPr lang="en-US" sz="2200" i="1" dirty="0"/>
              <a:t>1</a:t>
            </a:r>
            <a:r>
              <a:rPr lang="en-US" sz="2200" dirty="0" smtClean="0"/>
              <a:t>] </a:t>
            </a:r>
            <a:endParaRPr lang="en-US" sz="2200" dirty="0"/>
          </a:p>
        </p:txBody>
      </p:sp>
      <p:sp>
        <p:nvSpPr>
          <p:cNvPr id="2" name="Slide Number Placeholder 1"/>
          <p:cNvSpPr>
            <a:spLocks noGrp="1"/>
          </p:cNvSpPr>
          <p:nvPr>
            <p:ph type="sldNum" sz="quarter" idx="12"/>
          </p:nvPr>
        </p:nvSpPr>
        <p:spPr/>
        <p:txBody>
          <a:bodyPr/>
          <a:lstStyle/>
          <a:p>
            <a:fld id="{B6F15528-21DE-4FAA-801E-634DDDAF4B2B}" type="slidenum">
              <a:rPr lang="en-US" smtClean="0"/>
              <a:pPr/>
              <a:t>31</a:t>
            </a:fld>
            <a:endParaRPr lang="en-US"/>
          </a:p>
        </p:txBody>
      </p:sp>
    </p:spTree>
    <p:extLst>
      <p:ext uri="{BB962C8B-B14F-4D97-AF65-F5344CB8AC3E}">
        <p14:creationId xmlns:p14="http://schemas.microsoft.com/office/powerpoint/2010/main" val="1233496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algn="ctr" eaLnBrk="0" fontAlgn="base" hangingPunct="0">
              <a:spcBef>
                <a:spcPct val="0"/>
              </a:spcBef>
              <a:spcAft>
                <a:spcPct val="0"/>
              </a:spcAft>
              <a:defRPr>
                <a:solidFill>
                  <a:schemeClr val="tx1"/>
                </a:solidFill>
                <a:latin typeface="Helvetica" pitchFamily="34" charset="0"/>
              </a:defRPr>
            </a:lvl6pPr>
            <a:lvl7pPr marL="2971800" indent="-228600" algn="ctr" eaLnBrk="0" fontAlgn="base" hangingPunct="0">
              <a:spcBef>
                <a:spcPct val="0"/>
              </a:spcBef>
              <a:spcAft>
                <a:spcPct val="0"/>
              </a:spcAft>
              <a:defRPr>
                <a:solidFill>
                  <a:schemeClr val="tx1"/>
                </a:solidFill>
                <a:latin typeface="Helvetica" pitchFamily="34" charset="0"/>
              </a:defRPr>
            </a:lvl7pPr>
            <a:lvl8pPr marL="3429000" indent="-228600" algn="ctr" eaLnBrk="0" fontAlgn="base" hangingPunct="0">
              <a:spcBef>
                <a:spcPct val="0"/>
              </a:spcBef>
              <a:spcAft>
                <a:spcPct val="0"/>
              </a:spcAft>
              <a:defRPr>
                <a:solidFill>
                  <a:schemeClr val="tx1"/>
                </a:solidFill>
                <a:latin typeface="Helvetica" pitchFamily="34" charset="0"/>
              </a:defRPr>
            </a:lvl8pPr>
            <a:lvl9pPr marL="3886200" indent="-228600" algn="ctr" eaLnBrk="0" fontAlgn="base" hangingPunct="0">
              <a:spcBef>
                <a:spcPct val="0"/>
              </a:spcBef>
              <a:spcAft>
                <a:spcPct val="0"/>
              </a:spcAft>
              <a:defRPr>
                <a:solidFill>
                  <a:schemeClr val="tx1"/>
                </a:solidFill>
                <a:latin typeface="Helvetica" pitchFamily="34" charset="0"/>
              </a:defRPr>
            </a:lvl9pPr>
          </a:lstStyle>
          <a:p>
            <a:r>
              <a:rPr lang="en-US" smtClean="0"/>
              <a:t>Operating Systems</a:t>
            </a:r>
          </a:p>
          <a:p>
            <a:endParaRPr lang="en-US" smtClean="0"/>
          </a:p>
        </p:txBody>
      </p:sp>
      <p:sp>
        <p:nvSpPr>
          <p:cNvPr id="8195" name="Rectangle 2"/>
          <p:cNvSpPr>
            <a:spLocks noChangeArrowheads="1"/>
          </p:cNvSpPr>
          <p:nvPr/>
        </p:nvSpPr>
        <p:spPr bwMode="auto">
          <a:xfrm>
            <a:off x="684213" y="342900"/>
            <a:ext cx="7831137" cy="685800"/>
          </a:xfrm>
          <a:prstGeom prst="rect">
            <a:avLst/>
          </a:prstGeom>
          <a:solidFill>
            <a:schemeClr val="bg1"/>
          </a:solidFill>
          <a:ln w="9525">
            <a:solidFill>
              <a:schemeClr val="tx1"/>
            </a:solidFill>
            <a:miter lim="800000"/>
            <a:headEnd/>
            <a:tailEnd/>
          </a:ln>
          <a:effectLst>
            <a:outerShdw dist="107763" dir="2700000" algn="ctr" rotWithShape="0">
              <a:schemeClr val="tx1"/>
            </a:outerShdw>
          </a:effectLst>
        </p:spPr>
        <p:txBody>
          <a:bodyPr wrap="none" anchor="ctr"/>
          <a:lstStyle/>
          <a:p>
            <a:endParaRPr lang="en-US"/>
          </a:p>
        </p:txBody>
      </p:sp>
      <p:sp>
        <p:nvSpPr>
          <p:cNvPr id="8196" name="Rectangle 3"/>
          <p:cNvSpPr>
            <a:spLocks noGrp="1" noChangeArrowheads="1"/>
          </p:cNvSpPr>
          <p:nvPr>
            <p:ph type="title"/>
          </p:nvPr>
        </p:nvSpPr>
        <p:spPr>
          <a:xfrm>
            <a:off x="457200" y="152400"/>
            <a:ext cx="8229600" cy="1143000"/>
          </a:xfrm>
        </p:spPr>
        <p:txBody>
          <a:bodyPr/>
          <a:lstStyle/>
          <a:p>
            <a:r>
              <a:rPr lang="en-US" dirty="0" smtClean="0"/>
              <a:t>Progress Violation of Algorithm 2</a:t>
            </a:r>
          </a:p>
        </p:txBody>
      </p:sp>
      <p:cxnSp>
        <p:nvCxnSpPr>
          <p:cNvPr id="28" name="Straight Arrow Connector 27"/>
          <p:cNvCxnSpPr/>
          <p:nvPr/>
        </p:nvCxnSpPr>
        <p:spPr>
          <a:xfrm>
            <a:off x="1219200" y="1303866"/>
            <a:ext cx="0" cy="39624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228600" y="4885266"/>
            <a:ext cx="689035" cy="369332"/>
          </a:xfrm>
          <a:prstGeom prst="rect">
            <a:avLst/>
          </a:prstGeom>
          <a:noFill/>
        </p:spPr>
        <p:txBody>
          <a:bodyPr wrap="none" rtlCol="0">
            <a:spAutoFit/>
          </a:bodyPr>
          <a:lstStyle/>
          <a:p>
            <a:r>
              <a:rPr lang="en-US" dirty="0" smtClean="0"/>
              <a:t>Time</a:t>
            </a:r>
            <a:endParaRPr lang="en-US" dirty="0"/>
          </a:p>
        </p:txBody>
      </p:sp>
      <p:sp>
        <p:nvSpPr>
          <p:cNvPr id="15" name="Rectangle 14"/>
          <p:cNvSpPr/>
          <p:nvPr/>
        </p:nvSpPr>
        <p:spPr>
          <a:xfrm>
            <a:off x="1447800" y="1900535"/>
            <a:ext cx="1814920" cy="461665"/>
          </a:xfrm>
          <a:prstGeom prst="rect">
            <a:avLst/>
          </a:prstGeom>
          <a:ln>
            <a:solidFill>
              <a:schemeClr val="tx1">
                <a:lumMod val="95000"/>
                <a:lumOff val="5000"/>
              </a:schemeClr>
            </a:solidFill>
          </a:ln>
        </p:spPr>
        <p:txBody>
          <a:bodyPr wrap="none">
            <a:spAutoFit/>
          </a:bodyPr>
          <a:lstStyle/>
          <a:p>
            <a:pPr>
              <a:buFontTx/>
              <a:buNone/>
              <a:tabLst>
                <a:tab pos="2005013" algn="l"/>
                <a:tab pos="2339975" algn="l"/>
                <a:tab pos="2630488" algn="l"/>
              </a:tabLst>
            </a:pPr>
            <a:r>
              <a:rPr lang="en-US" sz="2400" i="1" dirty="0" smtClean="0"/>
              <a:t>flag</a:t>
            </a:r>
            <a:r>
              <a:rPr lang="en-US" sz="2400" dirty="0" smtClean="0"/>
              <a:t>[</a:t>
            </a:r>
            <a:r>
              <a:rPr lang="en-US" sz="2400" i="1" dirty="0" smtClean="0"/>
              <a:t>i</a:t>
            </a:r>
            <a:r>
              <a:rPr lang="en-US" sz="2400" dirty="0"/>
              <a:t>] = </a:t>
            </a:r>
            <a:r>
              <a:rPr lang="en-US" sz="2400" i="1" dirty="0"/>
              <a:t>true</a:t>
            </a:r>
            <a:r>
              <a:rPr lang="en-US" sz="2400" dirty="0"/>
              <a:t>;</a:t>
            </a:r>
            <a:endParaRPr lang="en-US" sz="2200" dirty="0">
              <a:sym typeface="Symbol" pitchFamily="18" charset="2"/>
            </a:endParaRPr>
          </a:p>
        </p:txBody>
      </p:sp>
      <p:sp>
        <p:nvSpPr>
          <p:cNvPr id="17" name="Rectangle 16"/>
          <p:cNvSpPr/>
          <p:nvPr/>
        </p:nvSpPr>
        <p:spPr>
          <a:xfrm>
            <a:off x="6700430" y="2510135"/>
            <a:ext cx="1814920" cy="461665"/>
          </a:xfrm>
          <a:prstGeom prst="rect">
            <a:avLst/>
          </a:prstGeom>
          <a:ln>
            <a:solidFill>
              <a:schemeClr val="tx1">
                <a:lumMod val="95000"/>
                <a:lumOff val="5000"/>
              </a:schemeClr>
            </a:solidFill>
          </a:ln>
        </p:spPr>
        <p:txBody>
          <a:bodyPr wrap="none">
            <a:spAutoFit/>
          </a:bodyPr>
          <a:lstStyle/>
          <a:p>
            <a:pPr>
              <a:buFontTx/>
              <a:buNone/>
              <a:tabLst>
                <a:tab pos="2005013" algn="l"/>
                <a:tab pos="2339975" algn="l"/>
                <a:tab pos="2630488" algn="l"/>
              </a:tabLst>
            </a:pPr>
            <a:r>
              <a:rPr lang="en-US" sz="2400" i="1" dirty="0" smtClean="0"/>
              <a:t>flag</a:t>
            </a:r>
            <a:r>
              <a:rPr lang="en-US" sz="2400" dirty="0" smtClean="0"/>
              <a:t>[</a:t>
            </a:r>
            <a:r>
              <a:rPr lang="en-US" sz="2400" i="1" dirty="0" smtClean="0"/>
              <a:t>i</a:t>
            </a:r>
            <a:r>
              <a:rPr lang="en-US" sz="2400" dirty="0"/>
              <a:t>] = </a:t>
            </a:r>
            <a:r>
              <a:rPr lang="en-US" sz="2400" i="1" dirty="0"/>
              <a:t>true</a:t>
            </a:r>
            <a:r>
              <a:rPr lang="en-US" sz="2400" dirty="0"/>
              <a:t>;</a:t>
            </a:r>
            <a:endParaRPr lang="en-US" sz="2200" dirty="0">
              <a:sym typeface="Symbol" pitchFamily="18" charset="2"/>
            </a:endParaRPr>
          </a:p>
        </p:txBody>
      </p:sp>
      <p:sp>
        <p:nvSpPr>
          <p:cNvPr id="3" name="Rectangle 2"/>
          <p:cNvSpPr/>
          <p:nvPr/>
        </p:nvSpPr>
        <p:spPr>
          <a:xfrm>
            <a:off x="3895056" y="1532929"/>
            <a:ext cx="719812" cy="430887"/>
          </a:xfrm>
          <a:prstGeom prst="rect">
            <a:avLst/>
          </a:prstGeom>
        </p:spPr>
        <p:txBody>
          <a:bodyPr wrap="none">
            <a:spAutoFit/>
          </a:bodyPr>
          <a:lstStyle/>
          <a:p>
            <a:r>
              <a:rPr lang="en-US" sz="2200" i="1" dirty="0" smtClean="0"/>
              <a:t>false</a:t>
            </a:r>
            <a:endParaRPr lang="en-US" sz="2200" dirty="0"/>
          </a:p>
        </p:txBody>
      </p:sp>
      <p:sp>
        <p:nvSpPr>
          <p:cNvPr id="18" name="Rectangle 17"/>
          <p:cNvSpPr/>
          <p:nvPr/>
        </p:nvSpPr>
        <p:spPr>
          <a:xfrm>
            <a:off x="5029200" y="1530548"/>
            <a:ext cx="719812" cy="430887"/>
          </a:xfrm>
          <a:prstGeom prst="rect">
            <a:avLst/>
          </a:prstGeom>
        </p:spPr>
        <p:txBody>
          <a:bodyPr wrap="none">
            <a:spAutoFit/>
          </a:bodyPr>
          <a:lstStyle/>
          <a:p>
            <a:r>
              <a:rPr lang="en-US" sz="2200" i="1" dirty="0" smtClean="0"/>
              <a:t>false</a:t>
            </a:r>
            <a:endParaRPr lang="en-US" sz="2200" dirty="0"/>
          </a:p>
        </p:txBody>
      </p:sp>
      <p:sp>
        <p:nvSpPr>
          <p:cNvPr id="19" name="Explosion 1 18"/>
          <p:cNvSpPr/>
          <p:nvPr/>
        </p:nvSpPr>
        <p:spPr>
          <a:xfrm>
            <a:off x="3189839" y="2357735"/>
            <a:ext cx="457200" cy="381000"/>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0" name="TextBox 19"/>
          <p:cNvSpPr txBox="1"/>
          <p:nvPr/>
        </p:nvSpPr>
        <p:spPr>
          <a:xfrm>
            <a:off x="1461038" y="2738735"/>
            <a:ext cx="1851789" cy="400110"/>
          </a:xfrm>
          <a:prstGeom prst="rect">
            <a:avLst/>
          </a:prstGeom>
          <a:noFill/>
        </p:spPr>
        <p:txBody>
          <a:bodyPr wrap="none" rtlCol="0">
            <a:spAutoFit/>
          </a:bodyPr>
          <a:lstStyle/>
          <a:p>
            <a:r>
              <a:rPr lang="en-US" sz="2000" dirty="0" smtClean="0"/>
              <a:t>Context switch</a:t>
            </a:r>
            <a:endParaRPr lang="en-US" sz="2000" dirty="0"/>
          </a:p>
        </p:txBody>
      </p:sp>
      <p:sp>
        <p:nvSpPr>
          <p:cNvPr id="21" name="Rectangle 20"/>
          <p:cNvSpPr/>
          <p:nvPr/>
        </p:nvSpPr>
        <p:spPr>
          <a:xfrm>
            <a:off x="3886200" y="1981200"/>
            <a:ext cx="700641" cy="430887"/>
          </a:xfrm>
          <a:prstGeom prst="rect">
            <a:avLst/>
          </a:prstGeom>
        </p:spPr>
        <p:txBody>
          <a:bodyPr wrap="none">
            <a:spAutoFit/>
          </a:bodyPr>
          <a:lstStyle/>
          <a:p>
            <a:r>
              <a:rPr lang="en-US" sz="2200" b="1" i="1" dirty="0" smtClean="0">
                <a:solidFill>
                  <a:srgbClr val="FF0000"/>
                </a:solidFill>
              </a:rPr>
              <a:t>True</a:t>
            </a:r>
            <a:endParaRPr lang="en-US" sz="2200" b="1" dirty="0">
              <a:solidFill>
                <a:srgbClr val="FF0000"/>
              </a:solidFill>
            </a:endParaRPr>
          </a:p>
        </p:txBody>
      </p:sp>
      <p:sp>
        <p:nvSpPr>
          <p:cNvPr id="22" name="Rectangle 21"/>
          <p:cNvSpPr/>
          <p:nvPr/>
        </p:nvSpPr>
        <p:spPr>
          <a:xfrm>
            <a:off x="5130652" y="2696885"/>
            <a:ext cx="700641" cy="430887"/>
          </a:xfrm>
          <a:prstGeom prst="rect">
            <a:avLst/>
          </a:prstGeom>
        </p:spPr>
        <p:txBody>
          <a:bodyPr wrap="none">
            <a:spAutoFit/>
          </a:bodyPr>
          <a:lstStyle/>
          <a:p>
            <a:r>
              <a:rPr lang="en-US" sz="2200" b="1" i="1" dirty="0" smtClean="0">
                <a:solidFill>
                  <a:srgbClr val="FF0000"/>
                </a:solidFill>
              </a:rPr>
              <a:t>True</a:t>
            </a:r>
            <a:endParaRPr lang="en-US" sz="2200" b="1" dirty="0">
              <a:solidFill>
                <a:srgbClr val="FF0000"/>
              </a:solidFill>
            </a:endParaRPr>
          </a:p>
        </p:txBody>
      </p:sp>
      <p:sp>
        <p:nvSpPr>
          <p:cNvPr id="24" name="Explosion 1 23"/>
          <p:cNvSpPr/>
          <p:nvPr/>
        </p:nvSpPr>
        <p:spPr>
          <a:xfrm>
            <a:off x="6388672" y="3648706"/>
            <a:ext cx="457200" cy="381000"/>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5" name="Rectangle 24"/>
          <p:cNvSpPr/>
          <p:nvPr/>
        </p:nvSpPr>
        <p:spPr>
          <a:xfrm>
            <a:off x="6713882" y="3124200"/>
            <a:ext cx="1943161" cy="461665"/>
          </a:xfrm>
          <a:prstGeom prst="rect">
            <a:avLst/>
          </a:prstGeom>
          <a:ln>
            <a:solidFill>
              <a:schemeClr val="tx1">
                <a:lumMod val="95000"/>
                <a:lumOff val="5000"/>
              </a:schemeClr>
            </a:solidFill>
          </a:ln>
        </p:spPr>
        <p:txBody>
          <a:bodyPr wrap="none">
            <a:spAutoFit/>
          </a:bodyPr>
          <a:lstStyle/>
          <a:p>
            <a:pPr>
              <a:buFontTx/>
              <a:buNone/>
              <a:tabLst>
                <a:tab pos="2403475" algn="l"/>
                <a:tab pos="2684463" algn="l"/>
                <a:tab pos="2974975" algn="l"/>
              </a:tabLst>
            </a:pPr>
            <a:r>
              <a:rPr lang="en-US" sz="2400" dirty="0"/>
              <a:t>while (</a:t>
            </a:r>
            <a:r>
              <a:rPr lang="en-US" sz="2400" i="1" dirty="0"/>
              <a:t>flag</a:t>
            </a:r>
            <a:r>
              <a:rPr lang="en-US" sz="2400" dirty="0"/>
              <a:t>[</a:t>
            </a:r>
            <a:r>
              <a:rPr lang="en-US" sz="2400" i="1" dirty="0"/>
              <a:t>j</a:t>
            </a:r>
            <a:r>
              <a:rPr lang="en-US" sz="2400" dirty="0"/>
              <a:t>]);</a:t>
            </a:r>
          </a:p>
        </p:txBody>
      </p:sp>
      <p:sp>
        <p:nvSpPr>
          <p:cNvPr id="30" name="TextBox 29"/>
          <p:cNvSpPr txBox="1"/>
          <p:nvPr/>
        </p:nvSpPr>
        <p:spPr>
          <a:xfrm>
            <a:off x="6506534" y="4031659"/>
            <a:ext cx="1593706" cy="461665"/>
          </a:xfrm>
          <a:prstGeom prst="rect">
            <a:avLst/>
          </a:prstGeom>
          <a:noFill/>
        </p:spPr>
        <p:txBody>
          <a:bodyPr wrap="none" rtlCol="0">
            <a:spAutoFit/>
          </a:bodyPr>
          <a:lstStyle/>
          <a:p>
            <a:r>
              <a:rPr lang="en-US" sz="2400" b="1" dirty="0" smtClean="0">
                <a:solidFill>
                  <a:srgbClr val="FF0000"/>
                </a:solidFill>
                <a:sym typeface="Wingdings" pitchFamily="2" charset="2"/>
              </a:rPr>
              <a:t>  Looping</a:t>
            </a:r>
            <a:endParaRPr lang="en-US" sz="2400" dirty="0"/>
          </a:p>
        </p:txBody>
      </p:sp>
      <p:cxnSp>
        <p:nvCxnSpPr>
          <p:cNvPr id="32" name="Curved Connector 31"/>
          <p:cNvCxnSpPr>
            <a:endCxn id="30" idx="0"/>
          </p:cNvCxnSpPr>
          <p:nvPr/>
        </p:nvCxnSpPr>
        <p:spPr>
          <a:xfrm rot="16200000" flipH="1">
            <a:off x="6989063" y="3717335"/>
            <a:ext cx="454652" cy="173995"/>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2155527" y="1086934"/>
            <a:ext cx="1662635" cy="461665"/>
          </a:xfrm>
          <a:prstGeom prst="rect">
            <a:avLst/>
          </a:prstGeom>
          <a:noFill/>
        </p:spPr>
        <p:txBody>
          <a:bodyPr wrap="none" rtlCol="0">
            <a:spAutoFit/>
          </a:bodyPr>
          <a:lstStyle/>
          <a:p>
            <a:r>
              <a:rPr lang="en-US" sz="2400" dirty="0" smtClean="0"/>
              <a:t>P0 (i=0, j=1)</a:t>
            </a:r>
            <a:endParaRPr lang="en-US" sz="2400" dirty="0"/>
          </a:p>
        </p:txBody>
      </p:sp>
      <p:sp>
        <p:nvSpPr>
          <p:cNvPr id="35" name="TextBox 34"/>
          <p:cNvSpPr txBox="1"/>
          <p:nvPr/>
        </p:nvSpPr>
        <p:spPr>
          <a:xfrm>
            <a:off x="6892545" y="1066800"/>
            <a:ext cx="1662635" cy="461665"/>
          </a:xfrm>
          <a:prstGeom prst="rect">
            <a:avLst/>
          </a:prstGeom>
          <a:noFill/>
        </p:spPr>
        <p:txBody>
          <a:bodyPr wrap="none" rtlCol="0">
            <a:spAutoFit/>
          </a:bodyPr>
          <a:lstStyle/>
          <a:p>
            <a:r>
              <a:rPr lang="en-US" sz="2400" dirty="0" smtClean="0"/>
              <a:t>P1 (i=1, j=0)</a:t>
            </a:r>
            <a:endParaRPr lang="en-US" sz="2400" dirty="0"/>
          </a:p>
        </p:txBody>
      </p:sp>
      <p:sp>
        <p:nvSpPr>
          <p:cNvPr id="36" name="Rectangle 35"/>
          <p:cNvSpPr/>
          <p:nvPr/>
        </p:nvSpPr>
        <p:spPr>
          <a:xfrm>
            <a:off x="3792336" y="1066800"/>
            <a:ext cx="1003801" cy="430887"/>
          </a:xfrm>
          <a:prstGeom prst="rect">
            <a:avLst/>
          </a:prstGeom>
        </p:spPr>
        <p:txBody>
          <a:bodyPr wrap="none">
            <a:spAutoFit/>
          </a:bodyPr>
          <a:lstStyle/>
          <a:p>
            <a:r>
              <a:rPr lang="en-US" sz="2200" i="1" dirty="0" smtClean="0"/>
              <a:t>flag</a:t>
            </a:r>
            <a:r>
              <a:rPr lang="en-US" sz="2200" dirty="0" smtClean="0"/>
              <a:t>[0] </a:t>
            </a:r>
            <a:endParaRPr lang="en-US" sz="2200" dirty="0"/>
          </a:p>
        </p:txBody>
      </p:sp>
      <p:sp>
        <p:nvSpPr>
          <p:cNvPr id="37" name="Rectangle 36"/>
          <p:cNvSpPr/>
          <p:nvPr/>
        </p:nvSpPr>
        <p:spPr>
          <a:xfrm>
            <a:off x="5018347" y="1066800"/>
            <a:ext cx="1003801" cy="430887"/>
          </a:xfrm>
          <a:prstGeom prst="rect">
            <a:avLst/>
          </a:prstGeom>
        </p:spPr>
        <p:txBody>
          <a:bodyPr wrap="none">
            <a:spAutoFit/>
          </a:bodyPr>
          <a:lstStyle/>
          <a:p>
            <a:r>
              <a:rPr lang="en-US" sz="2200" i="1" dirty="0" smtClean="0"/>
              <a:t>flag</a:t>
            </a:r>
            <a:r>
              <a:rPr lang="en-US" sz="2200" dirty="0" smtClean="0"/>
              <a:t>[</a:t>
            </a:r>
            <a:r>
              <a:rPr lang="en-US" sz="2200" i="1" dirty="0"/>
              <a:t>1</a:t>
            </a:r>
            <a:r>
              <a:rPr lang="en-US" sz="2200" dirty="0" smtClean="0"/>
              <a:t>] </a:t>
            </a:r>
            <a:endParaRPr lang="en-US" sz="2200" dirty="0"/>
          </a:p>
        </p:txBody>
      </p:sp>
      <p:sp>
        <p:nvSpPr>
          <p:cNvPr id="2" name="Slide Number Placeholder 1"/>
          <p:cNvSpPr>
            <a:spLocks noGrp="1"/>
          </p:cNvSpPr>
          <p:nvPr>
            <p:ph type="sldNum" sz="quarter" idx="12"/>
          </p:nvPr>
        </p:nvSpPr>
        <p:spPr/>
        <p:txBody>
          <a:bodyPr/>
          <a:lstStyle/>
          <a:p>
            <a:fld id="{B6F15528-21DE-4FAA-801E-634DDDAF4B2B}" type="slidenum">
              <a:rPr lang="en-US" smtClean="0"/>
              <a:pPr/>
              <a:t>32</a:t>
            </a:fld>
            <a:endParaRPr lang="en-US"/>
          </a:p>
        </p:txBody>
      </p:sp>
    </p:spTree>
    <p:extLst>
      <p:ext uri="{BB962C8B-B14F-4D97-AF65-F5344CB8AC3E}">
        <p14:creationId xmlns:p14="http://schemas.microsoft.com/office/powerpoint/2010/main" val="43181526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algn="ctr" eaLnBrk="0" fontAlgn="base" hangingPunct="0">
              <a:spcBef>
                <a:spcPct val="0"/>
              </a:spcBef>
              <a:spcAft>
                <a:spcPct val="0"/>
              </a:spcAft>
              <a:defRPr>
                <a:solidFill>
                  <a:schemeClr val="tx1"/>
                </a:solidFill>
                <a:latin typeface="Helvetica" pitchFamily="34" charset="0"/>
              </a:defRPr>
            </a:lvl6pPr>
            <a:lvl7pPr marL="2971800" indent="-228600" algn="ctr" eaLnBrk="0" fontAlgn="base" hangingPunct="0">
              <a:spcBef>
                <a:spcPct val="0"/>
              </a:spcBef>
              <a:spcAft>
                <a:spcPct val="0"/>
              </a:spcAft>
              <a:defRPr>
                <a:solidFill>
                  <a:schemeClr val="tx1"/>
                </a:solidFill>
                <a:latin typeface="Helvetica" pitchFamily="34" charset="0"/>
              </a:defRPr>
            </a:lvl7pPr>
            <a:lvl8pPr marL="3429000" indent="-228600" algn="ctr" eaLnBrk="0" fontAlgn="base" hangingPunct="0">
              <a:spcBef>
                <a:spcPct val="0"/>
              </a:spcBef>
              <a:spcAft>
                <a:spcPct val="0"/>
              </a:spcAft>
              <a:defRPr>
                <a:solidFill>
                  <a:schemeClr val="tx1"/>
                </a:solidFill>
                <a:latin typeface="Helvetica" pitchFamily="34" charset="0"/>
              </a:defRPr>
            </a:lvl8pPr>
            <a:lvl9pPr marL="3886200" indent="-228600" algn="ctr" eaLnBrk="0" fontAlgn="base" hangingPunct="0">
              <a:spcBef>
                <a:spcPct val="0"/>
              </a:spcBef>
              <a:spcAft>
                <a:spcPct val="0"/>
              </a:spcAft>
              <a:defRPr>
                <a:solidFill>
                  <a:schemeClr val="tx1"/>
                </a:solidFill>
                <a:latin typeface="Helvetica" pitchFamily="34" charset="0"/>
              </a:defRPr>
            </a:lvl9pPr>
          </a:lstStyle>
          <a:p>
            <a:r>
              <a:rPr lang="en-US" smtClean="0"/>
              <a:t>Operating Systems</a:t>
            </a:r>
          </a:p>
          <a:p>
            <a:endParaRPr lang="en-US" smtClean="0"/>
          </a:p>
        </p:txBody>
      </p:sp>
      <p:sp>
        <p:nvSpPr>
          <p:cNvPr id="8195" name="Rectangle 2"/>
          <p:cNvSpPr>
            <a:spLocks noChangeArrowheads="1"/>
          </p:cNvSpPr>
          <p:nvPr/>
        </p:nvSpPr>
        <p:spPr bwMode="auto">
          <a:xfrm>
            <a:off x="684213" y="342900"/>
            <a:ext cx="7831137" cy="685800"/>
          </a:xfrm>
          <a:prstGeom prst="rect">
            <a:avLst/>
          </a:prstGeom>
          <a:solidFill>
            <a:schemeClr val="bg1"/>
          </a:solidFill>
          <a:ln w="9525">
            <a:solidFill>
              <a:schemeClr val="tx1"/>
            </a:solidFill>
            <a:miter lim="800000"/>
            <a:headEnd/>
            <a:tailEnd/>
          </a:ln>
          <a:effectLst>
            <a:outerShdw dist="107763" dir="2700000" algn="ctr" rotWithShape="0">
              <a:schemeClr val="tx1"/>
            </a:outerShdw>
          </a:effectLst>
        </p:spPr>
        <p:txBody>
          <a:bodyPr wrap="none" anchor="ctr"/>
          <a:lstStyle/>
          <a:p>
            <a:endParaRPr lang="en-US"/>
          </a:p>
        </p:txBody>
      </p:sp>
      <p:sp>
        <p:nvSpPr>
          <p:cNvPr id="8196" name="Rectangle 3"/>
          <p:cNvSpPr>
            <a:spLocks noGrp="1" noChangeArrowheads="1"/>
          </p:cNvSpPr>
          <p:nvPr>
            <p:ph type="title"/>
          </p:nvPr>
        </p:nvSpPr>
        <p:spPr>
          <a:xfrm>
            <a:off x="457200" y="152400"/>
            <a:ext cx="8229600" cy="1143000"/>
          </a:xfrm>
        </p:spPr>
        <p:txBody>
          <a:bodyPr/>
          <a:lstStyle/>
          <a:p>
            <a:r>
              <a:rPr lang="en-US" dirty="0" smtClean="0"/>
              <a:t>Progress Violation of Algorithm 2</a:t>
            </a:r>
          </a:p>
        </p:txBody>
      </p:sp>
      <p:cxnSp>
        <p:nvCxnSpPr>
          <p:cNvPr id="28" name="Straight Arrow Connector 27"/>
          <p:cNvCxnSpPr/>
          <p:nvPr/>
        </p:nvCxnSpPr>
        <p:spPr>
          <a:xfrm>
            <a:off x="1219200" y="1303866"/>
            <a:ext cx="0" cy="39624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228600" y="4885266"/>
            <a:ext cx="689035" cy="369332"/>
          </a:xfrm>
          <a:prstGeom prst="rect">
            <a:avLst/>
          </a:prstGeom>
          <a:noFill/>
        </p:spPr>
        <p:txBody>
          <a:bodyPr wrap="none" rtlCol="0">
            <a:spAutoFit/>
          </a:bodyPr>
          <a:lstStyle/>
          <a:p>
            <a:r>
              <a:rPr lang="en-US" dirty="0" smtClean="0"/>
              <a:t>Time</a:t>
            </a:r>
            <a:endParaRPr lang="en-US" dirty="0"/>
          </a:p>
        </p:txBody>
      </p:sp>
      <p:sp>
        <p:nvSpPr>
          <p:cNvPr id="15" name="Rectangle 14"/>
          <p:cNvSpPr/>
          <p:nvPr/>
        </p:nvSpPr>
        <p:spPr>
          <a:xfrm>
            <a:off x="1447800" y="1900535"/>
            <a:ext cx="1814920" cy="461665"/>
          </a:xfrm>
          <a:prstGeom prst="rect">
            <a:avLst/>
          </a:prstGeom>
          <a:ln>
            <a:solidFill>
              <a:schemeClr val="tx1">
                <a:lumMod val="95000"/>
                <a:lumOff val="5000"/>
              </a:schemeClr>
            </a:solidFill>
          </a:ln>
        </p:spPr>
        <p:txBody>
          <a:bodyPr wrap="none">
            <a:spAutoFit/>
          </a:bodyPr>
          <a:lstStyle/>
          <a:p>
            <a:pPr>
              <a:buFontTx/>
              <a:buNone/>
              <a:tabLst>
                <a:tab pos="2005013" algn="l"/>
                <a:tab pos="2339975" algn="l"/>
                <a:tab pos="2630488" algn="l"/>
              </a:tabLst>
            </a:pPr>
            <a:r>
              <a:rPr lang="en-US" sz="2400" i="1" dirty="0" smtClean="0"/>
              <a:t>flag</a:t>
            </a:r>
            <a:r>
              <a:rPr lang="en-US" sz="2400" dirty="0" smtClean="0"/>
              <a:t>[</a:t>
            </a:r>
            <a:r>
              <a:rPr lang="en-US" sz="2400" i="1" dirty="0" smtClean="0"/>
              <a:t>i</a:t>
            </a:r>
            <a:r>
              <a:rPr lang="en-US" sz="2400" dirty="0"/>
              <a:t>] = </a:t>
            </a:r>
            <a:r>
              <a:rPr lang="en-US" sz="2400" i="1" dirty="0"/>
              <a:t>true</a:t>
            </a:r>
            <a:r>
              <a:rPr lang="en-US" sz="2400" dirty="0"/>
              <a:t>;</a:t>
            </a:r>
            <a:endParaRPr lang="en-US" sz="2200" dirty="0">
              <a:sym typeface="Symbol" pitchFamily="18" charset="2"/>
            </a:endParaRPr>
          </a:p>
        </p:txBody>
      </p:sp>
      <p:sp>
        <p:nvSpPr>
          <p:cNvPr id="17" name="Rectangle 16"/>
          <p:cNvSpPr/>
          <p:nvPr/>
        </p:nvSpPr>
        <p:spPr>
          <a:xfrm>
            <a:off x="6700430" y="2510135"/>
            <a:ext cx="1814920" cy="461665"/>
          </a:xfrm>
          <a:prstGeom prst="rect">
            <a:avLst/>
          </a:prstGeom>
          <a:ln>
            <a:solidFill>
              <a:schemeClr val="tx1">
                <a:lumMod val="95000"/>
                <a:lumOff val="5000"/>
              </a:schemeClr>
            </a:solidFill>
          </a:ln>
        </p:spPr>
        <p:txBody>
          <a:bodyPr wrap="none">
            <a:spAutoFit/>
          </a:bodyPr>
          <a:lstStyle/>
          <a:p>
            <a:pPr>
              <a:buFontTx/>
              <a:buNone/>
              <a:tabLst>
                <a:tab pos="2005013" algn="l"/>
                <a:tab pos="2339975" algn="l"/>
                <a:tab pos="2630488" algn="l"/>
              </a:tabLst>
            </a:pPr>
            <a:r>
              <a:rPr lang="en-US" sz="2400" i="1" dirty="0" smtClean="0"/>
              <a:t>flag</a:t>
            </a:r>
            <a:r>
              <a:rPr lang="en-US" sz="2400" dirty="0" smtClean="0"/>
              <a:t>[</a:t>
            </a:r>
            <a:r>
              <a:rPr lang="en-US" sz="2400" i="1" dirty="0" smtClean="0"/>
              <a:t>i</a:t>
            </a:r>
            <a:r>
              <a:rPr lang="en-US" sz="2400" dirty="0"/>
              <a:t>] = </a:t>
            </a:r>
            <a:r>
              <a:rPr lang="en-US" sz="2400" i="1" dirty="0"/>
              <a:t>true</a:t>
            </a:r>
            <a:r>
              <a:rPr lang="en-US" sz="2400" dirty="0"/>
              <a:t>;</a:t>
            </a:r>
            <a:endParaRPr lang="en-US" sz="2200" dirty="0">
              <a:sym typeface="Symbol" pitchFamily="18" charset="2"/>
            </a:endParaRPr>
          </a:p>
        </p:txBody>
      </p:sp>
      <p:sp>
        <p:nvSpPr>
          <p:cNvPr id="3" name="Rectangle 2"/>
          <p:cNvSpPr/>
          <p:nvPr/>
        </p:nvSpPr>
        <p:spPr>
          <a:xfrm>
            <a:off x="3895056" y="1532929"/>
            <a:ext cx="719812" cy="430887"/>
          </a:xfrm>
          <a:prstGeom prst="rect">
            <a:avLst/>
          </a:prstGeom>
        </p:spPr>
        <p:txBody>
          <a:bodyPr wrap="none">
            <a:spAutoFit/>
          </a:bodyPr>
          <a:lstStyle/>
          <a:p>
            <a:r>
              <a:rPr lang="en-US" sz="2200" i="1" dirty="0" smtClean="0"/>
              <a:t>false</a:t>
            </a:r>
            <a:endParaRPr lang="en-US" sz="2200" dirty="0"/>
          </a:p>
        </p:txBody>
      </p:sp>
      <p:sp>
        <p:nvSpPr>
          <p:cNvPr id="18" name="Rectangle 17"/>
          <p:cNvSpPr/>
          <p:nvPr/>
        </p:nvSpPr>
        <p:spPr>
          <a:xfrm>
            <a:off x="5029200" y="1530548"/>
            <a:ext cx="719812" cy="430887"/>
          </a:xfrm>
          <a:prstGeom prst="rect">
            <a:avLst/>
          </a:prstGeom>
        </p:spPr>
        <p:txBody>
          <a:bodyPr wrap="none">
            <a:spAutoFit/>
          </a:bodyPr>
          <a:lstStyle/>
          <a:p>
            <a:r>
              <a:rPr lang="en-US" sz="2200" i="1" dirty="0" smtClean="0"/>
              <a:t>false</a:t>
            </a:r>
            <a:endParaRPr lang="en-US" sz="2200" dirty="0"/>
          </a:p>
        </p:txBody>
      </p:sp>
      <p:sp>
        <p:nvSpPr>
          <p:cNvPr id="19" name="Explosion 1 18"/>
          <p:cNvSpPr/>
          <p:nvPr/>
        </p:nvSpPr>
        <p:spPr>
          <a:xfrm>
            <a:off x="3189839" y="2357735"/>
            <a:ext cx="457200" cy="381000"/>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0" name="TextBox 19"/>
          <p:cNvSpPr txBox="1"/>
          <p:nvPr/>
        </p:nvSpPr>
        <p:spPr>
          <a:xfrm>
            <a:off x="1461038" y="2738735"/>
            <a:ext cx="1851789" cy="400110"/>
          </a:xfrm>
          <a:prstGeom prst="rect">
            <a:avLst/>
          </a:prstGeom>
          <a:noFill/>
        </p:spPr>
        <p:txBody>
          <a:bodyPr wrap="none" rtlCol="0">
            <a:spAutoFit/>
          </a:bodyPr>
          <a:lstStyle/>
          <a:p>
            <a:r>
              <a:rPr lang="en-US" sz="2000" dirty="0" smtClean="0"/>
              <a:t>Context switch</a:t>
            </a:r>
            <a:endParaRPr lang="en-US" sz="2000" dirty="0"/>
          </a:p>
        </p:txBody>
      </p:sp>
      <p:sp>
        <p:nvSpPr>
          <p:cNvPr id="21" name="Rectangle 20"/>
          <p:cNvSpPr/>
          <p:nvPr/>
        </p:nvSpPr>
        <p:spPr>
          <a:xfrm>
            <a:off x="3886200" y="1981200"/>
            <a:ext cx="700641" cy="430887"/>
          </a:xfrm>
          <a:prstGeom prst="rect">
            <a:avLst/>
          </a:prstGeom>
        </p:spPr>
        <p:txBody>
          <a:bodyPr wrap="none">
            <a:spAutoFit/>
          </a:bodyPr>
          <a:lstStyle/>
          <a:p>
            <a:r>
              <a:rPr lang="en-US" sz="2200" b="1" i="1" dirty="0" smtClean="0">
                <a:solidFill>
                  <a:srgbClr val="FF0000"/>
                </a:solidFill>
              </a:rPr>
              <a:t>True</a:t>
            </a:r>
            <a:endParaRPr lang="en-US" sz="2200" b="1" dirty="0">
              <a:solidFill>
                <a:srgbClr val="FF0000"/>
              </a:solidFill>
            </a:endParaRPr>
          </a:p>
        </p:txBody>
      </p:sp>
      <p:sp>
        <p:nvSpPr>
          <p:cNvPr id="22" name="Rectangle 21"/>
          <p:cNvSpPr/>
          <p:nvPr/>
        </p:nvSpPr>
        <p:spPr>
          <a:xfrm>
            <a:off x="5130652" y="2696885"/>
            <a:ext cx="700641" cy="430887"/>
          </a:xfrm>
          <a:prstGeom prst="rect">
            <a:avLst/>
          </a:prstGeom>
        </p:spPr>
        <p:txBody>
          <a:bodyPr wrap="none">
            <a:spAutoFit/>
          </a:bodyPr>
          <a:lstStyle/>
          <a:p>
            <a:r>
              <a:rPr lang="en-US" sz="2200" b="1" i="1" dirty="0" smtClean="0">
                <a:solidFill>
                  <a:srgbClr val="FF0000"/>
                </a:solidFill>
              </a:rPr>
              <a:t>True</a:t>
            </a:r>
            <a:endParaRPr lang="en-US" sz="2200" b="1" dirty="0">
              <a:solidFill>
                <a:srgbClr val="FF0000"/>
              </a:solidFill>
            </a:endParaRPr>
          </a:p>
        </p:txBody>
      </p:sp>
      <p:sp>
        <p:nvSpPr>
          <p:cNvPr id="23" name="Rectangle 22"/>
          <p:cNvSpPr/>
          <p:nvPr/>
        </p:nvSpPr>
        <p:spPr>
          <a:xfrm>
            <a:off x="1497907" y="4337018"/>
            <a:ext cx="1943161" cy="461665"/>
          </a:xfrm>
          <a:prstGeom prst="rect">
            <a:avLst/>
          </a:prstGeom>
          <a:ln>
            <a:solidFill>
              <a:schemeClr val="tx1">
                <a:lumMod val="95000"/>
                <a:lumOff val="5000"/>
              </a:schemeClr>
            </a:solidFill>
          </a:ln>
        </p:spPr>
        <p:txBody>
          <a:bodyPr wrap="none">
            <a:spAutoFit/>
          </a:bodyPr>
          <a:lstStyle/>
          <a:p>
            <a:pPr>
              <a:buFontTx/>
              <a:buNone/>
              <a:tabLst>
                <a:tab pos="2403475" algn="l"/>
                <a:tab pos="2684463" algn="l"/>
                <a:tab pos="2974975" algn="l"/>
              </a:tabLst>
            </a:pPr>
            <a:r>
              <a:rPr lang="en-US" sz="2400" dirty="0"/>
              <a:t>while (</a:t>
            </a:r>
            <a:r>
              <a:rPr lang="en-US" sz="2400" i="1" dirty="0"/>
              <a:t>flag</a:t>
            </a:r>
            <a:r>
              <a:rPr lang="en-US" sz="2400" dirty="0"/>
              <a:t>[</a:t>
            </a:r>
            <a:r>
              <a:rPr lang="en-US" sz="2400" i="1" dirty="0"/>
              <a:t>j</a:t>
            </a:r>
            <a:r>
              <a:rPr lang="en-US" sz="2400" dirty="0"/>
              <a:t>]);</a:t>
            </a:r>
          </a:p>
        </p:txBody>
      </p:sp>
      <p:sp>
        <p:nvSpPr>
          <p:cNvPr id="24" name="Explosion 1 23"/>
          <p:cNvSpPr/>
          <p:nvPr/>
        </p:nvSpPr>
        <p:spPr>
          <a:xfrm>
            <a:off x="6388672" y="3648706"/>
            <a:ext cx="457200" cy="381000"/>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5" name="Rectangle 24"/>
          <p:cNvSpPr/>
          <p:nvPr/>
        </p:nvSpPr>
        <p:spPr>
          <a:xfrm>
            <a:off x="6713882" y="3124200"/>
            <a:ext cx="1943161" cy="461665"/>
          </a:xfrm>
          <a:prstGeom prst="rect">
            <a:avLst/>
          </a:prstGeom>
          <a:ln>
            <a:solidFill>
              <a:schemeClr val="tx1">
                <a:lumMod val="95000"/>
                <a:lumOff val="5000"/>
              </a:schemeClr>
            </a:solidFill>
          </a:ln>
        </p:spPr>
        <p:txBody>
          <a:bodyPr wrap="none">
            <a:spAutoFit/>
          </a:bodyPr>
          <a:lstStyle/>
          <a:p>
            <a:pPr>
              <a:buFontTx/>
              <a:buNone/>
              <a:tabLst>
                <a:tab pos="2403475" algn="l"/>
                <a:tab pos="2684463" algn="l"/>
                <a:tab pos="2974975" algn="l"/>
              </a:tabLst>
            </a:pPr>
            <a:r>
              <a:rPr lang="en-US" sz="2400" dirty="0"/>
              <a:t>while (</a:t>
            </a:r>
            <a:r>
              <a:rPr lang="en-US" sz="2400" i="1" dirty="0"/>
              <a:t>flag</a:t>
            </a:r>
            <a:r>
              <a:rPr lang="en-US" sz="2400" dirty="0"/>
              <a:t>[</a:t>
            </a:r>
            <a:r>
              <a:rPr lang="en-US" sz="2400" i="1" dirty="0"/>
              <a:t>j</a:t>
            </a:r>
            <a:r>
              <a:rPr lang="en-US" sz="2400" dirty="0"/>
              <a:t>]);</a:t>
            </a:r>
          </a:p>
        </p:txBody>
      </p:sp>
      <p:sp>
        <p:nvSpPr>
          <p:cNvPr id="26" name="TextBox 25"/>
          <p:cNvSpPr txBox="1"/>
          <p:nvPr/>
        </p:nvSpPr>
        <p:spPr>
          <a:xfrm>
            <a:off x="1846627" y="5253335"/>
            <a:ext cx="1694695" cy="461665"/>
          </a:xfrm>
          <a:prstGeom prst="rect">
            <a:avLst/>
          </a:prstGeom>
          <a:noFill/>
        </p:spPr>
        <p:txBody>
          <a:bodyPr wrap="none" rtlCol="0">
            <a:spAutoFit/>
          </a:bodyPr>
          <a:lstStyle/>
          <a:p>
            <a:r>
              <a:rPr lang="en-US" sz="2400" b="1" dirty="0" smtClean="0">
                <a:solidFill>
                  <a:srgbClr val="FF0000"/>
                </a:solidFill>
                <a:sym typeface="Wingdings" pitchFamily="2" charset="2"/>
              </a:rPr>
              <a:t>  Looping!</a:t>
            </a:r>
            <a:endParaRPr lang="en-US" sz="2400" dirty="0"/>
          </a:p>
        </p:txBody>
      </p:sp>
      <p:cxnSp>
        <p:nvCxnSpPr>
          <p:cNvPr id="27" name="Curved Connector 26"/>
          <p:cNvCxnSpPr>
            <a:stCxn id="23" idx="2"/>
            <a:endCxn id="26" idx="0"/>
          </p:cNvCxnSpPr>
          <p:nvPr/>
        </p:nvCxnSpPr>
        <p:spPr>
          <a:xfrm rot="16200000" flipH="1">
            <a:off x="2354405" y="4913765"/>
            <a:ext cx="454652" cy="224487"/>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6506534" y="4031659"/>
            <a:ext cx="1694695" cy="461665"/>
          </a:xfrm>
          <a:prstGeom prst="rect">
            <a:avLst/>
          </a:prstGeom>
          <a:noFill/>
        </p:spPr>
        <p:txBody>
          <a:bodyPr wrap="none" rtlCol="0">
            <a:spAutoFit/>
          </a:bodyPr>
          <a:lstStyle/>
          <a:p>
            <a:r>
              <a:rPr lang="en-US" sz="2400" b="1" dirty="0" smtClean="0">
                <a:solidFill>
                  <a:srgbClr val="FF0000"/>
                </a:solidFill>
                <a:sym typeface="Wingdings" pitchFamily="2" charset="2"/>
              </a:rPr>
              <a:t>  Looping!</a:t>
            </a:r>
            <a:endParaRPr lang="en-US" sz="2400" dirty="0"/>
          </a:p>
        </p:txBody>
      </p:sp>
      <p:cxnSp>
        <p:nvCxnSpPr>
          <p:cNvPr id="32" name="Curved Connector 31"/>
          <p:cNvCxnSpPr>
            <a:endCxn id="30" idx="0"/>
          </p:cNvCxnSpPr>
          <p:nvPr/>
        </p:nvCxnSpPr>
        <p:spPr>
          <a:xfrm rot="16200000" flipH="1">
            <a:off x="7014311" y="3692088"/>
            <a:ext cx="454652" cy="224490"/>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2155527" y="1086934"/>
            <a:ext cx="1662635" cy="461665"/>
          </a:xfrm>
          <a:prstGeom prst="rect">
            <a:avLst/>
          </a:prstGeom>
          <a:noFill/>
        </p:spPr>
        <p:txBody>
          <a:bodyPr wrap="none" rtlCol="0">
            <a:spAutoFit/>
          </a:bodyPr>
          <a:lstStyle/>
          <a:p>
            <a:r>
              <a:rPr lang="en-US" sz="2400" dirty="0" smtClean="0"/>
              <a:t>P0 (i=0, j=1)</a:t>
            </a:r>
            <a:endParaRPr lang="en-US" sz="2400" dirty="0"/>
          </a:p>
        </p:txBody>
      </p:sp>
      <p:sp>
        <p:nvSpPr>
          <p:cNvPr id="35" name="TextBox 34"/>
          <p:cNvSpPr txBox="1"/>
          <p:nvPr/>
        </p:nvSpPr>
        <p:spPr>
          <a:xfrm>
            <a:off x="6892545" y="1066800"/>
            <a:ext cx="1662635" cy="461665"/>
          </a:xfrm>
          <a:prstGeom prst="rect">
            <a:avLst/>
          </a:prstGeom>
          <a:noFill/>
        </p:spPr>
        <p:txBody>
          <a:bodyPr wrap="none" rtlCol="0">
            <a:spAutoFit/>
          </a:bodyPr>
          <a:lstStyle/>
          <a:p>
            <a:r>
              <a:rPr lang="en-US" sz="2400" dirty="0" smtClean="0"/>
              <a:t>P1 (i=1, j=0)</a:t>
            </a:r>
            <a:endParaRPr lang="en-US" sz="2400" dirty="0"/>
          </a:p>
        </p:txBody>
      </p:sp>
      <p:sp>
        <p:nvSpPr>
          <p:cNvPr id="36" name="Rectangle 35"/>
          <p:cNvSpPr/>
          <p:nvPr/>
        </p:nvSpPr>
        <p:spPr>
          <a:xfrm>
            <a:off x="3792336" y="1066800"/>
            <a:ext cx="1003801" cy="430887"/>
          </a:xfrm>
          <a:prstGeom prst="rect">
            <a:avLst/>
          </a:prstGeom>
        </p:spPr>
        <p:txBody>
          <a:bodyPr wrap="none">
            <a:spAutoFit/>
          </a:bodyPr>
          <a:lstStyle/>
          <a:p>
            <a:r>
              <a:rPr lang="en-US" sz="2200" i="1" dirty="0" smtClean="0"/>
              <a:t>flag</a:t>
            </a:r>
            <a:r>
              <a:rPr lang="en-US" sz="2200" dirty="0" smtClean="0"/>
              <a:t>[0] </a:t>
            </a:r>
            <a:endParaRPr lang="en-US" sz="2200" dirty="0"/>
          </a:p>
        </p:txBody>
      </p:sp>
      <p:sp>
        <p:nvSpPr>
          <p:cNvPr id="37" name="Rectangle 36"/>
          <p:cNvSpPr/>
          <p:nvPr/>
        </p:nvSpPr>
        <p:spPr>
          <a:xfrm>
            <a:off x="5018347" y="1066800"/>
            <a:ext cx="1003801" cy="430887"/>
          </a:xfrm>
          <a:prstGeom prst="rect">
            <a:avLst/>
          </a:prstGeom>
        </p:spPr>
        <p:txBody>
          <a:bodyPr wrap="none">
            <a:spAutoFit/>
          </a:bodyPr>
          <a:lstStyle/>
          <a:p>
            <a:r>
              <a:rPr lang="en-US" sz="2200" i="1" dirty="0" smtClean="0"/>
              <a:t>flag</a:t>
            </a:r>
            <a:r>
              <a:rPr lang="en-US" sz="2200" dirty="0" smtClean="0"/>
              <a:t>[</a:t>
            </a:r>
            <a:r>
              <a:rPr lang="en-US" sz="2200" i="1" dirty="0"/>
              <a:t>1</a:t>
            </a:r>
            <a:r>
              <a:rPr lang="en-US" sz="2200" dirty="0" smtClean="0"/>
              <a:t>] </a:t>
            </a:r>
            <a:endParaRPr lang="en-US" sz="2200" dirty="0"/>
          </a:p>
        </p:txBody>
      </p:sp>
      <p:sp>
        <p:nvSpPr>
          <p:cNvPr id="38" name="TextBox 37"/>
          <p:cNvSpPr txBox="1"/>
          <p:nvPr/>
        </p:nvSpPr>
        <p:spPr>
          <a:xfrm>
            <a:off x="4801014" y="5279422"/>
            <a:ext cx="3274230" cy="523220"/>
          </a:xfrm>
          <a:prstGeom prst="rect">
            <a:avLst/>
          </a:prstGeom>
          <a:noFill/>
        </p:spPr>
        <p:txBody>
          <a:bodyPr wrap="none" rtlCol="0">
            <a:spAutoFit/>
          </a:bodyPr>
          <a:lstStyle/>
          <a:p>
            <a:r>
              <a:rPr lang="en-US" sz="2800" b="1" dirty="0" smtClean="0">
                <a:solidFill>
                  <a:srgbClr val="FF0000"/>
                </a:solidFill>
                <a:sym typeface="Wingdings" pitchFamily="2" charset="2"/>
              </a:rPr>
              <a:t> </a:t>
            </a:r>
            <a:r>
              <a:rPr lang="en-US" sz="2800" dirty="0" smtClean="0"/>
              <a:t>Progress violation!</a:t>
            </a:r>
            <a:endParaRPr lang="en-US" sz="2800" dirty="0"/>
          </a:p>
        </p:txBody>
      </p:sp>
      <p:sp>
        <p:nvSpPr>
          <p:cNvPr id="2" name="Slide Number Placeholder 1"/>
          <p:cNvSpPr>
            <a:spLocks noGrp="1"/>
          </p:cNvSpPr>
          <p:nvPr>
            <p:ph type="sldNum" sz="quarter" idx="12"/>
          </p:nvPr>
        </p:nvSpPr>
        <p:spPr/>
        <p:txBody>
          <a:bodyPr/>
          <a:lstStyle/>
          <a:p>
            <a:fld id="{B6F15528-21DE-4FAA-801E-634DDDAF4B2B}" type="slidenum">
              <a:rPr lang="en-US" smtClean="0"/>
              <a:pPr/>
              <a:t>33</a:t>
            </a:fld>
            <a:endParaRPr lang="en-US"/>
          </a:p>
        </p:txBody>
      </p:sp>
    </p:spTree>
    <p:extLst>
      <p:ext uri="{BB962C8B-B14F-4D97-AF65-F5344CB8AC3E}">
        <p14:creationId xmlns:p14="http://schemas.microsoft.com/office/powerpoint/2010/main" val="3406241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algn="ctr" eaLnBrk="0" fontAlgn="base" hangingPunct="0">
              <a:spcBef>
                <a:spcPct val="0"/>
              </a:spcBef>
              <a:spcAft>
                <a:spcPct val="0"/>
              </a:spcAft>
              <a:defRPr>
                <a:solidFill>
                  <a:schemeClr val="tx1"/>
                </a:solidFill>
                <a:latin typeface="Helvetica" pitchFamily="34" charset="0"/>
              </a:defRPr>
            </a:lvl6pPr>
            <a:lvl7pPr marL="2971800" indent="-228600" algn="ctr" eaLnBrk="0" fontAlgn="base" hangingPunct="0">
              <a:spcBef>
                <a:spcPct val="0"/>
              </a:spcBef>
              <a:spcAft>
                <a:spcPct val="0"/>
              </a:spcAft>
              <a:defRPr>
                <a:solidFill>
                  <a:schemeClr val="tx1"/>
                </a:solidFill>
                <a:latin typeface="Helvetica" pitchFamily="34" charset="0"/>
              </a:defRPr>
            </a:lvl7pPr>
            <a:lvl8pPr marL="3429000" indent="-228600" algn="ctr" eaLnBrk="0" fontAlgn="base" hangingPunct="0">
              <a:spcBef>
                <a:spcPct val="0"/>
              </a:spcBef>
              <a:spcAft>
                <a:spcPct val="0"/>
              </a:spcAft>
              <a:defRPr>
                <a:solidFill>
                  <a:schemeClr val="tx1"/>
                </a:solidFill>
                <a:latin typeface="Helvetica" pitchFamily="34" charset="0"/>
              </a:defRPr>
            </a:lvl8pPr>
            <a:lvl9pPr marL="3886200" indent="-228600" algn="ctr" eaLnBrk="0" fontAlgn="base" hangingPunct="0">
              <a:spcBef>
                <a:spcPct val="0"/>
              </a:spcBef>
              <a:spcAft>
                <a:spcPct val="0"/>
              </a:spcAft>
              <a:defRPr>
                <a:solidFill>
                  <a:schemeClr val="tx1"/>
                </a:solidFill>
                <a:latin typeface="Helvetica" pitchFamily="34" charset="0"/>
              </a:defRPr>
            </a:lvl9pPr>
          </a:lstStyle>
          <a:p>
            <a:r>
              <a:rPr lang="en-US" smtClean="0"/>
              <a:t>Operating Systems</a:t>
            </a:r>
          </a:p>
          <a:p>
            <a:endParaRPr lang="en-US" smtClean="0"/>
          </a:p>
        </p:txBody>
      </p:sp>
      <p:sp>
        <p:nvSpPr>
          <p:cNvPr id="8195" name="Rectangle 2"/>
          <p:cNvSpPr>
            <a:spLocks noChangeArrowheads="1"/>
          </p:cNvSpPr>
          <p:nvPr/>
        </p:nvSpPr>
        <p:spPr bwMode="auto">
          <a:xfrm>
            <a:off x="684213" y="342900"/>
            <a:ext cx="7831137" cy="685800"/>
          </a:xfrm>
          <a:prstGeom prst="rect">
            <a:avLst/>
          </a:prstGeom>
          <a:solidFill>
            <a:schemeClr val="bg1"/>
          </a:solidFill>
          <a:ln w="9525">
            <a:solidFill>
              <a:schemeClr val="tx1"/>
            </a:solidFill>
            <a:miter lim="800000"/>
            <a:headEnd/>
            <a:tailEnd/>
          </a:ln>
          <a:effectLst>
            <a:outerShdw dist="107763" dir="2700000" algn="ctr" rotWithShape="0">
              <a:schemeClr val="tx1"/>
            </a:outerShdw>
          </a:effectLst>
        </p:spPr>
        <p:txBody>
          <a:bodyPr wrap="none" anchor="ctr"/>
          <a:lstStyle/>
          <a:p>
            <a:endParaRPr lang="en-US"/>
          </a:p>
        </p:txBody>
      </p:sp>
      <p:sp>
        <p:nvSpPr>
          <p:cNvPr id="8196" name="Rectangle 3"/>
          <p:cNvSpPr>
            <a:spLocks noGrp="1" noChangeArrowheads="1"/>
          </p:cNvSpPr>
          <p:nvPr>
            <p:ph type="title"/>
          </p:nvPr>
        </p:nvSpPr>
        <p:spPr>
          <a:xfrm>
            <a:off x="457200" y="152400"/>
            <a:ext cx="8229600" cy="1143000"/>
          </a:xfrm>
        </p:spPr>
        <p:txBody>
          <a:bodyPr/>
          <a:lstStyle/>
          <a:p>
            <a:r>
              <a:rPr lang="en-US" dirty="0" smtClean="0"/>
              <a:t>Progress of Algorithm 3</a:t>
            </a:r>
          </a:p>
        </p:txBody>
      </p:sp>
      <p:cxnSp>
        <p:nvCxnSpPr>
          <p:cNvPr id="28" name="Straight Arrow Connector 27"/>
          <p:cNvCxnSpPr/>
          <p:nvPr/>
        </p:nvCxnSpPr>
        <p:spPr>
          <a:xfrm>
            <a:off x="838200" y="1303866"/>
            <a:ext cx="0" cy="39624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228600" y="4885266"/>
            <a:ext cx="689035" cy="369332"/>
          </a:xfrm>
          <a:prstGeom prst="rect">
            <a:avLst/>
          </a:prstGeom>
          <a:noFill/>
        </p:spPr>
        <p:txBody>
          <a:bodyPr wrap="none" rtlCol="0">
            <a:spAutoFit/>
          </a:bodyPr>
          <a:lstStyle/>
          <a:p>
            <a:r>
              <a:rPr lang="en-US" dirty="0" smtClean="0"/>
              <a:t>Time</a:t>
            </a:r>
            <a:endParaRPr lang="en-US" dirty="0"/>
          </a:p>
        </p:txBody>
      </p:sp>
      <p:sp>
        <p:nvSpPr>
          <p:cNvPr id="3" name="Rectangle 2"/>
          <p:cNvSpPr/>
          <p:nvPr/>
        </p:nvSpPr>
        <p:spPr>
          <a:xfrm>
            <a:off x="3514056" y="1532929"/>
            <a:ext cx="719812" cy="430887"/>
          </a:xfrm>
          <a:prstGeom prst="rect">
            <a:avLst/>
          </a:prstGeom>
        </p:spPr>
        <p:txBody>
          <a:bodyPr wrap="none">
            <a:spAutoFit/>
          </a:bodyPr>
          <a:lstStyle/>
          <a:p>
            <a:r>
              <a:rPr lang="en-US" sz="2200" i="1" dirty="0" smtClean="0"/>
              <a:t>false</a:t>
            </a:r>
            <a:endParaRPr lang="en-US" sz="2200" dirty="0"/>
          </a:p>
        </p:txBody>
      </p:sp>
      <p:sp>
        <p:nvSpPr>
          <p:cNvPr id="18" name="Rectangle 17"/>
          <p:cNvSpPr/>
          <p:nvPr/>
        </p:nvSpPr>
        <p:spPr>
          <a:xfrm>
            <a:off x="4648200" y="1530548"/>
            <a:ext cx="719812" cy="430887"/>
          </a:xfrm>
          <a:prstGeom prst="rect">
            <a:avLst/>
          </a:prstGeom>
        </p:spPr>
        <p:txBody>
          <a:bodyPr wrap="none">
            <a:spAutoFit/>
          </a:bodyPr>
          <a:lstStyle/>
          <a:p>
            <a:r>
              <a:rPr lang="en-US" sz="2200" i="1" dirty="0" smtClean="0"/>
              <a:t>false</a:t>
            </a:r>
            <a:endParaRPr lang="en-US" sz="2200" dirty="0"/>
          </a:p>
        </p:txBody>
      </p:sp>
      <p:sp>
        <p:nvSpPr>
          <p:cNvPr id="33" name="TextBox 32"/>
          <p:cNvSpPr txBox="1"/>
          <p:nvPr/>
        </p:nvSpPr>
        <p:spPr>
          <a:xfrm>
            <a:off x="1774527" y="1086934"/>
            <a:ext cx="1662635" cy="461665"/>
          </a:xfrm>
          <a:prstGeom prst="rect">
            <a:avLst/>
          </a:prstGeom>
          <a:noFill/>
        </p:spPr>
        <p:txBody>
          <a:bodyPr wrap="none" rtlCol="0">
            <a:spAutoFit/>
          </a:bodyPr>
          <a:lstStyle/>
          <a:p>
            <a:r>
              <a:rPr lang="en-US" sz="2400" dirty="0" smtClean="0"/>
              <a:t>P0 (i=0, j=1)</a:t>
            </a:r>
            <a:endParaRPr lang="en-US" sz="2400" dirty="0"/>
          </a:p>
        </p:txBody>
      </p:sp>
      <p:sp>
        <p:nvSpPr>
          <p:cNvPr id="35" name="TextBox 34"/>
          <p:cNvSpPr txBox="1"/>
          <p:nvPr/>
        </p:nvSpPr>
        <p:spPr>
          <a:xfrm>
            <a:off x="6998502" y="990600"/>
            <a:ext cx="1662635" cy="461665"/>
          </a:xfrm>
          <a:prstGeom prst="rect">
            <a:avLst/>
          </a:prstGeom>
          <a:noFill/>
        </p:spPr>
        <p:txBody>
          <a:bodyPr wrap="none" rtlCol="0">
            <a:spAutoFit/>
          </a:bodyPr>
          <a:lstStyle/>
          <a:p>
            <a:r>
              <a:rPr lang="en-US" sz="2400" dirty="0" smtClean="0"/>
              <a:t>P1 (i=1, j=0)</a:t>
            </a:r>
            <a:endParaRPr lang="en-US" sz="2400" dirty="0"/>
          </a:p>
        </p:txBody>
      </p:sp>
      <p:sp>
        <p:nvSpPr>
          <p:cNvPr id="36" name="Rectangle 35"/>
          <p:cNvSpPr/>
          <p:nvPr/>
        </p:nvSpPr>
        <p:spPr>
          <a:xfrm>
            <a:off x="3411336" y="1066800"/>
            <a:ext cx="1003801" cy="430887"/>
          </a:xfrm>
          <a:prstGeom prst="rect">
            <a:avLst/>
          </a:prstGeom>
        </p:spPr>
        <p:txBody>
          <a:bodyPr wrap="none">
            <a:spAutoFit/>
          </a:bodyPr>
          <a:lstStyle/>
          <a:p>
            <a:r>
              <a:rPr lang="en-US" sz="2200" i="1" dirty="0" smtClean="0"/>
              <a:t>flag</a:t>
            </a:r>
            <a:r>
              <a:rPr lang="en-US" sz="2200" dirty="0" smtClean="0"/>
              <a:t>[0] </a:t>
            </a:r>
            <a:endParaRPr lang="en-US" sz="2200" dirty="0"/>
          </a:p>
        </p:txBody>
      </p:sp>
      <p:sp>
        <p:nvSpPr>
          <p:cNvPr id="37" name="Rectangle 36"/>
          <p:cNvSpPr/>
          <p:nvPr/>
        </p:nvSpPr>
        <p:spPr>
          <a:xfrm>
            <a:off x="4637347" y="1066800"/>
            <a:ext cx="1003801" cy="430887"/>
          </a:xfrm>
          <a:prstGeom prst="rect">
            <a:avLst/>
          </a:prstGeom>
        </p:spPr>
        <p:txBody>
          <a:bodyPr wrap="none">
            <a:spAutoFit/>
          </a:bodyPr>
          <a:lstStyle/>
          <a:p>
            <a:r>
              <a:rPr lang="en-US" sz="2200" i="1" dirty="0" smtClean="0"/>
              <a:t>flag</a:t>
            </a:r>
            <a:r>
              <a:rPr lang="en-US" sz="2200" dirty="0" smtClean="0"/>
              <a:t>[</a:t>
            </a:r>
            <a:r>
              <a:rPr lang="en-US" sz="2200" i="1" dirty="0"/>
              <a:t>1</a:t>
            </a:r>
            <a:r>
              <a:rPr lang="en-US" sz="2200" dirty="0" smtClean="0"/>
              <a:t>] </a:t>
            </a:r>
            <a:endParaRPr lang="en-US" sz="2200" dirty="0"/>
          </a:p>
        </p:txBody>
      </p:sp>
      <p:sp>
        <p:nvSpPr>
          <p:cNvPr id="31" name="Rectangle 30"/>
          <p:cNvSpPr/>
          <p:nvPr/>
        </p:nvSpPr>
        <p:spPr>
          <a:xfrm>
            <a:off x="5823305" y="1021378"/>
            <a:ext cx="693716" cy="430887"/>
          </a:xfrm>
          <a:prstGeom prst="rect">
            <a:avLst/>
          </a:prstGeom>
        </p:spPr>
        <p:txBody>
          <a:bodyPr wrap="none">
            <a:spAutoFit/>
          </a:bodyPr>
          <a:lstStyle/>
          <a:p>
            <a:r>
              <a:rPr lang="en-US" sz="2200" i="1" dirty="0" smtClean="0"/>
              <a:t>Turn</a:t>
            </a:r>
            <a:endParaRPr lang="en-US" sz="2200" dirty="0"/>
          </a:p>
        </p:txBody>
      </p:sp>
      <p:sp>
        <p:nvSpPr>
          <p:cNvPr id="34" name="Rectangle 33"/>
          <p:cNvSpPr/>
          <p:nvPr/>
        </p:nvSpPr>
        <p:spPr>
          <a:xfrm>
            <a:off x="5823305" y="1569957"/>
            <a:ext cx="327334" cy="430887"/>
          </a:xfrm>
          <a:prstGeom prst="rect">
            <a:avLst/>
          </a:prstGeom>
        </p:spPr>
        <p:txBody>
          <a:bodyPr wrap="none">
            <a:spAutoFit/>
          </a:bodyPr>
          <a:lstStyle/>
          <a:p>
            <a:r>
              <a:rPr lang="en-US" sz="2200" i="1" dirty="0" smtClean="0"/>
              <a:t>0</a:t>
            </a:r>
            <a:endParaRPr lang="en-US" sz="2200" dirty="0"/>
          </a:p>
        </p:txBody>
      </p:sp>
      <p:sp>
        <p:nvSpPr>
          <p:cNvPr id="2" name="Slide Number Placeholder 1"/>
          <p:cNvSpPr>
            <a:spLocks noGrp="1"/>
          </p:cNvSpPr>
          <p:nvPr>
            <p:ph type="sldNum" sz="quarter" idx="12"/>
          </p:nvPr>
        </p:nvSpPr>
        <p:spPr/>
        <p:txBody>
          <a:bodyPr/>
          <a:lstStyle/>
          <a:p>
            <a:fld id="{B6F15528-21DE-4FAA-801E-634DDDAF4B2B}" type="slidenum">
              <a:rPr lang="en-US" smtClean="0"/>
              <a:pPr/>
              <a:t>34</a:t>
            </a:fld>
            <a:endParaRPr lang="en-US"/>
          </a:p>
        </p:txBody>
      </p:sp>
    </p:spTree>
    <p:extLst>
      <p:ext uri="{BB962C8B-B14F-4D97-AF65-F5344CB8AC3E}">
        <p14:creationId xmlns:p14="http://schemas.microsoft.com/office/powerpoint/2010/main" val="113210451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algn="ctr" eaLnBrk="0" fontAlgn="base" hangingPunct="0">
              <a:spcBef>
                <a:spcPct val="0"/>
              </a:spcBef>
              <a:spcAft>
                <a:spcPct val="0"/>
              </a:spcAft>
              <a:defRPr>
                <a:solidFill>
                  <a:schemeClr val="tx1"/>
                </a:solidFill>
                <a:latin typeface="Helvetica" pitchFamily="34" charset="0"/>
              </a:defRPr>
            </a:lvl6pPr>
            <a:lvl7pPr marL="2971800" indent="-228600" algn="ctr" eaLnBrk="0" fontAlgn="base" hangingPunct="0">
              <a:spcBef>
                <a:spcPct val="0"/>
              </a:spcBef>
              <a:spcAft>
                <a:spcPct val="0"/>
              </a:spcAft>
              <a:defRPr>
                <a:solidFill>
                  <a:schemeClr val="tx1"/>
                </a:solidFill>
                <a:latin typeface="Helvetica" pitchFamily="34" charset="0"/>
              </a:defRPr>
            </a:lvl7pPr>
            <a:lvl8pPr marL="3429000" indent="-228600" algn="ctr" eaLnBrk="0" fontAlgn="base" hangingPunct="0">
              <a:spcBef>
                <a:spcPct val="0"/>
              </a:spcBef>
              <a:spcAft>
                <a:spcPct val="0"/>
              </a:spcAft>
              <a:defRPr>
                <a:solidFill>
                  <a:schemeClr val="tx1"/>
                </a:solidFill>
                <a:latin typeface="Helvetica" pitchFamily="34" charset="0"/>
              </a:defRPr>
            </a:lvl8pPr>
            <a:lvl9pPr marL="3886200" indent="-228600" algn="ctr" eaLnBrk="0" fontAlgn="base" hangingPunct="0">
              <a:spcBef>
                <a:spcPct val="0"/>
              </a:spcBef>
              <a:spcAft>
                <a:spcPct val="0"/>
              </a:spcAft>
              <a:defRPr>
                <a:solidFill>
                  <a:schemeClr val="tx1"/>
                </a:solidFill>
                <a:latin typeface="Helvetica" pitchFamily="34" charset="0"/>
              </a:defRPr>
            </a:lvl9pPr>
          </a:lstStyle>
          <a:p>
            <a:r>
              <a:rPr lang="en-US" smtClean="0"/>
              <a:t>Operating Systems</a:t>
            </a:r>
          </a:p>
          <a:p>
            <a:endParaRPr lang="en-US" smtClean="0"/>
          </a:p>
        </p:txBody>
      </p:sp>
      <p:sp>
        <p:nvSpPr>
          <p:cNvPr id="8195" name="Rectangle 2"/>
          <p:cNvSpPr>
            <a:spLocks noChangeArrowheads="1"/>
          </p:cNvSpPr>
          <p:nvPr/>
        </p:nvSpPr>
        <p:spPr bwMode="auto">
          <a:xfrm>
            <a:off x="684213" y="342900"/>
            <a:ext cx="7831137" cy="685800"/>
          </a:xfrm>
          <a:prstGeom prst="rect">
            <a:avLst/>
          </a:prstGeom>
          <a:solidFill>
            <a:schemeClr val="bg1"/>
          </a:solidFill>
          <a:ln w="9525">
            <a:solidFill>
              <a:schemeClr val="tx1"/>
            </a:solidFill>
            <a:miter lim="800000"/>
            <a:headEnd/>
            <a:tailEnd/>
          </a:ln>
          <a:effectLst>
            <a:outerShdw dist="107763" dir="2700000" algn="ctr" rotWithShape="0">
              <a:schemeClr val="tx1"/>
            </a:outerShdw>
          </a:effectLst>
        </p:spPr>
        <p:txBody>
          <a:bodyPr wrap="none" anchor="ctr"/>
          <a:lstStyle/>
          <a:p>
            <a:endParaRPr lang="en-US"/>
          </a:p>
        </p:txBody>
      </p:sp>
      <p:sp>
        <p:nvSpPr>
          <p:cNvPr id="8196" name="Rectangle 3"/>
          <p:cNvSpPr>
            <a:spLocks noGrp="1" noChangeArrowheads="1"/>
          </p:cNvSpPr>
          <p:nvPr>
            <p:ph type="title"/>
          </p:nvPr>
        </p:nvSpPr>
        <p:spPr>
          <a:xfrm>
            <a:off x="457200" y="152400"/>
            <a:ext cx="8229600" cy="1143000"/>
          </a:xfrm>
        </p:spPr>
        <p:txBody>
          <a:bodyPr/>
          <a:lstStyle/>
          <a:p>
            <a:r>
              <a:rPr lang="en-US" dirty="0" smtClean="0"/>
              <a:t>Progress of Algorithm 3</a:t>
            </a:r>
          </a:p>
        </p:txBody>
      </p:sp>
      <p:cxnSp>
        <p:nvCxnSpPr>
          <p:cNvPr id="28" name="Straight Arrow Connector 27"/>
          <p:cNvCxnSpPr/>
          <p:nvPr/>
        </p:nvCxnSpPr>
        <p:spPr>
          <a:xfrm>
            <a:off x="838200" y="1303866"/>
            <a:ext cx="0" cy="39624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228600" y="4885266"/>
            <a:ext cx="689035" cy="369332"/>
          </a:xfrm>
          <a:prstGeom prst="rect">
            <a:avLst/>
          </a:prstGeom>
          <a:noFill/>
        </p:spPr>
        <p:txBody>
          <a:bodyPr wrap="none" rtlCol="0">
            <a:spAutoFit/>
          </a:bodyPr>
          <a:lstStyle/>
          <a:p>
            <a:r>
              <a:rPr lang="en-US" dirty="0" smtClean="0"/>
              <a:t>Time</a:t>
            </a:r>
            <a:endParaRPr lang="en-US" dirty="0"/>
          </a:p>
        </p:txBody>
      </p:sp>
      <p:sp>
        <p:nvSpPr>
          <p:cNvPr id="15" name="Rectangle 14"/>
          <p:cNvSpPr/>
          <p:nvPr/>
        </p:nvSpPr>
        <p:spPr>
          <a:xfrm>
            <a:off x="1066800" y="1900535"/>
            <a:ext cx="1814920" cy="461665"/>
          </a:xfrm>
          <a:prstGeom prst="rect">
            <a:avLst/>
          </a:prstGeom>
          <a:ln>
            <a:solidFill>
              <a:schemeClr val="tx1">
                <a:lumMod val="95000"/>
                <a:lumOff val="5000"/>
              </a:schemeClr>
            </a:solidFill>
          </a:ln>
        </p:spPr>
        <p:txBody>
          <a:bodyPr wrap="none">
            <a:spAutoFit/>
          </a:bodyPr>
          <a:lstStyle/>
          <a:p>
            <a:pPr>
              <a:buFontTx/>
              <a:buNone/>
              <a:tabLst>
                <a:tab pos="2005013" algn="l"/>
                <a:tab pos="2339975" algn="l"/>
                <a:tab pos="2630488" algn="l"/>
              </a:tabLst>
            </a:pPr>
            <a:r>
              <a:rPr lang="en-US" sz="2400" i="1" dirty="0" smtClean="0"/>
              <a:t>flag</a:t>
            </a:r>
            <a:r>
              <a:rPr lang="en-US" sz="2400" dirty="0" smtClean="0"/>
              <a:t>[</a:t>
            </a:r>
            <a:r>
              <a:rPr lang="en-US" sz="2400" i="1" dirty="0" smtClean="0"/>
              <a:t>i</a:t>
            </a:r>
            <a:r>
              <a:rPr lang="en-US" sz="2400" dirty="0"/>
              <a:t>] = </a:t>
            </a:r>
            <a:r>
              <a:rPr lang="en-US" sz="2400" i="1" dirty="0"/>
              <a:t>true</a:t>
            </a:r>
            <a:r>
              <a:rPr lang="en-US" sz="2400" dirty="0"/>
              <a:t>;</a:t>
            </a:r>
            <a:endParaRPr lang="en-US" sz="2200" dirty="0">
              <a:sym typeface="Symbol" pitchFamily="18" charset="2"/>
            </a:endParaRPr>
          </a:p>
        </p:txBody>
      </p:sp>
      <p:sp>
        <p:nvSpPr>
          <p:cNvPr id="3" name="Rectangle 2"/>
          <p:cNvSpPr/>
          <p:nvPr/>
        </p:nvSpPr>
        <p:spPr>
          <a:xfrm>
            <a:off x="3514056" y="1532929"/>
            <a:ext cx="719812" cy="430887"/>
          </a:xfrm>
          <a:prstGeom prst="rect">
            <a:avLst/>
          </a:prstGeom>
        </p:spPr>
        <p:txBody>
          <a:bodyPr wrap="none">
            <a:spAutoFit/>
          </a:bodyPr>
          <a:lstStyle/>
          <a:p>
            <a:r>
              <a:rPr lang="en-US" sz="2200" i="1" dirty="0" smtClean="0"/>
              <a:t>false</a:t>
            </a:r>
            <a:endParaRPr lang="en-US" sz="2200" dirty="0"/>
          </a:p>
        </p:txBody>
      </p:sp>
      <p:sp>
        <p:nvSpPr>
          <p:cNvPr id="18" name="Rectangle 17"/>
          <p:cNvSpPr/>
          <p:nvPr/>
        </p:nvSpPr>
        <p:spPr>
          <a:xfrm>
            <a:off x="4648200" y="1530548"/>
            <a:ext cx="719812" cy="430887"/>
          </a:xfrm>
          <a:prstGeom prst="rect">
            <a:avLst/>
          </a:prstGeom>
        </p:spPr>
        <p:txBody>
          <a:bodyPr wrap="none">
            <a:spAutoFit/>
          </a:bodyPr>
          <a:lstStyle/>
          <a:p>
            <a:r>
              <a:rPr lang="en-US" sz="2200" i="1" dirty="0" smtClean="0"/>
              <a:t>false</a:t>
            </a:r>
            <a:endParaRPr lang="en-US" sz="2200" dirty="0"/>
          </a:p>
        </p:txBody>
      </p:sp>
      <p:sp>
        <p:nvSpPr>
          <p:cNvPr id="19" name="Explosion 1 18"/>
          <p:cNvSpPr/>
          <p:nvPr/>
        </p:nvSpPr>
        <p:spPr>
          <a:xfrm>
            <a:off x="2808839" y="2357735"/>
            <a:ext cx="457200" cy="381000"/>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0" name="TextBox 19"/>
          <p:cNvSpPr txBox="1"/>
          <p:nvPr/>
        </p:nvSpPr>
        <p:spPr>
          <a:xfrm>
            <a:off x="1080038" y="2738735"/>
            <a:ext cx="1851789" cy="400110"/>
          </a:xfrm>
          <a:prstGeom prst="rect">
            <a:avLst/>
          </a:prstGeom>
          <a:noFill/>
        </p:spPr>
        <p:txBody>
          <a:bodyPr wrap="none" rtlCol="0">
            <a:spAutoFit/>
          </a:bodyPr>
          <a:lstStyle/>
          <a:p>
            <a:r>
              <a:rPr lang="en-US" sz="2000" dirty="0" smtClean="0"/>
              <a:t>Context switch</a:t>
            </a:r>
            <a:endParaRPr lang="en-US" sz="2000" dirty="0"/>
          </a:p>
        </p:txBody>
      </p:sp>
      <p:sp>
        <p:nvSpPr>
          <p:cNvPr id="21" name="Rectangle 20"/>
          <p:cNvSpPr/>
          <p:nvPr/>
        </p:nvSpPr>
        <p:spPr>
          <a:xfrm>
            <a:off x="3505200" y="1981200"/>
            <a:ext cx="700641" cy="430887"/>
          </a:xfrm>
          <a:prstGeom prst="rect">
            <a:avLst/>
          </a:prstGeom>
        </p:spPr>
        <p:txBody>
          <a:bodyPr wrap="none">
            <a:spAutoFit/>
          </a:bodyPr>
          <a:lstStyle/>
          <a:p>
            <a:r>
              <a:rPr lang="en-US" sz="2200" b="1" i="1" dirty="0" smtClean="0">
                <a:solidFill>
                  <a:srgbClr val="FF0000"/>
                </a:solidFill>
              </a:rPr>
              <a:t>True</a:t>
            </a:r>
            <a:endParaRPr lang="en-US" sz="2200" b="1" dirty="0">
              <a:solidFill>
                <a:srgbClr val="FF0000"/>
              </a:solidFill>
            </a:endParaRPr>
          </a:p>
        </p:txBody>
      </p:sp>
      <p:sp>
        <p:nvSpPr>
          <p:cNvPr id="33" name="TextBox 32"/>
          <p:cNvSpPr txBox="1"/>
          <p:nvPr/>
        </p:nvSpPr>
        <p:spPr>
          <a:xfrm>
            <a:off x="1774527" y="1086934"/>
            <a:ext cx="1662635" cy="461665"/>
          </a:xfrm>
          <a:prstGeom prst="rect">
            <a:avLst/>
          </a:prstGeom>
          <a:noFill/>
        </p:spPr>
        <p:txBody>
          <a:bodyPr wrap="none" rtlCol="0">
            <a:spAutoFit/>
          </a:bodyPr>
          <a:lstStyle/>
          <a:p>
            <a:r>
              <a:rPr lang="en-US" sz="2400" dirty="0" smtClean="0"/>
              <a:t>P0 (i=0, j=1)</a:t>
            </a:r>
            <a:endParaRPr lang="en-US" sz="2400" dirty="0"/>
          </a:p>
        </p:txBody>
      </p:sp>
      <p:sp>
        <p:nvSpPr>
          <p:cNvPr id="35" name="TextBox 34"/>
          <p:cNvSpPr txBox="1"/>
          <p:nvPr/>
        </p:nvSpPr>
        <p:spPr>
          <a:xfrm>
            <a:off x="6998502" y="990600"/>
            <a:ext cx="1662635" cy="461665"/>
          </a:xfrm>
          <a:prstGeom prst="rect">
            <a:avLst/>
          </a:prstGeom>
          <a:noFill/>
        </p:spPr>
        <p:txBody>
          <a:bodyPr wrap="none" rtlCol="0">
            <a:spAutoFit/>
          </a:bodyPr>
          <a:lstStyle/>
          <a:p>
            <a:r>
              <a:rPr lang="en-US" sz="2400" dirty="0" smtClean="0"/>
              <a:t>P1 (i=1, j=0)</a:t>
            </a:r>
            <a:endParaRPr lang="en-US" sz="2400" dirty="0"/>
          </a:p>
        </p:txBody>
      </p:sp>
      <p:sp>
        <p:nvSpPr>
          <p:cNvPr id="36" name="Rectangle 35"/>
          <p:cNvSpPr/>
          <p:nvPr/>
        </p:nvSpPr>
        <p:spPr>
          <a:xfrm>
            <a:off x="3411336" y="1066800"/>
            <a:ext cx="1003801" cy="430887"/>
          </a:xfrm>
          <a:prstGeom prst="rect">
            <a:avLst/>
          </a:prstGeom>
        </p:spPr>
        <p:txBody>
          <a:bodyPr wrap="none">
            <a:spAutoFit/>
          </a:bodyPr>
          <a:lstStyle/>
          <a:p>
            <a:r>
              <a:rPr lang="en-US" sz="2200" i="1" dirty="0" smtClean="0"/>
              <a:t>flag</a:t>
            </a:r>
            <a:r>
              <a:rPr lang="en-US" sz="2200" dirty="0" smtClean="0"/>
              <a:t>[0] </a:t>
            </a:r>
            <a:endParaRPr lang="en-US" sz="2200" dirty="0"/>
          </a:p>
        </p:txBody>
      </p:sp>
      <p:sp>
        <p:nvSpPr>
          <p:cNvPr id="37" name="Rectangle 36"/>
          <p:cNvSpPr/>
          <p:nvPr/>
        </p:nvSpPr>
        <p:spPr>
          <a:xfrm>
            <a:off x="4637347" y="1066800"/>
            <a:ext cx="1003801" cy="430887"/>
          </a:xfrm>
          <a:prstGeom prst="rect">
            <a:avLst/>
          </a:prstGeom>
        </p:spPr>
        <p:txBody>
          <a:bodyPr wrap="none">
            <a:spAutoFit/>
          </a:bodyPr>
          <a:lstStyle/>
          <a:p>
            <a:r>
              <a:rPr lang="en-US" sz="2200" i="1" dirty="0" smtClean="0"/>
              <a:t>flag</a:t>
            </a:r>
            <a:r>
              <a:rPr lang="en-US" sz="2200" dirty="0" smtClean="0"/>
              <a:t>[</a:t>
            </a:r>
            <a:r>
              <a:rPr lang="en-US" sz="2200" i="1" dirty="0"/>
              <a:t>1</a:t>
            </a:r>
            <a:r>
              <a:rPr lang="en-US" sz="2200" dirty="0" smtClean="0"/>
              <a:t>] </a:t>
            </a:r>
            <a:endParaRPr lang="en-US" sz="2200" dirty="0"/>
          </a:p>
        </p:txBody>
      </p:sp>
      <p:sp>
        <p:nvSpPr>
          <p:cNvPr id="31" name="Rectangle 30"/>
          <p:cNvSpPr/>
          <p:nvPr/>
        </p:nvSpPr>
        <p:spPr>
          <a:xfrm>
            <a:off x="5823305" y="1021378"/>
            <a:ext cx="693716" cy="430887"/>
          </a:xfrm>
          <a:prstGeom prst="rect">
            <a:avLst/>
          </a:prstGeom>
        </p:spPr>
        <p:txBody>
          <a:bodyPr wrap="none">
            <a:spAutoFit/>
          </a:bodyPr>
          <a:lstStyle/>
          <a:p>
            <a:r>
              <a:rPr lang="en-US" sz="2200" i="1" dirty="0" smtClean="0"/>
              <a:t>Turn</a:t>
            </a:r>
            <a:endParaRPr lang="en-US" sz="2200" dirty="0"/>
          </a:p>
        </p:txBody>
      </p:sp>
      <p:sp>
        <p:nvSpPr>
          <p:cNvPr id="34" name="Rectangle 33"/>
          <p:cNvSpPr/>
          <p:nvPr/>
        </p:nvSpPr>
        <p:spPr>
          <a:xfrm>
            <a:off x="5823305" y="1569957"/>
            <a:ext cx="327334" cy="430887"/>
          </a:xfrm>
          <a:prstGeom prst="rect">
            <a:avLst/>
          </a:prstGeom>
        </p:spPr>
        <p:txBody>
          <a:bodyPr wrap="none">
            <a:spAutoFit/>
          </a:bodyPr>
          <a:lstStyle/>
          <a:p>
            <a:r>
              <a:rPr lang="en-US" sz="2200" i="1" dirty="0" smtClean="0"/>
              <a:t>0</a:t>
            </a:r>
            <a:endParaRPr lang="en-US" sz="2200" dirty="0"/>
          </a:p>
        </p:txBody>
      </p:sp>
      <p:sp>
        <p:nvSpPr>
          <p:cNvPr id="2" name="Slide Number Placeholder 1"/>
          <p:cNvSpPr>
            <a:spLocks noGrp="1"/>
          </p:cNvSpPr>
          <p:nvPr>
            <p:ph type="sldNum" sz="quarter" idx="12"/>
          </p:nvPr>
        </p:nvSpPr>
        <p:spPr/>
        <p:txBody>
          <a:bodyPr/>
          <a:lstStyle/>
          <a:p>
            <a:fld id="{B6F15528-21DE-4FAA-801E-634DDDAF4B2B}" type="slidenum">
              <a:rPr lang="en-US" smtClean="0"/>
              <a:pPr/>
              <a:t>35</a:t>
            </a:fld>
            <a:endParaRPr lang="en-US"/>
          </a:p>
        </p:txBody>
      </p:sp>
    </p:spTree>
    <p:extLst>
      <p:ext uri="{BB962C8B-B14F-4D97-AF65-F5344CB8AC3E}">
        <p14:creationId xmlns:p14="http://schemas.microsoft.com/office/powerpoint/2010/main" val="175497705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algn="ctr" eaLnBrk="0" fontAlgn="base" hangingPunct="0">
              <a:spcBef>
                <a:spcPct val="0"/>
              </a:spcBef>
              <a:spcAft>
                <a:spcPct val="0"/>
              </a:spcAft>
              <a:defRPr>
                <a:solidFill>
                  <a:schemeClr val="tx1"/>
                </a:solidFill>
                <a:latin typeface="Helvetica" pitchFamily="34" charset="0"/>
              </a:defRPr>
            </a:lvl6pPr>
            <a:lvl7pPr marL="2971800" indent="-228600" algn="ctr" eaLnBrk="0" fontAlgn="base" hangingPunct="0">
              <a:spcBef>
                <a:spcPct val="0"/>
              </a:spcBef>
              <a:spcAft>
                <a:spcPct val="0"/>
              </a:spcAft>
              <a:defRPr>
                <a:solidFill>
                  <a:schemeClr val="tx1"/>
                </a:solidFill>
                <a:latin typeface="Helvetica" pitchFamily="34" charset="0"/>
              </a:defRPr>
            </a:lvl7pPr>
            <a:lvl8pPr marL="3429000" indent="-228600" algn="ctr" eaLnBrk="0" fontAlgn="base" hangingPunct="0">
              <a:spcBef>
                <a:spcPct val="0"/>
              </a:spcBef>
              <a:spcAft>
                <a:spcPct val="0"/>
              </a:spcAft>
              <a:defRPr>
                <a:solidFill>
                  <a:schemeClr val="tx1"/>
                </a:solidFill>
                <a:latin typeface="Helvetica" pitchFamily="34" charset="0"/>
              </a:defRPr>
            </a:lvl8pPr>
            <a:lvl9pPr marL="3886200" indent="-228600" algn="ctr" eaLnBrk="0" fontAlgn="base" hangingPunct="0">
              <a:spcBef>
                <a:spcPct val="0"/>
              </a:spcBef>
              <a:spcAft>
                <a:spcPct val="0"/>
              </a:spcAft>
              <a:defRPr>
                <a:solidFill>
                  <a:schemeClr val="tx1"/>
                </a:solidFill>
                <a:latin typeface="Helvetica" pitchFamily="34" charset="0"/>
              </a:defRPr>
            </a:lvl9pPr>
          </a:lstStyle>
          <a:p>
            <a:r>
              <a:rPr lang="en-US" smtClean="0"/>
              <a:t>Operating Systems</a:t>
            </a:r>
          </a:p>
          <a:p>
            <a:endParaRPr lang="en-US" smtClean="0"/>
          </a:p>
        </p:txBody>
      </p:sp>
      <p:sp>
        <p:nvSpPr>
          <p:cNvPr id="8195" name="Rectangle 2"/>
          <p:cNvSpPr>
            <a:spLocks noChangeArrowheads="1"/>
          </p:cNvSpPr>
          <p:nvPr/>
        </p:nvSpPr>
        <p:spPr bwMode="auto">
          <a:xfrm>
            <a:off x="684213" y="342900"/>
            <a:ext cx="7831137" cy="685800"/>
          </a:xfrm>
          <a:prstGeom prst="rect">
            <a:avLst/>
          </a:prstGeom>
          <a:solidFill>
            <a:schemeClr val="bg1"/>
          </a:solidFill>
          <a:ln w="9525">
            <a:solidFill>
              <a:schemeClr val="tx1"/>
            </a:solidFill>
            <a:miter lim="800000"/>
            <a:headEnd/>
            <a:tailEnd/>
          </a:ln>
          <a:effectLst>
            <a:outerShdw dist="107763" dir="2700000" algn="ctr" rotWithShape="0">
              <a:schemeClr val="tx1"/>
            </a:outerShdw>
          </a:effectLst>
        </p:spPr>
        <p:txBody>
          <a:bodyPr wrap="none" anchor="ctr"/>
          <a:lstStyle/>
          <a:p>
            <a:endParaRPr lang="en-US"/>
          </a:p>
        </p:txBody>
      </p:sp>
      <p:sp>
        <p:nvSpPr>
          <p:cNvPr id="8196" name="Rectangle 3"/>
          <p:cNvSpPr>
            <a:spLocks noGrp="1" noChangeArrowheads="1"/>
          </p:cNvSpPr>
          <p:nvPr>
            <p:ph type="title"/>
          </p:nvPr>
        </p:nvSpPr>
        <p:spPr>
          <a:xfrm>
            <a:off x="457200" y="152400"/>
            <a:ext cx="8229600" cy="1143000"/>
          </a:xfrm>
        </p:spPr>
        <p:txBody>
          <a:bodyPr/>
          <a:lstStyle/>
          <a:p>
            <a:r>
              <a:rPr lang="en-US" dirty="0" smtClean="0"/>
              <a:t>Progress of Algorithm 3</a:t>
            </a:r>
          </a:p>
        </p:txBody>
      </p:sp>
      <p:cxnSp>
        <p:nvCxnSpPr>
          <p:cNvPr id="28" name="Straight Arrow Connector 27"/>
          <p:cNvCxnSpPr/>
          <p:nvPr/>
        </p:nvCxnSpPr>
        <p:spPr>
          <a:xfrm>
            <a:off x="838200" y="1303866"/>
            <a:ext cx="0" cy="39624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228600" y="4885266"/>
            <a:ext cx="689035" cy="369332"/>
          </a:xfrm>
          <a:prstGeom prst="rect">
            <a:avLst/>
          </a:prstGeom>
          <a:noFill/>
        </p:spPr>
        <p:txBody>
          <a:bodyPr wrap="none" rtlCol="0">
            <a:spAutoFit/>
          </a:bodyPr>
          <a:lstStyle/>
          <a:p>
            <a:r>
              <a:rPr lang="en-US" dirty="0" smtClean="0"/>
              <a:t>Time</a:t>
            </a:r>
            <a:endParaRPr lang="en-US" dirty="0"/>
          </a:p>
        </p:txBody>
      </p:sp>
      <p:sp>
        <p:nvSpPr>
          <p:cNvPr id="15" name="Rectangle 14"/>
          <p:cNvSpPr/>
          <p:nvPr/>
        </p:nvSpPr>
        <p:spPr>
          <a:xfrm>
            <a:off x="1066800" y="1900535"/>
            <a:ext cx="1814920" cy="461665"/>
          </a:xfrm>
          <a:prstGeom prst="rect">
            <a:avLst/>
          </a:prstGeom>
          <a:ln>
            <a:solidFill>
              <a:schemeClr val="tx1">
                <a:lumMod val="95000"/>
                <a:lumOff val="5000"/>
              </a:schemeClr>
            </a:solidFill>
          </a:ln>
        </p:spPr>
        <p:txBody>
          <a:bodyPr wrap="none">
            <a:spAutoFit/>
          </a:bodyPr>
          <a:lstStyle/>
          <a:p>
            <a:pPr>
              <a:buFontTx/>
              <a:buNone/>
              <a:tabLst>
                <a:tab pos="2005013" algn="l"/>
                <a:tab pos="2339975" algn="l"/>
                <a:tab pos="2630488" algn="l"/>
              </a:tabLst>
            </a:pPr>
            <a:r>
              <a:rPr lang="en-US" sz="2400" i="1" dirty="0" smtClean="0"/>
              <a:t>flag</a:t>
            </a:r>
            <a:r>
              <a:rPr lang="en-US" sz="2400" dirty="0" smtClean="0"/>
              <a:t>[</a:t>
            </a:r>
            <a:r>
              <a:rPr lang="en-US" sz="2400" i="1" dirty="0" smtClean="0"/>
              <a:t>i</a:t>
            </a:r>
            <a:r>
              <a:rPr lang="en-US" sz="2400" dirty="0"/>
              <a:t>] = </a:t>
            </a:r>
            <a:r>
              <a:rPr lang="en-US" sz="2400" i="1" dirty="0"/>
              <a:t>true</a:t>
            </a:r>
            <a:r>
              <a:rPr lang="en-US" sz="2400" dirty="0"/>
              <a:t>;</a:t>
            </a:r>
            <a:endParaRPr lang="en-US" sz="2200" dirty="0">
              <a:sym typeface="Symbol" pitchFamily="18" charset="2"/>
            </a:endParaRPr>
          </a:p>
        </p:txBody>
      </p:sp>
      <p:sp>
        <p:nvSpPr>
          <p:cNvPr id="17" name="Rectangle 16"/>
          <p:cNvSpPr/>
          <p:nvPr/>
        </p:nvSpPr>
        <p:spPr>
          <a:xfrm>
            <a:off x="6806387" y="2433935"/>
            <a:ext cx="1814920" cy="461665"/>
          </a:xfrm>
          <a:prstGeom prst="rect">
            <a:avLst/>
          </a:prstGeom>
          <a:ln>
            <a:solidFill>
              <a:schemeClr val="tx1">
                <a:lumMod val="95000"/>
                <a:lumOff val="5000"/>
              </a:schemeClr>
            </a:solidFill>
          </a:ln>
        </p:spPr>
        <p:txBody>
          <a:bodyPr wrap="none">
            <a:spAutoFit/>
          </a:bodyPr>
          <a:lstStyle/>
          <a:p>
            <a:pPr>
              <a:buFontTx/>
              <a:buNone/>
              <a:tabLst>
                <a:tab pos="2005013" algn="l"/>
                <a:tab pos="2339975" algn="l"/>
                <a:tab pos="2630488" algn="l"/>
              </a:tabLst>
            </a:pPr>
            <a:r>
              <a:rPr lang="en-US" sz="2400" i="1" dirty="0" smtClean="0"/>
              <a:t>flag</a:t>
            </a:r>
            <a:r>
              <a:rPr lang="en-US" sz="2400" dirty="0" smtClean="0"/>
              <a:t>[</a:t>
            </a:r>
            <a:r>
              <a:rPr lang="en-US" sz="2400" i="1" dirty="0" smtClean="0"/>
              <a:t>i</a:t>
            </a:r>
            <a:r>
              <a:rPr lang="en-US" sz="2400" dirty="0"/>
              <a:t>] = </a:t>
            </a:r>
            <a:r>
              <a:rPr lang="en-US" sz="2400" i="1" dirty="0"/>
              <a:t>true</a:t>
            </a:r>
            <a:r>
              <a:rPr lang="en-US" sz="2400" dirty="0"/>
              <a:t>;</a:t>
            </a:r>
            <a:endParaRPr lang="en-US" sz="2200" dirty="0">
              <a:sym typeface="Symbol" pitchFamily="18" charset="2"/>
            </a:endParaRPr>
          </a:p>
        </p:txBody>
      </p:sp>
      <p:sp>
        <p:nvSpPr>
          <p:cNvPr id="3" name="Rectangle 2"/>
          <p:cNvSpPr/>
          <p:nvPr/>
        </p:nvSpPr>
        <p:spPr>
          <a:xfrm>
            <a:off x="3514056" y="1532929"/>
            <a:ext cx="719812" cy="430887"/>
          </a:xfrm>
          <a:prstGeom prst="rect">
            <a:avLst/>
          </a:prstGeom>
        </p:spPr>
        <p:txBody>
          <a:bodyPr wrap="none">
            <a:spAutoFit/>
          </a:bodyPr>
          <a:lstStyle/>
          <a:p>
            <a:r>
              <a:rPr lang="en-US" sz="2200" i="1" dirty="0" smtClean="0"/>
              <a:t>false</a:t>
            </a:r>
            <a:endParaRPr lang="en-US" sz="2200" dirty="0"/>
          </a:p>
        </p:txBody>
      </p:sp>
      <p:sp>
        <p:nvSpPr>
          <p:cNvPr id="18" name="Rectangle 17"/>
          <p:cNvSpPr/>
          <p:nvPr/>
        </p:nvSpPr>
        <p:spPr>
          <a:xfrm>
            <a:off x="4648200" y="1530548"/>
            <a:ext cx="719812" cy="430887"/>
          </a:xfrm>
          <a:prstGeom prst="rect">
            <a:avLst/>
          </a:prstGeom>
        </p:spPr>
        <p:txBody>
          <a:bodyPr wrap="none">
            <a:spAutoFit/>
          </a:bodyPr>
          <a:lstStyle/>
          <a:p>
            <a:r>
              <a:rPr lang="en-US" sz="2200" i="1" dirty="0" smtClean="0"/>
              <a:t>false</a:t>
            </a:r>
            <a:endParaRPr lang="en-US" sz="2200" dirty="0"/>
          </a:p>
        </p:txBody>
      </p:sp>
      <p:sp>
        <p:nvSpPr>
          <p:cNvPr id="19" name="Explosion 1 18"/>
          <p:cNvSpPr/>
          <p:nvPr/>
        </p:nvSpPr>
        <p:spPr>
          <a:xfrm>
            <a:off x="2808839" y="2357735"/>
            <a:ext cx="457200" cy="381000"/>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0" name="TextBox 19"/>
          <p:cNvSpPr txBox="1"/>
          <p:nvPr/>
        </p:nvSpPr>
        <p:spPr>
          <a:xfrm>
            <a:off x="1080038" y="2738735"/>
            <a:ext cx="1851789" cy="400110"/>
          </a:xfrm>
          <a:prstGeom prst="rect">
            <a:avLst/>
          </a:prstGeom>
          <a:noFill/>
        </p:spPr>
        <p:txBody>
          <a:bodyPr wrap="none" rtlCol="0">
            <a:spAutoFit/>
          </a:bodyPr>
          <a:lstStyle/>
          <a:p>
            <a:r>
              <a:rPr lang="en-US" sz="2000" dirty="0" smtClean="0"/>
              <a:t>Context switch</a:t>
            </a:r>
            <a:endParaRPr lang="en-US" sz="2000" dirty="0"/>
          </a:p>
        </p:txBody>
      </p:sp>
      <p:sp>
        <p:nvSpPr>
          <p:cNvPr id="21" name="Rectangle 20"/>
          <p:cNvSpPr/>
          <p:nvPr/>
        </p:nvSpPr>
        <p:spPr>
          <a:xfrm>
            <a:off x="3505200" y="1981200"/>
            <a:ext cx="700641" cy="430887"/>
          </a:xfrm>
          <a:prstGeom prst="rect">
            <a:avLst/>
          </a:prstGeom>
        </p:spPr>
        <p:txBody>
          <a:bodyPr wrap="none">
            <a:spAutoFit/>
          </a:bodyPr>
          <a:lstStyle/>
          <a:p>
            <a:r>
              <a:rPr lang="en-US" sz="2200" b="1" i="1" dirty="0" smtClean="0">
                <a:solidFill>
                  <a:srgbClr val="FF0000"/>
                </a:solidFill>
              </a:rPr>
              <a:t>True</a:t>
            </a:r>
            <a:endParaRPr lang="en-US" sz="2200" b="1" dirty="0">
              <a:solidFill>
                <a:srgbClr val="FF0000"/>
              </a:solidFill>
            </a:endParaRPr>
          </a:p>
        </p:txBody>
      </p:sp>
      <p:sp>
        <p:nvSpPr>
          <p:cNvPr id="22" name="Rectangle 21"/>
          <p:cNvSpPr/>
          <p:nvPr/>
        </p:nvSpPr>
        <p:spPr>
          <a:xfrm>
            <a:off x="4749652" y="2546002"/>
            <a:ext cx="700641" cy="430887"/>
          </a:xfrm>
          <a:prstGeom prst="rect">
            <a:avLst/>
          </a:prstGeom>
        </p:spPr>
        <p:txBody>
          <a:bodyPr wrap="none">
            <a:spAutoFit/>
          </a:bodyPr>
          <a:lstStyle/>
          <a:p>
            <a:r>
              <a:rPr lang="en-US" sz="2200" b="1" i="1" dirty="0" smtClean="0">
                <a:solidFill>
                  <a:srgbClr val="FF0000"/>
                </a:solidFill>
              </a:rPr>
              <a:t>True</a:t>
            </a:r>
            <a:endParaRPr lang="en-US" sz="2200" b="1" dirty="0">
              <a:solidFill>
                <a:srgbClr val="FF0000"/>
              </a:solidFill>
            </a:endParaRPr>
          </a:p>
        </p:txBody>
      </p:sp>
      <p:sp>
        <p:nvSpPr>
          <p:cNvPr id="24" name="Explosion 1 23"/>
          <p:cNvSpPr/>
          <p:nvPr/>
        </p:nvSpPr>
        <p:spPr>
          <a:xfrm>
            <a:off x="6494629" y="4415100"/>
            <a:ext cx="457200" cy="381000"/>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5" name="Rectangle 24"/>
          <p:cNvSpPr/>
          <p:nvPr/>
        </p:nvSpPr>
        <p:spPr>
          <a:xfrm>
            <a:off x="6806387" y="3551478"/>
            <a:ext cx="2337612" cy="757130"/>
          </a:xfrm>
          <a:prstGeom prst="rect">
            <a:avLst/>
          </a:prstGeom>
          <a:ln>
            <a:solidFill>
              <a:schemeClr val="tx1">
                <a:lumMod val="95000"/>
                <a:lumOff val="5000"/>
              </a:schemeClr>
            </a:solidFill>
          </a:ln>
        </p:spPr>
        <p:txBody>
          <a:bodyPr wrap="square">
            <a:spAutoFit/>
          </a:bodyPr>
          <a:lstStyle/>
          <a:p>
            <a:pPr>
              <a:lnSpc>
                <a:spcPct val="90000"/>
              </a:lnSpc>
              <a:buFontTx/>
              <a:buNone/>
              <a:tabLst>
                <a:tab pos="1370013" algn="l"/>
                <a:tab pos="1714500" algn="l"/>
                <a:tab pos="2005013" algn="l"/>
              </a:tabLst>
            </a:pPr>
            <a:r>
              <a:rPr lang="en-US" sz="2400" dirty="0"/>
              <a:t>while (</a:t>
            </a:r>
            <a:r>
              <a:rPr lang="en-US" sz="2400" i="1" dirty="0"/>
              <a:t>flag</a:t>
            </a:r>
            <a:r>
              <a:rPr lang="en-US" sz="2400" dirty="0"/>
              <a:t> [</a:t>
            </a:r>
            <a:r>
              <a:rPr lang="en-US" sz="2400" i="1" dirty="0"/>
              <a:t>j</a:t>
            </a:r>
            <a:r>
              <a:rPr lang="en-US" sz="2400" dirty="0"/>
              <a:t>] and </a:t>
            </a:r>
            <a:r>
              <a:rPr lang="en-US" sz="2400" i="1" dirty="0"/>
              <a:t>turn</a:t>
            </a:r>
            <a:r>
              <a:rPr lang="en-US" sz="2400" dirty="0"/>
              <a:t> = </a:t>
            </a:r>
            <a:r>
              <a:rPr lang="en-US" sz="2400" i="1" dirty="0"/>
              <a:t>j</a:t>
            </a:r>
            <a:r>
              <a:rPr lang="en-US" sz="2400" dirty="0"/>
              <a:t>);</a:t>
            </a:r>
          </a:p>
        </p:txBody>
      </p:sp>
      <p:sp>
        <p:nvSpPr>
          <p:cNvPr id="30" name="TextBox 29"/>
          <p:cNvSpPr txBox="1"/>
          <p:nvPr/>
        </p:nvSpPr>
        <p:spPr>
          <a:xfrm>
            <a:off x="7261066" y="4184267"/>
            <a:ext cx="1297150" cy="461665"/>
          </a:xfrm>
          <a:prstGeom prst="rect">
            <a:avLst/>
          </a:prstGeom>
          <a:noFill/>
        </p:spPr>
        <p:txBody>
          <a:bodyPr wrap="none" rtlCol="0">
            <a:spAutoFit/>
          </a:bodyPr>
          <a:lstStyle/>
          <a:p>
            <a:r>
              <a:rPr lang="en-US" sz="2400" b="1" dirty="0" smtClean="0">
                <a:solidFill>
                  <a:srgbClr val="FF0000"/>
                </a:solidFill>
                <a:sym typeface="Wingdings" pitchFamily="2" charset="2"/>
              </a:rPr>
              <a:t>Looping!</a:t>
            </a:r>
            <a:endParaRPr lang="en-US" sz="2400" dirty="0"/>
          </a:p>
        </p:txBody>
      </p:sp>
      <p:sp>
        <p:nvSpPr>
          <p:cNvPr id="33" name="TextBox 32"/>
          <p:cNvSpPr txBox="1"/>
          <p:nvPr/>
        </p:nvSpPr>
        <p:spPr>
          <a:xfrm>
            <a:off x="1774527" y="1086934"/>
            <a:ext cx="1662635" cy="461665"/>
          </a:xfrm>
          <a:prstGeom prst="rect">
            <a:avLst/>
          </a:prstGeom>
          <a:noFill/>
        </p:spPr>
        <p:txBody>
          <a:bodyPr wrap="none" rtlCol="0">
            <a:spAutoFit/>
          </a:bodyPr>
          <a:lstStyle/>
          <a:p>
            <a:r>
              <a:rPr lang="en-US" sz="2400" dirty="0" smtClean="0"/>
              <a:t>P0 (i=0, j=1)</a:t>
            </a:r>
            <a:endParaRPr lang="en-US" sz="2400" dirty="0"/>
          </a:p>
        </p:txBody>
      </p:sp>
      <p:sp>
        <p:nvSpPr>
          <p:cNvPr id="35" name="TextBox 34"/>
          <p:cNvSpPr txBox="1"/>
          <p:nvPr/>
        </p:nvSpPr>
        <p:spPr>
          <a:xfrm>
            <a:off x="6998502" y="990600"/>
            <a:ext cx="1662635" cy="461665"/>
          </a:xfrm>
          <a:prstGeom prst="rect">
            <a:avLst/>
          </a:prstGeom>
          <a:noFill/>
        </p:spPr>
        <p:txBody>
          <a:bodyPr wrap="none" rtlCol="0">
            <a:spAutoFit/>
          </a:bodyPr>
          <a:lstStyle/>
          <a:p>
            <a:r>
              <a:rPr lang="en-US" sz="2400" dirty="0" smtClean="0"/>
              <a:t>P1 (i=1, j=0)</a:t>
            </a:r>
            <a:endParaRPr lang="en-US" sz="2400" dirty="0"/>
          </a:p>
        </p:txBody>
      </p:sp>
      <p:sp>
        <p:nvSpPr>
          <p:cNvPr id="36" name="Rectangle 35"/>
          <p:cNvSpPr/>
          <p:nvPr/>
        </p:nvSpPr>
        <p:spPr>
          <a:xfrm>
            <a:off x="3411336" y="1066800"/>
            <a:ext cx="1003801" cy="430887"/>
          </a:xfrm>
          <a:prstGeom prst="rect">
            <a:avLst/>
          </a:prstGeom>
        </p:spPr>
        <p:txBody>
          <a:bodyPr wrap="none">
            <a:spAutoFit/>
          </a:bodyPr>
          <a:lstStyle/>
          <a:p>
            <a:r>
              <a:rPr lang="en-US" sz="2200" i="1" dirty="0" smtClean="0"/>
              <a:t>flag</a:t>
            </a:r>
            <a:r>
              <a:rPr lang="en-US" sz="2200" dirty="0" smtClean="0"/>
              <a:t>[0] </a:t>
            </a:r>
            <a:endParaRPr lang="en-US" sz="2200" dirty="0"/>
          </a:p>
        </p:txBody>
      </p:sp>
      <p:sp>
        <p:nvSpPr>
          <p:cNvPr id="37" name="Rectangle 36"/>
          <p:cNvSpPr/>
          <p:nvPr/>
        </p:nvSpPr>
        <p:spPr>
          <a:xfrm>
            <a:off x="4637347" y="1066800"/>
            <a:ext cx="1003801" cy="430887"/>
          </a:xfrm>
          <a:prstGeom prst="rect">
            <a:avLst/>
          </a:prstGeom>
        </p:spPr>
        <p:txBody>
          <a:bodyPr wrap="none">
            <a:spAutoFit/>
          </a:bodyPr>
          <a:lstStyle/>
          <a:p>
            <a:r>
              <a:rPr lang="en-US" sz="2200" i="1" dirty="0" smtClean="0"/>
              <a:t>flag</a:t>
            </a:r>
            <a:r>
              <a:rPr lang="en-US" sz="2200" dirty="0" smtClean="0"/>
              <a:t>[</a:t>
            </a:r>
            <a:r>
              <a:rPr lang="en-US" sz="2200" i="1" dirty="0"/>
              <a:t>1</a:t>
            </a:r>
            <a:r>
              <a:rPr lang="en-US" sz="2200" dirty="0" smtClean="0"/>
              <a:t>] </a:t>
            </a:r>
            <a:endParaRPr lang="en-US" sz="2200" dirty="0"/>
          </a:p>
        </p:txBody>
      </p:sp>
      <p:sp>
        <p:nvSpPr>
          <p:cNvPr id="31" name="Rectangle 30"/>
          <p:cNvSpPr/>
          <p:nvPr/>
        </p:nvSpPr>
        <p:spPr>
          <a:xfrm>
            <a:off x="5823305" y="1021378"/>
            <a:ext cx="693716" cy="430887"/>
          </a:xfrm>
          <a:prstGeom prst="rect">
            <a:avLst/>
          </a:prstGeom>
        </p:spPr>
        <p:txBody>
          <a:bodyPr wrap="none">
            <a:spAutoFit/>
          </a:bodyPr>
          <a:lstStyle/>
          <a:p>
            <a:r>
              <a:rPr lang="en-US" sz="2200" i="1" dirty="0" smtClean="0"/>
              <a:t>Turn</a:t>
            </a:r>
            <a:endParaRPr lang="en-US" sz="2200" dirty="0"/>
          </a:p>
        </p:txBody>
      </p:sp>
      <p:sp>
        <p:nvSpPr>
          <p:cNvPr id="34" name="Rectangle 33"/>
          <p:cNvSpPr/>
          <p:nvPr/>
        </p:nvSpPr>
        <p:spPr>
          <a:xfrm>
            <a:off x="5823305" y="1569957"/>
            <a:ext cx="327334" cy="430887"/>
          </a:xfrm>
          <a:prstGeom prst="rect">
            <a:avLst/>
          </a:prstGeom>
        </p:spPr>
        <p:txBody>
          <a:bodyPr wrap="none">
            <a:spAutoFit/>
          </a:bodyPr>
          <a:lstStyle/>
          <a:p>
            <a:r>
              <a:rPr lang="en-US" sz="2200" i="1" dirty="0" smtClean="0"/>
              <a:t>0</a:t>
            </a:r>
            <a:endParaRPr lang="en-US" sz="2200" dirty="0"/>
          </a:p>
        </p:txBody>
      </p:sp>
      <p:sp>
        <p:nvSpPr>
          <p:cNvPr id="39" name="Rectangle 38"/>
          <p:cNvSpPr/>
          <p:nvPr/>
        </p:nvSpPr>
        <p:spPr>
          <a:xfrm>
            <a:off x="6826160" y="2967335"/>
            <a:ext cx="1157689" cy="461665"/>
          </a:xfrm>
          <a:prstGeom prst="rect">
            <a:avLst/>
          </a:prstGeom>
          <a:ln>
            <a:solidFill>
              <a:schemeClr val="tx1">
                <a:lumMod val="95000"/>
                <a:lumOff val="5000"/>
              </a:schemeClr>
            </a:solidFill>
          </a:ln>
        </p:spPr>
        <p:txBody>
          <a:bodyPr wrap="none">
            <a:spAutoFit/>
          </a:bodyPr>
          <a:lstStyle/>
          <a:p>
            <a:pPr>
              <a:buFontTx/>
              <a:buNone/>
              <a:tabLst>
                <a:tab pos="2005013" algn="l"/>
                <a:tab pos="2339975" algn="l"/>
                <a:tab pos="2630488" algn="l"/>
              </a:tabLst>
            </a:pPr>
            <a:r>
              <a:rPr lang="en-US" sz="2400" i="1" dirty="0" smtClean="0"/>
              <a:t>turn</a:t>
            </a:r>
            <a:r>
              <a:rPr lang="en-US" sz="2400" dirty="0" smtClean="0"/>
              <a:t> </a:t>
            </a:r>
            <a:r>
              <a:rPr lang="en-US" sz="2400" dirty="0"/>
              <a:t>= </a:t>
            </a:r>
            <a:r>
              <a:rPr lang="en-US" sz="2400" i="1" dirty="0" smtClean="0"/>
              <a:t>j</a:t>
            </a:r>
            <a:r>
              <a:rPr lang="en-US" sz="2400" dirty="0" smtClean="0"/>
              <a:t>;</a:t>
            </a:r>
            <a:endParaRPr lang="en-US" sz="2200" dirty="0">
              <a:sym typeface="Symbol" pitchFamily="18" charset="2"/>
            </a:endParaRPr>
          </a:p>
        </p:txBody>
      </p:sp>
      <p:sp>
        <p:nvSpPr>
          <p:cNvPr id="40" name="Rectangle 39"/>
          <p:cNvSpPr/>
          <p:nvPr/>
        </p:nvSpPr>
        <p:spPr>
          <a:xfrm>
            <a:off x="5823305" y="3026360"/>
            <a:ext cx="327334" cy="430887"/>
          </a:xfrm>
          <a:prstGeom prst="rect">
            <a:avLst/>
          </a:prstGeom>
        </p:spPr>
        <p:txBody>
          <a:bodyPr wrap="none">
            <a:spAutoFit/>
          </a:bodyPr>
          <a:lstStyle/>
          <a:p>
            <a:r>
              <a:rPr lang="en-US" sz="2200" i="1" dirty="0" smtClean="0"/>
              <a:t>0</a:t>
            </a:r>
            <a:endParaRPr lang="en-US" sz="2200" dirty="0"/>
          </a:p>
        </p:txBody>
      </p:sp>
      <p:sp>
        <p:nvSpPr>
          <p:cNvPr id="2" name="Slide Number Placeholder 1"/>
          <p:cNvSpPr>
            <a:spLocks noGrp="1"/>
          </p:cNvSpPr>
          <p:nvPr>
            <p:ph type="sldNum" sz="quarter" idx="12"/>
          </p:nvPr>
        </p:nvSpPr>
        <p:spPr/>
        <p:txBody>
          <a:bodyPr/>
          <a:lstStyle/>
          <a:p>
            <a:fld id="{B6F15528-21DE-4FAA-801E-634DDDAF4B2B}" type="slidenum">
              <a:rPr lang="en-US" smtClean="0"/>
              <a:pPr/>
              <a:t>36</a:t>
            </a:fld>
            <a:endParaRPr lang="en-US"/>
          </a:p>
        </p:txBody>
      </p:sp>
    </p:spTree>
    <p:extLst>
      <p:ext uri="{BB962C8B-B14F-4D97-AF65-F5344CB8AC3E}">
        <p14:creationId xmlns:p14="http://schemas.microsoft.com/office/powerpoint/2010/main" val="79827193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algn="ctr" eaLnBrk="0" fontAlgn="base" hangingPunct="0">
              <a:spcBef>
                <a:spcPct val="0"/>
              </a:spcBef>
              <a:spcAft>
                <a:spcPct val="0"/>
              </a:spcAft>
              <a:defRPr>
                <a:solidFill>
                  <a:schemeClr val="tx1"/>
                </a:solidFill>
                <a:latin typeface="Helvetica" pitchFamily="34" charset="0"/>
              </a:defRPr>
            </a:lvl6pPr>
            <a:lvl7pPr marL="2971800" indent="-228600" algn="ctr" eaLnBrk="0" fontAlgn="base" hangingPunct="0">
              <a:spcBef>
                <a:spcPct val="0"/>
              </a:spcBef>
              <a:spcAft>
                <a:spcPct val="0"/>
              </a:spcAft>
              <a:defRPr>
                <a:solidFill>
                  <a:schemeClr val="tx1"/>
                </a:solidFill>
                <a:latin typeface="Helvetica" pitchFamily="34" charset="0"/>
              </a:defRPr>
            </a:lvl7pPr>
            <a:lvl8pPr marL="3429000" indent="-228600" algn="ctr" eaLnBrk="0" fontAlgn="base" hangingPunct="0">
              <a:spcBef>
                <a:spcPct val="0"/>
              </a:spcBef>
              <a:spcAft>
                <a:spcPct val="0"/>
              </a:spcAft>
              <a:defRPr>
                <a:solidFill>
                  <a:schemeClr val="tx1"/>
                </a:solidFill>
                <a:latin typeface="Helvetica" pitchFamily="34" charset="0"/>
              </a:defRPr>
            </a:lvl8pPr>
            <a:lvl9pPr marL="3886200" indent="-228600" algn="ctr" eaLnBrk="0" fontAlgn="base" hangingPunct="0">
              <a:spcBef>
                <a:spcPct val="0"/>
              </a:spcBef>
              <a:spcAft>
                <a:spcPct val="0"/>
              </a:spcAft>
              <a:defRPr>
                <a:solidFill>
                  <a:schemeClr val="tx1"/>
                </a:solidFill>
                <a:latin typeface="Helvetica" pitchFamily="34" charset="0"/>
              </a:defRPr>
            </a:lvl9pPr>
          </a:lstStyle>
          <a:p>
            <a:r>
              <a:rPr lang="en-US" smtClean="0"/>
              <a:t>Operating Systems</a:t>
            </a:r>
          </a:p>
          <a:p>
            <a:endParaRPr lang="en-US" smtClean="0"/>
          </a:p>
        </p:txBody>
      </p:sp>
      <p:sp>
        <p:nvSpPr>
          <p:cNvPr id="8195" name="Rectangle 2"/>
          <p:cNvSpPr>
            <a:spLocks noChangeArrowheads="1"/>
          </p:cNvSpPr>
          <p:nvPr/>
        </p:nvSpPr>
        <p:spPr bwMode="auto">
          <a:xfrm>
            <a:off x="684213" y="342900"/>
            <a:ext cx="7831137" cy="685800"/>
          </a:xfrm>
          <a:prstGeom prst="rect">
            <a:avLst/>
          </a:prstGeom>
          <a:solidFill>
            <a:schemeClr val="bg1"/>
          </a:solidFill>
          <a:ln w="9525">
            <a:solidFill>
              <a:schemeClr val="tx1"/>
            </a:solidFill>
            <a:miter lim="800000"/>
            <a:headEnd/>
            <a:tailEnd/>
          </a:ln>
          <a:effectLst>
            <a:outerShdw dist="107763" dir="2700000" algn="ctr" rotWithShape="0">
              <a:schemeClr val="tx1"/>
            </a:outerShdw>
          </a:effectLst>
        </p:spPr>
        <p:txBody>
          <a:bodyPr wrap="none" anchor="ctr"/>
          <a:lstStyle/>
          <a:p>
            <a:endParaRPr lang="en-US"/>
          </a:p>
        </p:txBody>
      </p:sp>
      <p:sp>
        <p:nvSpPr>
          <p:cNvPr id="8196" name="Rectangle 3"/>
          <p:cNvSpPr>
            <a:spLocks noGrp="1" noChangeArrowheads="1"/>
          </p:cNvSpPr>
          <p:nvPr>
            <p:ph type="title"/>
          </p:nvPr>
        </p:nvSpPr>
        <p:spPr>
          <a:xfrm>
            <a:off x="457200" y="152400"/>
            <a:ext cx="8229600" cy="1143000"/>
          </a:xfrm>
        </p:spPr>
        <p:txBody>
          <a:bodyPr/>
          <a:lstStyle/>
          <a:p>
            <a:r>
              <a:rPr lang="en-US" dirty="0" smtClean="0"/>
              <a:t>Progress of Algorithm 3</a:t>
            </a:r>
          </a:p>
        </p:txBody>
      </p:sp>
      <p:cxnSp>
        <p:nvCxnSpPr>
          <p:cNvPr id="28" name="Straight Arrow Connector 27"/>
          <p:cNvCxnSpPr/>
          <p:nvPr/>
        </p:nvCxnSpPr>
        <p:spPr>
          <a:xfrm>
            <a:off x="838200" y="1303866"/>
            <a:ext cx="0" cy="39624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228600" y="4885266"/>
            <a:ext cx="689035" cy="369332"/>
          </a:xfrm>
          <a:prstGeom prst="rect">
            <a:avLst/>
          </a:prstGeom>
          <a:noFill/>
        </p:spPr>
        <p:txBody>
          <a:bodyPr wrap="none" rtlCol="0">
            <a:spAutoFit/>
          </a:bodyPr>
          <a:lstStyle/>
          <a:p>
            <a:r>
              <a:rPr lang="en-US" dirty="0" smtClean="0"/>
              <a:t>Time</a:t>
            </a:r>
            <a:endParaRPr lang="en-US" dirty="0"/>
          </a:p>
        </p:txBody>
      </p:sp>
      <p:sp>
        <p:nvSpPr>
          <p:cNvPr id="15" name="Rectangle 14"/>
          <p:cNvSpPr/>
          <p:nvPr/>
        </p:nvSpPr>
        <p:spPr>
          <a:xfrm>
            <a:off x="1066800" y="1900535"/>
            <a:ext cx="1814920" cy="461665"/>
          </a:xfrm>
          <a:prstGeom prst="rect">
            <a:avLst/>
          </a:prstGeom>
          <a:ln>
            <a:solidFill>
              <a:schemeClr val="tx1">
                <a:lumMod val="95000"/>
                <a:lumOff val="5000"/>
              </a:schemeClr>
            </a:solidFill>
          </a:ln>
        </p:spPr>
        <p:txBody>
          <a:bodyPr wrap="none">
            <a:spAutoFit/>
          </a:bodyPr>
          <a:lstStyle/>
          <a:p>
            <a:pPr>
              <a:buFontTx/>
              <a:buNone/>
              <a:tabLst>
                <a:tab pos="2005013" algn="l"/>
                <a:tab pos="2339975" algn="l"/>
                <a:tab pos="2630488" algn="l"/>
              </a:tabLst>
            </a:pPr>
            <a:r>
              <a:rPr lang="en-US" sz="2400" i="1" dirty="0" smtClean="0"/>
              <a:t>flag</a:t>
            </a:r>
            <a:r>
              <a:rPr lang="en-US" sz="2400" dirty="0" smtClean="0"/>
              <a:t>[</a:t>
            </a:r>
            <a:r>
              <a:rPr lang="en-US" sz="2400" i="1" dirty="0" smtClean="0"/>
              <a:t>i</a:t>
            </a:r>
            <a:r>
              <a:rPr lang="en-US" sz="2400" dirty="0"/>
              <a:t>] = </a:t>
            </a:r>
            <a:r>
              <a:rPr lang="en-US" sz="2400" i="1" dirty="0"/>
              <a:t>true</a:t>
            </a:r>
            <a:r>
              <a:rPr lang="en-US" sz="2400" dirty="0"/>
              <a:t>;</a:t>
            </a:r>
            <a:endParaRPr lang="en-US" sz="2200" dirty="0">
              <a:sym typeface="Symbol" pitchFamily="18" charset="2"/>
            </a:endParaRPr>
          </a:p>
        </p:txBody>
      </p:sp>
      <p:sp>
        <p:nvSpPr>
          <p:cNvPr id="17" name="Rectangle 16"/>
          <p:cNvSpPr/>
          <p:nvPr/>
        </p:nvSpPr>
        <p:spPr>
          <a:xfrm>
            <a:off x="6806387" y="2433935"/>
            <a:ext cx="1814920" cy="461665"/>
          </a:xfrm>
          <a:prstGeom prst="rect">
            <a:avLst/>
          </a:prstGeom>
          <a:ln>
            <a:solidFill>
              <a:schemeClr val="tx1">
                <a:lumMod val="95000"/>
                <a:lumOff val="5000"/>
              </a:schemeClr>
            </a:solidFill>
          </a:ln>
        </p:spPr>
        <p:txBody>
          <a:bodyPr wrap="none">
            <a:spAutoFit/>
          </a:bodyPr>
          <a:lstStyle/>
          <a:p>
            <a:pPr>
              <a:buFontTx/>
              <a:buNone/>
              <a:tabLst>
                <a:tab pos="2005013" algn="l"/>
                <a:tab pos="2339975" algn="l"/>
                <a:tab pos="2630488" algn="l"/>
              </a:tabLst>
            </a:pPr>
            <a:r>
              <a:rPr lang="en-US" sz="2400" i="1" dirty="0" smtClean="0"/>
              <a:t>flag</a:t>
            </a:r>
            <a:r>
              <a:rPr lang="en-US" sz="2400" dirty="0" smtClean="0"/>
              <a:t>[</a:t>
            </a:r>
            <a:r>
              <a:rPr lang="en-US" sz="2400" i="1" dirty="0" smtClean="0"/>
              <a:t>i</a:t>
            </a:r>
            <a:r>
              <a:rPr lang="en-US" sz="2400" dirty="0"/>
              <a:t>] = </a:t>
            </a:r>
            <a:r>
              <a:rPr lang="en-US" sz="2400" i="1" dirty="0"/>
              <a:t>true</a:t>
            </a:r>
            <a:r>
              <a:rPr lang="en-US" sz="2400" dirty="0"/>
              <a:t>;</a:t>
            </a:r>
            <a:endParaRPr lang="en-US" sz="2200" dirty="0">
              <a:sym typeface="Symbol" pitchFamily="18" charset="2"/>
            </a:endParaRPr>
          </a:p>
        </p:txBody>
      </p:sp>
      <p:sp>
        <p:nvSpPr>
          <p:cNvPr id="3" name="Rectangle 2"/>
          <p:cNvSpPr/>
          <p:nvPr/>
        </p:nvSpPr>
        <p:spPr>
          <a:xfrm>
            <a:off x="3514056" y="1532929"/>
            <a:ext cx="719812" cy="430887"/>
          </a:xfrm>
          <a:prstGeom prst="rect">
            <a:avLst/>
          </a:prstGeom>
        </p:spPr>
        <p:txBody>
          <a:bodyPr wrap="none">
            <a:spAutoFit/>
          </a:bodyPr>
          <a:lstStyle/>
          <a:p>
            <a:r>
              <a:rPr lang="en-US" sz="2200" i="1" dirty="0" smtClean="0"/>
              <a:t>false</a:t>
            </a:r>
            <a:endParaRPr lang="en-US" sz="2200" dirty="0"/>
          </a:p>
        </p:txBody>
      </p:sp>
      <p:sp>
        <p:nvSpPr>
          <p:cNvPr id="18" name="Rectangle 17"/>
          <p:cNvSpPr/>
          <p:nvPr/>
        </p:nvSpPr>
        <p:spPr>
          <a:xfrm>
            <a:off x="4648200" y="1530548"/>
            <a:ext cx="719812" cy="430887"/>
          </a:xfrm>
          <a:prstGeom prst="rect">
            <a:avLst/>
          </a:prstGeom>
        </p:spPr>
        <p:txBody>
          <a:bodyPr wrap="none">
            <a:spAutoFit/>
          </a:bodyPr>
          <a:lstStyle/>
          <a:p>
            <a:r>
              <a:rPr lang="en-US" sz="2200" i="1" dirty="0" smtClean="0"/>
              <a:t>false</a:t>
            </a:r>
            <a:endParaRPr lang="en-US" sz="2200" dirty="0"/>
          </a:p>
        </p:txBody>
      </p:sp>
      <p:sp>
        <p:nvSpPr>
          <p:cNvPr id="19" name="Explosion 1 18"/>
          <p:cNvSpPr/>
          <p:nvPr/>
        </p:nvSpPr>
        <p:spPr>
          <a:xfrm>
            <a:off x="2808839" y="2357735"/>
            <a:ext cx="457200" cy="381000"/>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0" name="TextBox 19"/>
          <p:cNvSpPr txBox="1"/>
          <p:nvPr/>
        </p:nvSpPr>
        <p:spPr>
          <a:xfrm>
            <a:off x="1080038" y="2738735"/>
            <a:ext cx="1851789" cy="400110"/>
          </a:xfrm>
          <a:prstGeom prst="rect">
            <a:avLst/>
          </a:prstGeom>
          <a:noFill/>
        </p:spPr>
        <p:txBody>
          <a:bodyPr wrap="none" rtlCol="0">
            <a:spAutoFit/>
          </a:bodyPr>
          <a:lstStyle/>
          <a:p>
            <a:r>
              <a:rPr lang="en-US" sz="2000" dirty="0" smtClean="0"/>
              <a:t>Context switch</a:t>
            </a:r>
            <a:endParaRPr lang="en-US" sz="2000" dirty="0"/>
          </a:p>
        </p:txBody>
      </p:sp>
      <p:sp>
        <p:nvSpPr>
          <p:cNvPr id="21" name="Rectangle 20"/>
          <p:cNvSpPr/>
          <p:nvPr/>
        </p:nvSpPr>
        <p:spPr>
          <a:xfrm>
            <a:off x="3505200" y="1981200"/>
            <a:ext cx="700641" cy="430887"/>
          </a:xfrm>
          <a:prstGeom prst="rect">
            <a:avLst/>
          </a:prstGeom>
        </p:spPr>
        <p:txBody>
          <a:bodyPr wrap="none">
            <a:spAutoFit/>
          </a:bodyPr>
          <a:lstStyle/>
          <a:p>
            <a:r>
              <a:rPr lang="en-US" sz="2200" b="1" i="1" dirty="0" smtClean="0">
                <a:solidFill>
                  <a:srgbClr val="FF0000"/>
                </a:solidFill>
              </a:rPr>
              <a:t>True</a:t>
            </a:r>
            <a:endParaRPr lang="en-US" sz="2200" b="1" dirty="0">
              <a:solidFill>
                <a:srgbClr val="FF0000"/>
              </a:solidFill>
            </a:endParaRPr>
          </a:p>
        </p:txBody>
      </p:sp>
      <p:sp>
        <p:nvSpPr>
          <p:cNvPr id="22" name="Rectangle 21"/>
          <p:cNvSpPr/>
          <p:nvPr/>
        </p:nvSpPr>
        <p:spPr>
          <a:xfrm>
            <a:off x="4749652" y="2546002"/>
            <a:ext cx="700641" cy="430887"/>
          </a:xfrm>
          <a:prstGeom prst="rect">
            <a:avLst/>
          </a:prstGeom>
        </p:spPr>
        <p:txBody>
          <a:bodyPr wrap="none">
            <a:spAutoFit/>
          </a:bodyPr>
          <a:lstStyle/>
          <a:p>
            <a:r>
              <a:rPr lang="en-US" sz="2200" b="1" i="1" dirty="0" smtClean="0">
                <a:solidFill>
                  <a:srgbClr val="FF0000"/>
                </a:solidFill>
              </a:rPr>
              <a:t>True</a:t>
            </a:r>
            <a:endParaRPr lang="en-US" sz="2200" b="1" dirty="0">
              <a:solidFill>
                <a:srgbClr val="FF0000"/>
              </a:solidFill>
            </a:endParaRPr>
          </a:p>
        </p:txBody>
      </p:sp>
      <p:sp>
        <p:nvSpPr>
          <p:cNvPr id="24" name="Explosion 1 23"/>
          <p:cNvSpPr/>
          <p:nvPr/>
        </p:nvSpPr>
        <p:spPr>
          <a:xfrm>
            <a:off x="6494629" y="4415100"/>
            <a:ext cx="457200" cy="381000"/>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5" name="Rectangle 24"/>
          <p:cNvSpPr/>
          <p:nvPr/>
        </p:nvSpPr>
        <p:spPr>
          <a:xfrm>
            <a:off x="6806387" y="3551478"/>
            <a:ext cx="2337612" cy="757130"/>
          </a:xfrm>
          <a:prstGeom prst="rect">
            <a:avLst/>
          </a:prstGeom>
          <a:ln>
            <a:solidFill>
              <a:schemeClr val="tx1">
                <a:lumMod val="95000"/>
                <a:lumOff val="5000"/>
              </a:schemeClr>
            </a:solidFill>
          </a:ln>
        </p:spPr>
        <p:txBody>
          <a:bodyPr wrap="square">
            <a:spAutoFit/>
          </a:bodyPr>
          <a:lstStyle/>
          <a:p>
            <a:pPr>
              <a:lnSpc>
                <a:spcPct val="90000"/>
              </a:lnSpc>
              <a:buFontTx/>
              <a:buNone/>
              <a:tabLst>
                <a:tab pos="1370013" algn="l"/>
                <a:tab pos="1714500" algn="l"/>
                <a:tab pos="2005013" algn="l"/>
              </a:tabLst>
            </a:pPr>
            <a:r>
              <a:rPr lang="en-US" sz="2400" dirty="0"/>
              <a:t>while (</a:t>
            </a:r>
            <a:r>
              <a:rPr lang="en-US" sz="2400" i="1" dirty="0"/>
              <a:t>flag</a:t>
            </a:r>
            <a:r>
              <a:rPr lang="en-US" sz="2400" dirty="0"/>
              <a:t> [</a:t>
            </a:r>
            <a:r>
              <a:rPr lang="en-US" sz="2400" i="1" dirty="0"/>
              <a:t>j</a:t>
            </a:r>
            <a:r>
              <a:rPr lang="en-US" sz="2400" dirty="0"/>
              <a:t>] and </a:t>
            </a:r>
            <a:r>
              <a:rPr lang="en-US" sz="2400" i="1" dirty="0"/>
              <a:t>turn</a:t>
            </a:r>
            <a:r>
              <a:rPr lang="en-US" sz="2400" dirty="0"/>
              <a:t> = </a:t>
            </a:r>
            <a:r>
              <a:rPr lang="en-US" sz="2400" i="1" dirty="0"/>
              <a:t>j</a:t>
            </a:r>
            <a:r>
              <a:rPr lang="en-US" sz="2400" dirty="0"/>
              <a:t>);</a:t>
            </a:r>
          </a:p>
        </p:txBody>
      </p:sp>
      <p:sp>
        <p:nvSpPr>
          <p:cNvPr id="30" name="TextBox 29"/>
          <p:cNvSpPr txBox="1"/>
          <p:nvPr/>
        </p:nvSpPr>
        <p:spPr>
          <a:xfrm>
            <a:off x="7261066" y="4184267"/>
            <a:ext cx="1297150" cy="461665"/>
          </a:xfrm>
          <a:prstGeom prst="rect">
            <a:avLst/>
          </a:prstGeom>
          <a:noFill/>
        </p:spPr>
        <p:txBody>
          <a:bodyPr wrap="none" rtlCol="0">
            <a:spAutoFit/>
          </a:bodyPr>
          <a:lstStyle/>
          <a:p>
            <a:r>
              <a:rPr lang="en-US" sz="2400" b="1" dirty="0" smtClean="0">
                <a:solidFill>
                  <a:srgbClr val="FF0000"/>
                </a:solidFill>
                <a:sym typeface="Wingdings" pitchFamily="2" charset="2"/>
              </a:rPr>
              <a:t>Looping!</a:t>
            </a:r>
            <a:endParaRPr lang="en-US" sz="2400" dirty="0"/>
          </a:p>
        </p:txBody>
      </p:sp>
      <p:sp>
        <p:nvSpPr>
          <p:cNvPr id="33" name="TextBox 32"/>
          <p:cNvSpPr txBox="1"/>
          <p:nvPr/>
        </p:nvSpPr>
        <p:spPr>
          <a:xfrm>
            <a:off x="1774527" y="1086934"/>
            <a:ext cx="1662635" cy="461665"/>
          </a:xfrm>
          <a:prstGeom prst="rect">
            <a:avLst/>
          </a:prstGeom>
          <a:noFill/>
        </p:spPr>
        <p:txBody>
          <a:bodyPr wrap="none" rtlCol="0">
            <a:spAutoFit/>
          </a:bodyPr>
          <a:lstStyle/>
          <a:p>
            <a:r>
              <a:rPr lang="en-US" sz="2400" dirty="0" smtClean="0"/>
              <a:t>P0 (i=0, j=1)</a:t>
            </a:r>
            <a:endParaRPr lang="en-US" sz="2400" dirty="0"/>
          </a:p>
        </p:txBody>
      </p:sp>
      <p:sp>
        <p:nvSpPr>
          <p:cNvPr id="35" name="TextBox 34"/>
          <p:cNvSpPr txBox="1"/>
          <p:nvPr/>
        </p:nvSpPr>
        <p:spPr>
          <a:xfrm>
            <a:off x="6998502" y="990600"/>
            <a:ext cx="1662635" cy="461665"/>
          </a:xfrm>
          <a:prstGeom prst="rect">
            <a:avLst/>
          </a:prstGeom>
          <a:noFill/>
        </p:spPr>
        <p:txBody>
          <a:bodyPr wrap="none" rtlCol="0">
            <a:spAutoFit/>
          </a:bodyPr>
          <a:lstStyle/>
          <a:p>
            <a:r>
              <a:rPr lang="en-US" sz="2400" dirty="0" smtClean="0"/>
              <a:t>P1 (i=1, j=0)</a:t>
            </a:r>
            <a:endParaRPr lang="en-US" sz="2400" dirty="0"/>
          </a:p>
        </p:txBody>
      </p:sp>
      <p:sp>
        <p:nvSpPr>
          <p:cNvPr id="36" name="Rectangle 35"/>
          <p:cNvSpPr/>
          <p:nvPr/>
        </p:nvSpPr>
        <p:spPr>
          <a:xfrm>
            <a:off x="3411336" y="1066800"/>
            <a:ext cx="1003801" cy="430887"/>
          </a:xfrm>
          <a:prstGeom prst="rect">
            <a:avLst/>
          </a:prstGeom>
        </p:spPr>
        <p:txBody>
          <a:bodyPr wrap="none">
            <a:spAutoFit/>
          </a:bodyPr>
          <a:lstStyle/>
          <a:p>
            <a:r>
              <a:rPr lang="en-US" sz="2200" i="1" dirty="0" smtClean="0"/>
              <a:t>flag</a:t>
            </a:r>
            <a:r>
              <a:rPr lang="en-US" sz="2200" dirty="0" smtClean="0"/>
              <a:t>[0] </a:t>
            </a:r>
            <a:endParaRPr lang="en-US" sz="2200" dirty="0"/>
          </a:p>
        </p:txBody>
      </p:sp>
      <p:sp>
        <p:nvSpPr>
          <p:cNvPr id="37" name="Rectangle 36"/>
          <p:cNvSpPr/>
          <p:nvPr/>
        </p:nvSpPr>
        <p:spPr>
          <a:xfrm>
            <a:off x="4637347" y="1066800"/>
            <a:ext cx="1003801" cy="430887"/>
          </a:xfrm>
          <a:prstGeom prst="rect">
            <a:avLst/>
          </a:prstGeom>
        </p:spPr>
        <p:txBody>
          <a:bodyPr wrap="none">
            <a:spAutoFit/>
          </a:bodyPr>
          <a:lstStyle/>
          <a:p>
            <a:r>
              <a:rPr lang="en-US" sz="2200" i="1" dirty="0" smtClean="0"/>
              <a:t>flag</a:t>
            </a:r>
            <a:r>
              <a:rPr lang="en-US" sz="2200" dirty="0" smtClean="0"/>
              <a:t>[</a:t>
            </a:r>
            <a:r>
              <a:rPr lang="en-US" sz="2200" i="1" dirty="0"/>
              <a:t>1</a:t>
            </a:r>
            <a:r>
              <a:rPr lang="en-US" sz="2200" dirty="0" smtClean="0"/>
              <a:t>] </a:t>
            </a:r>
            <a:endParaRPr lang="en-US" sz="2200" dirty="0"/>
          </a:p>
        </p:txBody>
      </p:sp>
      <p:sp>
        <p:nvSpPr>
          <p:cNvPr id="31" name="Rectangle 30"/>
          <p:cNvSpPr/>
          <p:nvPr/>
        </p:nvSpPr>
        <p:spPr>
          <a:xfrm>
            <a:off x="5823305" y="1021378"/>
            <a:ext cx="693716" cy="430887"/>
          </a:xfrm>
          <a:prstGeom prst="rect">
            <a:avLst/>
          </a:prstGeom>
        </p:spPr>
        <p:txBody>
          <a:bodyPr wrap="none">
            <a:spAutoFit/>
          </a:bodyPr>
          <a:lstStyle/>
          <a:p>
            <a:r>
              <a:rPr lang="en-US" sz="2200" i="1" dirty="0" smtClean="0"/>
              <a:t>Turn</a:t>
            </a:r>
            <a:endParaRPr lang="en-US" sz="2200" dirty="0"/>
          </a:p>
        </p:txBody>
      </p:sp>
      <p:sp>
        <p:nvSpPr>
          <p:cNvPr id="34" name="Rectangle 33"/>
          <p:cNvSpPr/>
          <p:nvPr/>
        </p:nvSpPr>
        <p:spPr>
          <a:xfrm>
            <a:off x="5823305" y="1569957"/>
            <a:ext cx="327334" cy="430887"/>
          </a:xfrm>
          <a:prstGeom prst="rect">
            <a:avLst/>
          </a:prstGeom>
        </p:spPr>
        <p:txBody>
          <a:bodyPr wrap="none">
            <a:spAutoFit/>
          </a:bodyPr>
          <a:lstStyle/>
          <a:p>
            <a:r>
              <a:rPr lang="en-US" sz="2200" i="1" dirty="0" smtClean="0"/>
              <a:t>0</a:t>
            </a:r>
            <a:endParaRPr lang="en-US" sz="2200" dirty="0"/>
          </a:p>
        </p:txBody>
      </p:sp>
      <p:sp>
        <p:nvSpPr>
          <p:cNvPr id="39" name="Rectangle 38"/>
          <p:cNvSpPr/>
          <p:nvPr/>
        </p:nvSpPr>
        <p:spPr>
          <a:xfrm>
            <a:off x="6826160" y="2967335"/>
            <a:ext cx="1157689" cy="461665"/>
          </a:xfrm>
          <a:prstGeom prst="rect">
            <a:avLst/>
          </a:prstGeom>
          <a:ln>
            <a:solidFill>
              <a:schemeClr val="tx1">
                <a:lumMod val="95000"/>
                <a:lumOff val="5000"/>
              </a:schemeClr>
            </a:solidFill>
          </a:ln>
        </p:spPr>
        <p:txBody>
          <a:bodyPr wrap="none">
            <a:spAutoFit/>
          </a:bodyPr>
          <a:lstStyle/>
          <a:p>
            <a:pPr>
              <a:buFontTx/>
              <a:buNone/>
              <a:tabLst>
                <a:tab pos="2005013" algn="l"/>
                <a:tab pos="2339975" algn="l"/>
                <a:tab pos="2630488" algn="l"/>
              </a:tabLst>
            </a:pPr>
            <a:r>
              <a:rPr lang="en-US" sz="2400" i="1" dirty="0" smtClean="0"/>
              <a:t>turn</a:t>
            </a:r>
            <a:r>
              <a:rPr lang="en-US" sz="2400" dirty="0" smtClean="0"/>
              <a:t> </a:t>
            </a:r>
            <a:r>
              <a:rPr lang="en-US" sz="2400" dirty="0"/>
              <a:t>= </a:t>
            </a:r>
            <a:r>
              <a:rPr lang="en-US" sz="2400" i="1" dirty="0" smtClean="0"/>
              <a:t>j</a:t>
            </a:r>
            <a:r>
              <a:rPr lang="en-US" sz="2400" dirty="0" smtClean="0"/>
              <a:t>;</a:t>
            </a:r>
            <a:endParaRPr lang="en-US" sz="2200" dirty="0">
              <a:sym typeface="Symbol" pitchFamily="18" charset="2"/>
            </a:endParaRPr>
          </a:p>
        </p:txBody>
      </p:sp>
      <p:sp>
        <p:nvSpPr>
          <p:cNvPr id="40" name="Rectangle 39"/>
          <p:cNvSpPr/>
          <p:nvPr/>
        </p:nvSpPr>
        <p:spPr>
          <a:xfrm>
            <a:off x="5823305" y="3026360"/>
            <a:ext cx="327334" cy="430887"/>
          </a:xfrm>
          <a:prstGeom prst="rect">
            <a:avLst/>
          </a:prstGeom>
        </p:spPr>
        <p:txBody>
          <a:bodyPr wrap="none">
            <a:spAutoFit/>
          </a:bodyPr>
          <a:lstStyle/>
          <a:p>
            <a:r>
              <a:rPr lang="en-US" sz="2200" i="1" dirty="0" smtClean="0"/>
              <a:t>0</a:t>
            </a:r>
            <a:endParaRPr lang="en-US" sz="2200" dirty="0"/>
          </a:p>
        </p:txBody>
      </p:sp>
      <p:sp>
        <p:nvSpPr>
          <p:cNvPr id="43" name="Rectangle 42"/>
          <p:cNvSpPr/>
          <p:nvPr/>
        </p:nvSpPr>
        <p:spPr>
          <a:xfrm>
            <a:off x="1036320" y="5075276"/>
            <a:ext cx="2337612" cy="757130"/>
          </a:xfrm>
          <a:prstGeom prst="rect">
            <a:avLst/>
          </a:prstGeom>
          <a:ln>
            <a:solidFill>
              <a:schemeClr val="tx1">
                <a:lumMod val="95000"/>
                <a:lumOff val="5000"/>
              </a:schemeClr>
            </a:solidFill>
          </a:ln>
        </p:spPr>
        <p:txBody>
          <a:bodyPr wrap="square">
            <a:spAutoFit/>
          </a:bodyPr>
          <a:lstStyle/>
          <a:p>
            <a:pPr>
              <a:lnSpc>
                <a:spcPct val="90000"/>
              </a:lnSpc>
              <a:buFontTx/>
              <a:buNone/>
              <a:tabLst>
                <a:tab pos="1370013" algn="l"/>
                <a:tab pos="1714500" algn="l"/>
                <a:tab pos="2005013" algn="l"/>
              </a:tabLst>
            </a:pPr>
            <a:r>
              <a:rPr lang="en-US" sz="2400" dirty="0"/>
              <a:t>while (</a:t>
            </a:r>
            <a:r>
              <a:rPr lang="en-US" sz="2400" i="1" dirty="0"/>
              <a:t>flag</a:t>
            </a:r>
            <a:r>
              <a:rPr lang="en-US" sz="2400" dirty="0"/>
              <a:t> [</a:t>
            </a:r>
            <a:r>
              <a:rPr lang="en-US" sz="2400" i="1" dirty="0"/>
              <a:t>j</a:t>
            </a:r>
            <a:r>
              <a:rPr lang="en-US" sz="2400" dirty="0"/>
              <a:t>] and </a:t>
            </a:r>
            <a:r>
              <a:rPr lang="en-US" sz="2400" i="1" dirty="0"/>
              <a:t>turn</a:t>
            </a:r>
            <a:r>
              <a:rPr lang="en-US" sz="2400" dirty="0"/>
              <a:t> = </a:t>
            </a:r>
            <a:r>
              <a:rPr lang="en-US" sz="2400" i="1" dirty="0"/>
              <a:t>j</a:t>
            </a:r>
            <a:r>
              <a:rPr lang="en-US" sz="2400" dirty="0"/>
              <a:t>);</a:t>
            </a:r>
          </a:p>
        </p:txBody>
      </p:sp>
      <p:sp>
        <p:nvSpPr>
          <p:cNvPr id="44" name="Rectangle 43"/>
          <p:cNvSpPr/>
          <p:nvPr/>
        </p:nvSpPr>
        <p:spPr>
          <a:xfrm>
            <a:off x="1056093" y="4567535"/>
            <a:ext cx="1157689" cy="461665"/>
          </a:xfrm>
          <a:prstGeom prst="rect">
            <a:avLst/>
          </a:prstGeom>
          <a:ln>
            <a:solidFill>
              <a:schemeClr val="tx1">
                <a:lumMod val="95000"/>
                <a:lumOff val="5000"/>
              </a:schemeClr>
            </a:solidFill>
          </a:ln>
        </p:spPr>
        <p:txBody>
          <a:bodyPr wrap="none">
            <a:spAutoFit/>
          </a:bodyPr>
          <a:lstStyle/>
          <a:p>
            <a:pPr>
              <a:buFontTx/>
              <a:buNone/>
              <a:tabLst>
                <a:tab pos="2005013" algn="l"/>
                <a:tab pos="2339975" algn="l"/>
                <a:tab pos="2630488" algn="l"/>
              </a:tabLst>
            </a:pPr>
            <a:r>
              <a:rPr lang="en-US" sz="2400" i="1" dirty="0" smtClean="0"/>
              <a:t>turn</a:t>
            </a:r>
            <a:r>
              <a:rPr lang="en-US" sz="2400" dirty="0" smtClean="0"/>
              <a:t> </a:t>
            </a:r>
            <a:r>
              <a:rPr lang="en-US" sz="2400" dirty="0"/>
              <a:t>= </a:t>
            </a:r>
            <a:r>
              <a:rPr lang="en-US" sz="2400" i="1" dirty="0" smtClean="0"/>
              <a:t>j</a:t>
            </a:r>
            <a:r>
              <a:rPr lang="en-US" sz="2400" dirty="0" smtClean="0"/>
              <a:t>;</a:t>
            </a:r>
            <a:endParaRPr lang="en-US" sz="2200" dirty="0">
              <a:sym typeface="Symbol" pitchFamily="18" charset="2"/>
            </a:endParaRPr>
          </a:p>
        </p:txBody>
      </p:sp>
      <p:sp>
        <p:nvSpPr>
          <p:cNvPr id="45" name="Rectangle 44"/>
          <p:cNvSpPr/>
          <p:nvPr/>
        </p:nvSpPr>
        <p:spPr>
          <a:xfrm>
            <a:off x="6006496" y="4632645"/>
            <a:ext cx="327334" cy="430887"/>
          </a:xfrm>
          <a:prstGeom prst="rect">
            <a:avLst/>
          </a:prstGeom>
        </p:spPr>
        <p:txBody>
          <a:bodyPr wrap="none">
            <a:spAutoFit/>
          </a:bodyPr>
          <a:lstStyle/>
          <a:p>
            <a:r>
              <a:rPr lang="en-US" sz="2200" b="1" i="1" dirty="0" smtClean="0"/>
              <a:t>1</a:t>
            </a:r>
            <a:endParaRPr lang="en-US" sz="2200" b="1" dirty="0"/>
          </a:p>
        </p:txBody>
      </p:sp>
      <p:sp>
        <p:nvSpPr>
          <p:cNvPr id="46" name="Explosion 1 45"/>
          <p:cNvSpPr/>
          <p:nvPr/>
        </p:nvSpPr>
        <p:spPr>
          <a:xfrm>
            <a:off x="3285456" y="5804172"/>
            <a:ext cx="457200" cy="381000"/>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48" name="TextBox 47"/>
          <p:cNvSpPr txBox="1"/>
          <p:nvPr/>
        </p:nvSpPr>
        <p:spPr>
          <a:xfrm>
            <a:off x="1774527" y="5832406"/>
            <a:ext cx="1297150" cy="461665"/>
          </a:xfrm>
          <a:prstGeom prst="rect">
            <a:avLst/>
          </a:prstGeom>
          <a:noFill/>
        </p:spPr>
        <p:txBody>
          <a:bodyPr wrap="none" rtlCol="0">
            <a:spAutoFit/>
          </a:bodyPr>
          <a:lstStyle/>
          <a:p>
            <a:r>
              <a:rPr lang="en-US" sz="2400" b="1" dirty="0" smtClean="0">
                <a:solidFill>
                  <a:srgbClr val="FF0000"/>
                </a:solidFill>
                <a:sym typeface="Wingdings" pitchFamily="2" charset="2"/>
              </a:rPr>
              <a:t>Looping!</a:t>
            </a:r>
            <a:endParaRPr lang="en-US" sz="2400" dirty="0"/>
          </a:p>
        </p:txBody>
      </p:sp>
      <p:sp>
        <p:nvSpPr>
          <p:cNvPr id="2" name="Slide Number Placeholder 1"/>
          <p:cNvSpPr>
            <a:spLocks noGrp="1"/>
          </p:cNvSpPr>
          <p:nvPr>
            <p:ph type="sldNum" sz="quarter" idx="12"/>
          </p:nvPr>
        </p:nvSpPr>
        <p:spPr/>
        <p:txBody>
          <a:bodyPr/>
          <a:lstStyle/>
          <a:p>
            <a:fld id="{B6F15528-21DE-4FAA-801E-634DDDAF4B2B}" type="slidenum">
              <a:rPr lang="en-US" smtClean="0"/>
              <a:pPr/>
              <a:t>37</a:t>
            </a:fld>
            <a:endParaRPr lang="en-US"/>
          </a:p>
        </p:txBody>
      </p:sp>
    </p:spTree>
    <p:extLst>
      <p:ext uri="{BB962C8B-B14F-4D97-AF65-F5344CB8AC3E}">
        <p14:creationId xmlns:p14="http://schemas.microsoft.com/office/powerpoint/2010/main" val="247726258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algn="ctr" eaLnBrk="0" fontAlgn="base" hangingPunct="0">
              <a:spcBef>
                <a:spcPct val="0"/>
              </a:spcBef>
              <a:spcAft>
                <a:spcPct val="0"/>
              </a:spcAft>
              <a:defRPr>
                <a:solidFill>
                  <a:schemeClr val="tx1"/>
                </a:solidFill>
                <a:latin typeface="Helvetica" pitchFamily="34" charset="0"/>
              </a:defRPr>
            </a:lvl6pPr>
            <a:lvl7pPr marL="2971800" indent="-228600" algn="ctr" eaLnBrk="0" fontAlgn="base" hangingPunct="0">
              <a:spcBef>
                <a:spcPct val="0"/>
              </a:spcBef>
              <a:spcAft>
                <a:spcPct val="0"/>
              </a:spcAft>
              <a:defRPr>
                <a:solidFill>
                  <a:schemeClr val="tx1"/>
                </a:solidFill>
                <a:latin typeface="Helvetica" pitchFamily="34" charset="0"/>
              </a:defRPr>
            </a:lvl7pPr>
            <a:lvl8pPr marL="3429000" indent="-228600" algn="ctr" eaLnBrk="0" fontAlgn="base" hangingPunct="0">
              <a:spcBef>
                <a:spcPct val="0"/>
              </a:spcBef>
              <a:spcAft>
                <a:spcPct val="0"/>
              </a:spcAft>
              <a:defRPr>
                <a:solidFill>
                  <a:schemeClr val="tx1"/>
                </a:solidFill>
                <a:latin typeface="Helvetica" pitchFamily="34" charset="0"/>
              </a:defRPr>
            </a:lvl8pPr>
            <a:lvl9pPr marL="3886200" indent="-228600" algn="ctr" eaLnBrk="0" fontAlgn="base" hangingPunct="0">
              <a:spcBef>
                <a:spcPct val="0"/>
              </a:spcBef>
              <a:spcAft>
                <a:spcPct val="0"/>
              </a:spcAft>
              <a:defRPr>
                <a:solidFill>
                  <a:schemeClr val="tx1"/>
                </a:solidFill>
                <a:latin typeface="Helvetica" pitchFamily="34" charset="0"/>
              </a:defRPr>
            </a:lvl9pPr>
          </a:lstStyle>
          <a:p>
            <a:r>
              <a:rPr lang="en-US" smtClean="0"/>
              <a:t>Operating Systems</a:t>
            </a:r>
          </a:p>
          <a:p>
            <a:endParaRPr lang="en-US" smtClean="0"/>
          </a:p>
        </p:txBody>
      </p:sp>
      <p:sp>
        <p:nvSpPr>
          <p:cNvPr id="8195" name="Rectangle 2"/>
          <p:cNvSpPr>
            <a:spLocks noChangeArrowheads="1"/>
          </p:cNvSpPr>
          <p:nvPr/>
        </p:nvSpPr>
        <p:spPr bwMode="auto">
          <a:xfrm>
            <a:off x="684213" y="342900"/>
            <a:ext cx="7831137" cy="685800"/>
          </a:xfrm>
          <a:prstGeom prst="rect">
            <a:avLst/>
          </a:prstGeom>
          <a:solidFill>
            <a:schemeClr val="bg1"/>
          </a:solidFill>
          <a:ln w="9525">
            <a:solidFill>
              <a:schemeClr val="tx1"/>
            </a:solidFill>
            <a:miter lim="800000"/>
            <a:headEnd/>
            <a:tailEnd/>
          </a:ln>
          <a:effectLst>
            <a:outerShdw dist="107763" dir="2700000" algn="ctr" rotWithShape="0">
              <a:schemeClr val="tx1"/>
            </a:outerShdw>
          </a:effectLst>
        </p:spPr>
        <p:txBody>
          <a:bodyPr wrap="none" anchor="ctr"/>
          <a:lstStyle/>
          <a:p>
            <a:endParaRPr lang="en-US"/>
          </a:p>
        </p:txBody>
      </p:sp>
      <p:sp>
        <p:nvSpPr>
          <p:cNvPr id="8196" name="Rectangle 3"/>
          <p:cNvSpPr>
            <a:spLocks noGrp="1" noChangeArrowheads="1"/>
          </p:cNvSpPr>
          <p:nvPr>
            <p:ph type="title"/>
          </p:nvPr>
        </p:nvSpPr>
        <p:spPr>
          <a:xfrm>
            <a:off x="457200" y="152400"/>
            <a:ext cx="8229600" cy="1143000"/>
          </a:xfrm>
        </p:spPr>
        <p:txBody>
          <a:bodyPr/>
          <a:lstStyle/>
          <a:p>
            <a:r>
              <a:rPr lang="en-US" dirty="0" smtClean="0"/>
              <a:t>Progress of Algorithm 3</a:t>
            </a:r>
          </a:p>
        </p:txBody>
      </p:sp>
      <p:cxnSp>
        <p:nvCxnSpPr>
          <p:cNvPr id="28" name="Straight Arrow Connector 27"/>
          <p:cNvCxnSpPr/>
          <p:nvPr/>
        </p:nvCxnSpPr>
        <p:spPr>
          <a:xfrm>
            <a:off x="838200" y="1303866"/>
            <a:ext cx="0" cy="39624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228600" y="4885266"/>
            <a:ext cx="689035" cy="369332"/>
          </a:xfrm>
          <a:prstGeom prst="rect">
            <a:avLst/>
          </a:prstGeom>
          <a:noFill/>
        </p:spPr>
        <p:txBody>
          <a:bodyPr wrap="none" rtlCol="0">
            <a:spAutoFit/>
          </a:bodyPr>
          <a:lstStyle/>
          <a:p>
            <a:r>
              <a:rPr lang="en-US" dirty="0" smtClean="0"/>
              <a:t>Time</a:t>
            </a:r>
            <a:endParaRPr lang="en-US" dirty="0"/>
          </a:p>
        </p:txBody>
      </p:sp>
      <p:sp>
        <p:nvSpPr>
          <p:cNvPr id="15" name="Rectangle 14"/>
          <p:cNvSpPr/>
          <p:nvPr/>
        </p:nvSpPr>
        <p:spPr>
          <a:xfrm>
            <a:off x="1066800" y="1900535"/>
            <a:ext cx="1814920" cy="461665"/>
          </a:xfrm>
          <a:prstGeom prst="rect">
            <a:avLst/>
          </a:prstGeom>
          <a:ln>
            <a:solidFill>
              <a:schemeClr val="tx1">
                <a:lumMod val="95000"/>
                <a:lumOff val="5000"/>
              </a:schemeClr>
            </a:solidFill>
          </a:ln>
        </p:spPr>
        <p:txBody>
          <a:bodyPr wrap="none">
            <a:spAutoFit/>
          </a:bodyPr>
          <a:lstStyle/>
          <a:p>
            <a:pPr>
              <a:buFontTx/>
              <a:buNone/>
              <a:tabLst>
                <a:tab pos="2005013" algn="l"/>
                <a:tab pos="2339975" algn="l"/>
                <a:tab pos="2630488" algn="l"/>
              </a:tabLst>
            </a:pPr>
            <a:r>
              <a:rPr lang="en-US" sz="2400" i="1" dirty="0" smtClean="0"/>
              <a:t>flag</a:t>
            </a:r>
            <a:r>
              <a:rPr lang="en-US" sz="2400" dirty="0" smtClean="0"/>
              <a:t>[</a:t>
            </a:r>
            <a:r>
              <a:rPr lang="en-US" sz="2400" i="1" dirty="0" smtClean="0"/>
              <a:t>i</a:t>
            </a:r>
            <a:r>
              <a:rPr lang="en-US" sz="2400" dirty="0"/>
              <a:t>] = </a:t>
            </a:r>
            <a:r>
              <a:rPr lang="en-US" sz="2400" i="1" dirty="0"/>
              <a:t>true</a:t>
            </a:r>
            <a:r>
              <a:rPr lang="en-US" sz="2400" dirty="0"/>
              <a:t>;</a:t>
            </a:r>
            <a:endParaRPr lang="en-US" sz="2200" dirty="0">
              <a:sym typeface="Symbol" pitchFamily="18" charset="2"/>
            </a:endParaRPr>
          </a:p>
        </p:txBody>
      </p:sp>
      <p:sp>
        <p:nvSpPr>
          <p:cNvPr id="17" name="Rectangle 16"/>
          <p:cNvSpPr/>
          <p:nvPr/>
        </p:nvSpPr>
        <p:spPr>
          <a:xfrm>
            <a:off x="6806387" y="2433935"/>
            <a:ext cx="1814920" cy="461665"/>
          </a:xfrm>
          <a:prstGeom prst="rect">
            <a:avLst/>
          </a:prstGeom>
          <a:ln>
            <a:solidFill>
              <a:schemeClr val="tx1">
                <a:lumMod val="95000"/>
                <a:lumOff val="5000"/>
              </a:schemeClr>
            </a:solidFill>
          </a:ln>
        </p:spPr>
        <p:txBody>
          <a:bodyPr wrap="none">
            <a:spAutoFit/>
          </a:bodyPr>
          <a:lstStyle/>
          <a:p>
            <a:pPr>
              <a:buFontTx/>
              <a:buNone/>
              <a:tabLst>
                <a:tab pos="2005013" algn="l"/>
                <a:tab pos="2339975" algn="l"/>
                <a:tab pos="2630488" algn="l"/>
              </a:tabLst>
            </a:pPr>
            <a:r>
              <a:rPr lang="en-US" sz="2400" i="1" dirty="0" smtClean="0"/>
              <a:t>flag</a:t>
            </a:r>
            <a:r>
              <a:rPr lang="en-US" sz="2400" dirty="0" smtClean="0"/>
              <a:t>[</a:t>
            </a:r>
            <a:r>
              <a:rPr lang="en-US" sz="2400" i="1" dirty="0" smtClean="0"/>
              <a:t>i</a:t>
            </a:r>
            <a:r>
              <a:rPr lang="en-US" sz="2400" dirty="0"/>
              <a:t>] = </a:t>
            </a:r>
            <a:r>
              <a:rPr lang="en-US" sz="2400" i="1" dirty="0"/>
              <a:t>true</a:t>
            </a:r>
            <a:r>
              <a:rPr lang="en-US" sz="2400" dirty="0"/>
              <a:t>;</a:t>
            </a:r>
            <a:endParaRPr lang="en-US" sz="2200" dirty="0">
              <a:sym typeface="Symbol" pitchFamily="18" charset="2"/>
            </a:endParaRPr>
          </a:p>
        </p:txBody>
      </p:sp>
      <p:sp>
        <p:nvSpPr>
          <p:cNvPr id="3" name="Rectangle 2"/>
          <p:cNvSpPr/>
          <p:nvPr/>
        </p:nvSpPr>
        <p:spPr>
          <a:xfrm>
            <a:off x="3514056" y="1532929"/>
            <a:ext cx="719812" cy="430887"/>
          </a:xfrm>
          <a:prstGeom prst="rect">
            <a:avLst/>
          </a:prstGeom>
        </p:spPr>
        <p:txBody>
          <a:bodyPr wrap="none">
            <a:spAutoFit/>
          </a:bodyPr>
          <a:lstStyle/>
          <a:p>
            <a:r>
              <a:rPr lang="en-US" sz="2200" i="1" dirty="0" smtClean="0"/>
              <a:t>false</a:t>
            </a:r>
            <a:endParaRPr lang="en-US" sz="2200" dirty="0"/>
          </a:p>
        </p:txBody>
      </p:sp>
      <p:sp>
        <p:nvSpPr>
          <p:cNvPr id="18" name="Rectangle 17"/>
          <p:cNvSpPr/>
          <p:nvPr/>
        </p:nvSpPr>
        <p:spPr>
          <a:xfrm>
            <a:off x="4648200" y="1530548"/>
            <a:ext cx="719812" cy="430887"/>
          </a:xfrm>
          <a:prstGeom prst="rect">
            <a:avLst/>
          </a:prstGeom>
        </p:spPr>
        <p:txBody>
          <a:bodyPr wrap="none">
            <a:spAutoFit/>
          </a:bodyPr>
          <a:lstStyle/>
          <a:p>
            <a:r>
              <a:rPr lang="en-US" sz="2200" i="1" dirty="0" smtClean="0"/>
              <a:t>false</a:t>
            </a:r>
            <a:endParaRPr lang="en-US" sz="2200" dirty="0"/>
          </a:p>
        </p:txBody>
      </p:sp>
      <p:sp>
        <p:nvSpPr>
          <p:cNvPr id="19" name="Explosion 1 18"/>
          <p:cNvSpPr/>
          <p:nvPr/>
        </p:nvSpPr>
        <p:spPr>
          <a:xfrm>
            <a:off x="2808839" y="2357735"/>
            <a:ext cx="457200" cy="381000"/>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0" name="TextBox 19"/>
          <p:cNvSpPr txBox="1"/>
          <p:nvPr/>
        </p:nvSpPr>
        <p:spPr>
          <a:xfrm>
            <a:off x="1080038" y="2738735"/>
            <a:ext cx="1851789" cy="400110"/>
          </a:xfrm>
          <a:prstGeom prst="rect">
            <a:avLst/>
          </a:prstGeom>
          <a:noFill/>
        </p:spPr>
        <p:txBody>
          <a:bodyPr wrap="none" rtlCol="0">
            <a:spAutoFit/>
          </a:bodyPr>
          <a:lstStyle/>
          <a:p>
            <a:r>
              <a:rPr lang="en-US" sz="2000" dirty="0" smtClean="0"/>
              <a:t>Context switch</a:t>
            </a:r>
            <a:endParaRPr lang="en-US" sz="2000" dirty="0"/>
          </a:p>
        </p:txBody>
      </p:sp>
      <p:sp>
        <p:nvSpPr>
          <p:cNvPr id="21" name="Rectangle 20"/>
          <p:cNvSpPr/>
          <p:nvPr/>
        </p:nvSpPr>
        <p:spPr>
          <a:xfrm>
            <a:off x="3505200" y="1981200"/>
            <a:ext cx="700641" cy="430887"/>
          </a:xfrm>
          <a:prstGeom prst="rect">
            <a:avLst/>
          </a:prstGeom>
        </p:spPr>
        <p:txBody>
          <a:bodyPr wrap="none">
            <a:spAutoFit/>
          </a:bodyPr>
          <a:lstStyle/>
          <a:p>
            <a:r>
              <a:rPr lang="en-US" sz="2200" b="1" i="1" dirty="0" smtClean="0">
                <a:solidFill>
                  <a:srgbClr val="FF0000"/>
                </a:solidFill>
              </a:rPr>
              <a:t>True</a:t>
            </a:r>
            <a:endParaRPr lang="en-US" sz="2200" b="1" dirty="0">
              <a:solidFill>
                <a:srgbClr val="FF0000"/>
              </a:solidFill>
            </a:endParaRPr>
          </a:p>
        </p:txBody>
      </p:sp>
      <p:sp>
        <p:nvSpPr>
          <p:cNvPr id="22" name="Rectangle 21"/>
          <p:cNvSpPr/>
          <p:nvPr/>
        </p:nvSpPr>
        <p:spPr>
          <a:xfrm>
            <a:off x="4749652" y="2546002"/>
            <a:ext cx="700641" cy="430887"/>
          </a:xfrm>
          <a:prstGeom prst="rect">
            <a:avLst/>
          </a:prstGeom>
        </p:spPr>
        <p:txBody>
          <a:bodyPr wrap="none">
            <a:spAutoFit/>
          </a:bodyPr>
          <a:lstStyle/>
          <a:p>
            <a:r>
              <a:rPr lang="en-US" sz="2200" b="1" i="1" dirty="0" smtClean="0">
                <a:solidFill>
                  <a:srgbClr val="FF0000"/>
                </a:solidFill>
              </a:rPr>
              <a:t>True</a:t>
            </a:r>
            <a:endParaRPr lang="en-US" sz="2200" b="1" dirty="0">
              <a:solidFill>
                <a:srgbClr val="FF0000"/>
              </a:solidFill>
            </a:endParaRPr>
          </a:p>
        </p:txBody>
      </p:sp>
      <p:sp>
        <p:nvSpPr>
          <p:cNvPr id="24" name="Explosion 1 23"/>
          <p:cNvSpPr/>
          <p:nvPr/>
        </p:nvSpPr>
        <p:spPr>
          <a:xfrm>
            <a:off x="6494629" y="4415100"/>
            <a:ext cx="457200" cy="381000"/>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5" name="Rectangle 24"/>
          <p:cNvSpPr/>
          <p:nvPr/>
        </p:nvSpPr>
        <p:spPr>
          <a:xfrm>
            <a:off x="6806387" y="3551478"/>
            <a:ext cx="2337612" cy="757130"/>
          </a:xfrm>
          <a:prstGeom prst="rect">
            <a:avLst/>
          </a:prstGeom>
          <a:ln>
            <a:solidFill>
              <a:schemeClr val="tx1">
                <a:lumMod val="95000"/>
                <a:lumOff val="5000"/>
              </a:schemeClr>
            </a:solidFill>
          </a:ln>
        </p:spPr>
        <p:txBody>
          <a:bodyPr wrap="square">
            <a:spAutoFit/>
          </a:bodyPr>
          <a:lstStyle/>
          <a:p>
            <a:pPr>
              <a:lnSpc>
                <a:spcPct val="90000"/>
              </a:lnSpc>
              <a:buFontTx/>
              <a:buNone/>
              <a:tabLst>
                <a:tab pos="1370013" algn="l"/>
                <a:tab pos="1714500" algn="l"/>
                <a:tab pos="2005013" algn="l"/>
              </a:tabLst>
            </a:pPr>
            <a:r>
              <a:rPr lang="en-US" sz="2400" dirty="0"/>
              <a:t>while (</a:t>
            </a:r>
            <a:r>
              <a:rPr lang="en-US" sz="2400" i="1" dirty="0"/>
              <a:t>flag</a:t>
            </a:r>
            <a:r>
              <a:rPr lang="en-US" sz="2400" dirty="0"/>
              <a:t> [</a:t>
            </a:r>
            <a:r>
              <a:rPr lang="en-US" sz="2400" i="1" dirty="0"/>
              <a:t>j</a:t>
            </a:r>
            <a:r>
              <a:rPr lang="en-US" sz="2400" dirty="0"/>
              <a:t>] and </a:t>
            </a:r>
            <a:r>
              <a:rPr lang="en-US" sz="2400" i="1" dirty="0"/>
              <a:t>turn</a:t>
            </a:r>
            <a:r>
              <a:rPr lang="en-US" sz="2400" dirty="0"/>
              <a:t> = </a:t>
            </a:r>
            <a:r>
              <a:rPr lang="en-US" sz="2400" i="1" dirty="0"/>
              <a:t>j</a:t>
            </a:r>
            <a:r>
              <a:rPr lang="en-US" sz="2400" dirty="0"/>
              <a:t>);</a:t>
            </a:r>
          </a:p>
        </p:txBody>
      </p:sp>
      <p:sp>
        <p:nvSpPr>
          <p:cNvPr id="30" name="TextBox 29"/>
          <p:cNvSpPr txBox="1"/>
          <p:nvPr/>
        </p:nvSpPr>
        <p:spPr>
          <a:xfrm>
            <a:off x="7261066" y="4184267"/>
            <a:ext cx="1297150" cy="461665"/>
          </a:xfrm>
          <a:prstGeom prst="rect">
            <a:avLst/>
          </a:prstGeom>
          <a:noFill/>
        </p:spPr>
        <p:txBody>
          <a:bodyPr wrap="none" rtlCol="0">
            <a:spAutoFit/>
          </a:bodyPr>
          <a:lstStyle/>
          <a:p>
            <a:r>
              <a:rPr lang="en-US" sz="2400" b="1" dirty="0" smtClean="0">
                <a:solidFill>
                  <a:srgbClr val="FF0000"/>
                </a:solidFill>
                <a:sym typeface="Wingdings" pitchFamily="2" charset="2"/>
              </a:rPr>
              <a:t>Looping!</a:t>
            </a:r>
            <a:endParaRPr lang="en-US" sz="2400" dirty="0"/>
          </a:p>
        </p:txBody>
      </p:sp>
      <p:sp>
        <p:nvSpPr>
          <p:cNvPr id="33" name="TextBox 32"/>
          <p:cNvSpPr txBox="1"/>
          <p:nvPr/>
        </p:nvSpPr>
        <p:spPr>
          <a:xfrm>
            <a:off x="1774527" y="1086934"/>
            <a:ext cx="1662635" cy="461665"/>
          </a:xfrm>
          <a:prstGeom prst="rect">
            <a:avLst/>
          </a:prstGeom>
          <a:noFill/>
        </p:spPr>
        <p:txBody>
          <a:bodyPr wrap="none" rtlCol="0">
            <a:spAutoFit/>
          </a:bodyPr>
          <a:lstStyle/>
          <a:p>
            <a:r>
              <a:rPr lang="en-US" sz="2400" dirty="0" smtClean="0"/>
              <a:t>P0 (i=0, j=1)</a:t>
            </a:r>
            <a:endParaRPr lang="en-US" sz="2400" dirty="0"/>
          </a:p>
        </p:txBody>
      </p:sp>
      <p:sp>
        <p:nvSpPr>
          <p:cNvPr id="35" name="TextBox 34"/>
          <p:cNvSpPr txBox="1"/>
          <p:nvPr/>
        </p:nvSpPr>
        <p:spPr>
          <a:xfrm>
            <a:off x="6998502" y="990600"/>
            <a:ext cx="1662635" cy="461665"/>
          </a:xfrm>
          <a:prstGeom prst="rect">
            <a:avLst/>
          </a:prstGeom>
          <a:noFill/>
        </p:spPr>
        <p:txBody>
          <a:bodyPr wrap="none" rtlCol="0">
            <a:spAutoFit/>
          </a:bodyPr>
          <a:lstStyle/>
          <a:p>
            <a:r>
              <a:rPr lang="en-US" sz="2400" dirty="0" smtClean="0"/>
              <a:t>P1 (i=1, j=0)</a:t>
            </a:r>
            <a:endParaRPr lang="en-US" sz="2400" dirty="0"/>
          </a:p>
        </p:txBody>
      </p:sp>
      <p:sp>
        <p:nvSpPr>
          <p:cNvPr id="36" name="Rectangle 35"/>
          <p:cNvSpPr/>
          <p:nvPr/>
        </p:nvSpPr>
        <p:spPr>
          <a:xfrm>
            <a:off x="3411336" y="1066800"/>
            <a:ext cx="1003801" cy="430887"/>
          </a:xfrm>
          <a:prstGeom prst="rect">
            <a:avLst/>
          </a:prstGeom>
        </p:spPr>
        <p:txBody>
          <a:bodyPr wrap="none">
            <a:spAutoFit/>
          </a:bodyPr>
          <a:lstStyle/>
          <a:p>
            <a:r>
              <a:rPr lang="en-US" sz="2200" i="1" dirty="0" smtClean="0"/>
              <a:t>flag</a:t>
            </a:r>
            <a:r>
              <a:rPr lang="en-US" sz="2200" dirty="0" smtClean="0"/>
              <a:t>[0] </a:t>
            </a:r>
            <a:endParaRPr lang="en-US" sz="2200" dirty="0"/>
          </a:p>
        </p:txBody>
      </p:sp>
      <p:sp>
        <p:nvSpPr>
          <p:cNvPr id="37" name="Rectangle 36"/>
          <p:cNvSpPr/>
          <p:nvPr/>
        </p:nvSpPr>
        <p:spPr>
          <a:xfrm>
            <a:off x="4637347" y="1066800"/>
            <a:ext cx="1003801" cy="430887"/>
          </a:xfrm>
          <a:prstGeom prst="rect">
            <a:avLst/>
          </a:prstGeom>
        </p:spPr>
        <p:txBody>
          <a:bodyPr wrap="none">
            <a:spAutoFit/>
          </a:bodyPr>
          <a:lstStyle/>
          <a:p>
            <a:r>
              <a:rPr lang="en-US" sz="2200" i="1" dirty="0" smtClean="0"/>
              <a:t>flag</a:t>
            </a:r>
            <a:r>
              <a:rPr lang="en-US" sz="2200" dirty="0" smtClean="0"/>
              <a:t>[</a:t>
            </a:r>
            <a:r>
              <a:rPr lang="en-US" sz="2200" i="1" dirty="0"/>
              <a:t>1</a:t>
            </a:r>
            <a:r>
              <a:rPr lang="en-US" sz="2200" dirty="0" smtClean="0"/>
              <a:t>] </a:t>
            </a:r>
            <a:endParaRPr lang="en-US" sz="2200" dirty="0"/>
          </a:p>
        </p:txBody>
      </p:sp>
      <p:sp>
        <p:nvSpPr>
          <p:cNvPr id="31" name="Rectangle 30"/>
          <p:cNvSpPr/>
          <p:nvPr/>
        </p:nvSpPr>
        <p:spPr>
          <a:xfrm>
            <a:off x="5823305" y="1021378"/>
            <a:ext cx="693716" cy="430887"/>
          </a:xfrm>
          <a:prstGeom prst="rect">
            <a:avLst/>
          </a:prstGeom>
        </p:spPr>
        <p:txBody>
          <a:bodyPr wrap="none">
            <a:spAutoFit/>
          </a:bodyPr>
          <a:lstStyle/>
          <a:p>
            <a:r>
              <a:rPr lang="en-US" sz="2200" i="1" dirty="0" smtClean="0"/>
              <a:t>Turn</a:t>
            </a:r>
            <a:endParaRPr lang="en-US" sz="2200" dirty="0"/>
          </a:p>
        </p:txBody>
      </p:sp>
      <p:sp>
        <p:nvSpPr>
          <p:cNvPr id="34" name="Rectangle 33"/>
          <p:cNvSpPr/>
          <p:nvPr/>
        </p:nvSpPr>
        <p:spPr>
          <a:xfrm>
            <a:off x="5823305" y="1569957"/>
            <a:ext cx="327334" cy="430887"/>
          </a:xfrm>
          <a:prstGeom prst="rect">
            <a:avLst/>
          </a:prstGeom>
        </p:spPr>
        <p:txBody>
          <a:bodyPr wrap="none">
            <a:spAutoFit/>
          </a:bodyPr>
          <a:lstStyle/>
          <a:p>
            <a:r>
              <a:rPr lang="en-US" sz="2200" i="1" dirty="0" smtClean="0"/>
              <a:t>0</a:t>
            </a:r>
            <a:endParaRPr lang="en-US" sz="2200" dirty="0"/>
          </a:p>
        </p:txBody>
      </p:sp>
      <p:sp>
        <p:nvSpPr>
          <p:cNvPr id="39" name="Rectangle 38"/>
          <p:cNvSpPr/>
          <p:nvPr/>
        </p:nvSpPr>
        <p:spPr>
          <a:xfrm>
            <a:off x="6826160" y="2967335"/>
            <a:ext cx="1157689" cy="461665"/>
          </a:xfrm>
          <a:prstGeom prst="rect">
            <a:avLst/>
          </a:prstGeom>
          <a:ln>
            <a:solidFill>
              <a:schemeClr val="tx1">
                <a:lumMod val="95000"/>
                <a:lumOff val="5000"/>
              </a:schemeClr>
            </a:solidFill>
          </a:ln>
        </p:spPr>
        <p:txBody>
          <a:bodyPr wrap="none">
            <a:spAutoFit/>
          </a:bodyPr>
          <a:lstStyle/>
          <a:p>
            <a:pPr>
              <a:buFontTx/>
              <a:buNone/>
              <a:tabLst>
                <a:tab pos="2005013" algn="l"/>
                <a:tab pos="2339975" algn="l"/>
                <a:tab pos="2630488" algn="l"/>
              </a:tabLst>
            </a:pPr>
            <a:r>
              <a:rPr lang="en-US" sz="2400" i="1" dirty="0" smtClean="0"/>
              <a:t>turn</a:t>
            </a:r>
            <a:r>
              <a:rPr lang="en-US" sz="2400" dirty="0" smtClean="0"/>
              <a:t> </a:t>
            </a:r>
            <a:r>
              <a:rPr lang="en-US" sz="2400" dirty="0"/>
              <a:t>= </a:t>
            </a:r>
            <a:r>
              <a:rPr lang="en-US" sz="2400" i="1" dirty="0" smtClean="0"/>
              <a:t>j</a:t>
            </a:r>
            <a:r>
              <a:rPr lang="en-US" sz="2400" dirty="0" smtClean="0"/>
              <a:t>;</a:t>
            </a:r>
            <a:endParaRPr lang="en-US" sz="2200" dirty="0">
              <a:sym typeface="Symbol" pitchFamily="18" charset="2"/>
            </a:endParaRPr>
          </a:p>
        </p:txBody>
      </p:sp>
      <p:sp>
        <p:nvSpPr>
          <p:cNvPr id="40" name="Rectangle 39"/>
          <p:cNvSpPr/>
          <p:nvPr/>
        </p:nvSpPr>
        <p:spPr>
          <a:xfrm>
            <a:off x="5823305" y="3026360"/>
            <a:ext cx="327334" cy="430887"/>
          </a:xfrm>
          <a:prstGeom prst="rect">
            <a:avLst/>
          </a:prstGeom>
        </p:spPr>
        <p:txBody>
          <a:bodyPr wrap="none">
            <a:spAutoFit/>
          </a:bodyPr>
          <a:lstStyle/>
          <a:p>
            <a:r>
              <a:rPr lang="en-US" sz="2200" i="1" dirty="0" smtClean="0"/>
              <a:t>0</a:t>
            </a:r>
            <a:endParaRPr lang="en-US" sz="2200" dirty="0"/>
          </a:p>
        </p:txBody>
      </p:sp>
      <p:sp>
        <p:nvSpPr>
          <p:cNvPr id="43" name="Rectangle 42"/>
          <p:cNvSpPr/>
          <p:nvPr/>
        </p:nvSpPr>
        <p:spPr>
          <a:xfrm>
            <a:off x="1036320" y="5075276"/>
            <a:ext cx="2337612" cy="757130"/>
          </a:xfrm>
          <a:prstGeom prst="rect">
            <a:avLst/>
          </a:prstGeom>
          <a:ln>
            <a:solidFill>
              <a:schemeClr val="tx1">
                <a:lumMod val="95000"/>
                <a:lumOff val="5000"/>
              </a:schemeClr>
            </a:solidFill>
          </a:ln>
        </p:spPr>
        <p:txBody>
          <a:bodyPr wrap="square">
            <a:spAutoFit/>
          </a:bodyPr>
          <a:lstStyle/>
          <a:p>
            <a:pPr>
              <a:lnSpc>
                <a:spcPct val="90000"/>
              </a:lnSpc>
              <a:buFontTx/>
              <a:buNone/>
              <a:tabLst>
                <a:tab pos="1370013" algn="l"/>
                <a:tab pos="1714500" algn="l"/>
                <a:tab pos="2005013" algn="l"/>
              </a:tabLst>
            </a:pPr>
            <a:r>
              <a:rPr lang="en-US" sz="2400" dirty="0"/>
              <a:t>while (</a:t>
            </a:r>
            <a:r>
              <a:rPr lang="en-US" sz="2400" i="1" dirty="0"/>
              <a:t>flag</a:t>
            </a:r>
            <a:r>
              <a:rPr lang="en-US" sz="2400" dirty="0"/>
              <a:t> [</a:t>
            </a:r>
            <a:r>
              <a:rPr lang="en-US" sz="2400" i="1" dirty="0"/>
              <a:t>j</a:t>
            </a:r>
            <a:r>
              <a:rPr lang="en-US" sz="2400" dirty="0"/>
              <a:t>] and </a:t>
            </a:r>
            <a:r>
              <a:rPr lang="en-US" sz="2400" i="1" dirty="0"/>
              <a:t>turn</a:t>
            </a:r>
            <a:r>
              <a:rPr lang="en-US" sz="2400" dirty="0"/>
              <a:t> = </a:t>
            </a:r>
            <a:r>
              <a:rPr lang="en-US" sz="2400" i="1" dirty="0"/>
              <a:t>j</a:t>
            </a:r>
            <a:r>
              <a:rPr lang="en-US" sz="2400" dirty="0"/>
              <a:t>);</a:t>
            </a:r>
          </a:p>
        </p:txBody>
      </p:sp>
      <p:sp>
        <p:nvSpPr>
          <p:cNvPr id="44" name="Rectangle 43"/>
          <p:cNvSpPr/>
          <p:nvPr/>
        </p:nvSpPr>
        <p:spPr>
          <a:xfrm>
            <a:off x="1056093" y="4567535"/>
            <a:ext cx="1157689" cy="461665"/>
          </a:xfrm>
          <a:prstGeom prst="rect">
            <a:avLst/>
          </a:prstGeom>
          <a:ln>
            <a:solidFill>
              <a:schemeClr val="tx1">
                <a:lumMod val="95000"/>
                <a:lumOff val="5000"/>
              </a:schemeClr>
            </a:solidFill>
          </a:ln>
        </p:spPr>
        <p:txBody>
          <a:bodyPr wrap="none">
            <a:spAutoFit/>
          </a:bodyPr>
          <a:lstStyle/>
          <a:p>
            <a:pPr>
              <a:buFontTx/>
              <a:buNone/>
              <a:tabLst>
                <a:tab pos="2005013" algn="l"/>
                <a:tab pos="2339975" algn="l"/>
                <a:tab pos="2630488" algn="l"/>
              </a:tabLst>
            </a:pPr>
            <a:r>
              <a:rPr lang="en-US" sz="2400" i="1" dirty="0" smtClean="0"/>
              <a:t>turn</a:t>
            </a:r>
            <a:r>
              <a:rPr lang="en-US" sz="2400" dirty="0" smtClean="0"/>
              <a:t> </a:t>
            </a:r>
            <a:r>
              <a:rPr lang="en-US" sz="2400" dirty="0"/>
              <a:t>= </a:t>
            </a:r>
            <a:r>
              <a:rPr lang="en-US" sz="2400" i="1" dirty="0" smtClean="0"/>
              <a:t>j</a:t>
            </a:r>
            <a:r>
              <a:rPr lang="en-US" sz="2400" dirty="0" smtClean="0"/>
              <a:t>;</a:t>
            </a:r>
            <a:endParaRPr lang="en-US" sz="2200" dirty="0">
              <a:sym typeface="Symbol" pitchFamily="18" charset="2"/>
            </a:endParaRPr>
          </a:p>
        </p:txBody>
      </p:sp>
      <p:sp>
        <p:nvSpPr>
          <p:cNvPr id="45" name="Rectangle 44"/>
          <p:cNvSpPr/>
          <p:nvPr/>
        </p:nvSpPr>
        <p:spPr>
          <a:xfrm>
            <a:off x="6006496" y="4632645"/>
            <a:ext cx="327334" cy="430887"/>
          </a:xfrm>
          <a:prstGeom prst="rect">
            <a:avLst/>
          </a:prstGeom>
        </p:spPr>
        <p:txBody>
          <a:bodyPr wrap="none">
            <a:spAutoFit/>
          </a:bodyPr>
          <a:lstStyle/>
          <a:p>
            <a:r>
              <a:rPr lang="en-US" sz="2200" b="1" i="1" dirty="0" smtClean="0"/>
              <a:t>1</a:t>
            </a:r>
            <a:endParaRPr lang="en-US" sz="2200" b="1" dirty="0"/>
          </a:p>
        </p:txBody>
      </p:sp>
      <p:sp>
        <p:nvSpPr>
          <p:cNvPr id="46" name="Explosion 1 45"/>
          <p:cNvSpPr/>
          <p:nvPr/>
        </p:nvSpPr>
        <p:spPr>
          <a:xfrm>
            <a:off x="3285456" y="5804172"/>
            <a:ext cx="457200" cy="381000"/>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47" name="Rectangle 46"/>
          <p:cNvSpPr/>
          <p:nvPr/>
        </p:nvSpPr>
        <p:spPr>
          <a:xfrm>
            <a:off x="6723229" y="5791200"/>
            <a:ext cx="1860638" cy="521374"/>
          </a:xfrm>
          <a:prstGeom prst="rect">
            <a:avLst/>
          </a:prstGeom>
          <a:ln>
            <a:solidFill>
              <a:schemeClr val="tx1">
                <a:lumMod val="95000"/>
                <a:lumOff val="5000"/>
              </a:schemeClr>
            </a:solidFill>
          </a:ln>
        </p:spPr>
        <p:txBody>
          <a:bodyPr wrap="none">
            <a:spAutoFit/>
          </a:bodyPr>
          <a:lstStyle/>
          <a:p>
            <a:pPr>
              <a:buFontTx/>
              <a:buNone/>
              <a:tabLst>
                <a:tab pos="2005013" algn="l"/>
                <a:tab pos="2339975" algn="l"/>
                <a:tab pos="2630488" algn="l"/>
              </a:tabLst>
            </a:pPr>
            <a:r>
              <a:rPr lang="en-US" sz="2200" dirty="0" smtClean="0"/>
              <a:t>Critical section</a:t>
            </a:r>
            <a:endParaRPr lang="en-US" sz="2200" dirty="0">
              <a:sym typeface="Symbol" pitchFamily="18" charset="2"/>
            </a:endParaRPr>
          </a:p>
        </p:txBody>
      </p:sp>
      <p:sp>
        <p:nvSpPr>
          <p:cNvPr id="48" name="TextBox 47"/>
          <p:cNvSpPr txBox="1"/>
          <p:nvPr/>
        </p:nvSpPr>
        <p:spPr>
          <a:xfrm>
            <a:off x="1774527" y="5832406"/>
            <a:ext cx="1297150" cy="461665"/>
          </a:xfrm>
          <a:prstGeom prst="rect">
            <a:avLst/>
          </a:prstGeom>
          <a:noFill/>
        </p:spPr>
        <p:txBody>
          <a:bodyPr wrap="none" rtlCol="0">
            <a:spAutoFit/>
          </a:bodyPr>
          <a:lstStyle/>
          <a:p>
            <a:r>
              <a:rPr lang="en-US" sz="2400" b="1" dirty="0" smtClean="0">
                <a:solidFill>
                  <a:srgbClr val="FF0000"/>
                </a:solidFill>
                <a:sym typeface="Wingdings" pitchFamily="2" charset="2"/>
              </a:rPr>
              <a:t>Looping!</a:t>
            </a:r>
            <a:endParaRPr lang="en-US" sz="2400" dirty="0"/>
          </a:p>
        </p:txBody>
      </p:sp>
      <p:sp>
        <p:nvSpPr>
          <p:cNvPr id="49" name="TextBox 48"/>
          <p:cNvSpPr txBox="1"/>
          <p:nvPr/>
        </p:nvSpPr>
        <p:spPr>
          <a:xfrm>
            <a:off x="7653548" y="6250807"/>
            <a:ext cx="1373261" cy="461665"/>
          </a:xfrm>
          <a:prstGeom prst="rect">
            <a:avLst/>
          </a:prstGeom>
          <a:noFill/>
        </p:spPr>
        <p:txBody>
          <a:bodyPr wrap="none" rtlCol="0">
            <a:spAutoFit/>
          </a:bodyPr>
          <a:lstStyle/>
          <a:p>
            <a:r>
              <a:rPr lang="en-US" sz="2400" b="1" dirty="0" smtClean="0">
                <a:solidFill>
                  <a:srgbClr val="FF0000"/>
                </a:solidFill>
                <a:sym typeface="Wingdings" pitchFamily="2" charset="2"/>
              </a:rPr>
              <a:t>Progress!</a:t>
            </a:r>
            <a:endParaRPr lang="en-US" sz="2400" dirty="0"/>
          </a:p>
        </p:txBody>
      </p:sp>
      <p:sp>
        <p:nvSpPr>
          <p:cNvPr id="2" name="Slide Number Placeholder 1"/>
          <p:cNvSpPr>
            <a:spLocks noGrp="1"/>
          </p:cNvSpPr>
          <p:nvPr>
            <p:ph type="sldNum" sz="quarter" idx="12"/>
          </p:nvPr>
        </p:nvSpPr>
        <p:spPr/>
        <p:txBody>
          <a:bodyPr/>
          <a:lstStyle/>
          <a:p>
            <a:fld id="{B6F15528-21DE-4FAA-801E-634DDDAF4B2B}" type="slidenum">
              <a:rPr lang="en-US" smtClean="0"/>
              <a:pPr/>
              <a:t>38</a:t>
            </a:fld>
            <a:endParaRPr lang="en-US"/>
          </a:p>
        </p:txBody>
      </p:sp>
    </p:spTree>
    <p:extLst>
      <p:ext uri="{BB962C8B-B14F-4D97-AF65-F5344CB8AC3E}">
        <p14:creationId xmlns:p14="http://schemas.microsoft.com/office/powerpoint/2010/main" val="417661320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algn="ctr" eaLnBrk="0" fontAlgn="base" hangingPunct="0">
              <a:spcBef>
                <a:spcPct val="0"/>
              </a:spcBef>
              <a:spcAft>
                <a:spcPct val="0"/>
              </a:spcAft>
              <a:defRPr>
                <a:solidFill>
                  <a:schemeClr val="tx1"/>
                </a:solidFill>
                <a:latin typeface="Helvetica" pitchFamily="34" charset="0"/>
              </a:defRPr>
            </a:lvl6pPr>
            <a:lvl7pPr marL="2971800" indent="-228600" algn="ctr" eaLnBrk="0" fontAlgn="base" hangingPunct="0">
              <a:spcBef>
                <a:spcPct val="0"/>
              </a:spcBef>
              <a:spcAft>
                <a:spcPct val="0"/>
              </a:spcAft>
              <a:defRPr>
                <a:solidFill>
                  <a:schemeClr val="tx1"/>
                </a:solidFill>
                <a:latin typeface="Helvetica" pitchFamily="34" charset="0"/>
              </a:defRPr>
            </a:lvl7pPr>
            <a:lvl8pPr marL="3429000" indent="-228600" algn="ctr" eaLnBrk="0" fontAlgn="base" hangingPunct="0">
              <a:spcBef>
                <a:spcPct val="0"/>
              </a:spcBef>
              <a:spcAft>
                <a:spcPct val="0"/>
              </a:spcAft>
              <a:defRPr>
                <a:solidFill>
                  <a:schemeClr val="tx1"/>
                </a:solidFill>
                <a:latin typeface="Helvetica" pitchFamily="34" charset="0"/>
              </a:defRPr>
            </a:lvl8pPr>
            <a:lvl9pPr marL="3886200" indent="-228600" algn="ctr" eaLnBrk="0" fontAlgn="base" hangingPunct="0">
              <a:spcBef>
                <a:spcPct val="0"/>
              </a:spcBef>
              <a:spcAft>
                <a:spcPct val="0"/>
              </a:spcAft>
              <a:defRPr>
                <a:solidFill>
                  <a:schemeClr val="tx1"/>
                </a:solidFill>
                <a:latin typeface="Helvetica" pitchFamily="34" charset="0"/>
              </a:defRPr>
            </a:lvl9pPr>
          </a:lstStyle>
          <a:p>
            <a:r>
              <a:rPr lang="en-US" smtClean="0"/>
              <a:t>Operating Systems</a:t>
            </a:r>
          </a:p>
          <a:p>
            <a:endParaRPr lang="en-US" smtClean="0"/>
          </a:p>
        </p:txBody>
      </p:sp>
      <p:sp>
        <p:nvSpPr>
          <p:cNvPr id="8195" name="Rectangle 2"/>
          <p:cNvSpPr>
            <a:spLocks noChangeArrowheads="1"/>
          </p:cNvSpPr>
          <p:nvPr/>
        </p:nvSpPr>
        <p:spPr bwMode="auto">
          <a:xfrm>
            <a:off x="684213" y="342900"/>
            <a:ext cx="7831137" cy="685800"/>
          </a:xfrm>
          <a:prstGeom prst="rect">
            <a:avLst/>
          </a:prstGeom>
          <a:solidFill>
            <a:schemeClr val="bg1"/>
          </a:solidFill>
          <a:ln w="9525">
            <a:solidFill>
              <a:schemeClr val="tx1"/>
            </a:solidFill>
            <a:miter lim="800000"/>
            <a:headEnd/>
            <a:tailEnd/>
          </a:ln>
          <a:effectLst>
            <a:outerShdw dist="107763" dir="2700000" algn="ctr" rotWithShape="0">
              <a:schemeClr val="tx1"/>
            </a:outerShdw>
          </a:effectLst>
        </p:spPr>
        <p:txBody>
          <a:bodyPr wrap="none" anchor="ctr"/>
          <a:lstStyle/>
          <a:p>
            <a:endParaRPr lang="en-US"/>
          </a:p>
        </p:txBody>
      </p:sp>
      <p:sp>
        <p:nvSpPr>
          <p:cNvPr id="8196" name="Rectangle 3"/>
          <p:cNvSpPr>
            <a:spLocks noGrp="1" noChangeArrowheads="1"/>
          </p:cNvSpPr>
          <p:nvPr>
            <p:ph type="title"/>
          </p:nvPr>
        </p:nvSpPr>
        <p:spPr>
          <a:xfrm>
            <a:off x="457200" y="152400"/>
            <a:ext cx="8229600" cy="1143000"/>
          </a:xfrm>
        </p:spPr>
        <p:txBody>
          <a:bodyPr/>
          <a:lstStyle/>
          <a:p>
            <a:r>
              <a:rPr lang="en-US" dirty="0" smtClean="0"/>
              <a:t>Mutual Exclusion of </a:t>
            </a:r>
            <a:r>
              <a:rPr lang="en-US" dirty="0" err="1" smtClean="0"/>
              <a:t>TestAndSet</a:t>
            </a:r>
            <a:endParaRPr lang="en-US" dirty="0" smtClean="0"/>
          </a:p>
        </p:txBody>
      </p:sp>
      <p:cxnSp>
        <p:nvCxnSpPr>
          <p:cNvPr id="28" name="Straight Arrow Connector 27"/>
          <p:cNvCxnSpPr/>
          <p:nvPr/>
        </p:nvCxnSpPr>
        <p:spPr>
          <a:xfrm>
            <a:off x="609600" y="1303866"/>
            <a:ext cx="0" cy="39624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0" y="4885266"/>
            <a:ext cx="689035" cy="369332"/>
          </a:xfrm>
          <a:prstGeom prst="rect">
            <a:avLst/>
          </a:prstGeom>
          <a:noFill/>
        </p:spPr>
        <p:txBody>
          <a:bodyPr wrap="none" rtlCol="0">
            <a:spAutoFit/>
          </a:bodyPr>
          <a:lstStyle/>
          <a:p>
            <a:r>
              <a:rPr lang="en-US" dirty="0" smtClean="0"/>
              <a:t>Time</a:t>
            </a:r>
            <a:endParaRPr lang="en-US" dirty="0"/>
          </a:p>
        </p:txBody>
      </p:sp>
      <p:sp>
        <p:nvSpPr>
          <p:cNvPr id="15" name="Rectangle 14"/>
          <p:cNvSpPr/>
          <p:nvPr/>
        </p:nvSpPr>
        <p:spPr>
          <a:xfrm>
            <a:off x="1799062" y="1732834"/>
            <a:ext cx="3497624" cy="461665"/>
          </a:xfrm>
          <a:prstGeom prst="rect">
            <a:avLst/>
          </a:prstGeom>
          <a:ln>
            <a:solidFill>
              <a:schemeClr val="tx1">
                <a:lumMod val="95000"/>
                <a:lumOff val="5000"/>
              </a:schemeClr>
            </a:solidFill>
          </a:ln>
        </p:spPr>
        <p:txBody>
          <a:bodyPr wrap="none">
            <a:spAutoFit/>
          </a:bodyPr>
          <a:lstStyle/>
          <a:p>
            <a:pPr>
              <a:tabLst>
                <a:tab pos="2005013" algn="l"/>
                <a:tab pos="2339975" algn="l"/>
                <a:tab pos="2630488" algn="l"/>
              </a:tabLst>
            </a:pPr>
            <a:r>
              <a:rPr lang="en-US" sz="2400" dirty="0"/>
              <a:t>while(</a:t>
            </a:r>
            <a:r>
              <a:rPr lang="en-US" sz="2400" dirty="0" err="1"/>
              <a:t>TestAndSet</a:t>
            </a:r>
            <a:r>
              <a:rPr lang="en-US" sz="2400" dirty="0"/>
              <a:t>(</a:t>
            </a:r>
            <a:r>
              <a:rPr lang="en-US" sz="2400" dirty="0">
                <a:solidFill>
                  <a:srgbClr val="FF0000"/>
                </a:solidFill>
              </a:rPr>
              <a:t>&amp;</a:t>
            </a:r>
            <a:r>
              <a:rPr lang="en-US" sz="2400" i="1" dirty="0"/>
              <a:t>lock</a:t>
            </a:r>
            <a:r>
              <a:rPr lang="en-US" sz="2400" dirty="0" smtClean="0"/>
              <a:t>));</a:t>
            </a:r>
            <a:endParaRPr lang="en-US" sz="2200" dirty="0">
              <a:sym typeface="Symbol" pitchFamily="18" charset="2"/>
            </a:endParaRPr>
          </a:p>
        </p:txBody>
      </p:sp>
      <p:sp>
        <p:nvSpPr>
          <p:cNvPr id="3" name="Rectangle 2"/>
          <p:cNvSpPr/>
          <p:nvPr/>
        </p:nvSpPr>
        <p:spPr>
          <a:xfrm>
            <a:off x="864720" y="1746228"/>
            <a:ext cx="719812" cy="430887"/>
          </a:xfrm>
          <a:prstGeom prst="rect">
            <a:avLst/>
          </a:prstGeom>
        </p:spPr>
        <p:txBody>
          <a:bodyPr wrap="none">
            <a:spAutoFit/>
          </a:bodyPr>
          <a:lstStyle/>
          <a:p>
            <a:r>
              <a:rPr lang="en-US" sz="2200" i="1" dirty="0" smtClean="0"/>
              <a:t>false</a:t>
            </a:r>
            <a:endParaRPr lang="en-US" sz="2200" dirty="0"/>
          </a:p>
        </p:txBody>
      </p:sp>
      <p:sp>
        <p:nvSpPr>
          <p:cNvPr id="33" name="TextBox 32"/>
          <p:cNvSpPr txBox="1"/>
          <p:nvPr/>
        </p:nvSpPr>
        <p:spPr>
          <a:xfrm>
            <a:off x="3298447" y="1249321"/>
            <a:ext cx="498855" cy="461665"/>
          </a:xfrm>
          <a:prstGeom prst="rect">
            <a:avLst/>
          </a:prstGeom>
          <a:noFill/>
        </p:spPr>
        <p:txBody>
          <a:bodyPr wrap="none" rtlCol="0">
            <a:spAutoFit/>
          </a:bodyPr>
          <a:lstStyle/>
          <a:p>
            <a:r>
              <a:rPr lang="en-US" sz="2400" dirty="0" smtClean="0"/>
              <a:t>P0</a:t>
            </a:r>
            <a:endParaRPr lang="en-US" sz="2400" dirty="0"/>
          </a:p>
        </p:txBody>
      </p:sp>
      <p:sp>
        <p:nvSpPr>
          <p:cNvPr id="36" name="Rectangle 35"/>
          <p:cNvSpPr/>
          <p:nvPr/>
        </p:nvSpPr>
        <p:spPr>
          <a:xfrm>
            <a:off x="762000" y="1280099"/>
            <a:ext cx="638316" cy="430887"/>
          </a:xfrm>
          <a:prstGeom prst="rect">
            <a:avLst/>
          </a:prstGeom>
        </p:spPr>
        <p:txBody>
          <a:bodyPr wrap="none">
            <a:spAutoFit/>
          </a:bodyPr>
          <a:lstStyle/>
          <a:p>
            <a:r>
              <a:rPr lang="en-US" sz="2200" i="1" dirty="0" smtClean="0"/>
              <a:t>lock</a:t>
            </a:r>
            <a:endParaRPr lang="en-US" sz="2200" dirty="0"/>
          </a:p>
        </p:txBody>
      </p:sp>
      <p:sp>
        <p:nvSpPr>
          <p:cNvPr id="38" name="TextBox 37"/>
          <p:cNvSpPr txBox="1"/>
          <p:nvPr/>
        </p:nvSpPr>
        <p:spPr>
          <a:xfrm>
            <a:off x="5995809" y="1219200"/>
            <a:ext cx="498855" cy="461665"/>
          </a:xfrm>
          <a:prstGeom prst="rect">
            <a:avLst/>
          </a:prstGeom>
          <a:noFill/>
        </p:spPr>
        <p:txBody>
          <a:bodyPr wrap="none" rtlCol="0">
            <a:spAutoFit/>
          </a:bodyPr>
          <a:lstStyle/>
          <a:p>
            <a:r>
              <a:rPr lang="en-US" sz="2400" dirty="0" smtClean="0"/>
              <a:t>P1</a:t>
            </a:r>
            <a:endParaRPr lang="en-US" sz="2400" dirty="0"/>
          </a:p>
        </p:txBody>
      </p:sp>
      <p:sp>
        <p:nvSpPr>
          <p:cNvPr id="2" name="Rectangle 1"/>
          <p:cNvSpPr/>
          <p:nvPr/>
        </p:nvSpPr>
        <p:spPr>
          <a:xfrm>
            <a:off x="1799062" y="2286000"/>
            <a:ext cx="4572000" cy="2862322"/>
          </a:xfrm>
          <a:prstGeom prst="rect">
            <a:avLst/>
          </a:prstGeom>
        </p:spPr>
        <p:txBody>
          <a:bodyPr>
            <a:spAutoFit/>
          </a:bodyPr>
          <a:lstStyle/>
          <a:p>
            <a:pPr>
              <a:spcBef>
                <a:spcPts val="800"/>
              </a:spcBef>
              <a:buFontTx/>
              <a:buNone/>
              <a:tabLst>
                <a:tab pos="744538" algn="l"/>
                <a:tab pos="1025525" algn="l"/>
                <a:tab pos="1260475" algn="l"/>
              </a:tabLst>
            </a:pPr>
            <a:r>
              <a:rPr lang="en-US" sz="2000" dirty="0" err="1"/>
              <a:t>boolean</a:t>
            </a:r>
            <a:r>
              <a:rPr lang="en-US" sz="2000" dirty="0"/>
              <a:t> </a:t>
            </a:r>
            <a:r>
              <a:rPr lang="en-US" sz="2000" i="1" dirty="0" err="1"/>
              <a:t>TestAndSet</a:t>
            </a:r>
            <a:r>
              <a:rPr lang="en-US" sz="2000" dirty="0"/>
              <a:t> (</a:t>
            </a:r>
            <a:r>
              <a:rPr lang="en-US" sz="2000" dirty="0" err="1"/>
              <a:t>boolean</a:t>
            </a:r>
            <a:r>
              <a:rPr lang="en-US" sz="2000" dirty="0"/>
              <a:t> </a:t>
            </a:r>
            <a:r>
              <a:rPr lang="en-US" sz="2000" dirty="0">
                <a:solidFill>
                  <a:srgbClr val="FF0000"/>
                </a:solidFill>
              </a:rPr>
              <a:t>*</a:t>
            </a:r>
            <a:r>
              <a:rPr lang="en-US" sz="2000" dirty="0"/>
              <a:t>target) </a:t>
            </a:r>
            <a:r>
              <a:rPr lang="en-US" sz="2000" dirty="0" smtClean="0"/>
              <a:t>{</a:t>
            </a:r>
          </a:p>
          <a:p>
            <a:pPr>
              <a:spcBef>
                <a:spcPts val="800"/>
              </a:spcBef>
              <a:buFontTx/>
              <a:buNone/>
              <a:tabLst>
                <a:tab pos="744538" algn="l"/>
                <a:tab pos="1025525" algn="l"/>
                <a:tab pos="1260475" algn="l"/>
              </a:tabLst>
            </a:pPr>
            <a:r>
              <a:rPr lang="en-US" sz="2000" u="sng" dirty="0" smtClean="0"/>
              <a:t>//OS disables context switches </a:t>
            </a:r>
            <a:endParaRPr lang="en-US" sz="2000" u="sng" dirty="0"/>
          </a:p>
          <a:p>
            <a:pPr>
              <a:spcBef>
                <a:spcPts val="800"/>
              </a:spcBef>
              <a:buFontTx/>
              <a:buNone/>
              <a:tabLst>
                <a:tab pos="744538" algn="l"/>
                <a:tab pos="1025525" algn="l"/>
                <a:tab pos="1260475" algn="l"/>
              </a:tabLst>
            </a:pPr>
            <a:r>
              <a:rPr lang="en-US" sz="2000" dirty="0" smtClean="0"/>
              <a:t>	</a:t>
            </a:r>
            <a:r>
              <a:rPr lang="en-US" sz="2000" dirty="0" err="1" smtClean="0"/>
              <a:t>boolean</a:t>
            </a:r>
            <a:r>
              <a:rPr lang="en-US" sz="2000" dirty="0" smtClean="0"/>
              <a:t> </a:t>
            </a:r>
            <a:r>
              <a:rPr lang="en-US" sz="2000" i="1" dirty="0" err="1"/>
              <a:t>rv</a:t>
            </a:r>
            <a:r>
              <a:rPr lang="en-US" sz="2000" dirty="0"/>
              <a:t> = </a:t>
            </a:r>
            <a:r>
              <a:rPr lang="en-US" sz="2000" dirty="0">
                <a:solidFill>
                  <a:srgbClr val="FF0000"/>
                </a:solidFill>
              </a:rPr>
              <a:t>*</a:t>
            </a:r>
            <a:r>
              <a:rPr lang="en-US" sz="2000" i="1" dirty="0"/>
              <a:t>target</a:t>
            </a:r>
            <a:r>
              <a:rPr lang="en-US" sz="2000" dirty="0"/>
              <a:t>;</a:t>
            </a:r>
          </a:p>
          <a:p>
            <a:pPr>
              <a:spcBef>
                <a:spcPts val="800"/>
              </a:spcBef>
              <a:buFontTx/>
              <a:buNone/>
              <a:tabLst>
                <a:tab pos="744538" algn="l"/>
                <a:tab pos="1025525" algn="l"/>
                <a:tab pos="1260475" algn="l"/>
              </a:tabLst>
            </a:pPr>
            <a:r>
              <a:rPr lang="en-US" sz="2000" dirty="0"/>
              <a:t>	</a:t>
            </a:r>
            <a:r>
              <a:rPr lang="en-US" sz="2000" dirty="0" smtClean="0">
                <a:solidFill>
                  <a:srgbClr val="FF0000"/>
                </a:solidFill>
              </a:rPr>
              <a:t>*</a:t>
            </a:r>
            <a:r>
              <a:rPr lang="en-US" sz="2000" i="1" dirty="0"/>
              <a:t>target</a:t>
            </a:r>
            <a:r>
              <a:rPr lang="en-US" sz="2000" dirty="0"/>
              <a:t> = </a:t>
            </a:r>
            <a:r>
              <a:rPr lang="en-US" sz="2000" i="1" dirty="0"/>
              <a:t>true</a:t>
            </a:r>
            <a:r>
              <a:rPr lang="en-US" sz="2000" dirty="0" smtClean="0"/>
              <a:t>;</a:t>
            </a:r>
          </a:p>
          <a:p>
            <a:pPr>
              <a:spcBef>
                <a:spcPts val="800"/>
              </a:spcBef>
              <a:buFontTx/>
              <a:buNone/>
              <a:tabLst>
                <a:tab pos="744538" algn="l"/>
                <a:tab pos="1025525" algn="l"/>
                <a:tab pos="1260475" algn="l"/>
              </a:tabLst>
            </a:pPr>
            <a:r>
              <a:rPr lang="en-US" sz="2000" dirty="0"/>
              <a:t>	</a:t>
            </a:r>
            <a:r>
              <a:rPr lang="en-US" sz="2000" dirty="0" smtClean="0"/>
              <a:t>return </a:t>
            </a:r>
            <a:r>
              <a:rPr lang="en-US" sz="2000" i="1" dirty="0" err="1"/>
              <a:t>rv</a:t>
            </a:r>
            <a:r>
              <a:rPr lang="en-US" sz="2000" dirty="0" smtClean="0"/>
              <a:t>;</a:t>
            </a:r>
          </a:p>
          <a:p>
            <a:pPr>
              <a:spcBef>
                <a:spcPts val="800"/>
              </a:spcBef>
              <a:tabLst>
                <a:tab pos="744538" algn="l"/>
                <a:tab pos="1025525" algn="l"/>
                <a:tab pos="1260475" algn="l"/>
              </a:tabLst>
            </a:pPr>
            <a:r>
              <a:rPr lang="en-US" sz="2000" u="sng" dirty="0"/>
              <a:t>//OS enables context switches </a:t>
            </a:r>
          </a:p>
          <a:p>
            <a:pPr>
              <a:spcBef>
                <a:spcPts val="800"/>
              </a:spcBef>
              <a:buFontTx/>
              <a:buNone/>
              <a:tabLst>
                <a:tab pos="744538" algn="l"/>
                <a:tab pos="1025525" algn="l"/>
                <a:tab pos="1260475" algn="l"/>
              </a:tabLst>
            </a:pPr>
            <a:r>
              <a:rPr lang="en-US" sz="2000" dirty="0" smtClean="0"/>
              <a:t>  </a:t>
            </a:r>
            <a:r>
              <a:rPr lang="en-US" sz="2000" dirty="0"/>
              <a:t>}</a:t>
            </a:r>
          </a:p>
        </p:txBody>
      </p:sp>
      <p:sp>
        <p:nvSpPr>
          <p:cNvPr id="41" name="Rectangle 40"/>
          <p:cNvSpPr/>
          <p:nvPr/>
        </p:nvSpPr>
        <p:spPr>
          <a:xfrm>
            <a:off x="5732664" y="1746228"/>
            <a:ext cx="3497624" cy="461665"/>
          </a:xfrm>
          <a:prstGeom prst="rect">
            <a:avLst/>
          </a:prstGeom>
          <a:ln>
            <a:solidFill>
              <a:schemeClr val="tx1">
                <a:lumMod val="95000"/>
                <a:lumOff val="5000"/>
              </a:schemeClr>
            </a:solidFill>
          </a:ln>
        </p:spPr>
        <p:txBody>
          <a:bodyPr wrap="none">
            <a:spAutoFit/>
          </a:bodyPr>
          <a:lstStyle/>
          <a:p>
            <a:pPr>
              <a:tabLst>
                <a:tab pos="2005013" algn="l"/>
                <a:tab pos="2339975" algn="l"/>
                <a:tab pos="2630488" algn="l"/>
              </a:tabLst>
            </a:pPr>
            <a:r>
              <a:rPr lang="en-US" sz="2400" dirty="0"/>
              <a:t>while(</a:t>
            </a:r>
            <a:r>
              <a:rPr lang="en-US" sz="2400" dirty="0" err="1"/>
              <a:t>TestAndSet</a:t>
            </a:r>
            <a:r>
              <a:rPr lang="en-US" sz="2400" dirty="0"/>
              <a:t>(</a:t>
            </a:r>
            <a:r>
              <a:rPr lang="en-US" sz="2400" dirty="0">
                <a:solidFill>
                  <a:srgbClr val="FF0000"/>
                </a:solidFill>
              </a:rPr>
              <a:t>&amp;</a:t>
            </a:r>
            <a:r>
              <a:rPr lang="en-US" sz="2400" i="1" dirty="0"/>
              <a:t>lock</a:t>
            </a:r>
            <a:r>
              <a:rPr lang="en-US" sz="2400" dirty="0" smtClean="0"/>
              <a:t>));</a:t>
            </a:r>
            <a:endParaRPr lang="en-US" sz="2200" dirty="0">
              <a:sym typeface="Symbol" pitchFamily="18" charset="2"/>
            </a:endParaRPr>
          </a:p>
        </p:txBody>
      </p:sp>
      <p:sp>
        <p:nvSpPr>
          <p:cNvPr id="42" name="Rectangle 41"/>
          <p:cNvSpPr/>
          <p:nvPr/>
        </p:nvSpPr>
        <p:spPr>
          <a:xfrm>
            <a:off x="762000" y="3700869"/>
            <a:ext cx="700641" cy="430887"/>
          </a:xfrm>
          <a:prstGeom prst="rect">
            <a:avLst/>
          </a:prstGeom>
        </p:spPr>
        <p:txBody>
          <a:bodyPr wrap="none">
            <a:spAutoFit/>
          </a:bodyPr>
          <a:lstStyle/>
          <a:p>
            <a:r>
              <a:rPr lang="en-US" sz="2200" b="1" i="1" dirty="0" smtClean="0">
                <a:solidFill>
                  <a:srgbClr val="FF0000"/>
                </a:solidFill>
              </a:rPr>
              <a:t>True</a:t>
            </a:r>
            <a:endParaRPr lang="en-US" sz="2200" b="1" dirty="0">
              <a:solidFill>
                <a:srgbClr val="FF0000"/>
              </a:solidFill>
            </a:endParaRPr>
          </a:p>
        </p:txBody>
      </p:sp>
      <p:sp>
        <p:nvSpPr>
          <p:cNvPr id="50" name="Explosion 1 49"/>
          <p:cNvSpPr/>
          <p:nvPr/>
        </p:nvSpPr>
        <p:spPr>
          <a:xfrm>
            <a:off x="2914401" y="5067114"/>
            <a:ext cx="457200" cy="381000"/>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4" name="Rectangle 3"/>
          <p:cNvSpPr/>
          <p:nvPr/>
        </p:nvSpPr>
        <p:spPr>
          <a:xfrm>
            <a:off x="3909343" y="4064913"/>
            <a:ext cx="738857" cy="430887"/>
          </a:xfrm>
          <a:prstGeom prst="rect">
            <a:avLst/>
          </a:prstGeom>
        </p:spPr>
        <p:txBody>
          <a:bodyPr wrap="none">
            <a:spAutoFit/>
          </a:bodyPr>
          <a:lstStyle/>
          <a:p>
            <a:r>
              <a:rPr lang="en-US" sz="2200" b="1" i="1" dirty="0" smtClean="0">
                <a:solidFill>
                  <a:srgbClr val="FF0000"/>
                </a:solidFill>
              </a:rPr>
              <a:t>false</a:t>
            </a:r>
            <a:endParaRPr lang="en-US" sz="2200" dirty="0"/>
          </a:p>
        </p:txBody>
      </p:sp>
      <p:cxnSp>
        <p:nvCxnSpPr>
          <p:cNvPr id="51" name="Curved Connector 50"/>
          <p:cNvCxnSpPr/>
          <p:nvPr/>
        </p:nvCxnSpPr>
        <p:spPr>
          <a:xfrm>
            <a:off x="3499812" y="4064913"/>
            <a:ext cx="425701" cy="186452"/>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B6F15528-21DE-4FAA-801E-634DDDAF4B2B}" type="slidenum">
              <a:rPr lang="en-US" smtClean="0"/>
              <a:pPr/>
              <a:t>39</a:t>
            </a:fld>
            <a:endParaRPr lang="en-US"/>
          </a:p>
        </p:txBody>
      </p:sp>
    </p:spTree>
    <p:extLst>
      <p:ext uri="{BB962C8B-B14F-4D97-AF65-F5344CB8AC3E}">
        <p14:creationId xmlns:p14="http://schemas.microsoft.com/office/powerpoint/2010/main" val="33503875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algn="ctr" eaLnBrk="0" fontAlgn="base" hangingPunct="0">
              <a:spcBef>
                <a:spcPct val="0"/>
              </a:spcBef>
              <a:spcAft>
                <a:spcPct val="0"/>
              </a:spcAft>
              <a:defRPr>
                <a:solidFill>
                  <a:schemeClr val="tx1"/>
                </a:solidFill>
                <a:latin typeface="Helvetica" pitchFamily="34" charset="0"/>
              </a:defRPr>
            </a:lvl6pPr>
            <a:lvl7pPr marL="2971800" indent="-228600" algn="ctr" eaLnBrk="0" fontAlgn="base" hangingPunct="0">
              <a:spcBef>
                <a:spcPct val="0"/>
              </a:spcBef>
              <a:spcAft>
                <a:spcPct val="0"/>
              </a:spcAft>
              <a:defRPr>
                <a:solidFill>
                  <a:schemeClr val="tx1"/>
                </a:solidFill>
                <a:latin typeface="Helvetica" pitchFamily="34" charset="0"/>
              </a:defRPr>
            </a:lvl7pPr>
            <a:lvl8pPr marL="3429000" indent="-228600" algn="ctr" eaLnBrk="0" fontAlgn="base" hangingPunct="0">
              <a:spcBef>
                <a:spcPct val="0"/>
              </a:spcBef>
              <a:spcAft>
                <a:spcPct val="0"/>
              </a:spcAft>
              <a:defRPr>
                <a:solidFill>
                  <a:schemeClr val="tx1"/>
                </a:solidFill>
                <a:latin typeface="Helvetica" pitchFamily="34" charset="0"/>
              </a:defRPr>
            </a:lvl8pPr>
            <a:lvl9pPr marL="3886200" indent="-228600" algn="ctr" eaLnBrk="0" fontAlgn="base" hangingPunct="0">
              <a:spcBef>
                <a:spcPct val="0"/>
              </a:spcBef>
              <a:spcAft>
                <a:spcPct val="0"/>
              </a:spcAft>
              <a:defRPr>
                <a:solidFill>
                  <a:schemeClr val="tx1"/>
                </a:solidFill>
                <a:latin typeface="Helvetica" pitchFamily="34" charset="0"/>
              </a:defRPr>
            </a:lvl9pPr>
          </a:lstStyle>
          <a:p>
            <a:r>
              <a:rPr lang="en-US" smtClean="0"/>
              <a:t>Operating Systems</a:t>
            </a:r>
          </a:p>
          <a:p>
            <a:endParaRPr lang="en-US" smtClean="0"/>
          </a:p>
        </p:txBody>
      </p:sp>
      <p:sp>
        <p:nvSpPr>
          <p:cNvPr id="8195" name="Rectangle 2"/>
          <p:cNvSpPr>
            <a:spLocks noChangeArrowheads="1"/>
          </p:cNvSpPr>
          <p:nvPr/>
        </p:nvSpPr>
        <p:spPr bwMode="auto">
          <a:xfrm>
            <a:off x="684213" y="342900"/>
            <a:ext cx="7831137" cy="685800"/>
          </a:xfrm>
          <a:prstGeom prst="rect">
            <a:avLst/>
          </a:prstGeom>
          <a:solidFill>
            <a:schemeClr val="bg1"/>
          </a:solidFill>
          <a:ln w="9525">
            <a:solidFill>
              <a:schemeClr val="tx1"/>
            </a:solidFill>
            <a:miter lim="800000"/>
            <a:headEnd/>
            <a:tailEnd/>
          </a:ln>
          <a:effectLst>
            <a:outerShdw dist="107763" dir="2700000" algn="ctr" rotWithShape="0">
              <a:schemeClr val="tx1"/>
            </a:outerShdw>
          </a:effectLst>
        </p:spPr>
        <p:txBody>
          <a:bodyPr wrap="none" anchor="ctr"/>
          <a:lstStyle/>
          <a:p>
            <a:endParaRPr lang="en-US"/>
          </a:p>
        </p:txBody>
      </p:sp>
      <p:sp>
        <p:nvSpPr>
          <p:cNvPr id="8196" name="Rectangle 3"/>
          <p:cNvSpPr>
            <a:spLocks noGrp="1" noChangeArrowheads="1"/>
          </p:cNvSpPr>
          <p:nvPr>
            <p:ph type="title"/>
          </p:nvPr>
        </p:nvSpPr>
        <p:spPr>
          <a:xfrm>
            <a:off x="457200" y="152400"/>
            <a:ext cx="8229600" cy="1143000"/>
          </a:xfrm>
        </p:spPr>
        <p:txBody>
          <a:bodyPr/>
          <a:lstStyle/>
          <a:p>
            <a:r>
              <a:rPr lang="en-US" dirty="0" smtClean="0"/>
              <a:t>Race Condition</a:t>
            </a:r>
          </a:p>
        </p:txBody>
      </p:sp>
      <p:sp>
        <p:nvSpPr>
          <p:cNvPr id="3" name="Rectangle 2"/>
          <p:cNvSpPr/>
          <p:nvPr/>
        </p:nvSpPr>
        <p:spPr bwMode="auto">
          <a:xfrm>
            <a:off x="684213" y="2022764"/>
            <a:ext cx="2072842" cy="108065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Helvetica" pitchFamily="34" charset="0"/>
            </a:endParaRPr>
          </a:p>
        </p:txBody>
      </p:sp>
      <p:sp>
        <p:nvSpPr>
          <p:cNvPr id="4" name="Rectangle 3"/>
          <p:cNvSpPr/>
          <p:nvPr/>
        </p:nvSpPr>
        <p:spPr>
          <a:xfrm>
            <a:off x="682154" y="1545710"/>
            <a:ext cx="859531" cy="477054"/>
          </a:xfrm>
          <a:prstGeom prst="rect">
            <a:avLst/>
          </a:prstGeom>
        </p:spPr>
        <p:txBody>
          <a:bodyPr wrap="none">
            <a:spAutoFit/>
          </a:bodyPr>
          <a:lstStyle/>
          <a:p>
            <a:r>
              <a:rPr lang="en-US" sz="2500" dirty="0"/>
              <a:t>CPU</a:t>
            </a:r>
          </a:p>
        </p:txBody>
      </p:sp>
      <p:sp>
        <p:nvSpPr>
          <p:cNvPr id="13" name="Rectangle 12"/>
          <p:cNvSpPr/>
          <p:nvPr/>
        </p:nvSpPr>
        <p:spPr bwMode="auto">
          <a:xfrm>
            <a:off x="5089958" y="1782381"/>
            <a:ext cx="2377642" cy="108065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Helvetica" pitchFamily="34" charset="0"/>
            </a:endParaRPr>
          </a:p>
        </p:txBody>
      </p:sp>
      <p:sp>
        <p:nvSpPr>
          <p:cNvPr id="14" name="Rectangle 13"/>
          <p:cNvSpPr/>
          <p:nvPr/>
        </p:nvSpPr>
        <p:spPr bwMode="auto">
          <a:xfrm>
            <a:off x="5094136" y="2863034"/>
            <a:ext cx="2377642" cy="1632765"/>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Helvetica" pitchFamily="34" charset="0"/>
            </a:endParaRPr>
          </a:p>
        </p:txBody>
      </p:sp>
      <p:sp>
        <p:nvSpPr>
          <p:cNvPr id="10" name="Rectangle 9"/>
          <p:cNvSpPr/>
          <p:nvPr/>
        </p:nvSpPr>
        <p:spPr>
          <a:xfrm>
            <a:off x="5089958" y="1219200"/>
            <a:ext cx="1303498" cy="477054"/>
          </a:xfrm>
          <a:prstGeom prst="rect">
            <a:avLst/>
          </a:prstGeom>
        </p:spPr>
        <p:txBody>
          <a:bodyPr wrap="none">
            <a:spAutoFit/>
          </a:bodyPr>
          <a:lstStyle/>
          <a:p>
            <a:r>
              <a:rPr lang="en-US" sz="2500" dirty="0" smtClean="0"/>
              <a:t>Memory</a:t>
            </a:r>
            <a:endParaRPr lang="en-US" sz="2500" dirty="0"/>
          </a:p>
        </p:txBody>
      </p:sp>
      <p:sp>
        <p:nvSpPr>
          <p:cNvPr id="2" name="Rectangle 1"/>
          <p:cNvSpPr/>
          <p:nvPr/>
        </p:nvSpPr>
        <p:spPr>
          <a:xfrm>
            <a:off x="5361780" y="1893217"/>
            <a:ext cx="1343819" cy="353291"/>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lumMod val="95000"/>
                    <a:lumOff val="5000"/>
                  </a:schemeClr>
                </a:solidFill>
              </a:rPr>
              <a:t>PCB0</a:t>
            </a:r>
            <a:endParaRPr lang="en-US" b="1" dirty="0">
              <a:solidFill>
                <a:schemeClr val="tx1">
                  <a:lumMod val="95000"/>
                  <a:lumOff val="5000"/>
                </a:schemeClr>
              </a:solidFill>
            </a:endParaRPr>
          </a:p>
        </p:txBody>
      </p:sp>
      <p:sp>
        <p:nvSpPr>
          <p:cNvPr id="12" name="Rectangle 11"/>
          <p:cNvSpPr/>
          <p:nvPr/>
        </p:nvSpPr>
        <p:spPr>
          <a:xfrm>
            <a:off x="5361780" y="2301926"/>
            <a:ext cx="1343819" cy="353291"/>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95000"/>
                    <a:lumOff val="5000"/>
                  </a:schemeClr>
                </a:solidFill>
              </a:rPr>
              <a:t>PCB1</a:t>
            </a:r>
            <a:endParaRPr lang="en-US" dirty="0">
              <a:solidFill>
                <a:schemeClr val="tx1">
                  <a:lumMod val="95000"/>
                  <a:lumOff val="5000"/>
                </a:schemeClr>
              </a:solidFill>
            </a:endParaRPr>
          </a:p>
        </p:txBody>
      </p:sp>
      <p:sp>
        <p:nvSpPr>
          <p:cNvPr id="5" name="TextBox 4"/>
          <p:cNvSpPr txBox="1"/>
          <p:nvPr/>
        </p:nvSpPr>
        <p:spPr>
          <a:xfrm>
            <a:off x="7540665" y="2069862"/>
            <a:ext cx="1374735" cy="369332"/>
          </a:xfrm>
          <a:prstGeom prst="rect">
            <a:avLst/>
          </a:prstGeom>
          <a:noFill/>
        </p:spPr>
        <p:txBody>
          <a:bodyPr wrap="none" rtlCol="0">
            <a:spAutoFit/>
          </a:bodyPr>
          <a:lstStyle/>
          <a:p>
            <a:r>
              <a:rPr lang="en-US" dirty="0" smtClean="0"/>
              <a:t>Kernel space</a:t>
            </a:r>
            <a:endParaRPr lang="en-US" dirty="0"/>
          </a:p>
        </p:txBody>
      </p:sp>
      <p:sp>
        <p:nvSpPr>
          <p:cNvPr id="6" name="Rectangle 5"/>
          <p:cNvSpPr/>
          <p:nvPr/>
        </p:nvSpPr>
        <p:spPr>
          <a:xfrm>
            <a:off x="4862086" y="3048000"/>
            <a:ext cx="2694071" cy="1200329"/>
          </a:xfrm>
          <a:prstGeom prst="rect">
            <a:avLst/>
          </a:prstGeom>
        </p:spPr>
        <p:txBody>
          <a:bodyPr wrap="none">
            <a:spAutoFit/>
          </a:bodyPr>
          <a:lstStyle/>
          <a:p>
            <a:pPr algn="ctr" eaLnBrk="0" fontAlgn="base" hangingPunct="0">
              <a:spcBef>
                <a:spcPct val="0"/>
              </a:spcBef>
              <a:spcAft>
                <a:spcPct val="0"/>
              </a:spcAft>
            </a:pPr>
            <a:r>
              <a:rPr lang="en-US" dirty="0" smtClean="0">
                <a:latin typeface="Helvetica" pitchFamily="34" charset="0"/>
              </a:rPr>
              <a:t>P0:</a:t>
            </a:r>
          </a:p>
          <a:p>
            <a:r>
              <a:rPr lang="en-US" dirty="0">
                <a:solidFill>
                  <a:srgbClr val="00B0F0"/>
                </a:solidFill>
              </a:rPr>
              <a:t> </a:t>
            </a:r>
            <a:r>
              <a:rPr lang="en-US" dirty="0" smtClean="0">
                <a:solidFill>
                  <a:srgbClr val="00B0F0"/>
                </a:solidFill>
              </a:rPr>
              <a:t>    register1 </a:t>
            </a:r>
            <a:r>
              <a:rPr lang="en-US" dirty="0">
                <a:solidFill>
                  <a:srgbClr val="00B0F0"/>
                </a:solidFill>
              </a:rPr>
              <a:t>= </a:t>
            </a:r>
            <a:r>
              <a:rPr lang="en-US" dirty="0" smtClean="0">
                <a:solidFill>
                  <a:srgbClr val="00B0F0"/>
                </a:solidFill>
              </a:rPr>
              <a:t>counter</a:t>
            </a:r>
            <a:r>
              <a:rPr lang="en-US" dirty="0">
                <a:solidFill>
                  <a:srgbClr val="00B0F0"/>
                </a:solidFill>
              </a:rPr>
              <a:t/>
            </a:r>
            <a:br>
              <a:rPr lang="en-US" dirty="0">
                <a:solidFill>
                  <a:srgbClr val="00B0F0"/>
                </a:solidFill>
              </a:rPr>
            </a:br>
            <a:r>
              <a:rPr lang="en-US" dirty="0">
                <a:solidFill>
                  <a:srgbClr val="00B0F0"/>
                </a:solidFill>
              </a:rPr>
              <a:t>     register1 = register1 + 1</a:t>
            </a:r>
            <a:br>
              <a:rPr lang="en-US" dirty="0">
                <a:solidFill>
                  <a:srgbClr val="00B0F0"/>
                </a:solidFill>
              </a:rPr>
            </a:br>
            <a:r>
              <a:rPr lang="en-US" dirty="0">
                <a:solidFill>
                  <a:srgbClr val="00B0F0"/>
                </a:solidFill>
              </a:rPr>
              <a:t>     </a:t>
            </a:r>
            <a:r>
              <a:rPr lang="en-US" dirty="0" smtClean="0">
                <a:solidFill>
                  <a:srgbClr val="00B0F0"/>
                </a:solidFill>
              </a:rPr>
              <a:t>counter </a:t>
            </a:r>
            <a:r>
              <a:rPr lang="en-US" dirty="0">
                <a:solidFill>
                  <a:srgbClr val="00B0F0"/>
                </a:solidFill>
              </a:rPr>
              <a:t>= register1</a:t>
            </a:r>
          </a:p>
        </p:txBody>
      </p:sp>
      <p:sp>
        <p:nvSpPr>
          <p:cNvPr id="17" name="Rectangle 16"/>
          <p:cNvSpPr/>
          <p:nvPr/>
        </p:nvSpPr>
        <p:spPr bwMode="auto">
          <a:xfrm>
            <a:off x="5094136" y="4953000"/>
            <a:ext cx="2377642" cy="1632765"/>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Helvetica" pitchFamily="34" charset="0"/>
            </a:endParaRPr>
          </a:p>
        </p:txBody>
      </p:sp>
      <p:sp>
        <p:nvSpPr>
          <p:cNvPr id="18" name="Rectangle 17"/>
          <p:cNvSpPr/>
          <p:nvPr/>
        </p:nvSpPr>
        <p:spPr>
          <a:xfrm>
            <a:off x="4898570" y="5137966"/>
            <a:ext cx="2621102" cy="1200329"/>
          </a:xfrm>
          <a:prstGeom prst="rect">
            <a:avLst/>
          </a:prstGeom>
        </p:spPr>
        <p:txBody>
          <a:bodyPr wrap="none">
            <a:spAutoFit/>
          </a:bodyPr>
          <a:lstStyle/>
          <a:p>
            <a:pPr algn="ctr" eaLnBrk="0" fontAlgn="base" hangingPunct="0">
              <a:spcBef>
                <a:spcPct val="0"/>
              </a:spcBef>
              <a:spcAft>
                <a:spcPct val="0"/>
              </a:spcAft>
            </a:pPr>
            <a:r>
              <a:rPr lang="en-US" dirty="0" smtClean="0">
                <a:latin typeface="Helvetica" pitchFamily="34" charset="0"/>
              </a:rPr>
              <a:t>P1:</a:t>
            </a:r>
          </a:p>
          <a:p>
            <a:r>
              <a:rPr lang="en-US" dirty="0" smtClean="0">
                <a:solidFill>
                  <a:srgbClr val="FF0000"/>
                </a:solidFill>
              </a:rPr>
              <a:t>    register2 </a:t>
            </a:r>
            <a:r>
              <a:rPr lang="en-US" dirty="0">
                <a:solidFill>
                  <a:srgbClr val="FF0000"/>
                </a:solidFill>
              </a:rPr>
              <a:t>= </a:t>
            </a:r>
            <a:r>
              <a:rPr lang="en-US" dirty="0" smtClean="0">
                <a:solidFill>
                  <a:srgbClr val="FF0000"/>
                </a:solidFill>
              </a:rPr>
              <a:t>counter</a:t>
            </a:r>
            <a:r>
              <a:rPr lang="en-US" dirty="0">
                <a:solidFill>
                  <a:srgbClr val="FF0000"/>
                </a:solidFill>
              </a:rPr>
              <a:t/>
            </a:r>
            <a:br>
              <a:rPr lang="en-US" dirty="0">
                <a:solidFill>
                  <a:srgbClr val="FF0000"/>
                </a:solidFill>
              </a:rPr>
            </a:br>
            <a:r>
              <a:rPr lang="en-US" dirty="0">
                <a:solidFill>
                  <a:srgbClr val="FF0000"/>
                </a:solidFill>
              </a:rPr>
              <a:t>    </a:t>
            </a:r>
            <a:r>
              <a:rPr lang="en-US" dirty="0" smtClean="0">
                <a:solidFill>
                  <a:srgbClr val="FF0000"/>
                </a:solidFill>
              </a:rPr>
              <a:t>register2 </a:t>
            </a:r>
            <a:r>
              <a:rPr lang="en-US" dirty="0">
                <a:solidFill>
                  <a:srgbClr val="FF0000"/>
                </a:solidFill>
              </a:rPr>
              <a:t>= register2 - 1</a:t>
            </a:r>
            <a:br>
              <a:rPr lang="en-US" dirty="0">
                <a:solidFill>
                  <a:srgbClr val="FF0000"/>
                </a:solidFill>
              </a:rPr>
            </a:br>
            <a:r>
              <a:rPr lang="en-US" dirty="0">
                <a:solidFill>
                  <a:srgbClr val="FF0000"/>
                </a:solidFill>
              </a:rPr>
              <a:t>    </a:t>
            </a:r>
            <a:r>
              <a:rPr lang="en-US" dirty="0" smtClean="0">
                <a:solidFill>
                  <a:srgbClr val="FF0000"/>
                </a:solidFill>
              </a:rPr>
              <a:t>counter </a:t>
            </a:r>
            <a:r>
              <a:rPr lang="en-US" dirty="0">
                <a:solidFill>
                  <a:srgbClr val="FF0000"/>
                </a:solidFill>
              </a:rPr>
              <a:t>= register2</a:t>
            </a:r>
          </a:p>
        </p:txBody>
      </p:sp>
      <p:sp>
        <p:nvSpPr>
          <p:cNvPr id="19" name="TextBox 18"/>
          <p:cNvSpPr txBox="1"/>
          <p:nvPr/>
        </p:nvSpPr>
        <p:spPr>
          <a:xfrm>
            <a:off x="7617941" y="2933937"/>
            <a:ext cx="1205779" cy="369332"/>
          </a:xfrm>
          <a:prstGeom prst="rect">
            <a:avLst/>
          </a:prstGeom>
          <a:noFill/>
        </p:spPr>
        <p:txBody>
          <a:bodyPr wrap="none" rtlCol="0">
            <a:spAutoFit/>
          </a:bodyPr>
          <a:lstStyle/>
          <a:p>
            <a:r>
              <a:rPr lang="en-US" dirty="0" smtClean="0"/>
              <a:t>User space</a:t>
            </a:r>
            <a:endParaRPr lang="en-US" dirty="0"/>
          </a:p>
        </p:txBody>
      </p:sp>
      <p:grpSp>
        <p:nvGrpSpPr>
          <p:cNvPr id="7" name="Group 6"/>
          <p:cNvGrpSpPr/>
          <p:nvPr/>
        </p:nvGrpSpPr>
        <p:grpSpPr>
          <a:xfrm>
            <a:off x="4495800" y="4495800"/>
            <a:ext cx="3008709" cy="495815"/>
            <a:chOff x="4648200" y="4648200"/>
            <a:chExt cx="3008709" cy="495815"/>
          </a:xfrm>
        </p:grpSpPr>
        <p:sp>
          <p:nvSpPr>
            <p:cNvPr id="20" name="Rectangle 19"/>
            <p:cNvSpPr/>
            <p:nvPr/>
          </p:nvSpPr>
          <p:spPr bwMode="auto">
            <a:xfrm>
              <a:off x="5240299" y="4648200"/>
              <a:ext cx="2377642" cy="46273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Helvetica" pitchFamily="34" charset="0"/>
              </a:endParaRPr>
            </a:p>
          </p:txBody>
        </p:sp>
        <p:sp>
          <p:nvSpPr>
            <p:cNvPr id="21" name="Rectangle 20"/>
            <p:cNvSpPr/>
            <p:nvPr/>
          </p:nvSpPr>
          <p:spPr>
            <a:xfrm>
              <a:off x="4648200" y="4682350"/>
              <a:ext cx="3008709" cy="461665"/>
            </a:xfrm>
            <a:prstGeom prst="rect">
              <a:avLst/>
            </a:prstGeom>
          </p:spPr>
          <p:txBody>
            <a:bodyPr wrap="none">
              <a:spAutoFit/>
            </a:bodyPr>
            <a:lstStyle/>
            <a:p>
              <a:pPr lvl="2">
                <a:buFont typeface="Monotype Sorts" pitchFamily="2" charset="2"/>
                <a:buNone/>
              </a:pPr>
              <a:r>
                <a:rPr lang="en-US" sz="2400" dirty="0" err="1"/>
                <a:t>int</a:t>
              </a:r>
              <a:r>
                <a:rPr lang="en-US" sz="2400" dirty="0"/>
                <a:t> counter = </a:t>
              </a:r>
              <a:r>
                <a:rPr lang="en-US" sz="2400" dirty="0" smtClean="0"/>
                <a:t>5;</a:t>
              </a:r>
              <a:endParaRPr lang="en-US" sz="2400" dirty="0"/>
            </a:p>
          </p:txBody>
        </p:sp>
      </p:grpSp>
      <p:sp>
        <p:nvSpPr>
          <p:cNvPr id="8" name="TextBox 7"/>
          <p:cNvSpPr txBox="1"/>
          <p:nvPr/>
        </p:nvSpPr>
        <p:spPr>
          <a:xfrm>
            <a:off x="7543800" y="4419600"/>
            <a:ext cx="1046633" cy="646331"/>
          </a:xfrm>
          <a:prstGeom prst="rect">
            <a:avLst/>
          </a:prstGeom>
          <a:noFill/>
        </p:spPr>
        <p:txBody>
          <a:bodyPr wrap="none" rtlCol="0">
            <a:spAutoFit/>
          </a:bodyPr>
          <a:lstStyle/>
          <a:p>
            <a:r>
              <a:rPr lang="en-US" dirty="0" smtClean="0"/>
              <a:t>(shared </a:t>
            </a:r>
          </a:p>
          <a:p>
            <a:r>
              <a:rPr lang="en-US" dirty="0" smtClean="0"/>
              <a:t>memory)</a:t>
            </a:r>
            <a:endParaRPr lang="en-US" dirty="0"/>
          </a:p>
        </p:txBody>
      </p:sp>
      <p:sp>
        <p:nvSpPr>
          <p:cNvPr id="9" name="Rectangle 8"/>
          <p:cNvSpPr/>
          <p:nvPr/>
        </p:nvSpPr>
        <p:spPr>
          <a:xfrm>
            <a:off x="762000" y="2133600"/>
            <a:ext cx="2286000" cy="369332"/>
          </a:xfrm>
          <a:prstGeom prst="rect">
            <a:avLst/>
          </a:prstGeom>
        </p:spPr>
        <p:txBody>
          <a:bodyPr wrap="square">
            <a:spAutoFit/>
          </a:bodyPr>
          <a:lstStyle/>
          <a:p>
            <a:r>
              <a:rPr lang="en-US" dirty="0">
                <a:solidFill>
                  <a:srgbClr val="00B0F0"/>
                </a:solidFill>
              </a:rPr>
              <a:t>register1 = </a:t>
            </a:r>
            <a:r>
              <a:rPr lang="en-US" dirty="0" smtClean="0">
                <a:solidFill>
                  <a:srgbClr val="00B0F0"/>
                </a:solidFill>
              </a:rPr>
              <a:t>counter</a:t>
            </a:r>
            <a:endParaRPr lang="en-US" dirty="0"/>
          </a:p>
        </p:txBody>
      </p:sp>
      <p:sp>
        <p:nvSpPr>
          <p:cNvPr id="22" name="Rectangle 21"/>
          <p:cNvSpPr/>
          <p:nvPr/>
        </p:nvSpPr>
        <p:spPr bwMode="auto">
          <a:xfrm>
            <a:off x="684213" y="3103418"/>
            <a:ext cx="2072842" cy="108065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Helvetica" pitchFamily="34" charset="0"/>
            </a:endParaRPr>
          </a:p>
        </p:txBody>
      </p:sp>
      <p:sp>
        <p:nvSpPr>
          <p:cNvPr id="23" name="Rectangle 22"/>
          <p:cNvSpPr/>
          <p:nvPr/>
        </p:nvSpPr>
        <p:spPr>
          <a:xfrm>
            <a:off x="700689" y="3118603"/>
            <a:ext cx="1351588" cy="369332"/>
          </a:xfrm>
          <a:prstGeom prst="rect">
            <a:avLst/>
          </a:prstGeom>
        </p:spPr>
        <p:txBody>
          <a:bodyPr wrap="none">
            <a:spAutoFit/>
          </a:bodyPr>
          <a:lstStyle/>
          <a:p>
            <a:r>
              <a:rPr lang="en-US" dirty="0">
                <a:solidFill>
                  <a:srgbClr val="00B0F0"/>
                </a:solidFill>
              </a:rPr>
              <a:t>register1 </a:t>
            </a:r>
            <a:r>
              <a:rPr lang="en-US" dirty="0" smtClean="0">
                <a:solidFill>
                  <a:srgbClr val="00B0F0"/>
                </a:solidFill>
              </a:rPr>
              <a:t>= 5</a:t>
            </a:r>
            <a:endParaRPr lang="en-US" dirty="0"/>
          </a:p>
        </p:txBody>
      </p:sp>
      <p:sp>
        <p:nvSpPr>
          <p:cNvPr id="24" name="Rectangle 23"/>
          <p:cNvSpPr/>
          <p:nvPr/>
        </p:nvSpPr>
        <p:spPr>
          <a:xfrm>
            <a:off x="685800" y="3429000"/>
            <a:ext cx="1584023" cy="369332"/>
          </a:xfrm>
          <a:prstGeom prst="rect">
            <a:avLst/>
          </a:prstGeom>
        </p:spPr>
        <p:txBody>
          <a:bodyPr wrap="none">
            <a:spAutoFit/>
          </a:bodyPr>
          <a:lstStyle/>
          <a:p>
            <a:r>
              <a:rPr lang="en-US" dirty="0">
                <a:solidFill>
                  <a:srgbClr val="FF0000"/>
                </a:solidFill>
              </a:rPr>
              <a:t>register2 = null</a:t>
            </a:r>
          </a:p>
        </p:txBody>
      </p:sp>
      <p:sp>
        <p:nvSpPr>
          <p:cNvPr id="26" name="Rectangular Callout 25"/>
          <p:cNvSpPr/>
          <p:nvPr/>
        </p:nvSpPr>
        <p:spPr>
          <a:xfrm>
            <a:off x="2757055" y="1295400"/>
            <a:ext cx="1510145" cy="612648"/>
          </a:xfrm>
          <a:prstGeom prst="wedgeRectCallout">
            <a:avLst>
              <a:gd name="adj1" fmla="val -50749"/>
              <a:gd name="adj2" fmla="val 11292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Start executing P0</a:t>
            </a:r>
            <a:endParaRPr lang="en-US" dirty="0"/>
          </a:p>
        </p:txBody>
      </p:sp>
      <p:sp>
        <p:nvSpPr>
          <p:cNvPr id="27" name="Right Arrow 26"/>
          <p:cNvSpPr/>
          <p:nvPr/>
        </p:nvSpPr>
        <p:spPr>
          <a:xfrm>
            <a:off x="4862086" y="3694719"/>
            <a:ext cx="225813" cy="19148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ight Arrow 27"/>
          <p:cNvSpPr/>
          <p:nvPr/>
        </p:nvSpPr>
        <p:spPr>
          <a:xfrm>
            <a:off x="4879587" y="5522745"/>
            <a:ext cx="225813" cy="191481"/>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lide Number Placeholder 10"/>
          <p:cNvSpPr>
            <a:spLocks noGrp="1"/>
          </p:cNvSpPr>
          <p:nvPr>
            <p:ph type="sldNum" sz="quarter" idx="12"/>
          </p:nvPr>
        </p:nvSpPr>
        <p:spPr/>
        <p:txBody>
          <a:bodyPr/>
          <a:lstStyle/>
          <a:p>
            <a:fld id="{B6F15528-21DE-4FAA-801E-634DDDAF4B2B}" type="slidenum">
              <a:rPr lang="en-US" smtClean="0"/>
              <a:pPr/>
              <a:t>4</a:t>
            </a:fld>
            <a:endParaRPr lang="en-US"/>
          </a:p>
        </p:txBody>
      </p:sp>
    </p:spTree>
    <p:extLst>
      <p:ext uri="{BB962C8B-B14F-4D97-AF65-F5344CB8AC3E}">
        <p14:creationId xmlns:p14="http://schemas.microsoft.com/office/powerpoint/2010/main" val="380684920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algn="ctr" eaLnBrk="0" fontAlgn="base" hangingPunct="0">
              <a:spcBef>
                <a:spcPct val="0"/>
              </a:spcBef>
              <a:spcAft>
                <a:spcPct val="0"/>
              </a:spcAft>
              <a:defRPr>
                <a:solidFill>
                  <a:schemeClr val="tx1"/>
                </a:solidFill>
                <a:latin typeface="Helvetica" pitchFamily="34" charset="0"/>
              </a:defRPr>
            </a:lvl6pPr>
            <a:lvl7pPr marL="2971800" indent="-228600" algn="ctr" eaLnBrk="0" fontAlgn="base" hangingPunct="0">
              <a:spcBef>
                <a:spcPct val="0"/>
              </a:spcBef>
              <a:spcAft>
                <a:spcPct val="0"/>
              </a:spcAft>
              <a:defRPr>
                <a:solidFill>
                  <a:schemeClr val="tx1"/>
                </a:solidFill>
                <a:latin typeface="Helvetica" pitchFamily="34" charset="0"/>
              </a:defRPr>
            </a:lvl7pPr>
            <a:lvl8pPr marL="3429000" indent="-228600" algn="ctr" eaLnBrk="0" fontAlgn="base" hangingPunct="0">
              <a:spcBef>
                <a:spcPct val="0"/>
              </a:spcBef>
              <a:spcAft>
                <a:spcPct val="0"/>
              </a:spcAft>
              <a:defRPr>
                <a:solidFill>
                  <a:schemeClr val="tx1"/>
                </a:solidFill>
                <a:latin typeface="Helvetica" pitchFamily="34" charset="0"/>
              </a:defRPr>
            </a:lvl8pPr>
            <a:lvl9pPr marL="3886200" indent="-228600" algn="ctr" eaLnBrk="0" fontAlgn="base" hangingPunct="0">
              <a:spcBef>
                <a:spcPct val="0"/>
              </a:spcBef>
              <a:spcAft>
                <a:spcPct val="0"/>
              </a:spcAft>
              <a:defRPr>
                <a:solidFill>
                  <a:schemeClr val="tx1"/>
                </a:solidFill>
                <a:latin typeface="Helvetica" pitchFamily="34" charset="0"/>
              </a:defRPr>
            </a:lvl9pPr>
          </a:lstStyle>
          <a:p>
            <a:r>
              <a:rPr lang="en-US" smtClean="0"/>
              <a:t>Operating Systems</a:t>
            </a:r>
          </a:p>
          <a:p>
            <a:endParaRPr lang="en-US" smtClean="0"/>
          </a:p>
        </p:txBody>
      </p:sp>
      <p:sp>
        <p:nvSpPr>
          <p:cNvPr id="8195" name="Rectangle 2"/>
          <p:cNvSpPr>
            <a:spLocks noChangeArrowheads="1"/>
          </p:cNvSpPr>
          <p:nvPr/>
        </p:nvSpPr>
        <p:spPr bwMode="auto">
          <a:xfrm>
            <a:off x="684213" y="342900"/>
            <a:ext cx="7831137" cy="685800"/>
          </a:xfrm>
          <a:prstGeom prst="rect">
            <a:avLst/>
          </a:prstGeom>
          <a:solidFill>
            <a:schemeClr val="bg1"/>
          </a:solidFill>
          <a:ln w="9525">
            <a:solidFill>
              <a:schemeClr val="tx1"/>
            </a:solidFill>
            <a:miter lim="800000"/>
            <a:headEnd/>
            <a:tailEnd/>
          </a:ln>
          <a:effectLst>
            <a:outerShdw dist="107763" dir="2700000" algn="ctr" rotWithShape="0">
              <a:schemeClr val="tx1"/>
            </a:outerShdw>
          </a:effectLst>
        </p:spPr>
        <p:txBody>
          <a:bodyPr wrap="none" anchor="ctr"/>
          <a:lstStyle/>
          <a:p>
            <a:endParaRPr lang="en-US"/>
          </a:p>
        </p:txBody>
      </p:sp>
      <p:sp>
        <p:nvSpPr>
          <p:cNvPr id="8196" name="Rectangle 3"/>
          <p:cNvSpPr>
            <a:spLocks noGrp="1" noChangeArrowheads="1"/>
          </p:cNvSpPr>
          <p:nvPr>
            <p:ph type="title"/>
          </p:nvPr>
        </p:nvSpPr>
        <p:spPr>
          <a:xfrm>
            <a:off x="457200" y="152400"/>
            <a:ext cx="8229600" cy="1143000"/>
          </a:xfrm>
        </p:spPr>
        <p:txBody>
          <a:bodyPr/>
          <a:lstStyle/>
          <a:p>
            <a:r>
              <a:rPr lang="en-US" dirty="0" smtClean="0"/>
              <a:t>Mutual Exclusion of </a:t>
            </a:r>
            <a:r>
              <a:rPr lang="en-US" dirty="0" err="1" smtClean="0"/>
              <a:t>TestAndSet</a:t>
            </a:r>
            <a:endParaRPr lang="en-US" dirty="0" smtClean="0"/>
          </a:p>
        </p:txBody>
      </p:sp>
      <p:cxnSp>
        <p:nvCxnSpPr>
          <p:cNvPr id="28" name="Straight Arrow Connector 27"/>
          <p:cNvCxnSpPr/>
          <p:nvPr/>
        </p:nvCxnSpPr>
        <p:spPr>
          <a:xfrm>
            <a:off x="609600" y="1303866"/>
            <a:ext cx="0" cy="39624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0" y="4885266"/>
            <a:ext cx="689035" cy="369332"/>
          </a:xfrm>
          <a:prstGeom prst="rect">
            <a:avLst/>
          </a:prstGeom>
          <a:noFill/>
        </p:spPr>
        <p:txBody>
          <a:bodyPr wrap="none" rtlCol="0">
            <a:spAutoFit/>
          </a:bodyPr>
          <a:lstStyle/>
          <a:p>
            <a:r>
              <a:rPr lang="en-US" dirty="0" smtClean="0"/>
              <a:t>Time</a:t>
            </a:r>
            <a:endParaRPr lang="en-US" dirty="0"/>
          </a:p>
        </p:txBody>
      </p:sp>
      <p:sp>
        <p:nvSpPr>
          <p:cNvPr id="15" name="Rectangle 14"/>
          <p:cNvSpPr/>
          <p:nvPr/>
        </p:nvSpPr>
        <p:spPr>
          <a:xfrm>
            <a:off x="1799062" y="1732834"/>
            <a:ext cx="3497624" cy="461665"/>
          </a:xfrm>
          <a:prstGeom prst="rect">
            <a:avLst/>
          </a:prstGeom>
          <a:ln>
            <a:solidFill>
              <a:schemeClr val="tx1">
                <a:lumMod val="95000"/>
                <a:lumOff val="5000"/>
              </a:schemeClr>
            </a:solidFill>
          </a:ln>
        </p:spPr>
        <p:txBody>
          <a:bodyPr wrap="none">
            <a:spAutoFit/>
          </a:bodyPr>
          <a:lstStyle/>
          <a:p>
            <a:pPr>
              <a:tabLst>
                <a:tab pos="2005013" algn="l"/>
                <a:tab pos="2339975" algn="l"/>
                <a:tab pos="2630488" algn="l"/>
              </a:tabLst>
            </a:pPr>
            <a:r>
              <a:rPr lang="en-US" sz="2400" dirty="0"/>
              <a:t>while(</a:t>
            </a:r>
            <a:r>
              <a:rPr lang="en-US" sz="2400" dirty="0" err="1"/>
              <a:t>TestAndSet</a:t>
            </a:r>
            <a:r>
              <a:rPr lang="en-US" sz="2400" dirty="0"/>
              <a:t>(</a:t>
            </a:r>
            <a:r>
              <a:rPr lang="en-US" sz="2400" dirty="0">
                <a:solidFill>
                  <a:srgbClr val="FF0000"/>
                </a:solidFill>
              </a:rPr>
              <a:t>&amp;</a:t>
            </a:r>
            <a:r>
              <a:rPr lang="en-US" sz="2400" i="1" dirty="0"/>
              <a:t>lock</a:t>
            </a:r>
            <a:r>
              <a:rPr lang="en-US" sz="2400" dirty="0" smtClean="0"/>
              <a:t>));</a:t>
            </a:r>
            <a:endParaRPr lang="en-US" sz="2200" dirty="0">
              <a:sym typeface="Symbol" pitchFamily="18" charset="2"/>
            </a:endParaRPr>
          </a:p>
        </p:txBody>
      </p:sp>
      <p:sp>
        <p:nvSpPr>
          <p:cNvPr id="3" name="Rectangle 2"/>
          <p:cNvSpPr/>
          <p:nvPr/>
        </p:nvSpPr>
        <p:spPr>
          <a:xfrm>
            <a:off x="864720" y="1746228"/>
            <a:ext cx="719812" cy="430887"/>
          </a:xfrm>
          <a:prstGeom prst="rect">
            <a:avLst/>
          </a:prstGeom>
        </p:spPr>
        <p:txBody>
          <a:bodyPr wrap="none">
            <a:spAutoFit/>
          </a:bodyPr>
          <a:lstStyle/>
          <a:p>
            <a:r>
              <a:rPr lang="en-US" sz="2200" i="1" dirty="0" smtClean="0"/>
              <a:t>false</a:t>
            </a:r>
            <a:endParaRPr lang="en-US" sz="2200" dirty="0"/>
          </a:p>
        </p:txBody>
      </p:sp>
      <p:sp>
        <p:nvSpPr>
          <p:cNvPr id="33" name="TextBox 32"/>
          <p:cNvSpPr txBox="1"/>
          <p:nvPr/>
        </p:nvSpPr>
        <p:spPr>
          <a:xfrm>
            <a:off x="3298447" y="1249321"/>
            <a:ext cx="498855" cy="461665"/>
          </a:xfrm>
          <a:prstGeom prst="rect">
            <a:avLst/>
          </a:prstGeom>
          <a:noFill/>
        </p:spPr>
        <p:txBody>
          <a:bodyPr wrap="none" rtlCol="0">
            <a:spAutoFit/>
          </a:bodyPr>
          <a:lstStyle/>
          <a:p>
            <a:r>
              <a:rPr lang="en-US" sz="2400" dirty="0" smtClean="0"/>
              <a:t>P0</a:t>
            </a:r>
            <a:endParaRPr lang="en-US" sz="2400" dirty="0"/>
          </a:p>
        </p:txBody>
      </p:sp>
      <p:sp>
        <p:nvSpPr>
          <p:cNvPr id="36" name="Rectangle 35"/>
          <p:cNvSpPr/>
          <p:nvPr/>
        </p:nvSpPr>
        <p:spPr>
          <a:xfrm>
            <a:off x="762000" y="1280099"/>
            <a:ext cx="638316" cy="430887"/>
          </a:xfrm>
          <a:prstGeom prst="rect">
            <a:avLst/>
          </a:prstGeom>
        </p:spPr>
        <p:txBody>
          <a:bodyPr wrap="none">
            <a:spAutoFit/>
          </a:bodyPr>
          <a:lstStyle/>
          <a:p>
            <a:r>
              <a:rPr lang="en-US" sz="2200" i="1" dirty="0" smtClean="0"/>
              <a:t>lock</a:t>
            </a:r>
            <a:endParaRPr lang="en-US" sz="2200" dirty="0"/>
          </a:p>
        </p:txBody>
      </p:sp>
      <p:sp>
        <p:nvSpPr>
          <p:cNvPr id="38" name="TextBox 37"/>
          <p:cNvSpPr txBox="1"/>
          <p:nvPr/>
        </p:nvSpPr>
        <p:spPr>
          <a:xfrm>
            <a:off x="5995809" y="1219200"/>
            <a:ext cx="498855" cy="461665"/>
          </a:xfrm>
          <a:prstGeom prst="rect">
            <a:avLst/>
          </a:prstGeom>
          <a:noFill/>
        </p:spPr>
        <p:txBody>
          <a:bodyPr wrap="none" rtlCol="0">
            <a:spAutoFit/>
          </a:bodyPr>
          <a:lstStyle/>
          <a:p>
            <a:r>
              <a:rPr lang="en-US" sz="2400" dirty="0" smtClean="0"/>
              <a:t>P1</a:t>
            </a:r>
            <a:endParaRPr lang="en-US" sz="2400" dirty="0"/>
          </a:p>
        </p:txBody>
      </p:sp>
      <p:sp>
        <p:nvSpPr>
          <p:cNvPr id="2" name="Rectangle 1"/>
          <p:cNvSpPr/>
          <p:nvPr/>
        </p:nvSpPr>
        <p:spPr>
          <a:xfrm>
            <a:off x="1799062" y="2286000"/>
            <a:ext cx="4572000" cy="2862322"/>
          </a:xfrm>
          <a:prstGeom prst="rect">
            <a:avLst/>
          </a:prstGeom>
        </p:spPr>
        <p:txBody>
          <a:bodyPr>
            <a:spAutoFit/>
          </a:bodyPr>
          <a:lstStyle/>
          <a:p>
            <a:pPr>
              <a:spcBef>
                <a:spcPts val="800"/>
              </a:spcBef>
              <a:buFontTx/>
              <a:buNone/>
              <a:tabLst>
                <a:tab pos="744538" algn="l"/>
                <a:tab pos="1025525" algn="l"/>
                <a:tab pos="1260475" algn="l"/>
              </a:tabLst>
            </a:pPr>
            <a:r>
              <a:rPr lang="en-US" sz="2000" dirty="0" err="1"/>
              <a:t>boolean</a:t>
            </a:r>
            <a:r>
              <a:rPr lang="en-US" sz="2000" dirty="0"/>
              <a:t> </a:t>
            </a:r>
            <a:r>
              <a:rPr lang="en-US" sz="2000" i="1" dirty="0" err="1"/>
              <a:t>TestAndSet</a:t>
            </a:r>
            <a:r>
              <a:rPr lang="en-US" sz="2000" dirty="0"/>
              <a:t> (</a:t>
            </a:r>
            <a:r>
              <a:rPr lang="en-US" sz="2000" dirty="0" err="1"/>
              <a:t>boolean</a:t>
            </a:r>
            <a:r>
              <a:rPr lang="en-US" sz="2000" dirty="0"/>
              <a:t> </a:t>
            </a:r>
            <a:r>
              <a:rPr lang="en-US" sz="2000" dirty="0">
                <a:solidFill>
                  <a:srgbClr val="FF0000"/>
                </a:solidFill>
              </a:rPr>
              <a:t>*</a:t>
            </a:r>
            <a:r>
              <a:rPr lang="en-US" sz="2000" dirty="0"/>
              <a:t>target) </a:t>
            </a:r>
            <a:r>
              <a:rPr lang="en-US" sz="2000" dirty="0" smtClean="0"/>
              <a:t>{</a:t>
            </a:r>
          </a:p>
          <a:p>
            <a:pPr>
              <a:spcBef>
                <a:spcPts val="800"/>
              </a:spcBef>
              <a:buFontTx/>
              <a:buNone/>
              <a:tabLst>
                <a:tab pos="744538" algn="l"/>
                <a:tab pos="1025525" algn="l"/>
                <a:tab pos="1260475" algn="l"/>
              </a:tabLst>
            </a:pPr>
            <a:r>
              <a:rPr lang="en-US" sz="2000" u="sng" dirty="0" smtClean="0"/>
              <a:t>//OS disables context switches </a:t>
            </a:r>
            <a:endParaRPr lang="en-US" sz="2000" u="sng" dirty="0"/>
          </a:p>
          <a:p>
            <a:pPr>
              <a:spcBef>
                <a:spcPts val="800"/>
              </a:spcBef>
              <a:buFontTx/>
              <a:buNone/>
              <a:tabLst>
                <a:tab pos="744538" algn="l"/>
                <a:tab pos="1025525" algn="l"/>
                <a:tab pos="1260475" algn="l"/>
              </a:tabLst>
            </a:pPr>
            <a:r>
              <a:rPr lang="en-US" sz="2000" dirty="0" smtClean="0"/>
              <a:t>	</a:t>
            </a:r>
            <a:r>
              <a:rPr lang="en-US" sz="2000" dirty="0" err="1" smtClean="0"/>
              <a:t>boolean</a:t>
            </a:r>
            <a:r>
              <a:rPr lang="en-US" sz="2000" dirty="0" smtClean="0"/>
              <a:t> </a:t>
            </a:r>
            <a:r>
              <a:rPr lang="en-US" sz="2000" i="1" dirty="0" err="1"/>
              <a:t>rv</a:t>
            </a:r>
            <a:r>
              <a:rPr lang="en-US" sz="2000" dirty="0"/>
              <a:t> = </a:t>
            </a:r>
            <a:r>
              <a:rPr lang="en-US" sz="2000" dirty="0">
                <a:solidFill>
                  <a:srgbClr val="FF0000"/>
                </a:solidFill>
              </a:rPr>
              <a:t>*</a:t>
            </a:r>
            <a:r>
              <a:rPr lang="en-US" sz="2000" i="1" dirty="0"/>
              <a:t>target</a:t>
            </a:r>
            <a:r>
              <a:rPr lang="en-US" sz="2000" dirty="0"/>
              <a:t>;</a:t>
            </a:r>
          </a:p>
          <a:p>
            <a:pPr>
              <a:spcBef>
                <a:spcPts val="800"/>
              </a:spcBef>
              <a:buFontTx/>
              <a:buNone/>
              <a:tabLst>
                <a:tab pos="744538" algn="l"/>
                <a:tab pos="1025525" algn="l"/>
                <a:tab pos="1260475" algn="l"/>
              </a:tabLst>
            </a:pPr>
            <a:r>
              <a:rPr lang="en-US" sz="2000" dirty="0"/>
              <a:t>	</a:t>
            </a:r>
            <a:r>
              <a:rPr lang="en-US" sz="2000" dirty="0" smtClean="0">
                <a:solidFill>
                  <a:srgbClr val="FF0000"/>
                </a:solidFill>
              </a:rPr>
              <a:t>*</a:t>
            </a:r>
            <a:r>
              <a:rPr lang="en-US" sz="2000" i="1" dirty="0"/>
              <a:t>target</a:t>
            </a:r>
            <a:r>
              <a:rPr lang="en-US" sz="2000" dirty="0"/>
              <a:t> = </a:t>
            </a:r>
            <a:r>
              <a:rPr lang="en-US" sz="2000" i="1" dirty="0"/>
              <a:t>true</a:t>
            </a:r>
            <a:r>
              <a:rPr lang="en-US" sz="2000" dirty="0" smtClean="0"/>
              <a:t>;</a:t>
            </a:r>
          </a:p>
          <a:p>
            <a:pPr>
              <a:spcBef>
                <a:spcPts val="800"/>
              </a:spcBef>
              <a:buFontTx/>
              <a:buNone/>
              <a:tabLst>
                <a:tab pos="744538" algn="l"/>
                <a:tab pos="1025525" algn="l"/>
                <a:tab pos="1260475" algn="l"/>
              </a:tabLst>
            </a:pPr>
            <a:r>
              <a:rPr lang="en-US" sz="2000" dirty="0"/>
              <a:t>	</a:t>
            </a:r>
            <a:r>
              <a:rPr lang="en-US" sz="2000" dirty="0" smtClean="0"/>
              <a:t>return </a:t>
            </a:r>
            <a:r>
              <a:rPr lang="en-US" sz="2000" i="1" dirty="0" err="1"/>
              <a:t>rv</a:t>
            </a:r>
            <a:r>
              <a:rPr lang="en-US" sz="2000" dirty="0" smtClean="0"/>
              <a:t>;</a:t>
            </a:r>
          </a:p>
          <a:p>
            <a:pPr>
              <a:spcBef>
                <a:spcPts val="800"/>
              </a:spcBef>
              <a:tabLst>
                <a:tab pos="744538" algn="l"/>
                <a:tab pos="1025525" algn="l"/>
                <a:tab pos="1260475" algn="l"/>
              </a:tabLst>
            </a:pPr>
            <a:r>
              <a:rPr lang="en-US" sz="2000" u="sng" dirty="0"/>
              <a:t>//OS enables context switches </a:t>
            </a:r>
          </a:p>
          <a:p>
            <a:pPr>
              <a:spcBef>
                <a:spcPts val="800"/>
              </a:spcBef>
              <a:buFontTx/>
              <a:buNone/>
              <a:tabLst>
                <a:tab pos="744538" algn="l"/>
                <a:tab pos="1025525" algn="l"/>
                <a:tab pos="1260475" algn="l"/>
              </a:tabLst>
            </a:pPr>
            <a:r>
              <a:rPr lang="en-US" sz="2000" dirty="0" smtClean="0"/>
              <a:t>  </a:t>
            </a:r>
            <a:r>
              <a:rPr lang="en-US" sz="2000" dirty="0"/>
              <a:t>}</a:t>
            </a:r>
          </a:p>
        </p:txBody>
      </p:sp>
      <p:sp>
        <p:nvSpPr>
          <p:cNvPr id="41" name="Rectangle 40"/>
          <p:cNvSpPr/>
          <p:nvPr/>
        </p:nvSpPr>
        <p:spPr>
          <a:xfrm>
            <a:off x="5732664" y="1746228"/>
            <a:ext cx="3497624" cy="461665"/>
          </a:xfrm>
          <a:prstGeom prst="rect">
            <a:avLst/>
          </a:prstGeom>
          <a:ln>
            <a:solidFill>
              <a:schemeClr val="tx1">
                <a:lumMod val="95000"/>
                <a:lumOff val="5000"/>
              </a:schemeClr>
            </a:solidFill>
          </a:ln>
        </p:spPr>
        <p:txBody>
          <a:bodyPr wrap="none">
            <a:spAutoFit/>
          </a:bodyPr>
          <a:lstStyle/>
          <a:p>
            <a:pPr>
              <a:tabLst>
                <a:tab pos="2005013" algn="l"/>
                <a:tab pos="2339975" algn="l"/>
                <a:tab pos="2630488" algn="l"/>
              </a:tabLst>
            </a:pPr>
            <a:r>
              <a:rPr lang="en-US" sz="2400" dirty="0"/>
              <a:t>while(</a:t>
            </a:r>
            <a:r>
              <a:rPr lang="en-US" sz="2400" dirty="0" err="1"/>
              <a:t>TestAndSet</a:t>
            </a:r>
            <a:r>
              <a:rPr lang="en-US" sz="2400" dirty="0"/>
              <a:t>(</a:t>
            </a:r>
            <a:r>
              <a:rPr lang="en-US" sz="2400" dirty="0">
                <a:solidFill>
                  <a:srgbClr val="FF0000"/>
                </a:solidFill>
              </a:rPr>
              <a:t>&amp;</a:t>
            </a:r>
            <a:r>
              <a:rPr lang="en-US" sz="2400" i="1" dirty="0"/>
              <a:t>lock</a:t>
            </a:r>
            <a:r>
              <a:rPr lang="en-US" sz="2400" dirty="0" smtClean="0"/>
              <a:t>));</a:t>
            </a:r>
            <a:endParaRPr lang="en-US" sz="2200" dirty="0">
              <a:sym typeface="Symbol" pitchFamily="18" charset="2"/>
            </a:endParaRPr>
          </a:p>
        </p:txBody>
      </p:sp>
      <p:sp>
        <p:nvSpPr>
          <p:cNvPr id="42" name="Rectangle 41"/>
          <p:cNvSpPr/>
          <p:nvPr/>
        </p:nvSpPr>
        <p:spPr>
          <a:xfrm>
            <a:off x="762000" y="3700869"/>
            <a:ext cx="700641" cy="430887"/>
          </a:xfrm>
          <a:prstGeom prst="rect">
            <a:avLst/>
          </a:prstGeom>
        </p:spPr>
        <p:txBody>
          <a:bodyPr wrap="none">
            <a:spAutoFit/>
          </a:bodyPr>
          <a:lstStyle/>
          <a:p>
            <a:r>
              <a:rPr lang="en-US" sz="2200" b="1" i="1" dirty="0" smtClean="0">
                <a:solidFill>
                  <a:srgbClr val="FF0000"/>
                </a:solidFill>
              </a:rPr>
              <a:t>True</a:t>
            </a:r>
            <a:endParaRPr lang="en-US" sz="2200" b="1" dirty="0">
              <a:solidFill>
                <a:srgbClr val="FF0000"/>
              </a:solidFill>
            </a:endParaRPr>
          </a:p>
        </p:txBody>
      </p:sp>
      <p:sp>
        <p:nvSpPr>
          <p:cNvPr id="50" name="Explosion 1 49"/>
          <p:cNvSpPr/>
          <p:nvPr/>
        </p:nvSpPr>
        <p:spPr>
          <a:xfrm>
            <a:off x="2914401" y="5067114"/>
            <a:ext cx="457200" cy="381000"/>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4" name="Rectangle 3"/>
          <p:cNvSpPr/>
          <p:nvPr/>
        </p:nvSpPr>
        <p:spPr>
          <a:xfrm>
            <a:off x="3990931" y="4141113"/>
            <a:ext cx="738857" cy="430887"/>
          </a:xfrm>
          <a:prstGeom prst="rect">
            <a:avLst/>
          </a:prstGeom>
        </p:spPr>
        <p:txBody>
          <a:bodyPr wrap="none">
            <a:spAutoFit/>
          </a:bodyPr>
          <a:lstStyle/>
          <a:p>
            <a:r>
              <a:rPr lang="en-US" sz="2200" b="1" i="1" dirty="0" smtClean="0">
                <a:solidFill>
                  <a:srgbClr val="FF0000"/>
                </a:solidFill>
              </a:rPr>
              <a:t>false</a:t>
            </a:r>
            <a:endParaRPr lang="en-US" sz="2200" dirty="0"/>
          </a:p>
        </p:txBody>
      </p:sp>
      <p:cxnSp>
        <p:nvCxnSpPr>
          <p:cNvPr id="51" name="Curved Connector 50"/>
          <p:cNvCxnSpPr/>
          <p:nvPr/>
        </p:nvCxnSpPr>
        <p:spPr>
          <a:xfrm>
            <a:off x="3581400" y="4141113"/>
            <a:ext cx="425701" cy="186452"/>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52" name="Rectangle 51"/>
          <p:cNvSpPr/>
          <p:nvPr/>
        </p:nvSpPr>
        <p:spPr>
          <a:xfrm>
            <a:off x="5646376" y="5691079"/>
            <a:ext cx="3497624" cy="461665"/>
          </a:xfrm>
          <a:prstGeom prst="rect">
            <a:avLst/>
          </a:prstGeom>
          <a:ln>
            <a:solidFill>
              <a:schemeClr val="tx1">
                <a:lumMod val="95000"/>
                <a:lumOff val="5000"/>
              </a:schemeClr>
            </a:solidFill>
          </a:ln>
        </p:spPr>
        <p:txBody>
          <a:bodyPr wrap="none">
            <a:spAutoFit/>
          </a:bodyPr>
          <a:lstStyle/>
          <a:p>
            <a:pPr>
              <a:tabLst>
                <a:tab pos="2005013" algn="l"/>
                <a:tab pos="2339975" algn="l"/>
                <a:tab pos="2630488" algn="l"/>
              </a:tabLst>
            </a:pPr>
            <a:r>
              <a:rPr lang="en-US" sz="2400" dirty="0"/>
              <a:t>while(</a:t>
            </a:r>
            <a:r>
              <a:rPr lang="en-US" sz="2400" dirty="0" err="1"/>
              <a:t>TestAndSet</a:t>
            </a:r>
            <a:r>
              <a:rPr lang="en-US" sz="2400" dirty="0"/>
              <a:t>(</a:t>
            </a:r>
            <a:r>
              <a:rPr lang="en-US" sz="2400" dirty="0">
                <a:solidFill>
                  <a:srgbClr val="FF0000"/>
                </a:solidFill>
              </a:rPr>
              <a:t>&amp;</a:t>
            </a:r>
            <a:r>
              <a:rPr lang="en-US" sz="2400" i="1" dirty="0"/>
              <a:t>lock</a:t>
            </a:r>
            <a:r>
              <a:rPr lang="en-US" sz="2400" dirty="0" smtClean="0"/>
              <a:t>));</a:t>
            </a:r>
            <a:endParaRPr lang="en-US" sz="2200" dirty="0">
              <a:sym typeface="Symbol" pitchFamily="18" charset="2"/>
            </a:endParaRPr>
          </a:p>
        </p:txBody>
      </p:sp>
      <p:sp>
        <p:nvSpPr>
          <p:cNvPr id="53" name="Rectangle 52"/>
          <p:cNvSpPr/>
          <p:nvPr/>
        </p:nvSpPr>
        <p:spPr>
          <a:xfrm>
            <a:off x="6208371" y="4870780"/>
            <a:ext cx="2546210" cy="430887"/>
          </a:xfrm>
          <a:prstGeom prst="rect">
            <a:avLst/>
          </a:prstGeom>
        </p:spPr>
        <p:txBody>
          <a:bodyPr wrap="none">
            <a:spAutoFit/>
          </a:bodyPr>
          <a:lstStyle/>
          <a:p>
            <a:r>
              <a:rPr lang="en-US" sz="2200" b="1" i="1" dirty="0" smtClean="0">
                <a:solidFill>
                  <a:srgbClr val="FF0000"/>
                </a:solidFill>
              </a:rPr>
              <a:t>Keep returning true;</a:t>
            </a:r>
            <a:endParaRPr lang="en-US" sz="2200" dirty="0"/>
          </a:p>
        </p:txBody>
      </p:sp>
      <p:cxnSp>
        <p:nvCxnSpPr>
          <p:cNvPr id="54" name="Curved Connector 53"/>
          <p:cNvCxnSpPr/>
          <p:nvPr/>
        </p:nvCxnSpPr>
        <p:spPr>
          <a:xfrm rot="16200000" flipV="1">
            <a:off x="7320075" y="5391081"/>
            <a:ext cx="605945" cy="455718"/>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55" name="Explosion 1 54"/>
          <p:cNvSpPr/>
          <p:nvPr/>
        </p:nvSpPr>
        <p:spPr>
          <a:xfrm>
            <a:off x="5068086" y="6152744"/>
            <a:ext cx="457200" cy="381000"/>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5" name="Slide Number Placeholder 4"/>
          <p:cNvSpPr>
            <a:spLocks noGrp="1"/>
          </p:cNvSpPr>
          <p:nvPr>
            <p:ph type="sldNum" sz="quarter" idx="12"/>
          </p:nvPr>
        </p:nvSpPr>
        <p:spPr/>
        <p:txBody>
          <a:bodyPr/>
          <a:lstStyle/>
          <a:p>
            <a:fld id="{B6F15528-21DE-4FAA-801E-634DDDAF4B2B}" type="slidenum">
              <a:rPr lang="en-US" smtClean="0"/>
              <a:pPr/>
              <a:t>40</a:t>
            </a:fld>
            <a:endParaRPr lang="en-US"/>
          </a:p>
        </p:txBody>
      </p:sp>
    </p:spTree>
    <p:extLst>
      <p:ext uri="{BB962C8B-B14F-4D97-AF65-F5344CB8AC3E}">
        <p14:creationId xmlns:p14="http://schemas.microsoft.com/office/powerpoint/2010/main" val="143415908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algn="ctr" eaLnBrk="0" fontAlgn="base" hangingPunct="0">
              <a:spcBef>
                <a:spcPct val="0"/>
              </a:spcBef>
              <a:spcAft>
                <a:spcPct val="0"/>
              </a:spcAft>
              <a:defRPr>
                <a:solidFill>
                  <a:schemeClr val="tx1"/>
                </a:solidFill>
                <a:latin typeface="Helvetica" pitchFamily="34" charset="0"/>
              </a:defRPr>
            </a:lvl6pPr>
            <a:lvl7pPr marL="2971800" indent="-228600" algn="ctr" eaLnBrk="0" fontAlgn="base" hangingPunct="0">
              <a:spcBef>
                <a:spcPct val="0"/>
              </a:spcBef>
              <a:spcAft>
                <a:spcPct val="0"/>
              </a:spcAft>
              <a:defRPr>
                <a:solidFill>
                  <a:schemeClr val="tx1"/>
                </a:solidFill>
                <a:latin typeface="Helvetica" pitchFamily="34" charset="0"/>
              </a:defRPr>
            </a:lvl7pPr>
            <a:lvl8pPr marL="3429000" indent="-228600" algn="ctr" eaLnBrk="0" fontAlgn="base" hangingPunct="0">
              <a:spcBef>
                <a:spcPct val="0"/>
              </a:spcBef>
              <a:spcAft>
                <a:spcPct val="0"/>
              </a:spcAft>
              <a:defRPr>
                <a:solidFill>
                  <a:schemeClr val="tx1"/>
                </a:solidFill>
                <a:latin typeface="Helvetica" pitchFamily="34" charset="0"/>
              </a:defRPr>
            </a:lvl8pPr>
            <a:lvl9pPr marL="3886200" indent="-228600" algn="ctr" eaLnBrk="0" fontAlgn="base" hangingPunct="0">
              <a:spcBef>
                <a:spcPct val="0"/>
              </a:spcBef>
              <a:spcAft>
                <a:spcPct val="0"/>
              </a:spcAft>
              <a:defRPr>
                <a:solidFill>
                  <a:schemeClr val="tx1"/>
                </a:solidFill>
                <a:latin typeface="Helvetica" pitchFamily="34" charset="0"/>
              </a:defRPr>
            </a:lvl9pPr>
          </a:lstStyle>
          <a:p>
            <a:r>
              <a:rPr lang="en-US" smtClean="0"/>
              <a:t>Operating Systems</a:t>
            </a:r>
          </a:p>
          <a:p>
            <a:endParaRPr lang="en-US" smtClean="0"/>
          </a:p>
        </p:txBody>
      </p:sp>
      <p:sp>
        <p:nvSpPr>
          <p:cNvPr id="8195" name="Rectangle 2"/>
          <p:cNvSpPr>
            <a:spLocks noChangeArrowheads="1"/>
          </p:cNvSpPr>
          <p:nvPr/>
        </p:nvSpPr>
        <p:spPr bwMode="auto">
          <a:xfrm>
            <a:off x="684213" y="342900"/>
            <a:ext cx="7831137" cy="685800"/>
          </a:xfrm>
          <a:prstGeom prst="rect">
            <a:avLst/>
          </a:prstGeom>
          <a:solidFill>
            <a:schemeClr val="bg1"/>
          </a:solidFill>
          <a:ln w="9525">
            <a:solidFill>
              <a:schemeClr val="tx1"/>
            </a:solidFill>
            <a:miter lim="800000"/>
            <a:headEnd/>
            <a:tailEnd/>
          </a:ln>
          <a:effectLst>
            <a:outerShdw dist="107763" dir="2700000" algn="ctr" rotWithShape="0">
              <a:schemeClr val="tx1"/>
            </a:outerShdw>
          </a:effectLst>
        </p:spPr>
        <p:txBody>
          <a:bodyPr wrap="none" anchor="ctr"/>
          <a:lstStyle/>
          <a:p>
            <a:endParaRPr lang="en-US"/>
          </a:p>
        </p:txBody>
      </p:sp>
      <p:sp>
        <p:nvSpPr>
          <p:cNvPr id="8196" name="Rectangle 3"/>
          <p:cNvSpPr>
            <a:spLocks noGrp="1" noChangeArrowheads="1"/>
          </p:cNvSpPr>
          <p:nvPr>
            <p:ph type="title"/>
          </p:nvPr>
        </p:nvSpPr>
        <p:spPr>
          <a:xfrm>
            <a:off x="457200" y="152400"/>
            <a:ext cx="8229600" cy="1143000"/>
          </a:xfrm>
        </p:spPr>
        <p:txBody>
          <a:bodyPr/>
          <a:lstStyle/>
          <a:p>
            <a:r>
              <a:rPr lang="en-US" dirty="0" smtClean="0"/>
              <a:t>Mutual Exclusion of </a:t>
            </a:r>
            <a:r>
              <a:rPr lang="en-US" dirty="0" err="1" smtClean="0"/>
              <a:t>TestAndSet</a:t>
            </a:r>
            <a:endParaRPr lang="en-US" dirty="0" smtClean="0"/>
          </a:p>
        </p:txBody>
      </p:sp>
      <p:cxnSp>
        <p:nvCxnSpPr>
          <p:cNvPr id="28" name="Straight Arrow Connector 27"/>
          <p:cNvCxnSpPr/>
          <p:nvPr/>
        </p:nvCxnSpPr>
        <p:spPr>
          <a:xfrm>
            <a:off x="609600" y="1303866"/>
            <a:ext cx="0" cy="39624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0" y="4885266"/>
            <a:ext cx="689035" cy="369332"/>
          </a:xfrm>
          <a:prstGeom prst="rect">
            <a:avLst/>
          </a:prstGeom>
          <a:noFill/>
        </p:spPr>
        <p:txBody>
          <a:bodyPr wrap="none" rtlCol="0">
            <a:spAutoFit/>
          </a:bodyPr>
          <a:lstStyle/>
          <a:p>
            <a:r>
              <a:rPr lang="en-US" dirty="0" smtClean="0"/>
              <a:t>Time</a:t>
            </a:r>
            <a:endParaRPr lang="en-US" dirty="0"/>
          </a:p>
        </p:txBody>
      </p:sp>
      <p:sp>
        <p:nvSpPr>
          <p:cNvPr id="15" name="Rectangle 14"/>
          <p:cNvSpPr/>
          <p:nvPr/>
        </p:nvSpPr>
        <p:spPr>
          <a:xfrm>
            <a:off x="1799062" y="1732834"/>
            <a:ext cx="3497624" cy="461665"/>
          </a:xfrm>
          <a:prstGeom prst="rect">
            <a:avLst/>
          </a:prstGeom>
          <a:ln>
            <a:solidFill>
              <a:schemeClr val="tx1">
                <a:lumMod val="95000"/>
                <a:lumOff val="5000"/>
              </a:schemeClr>
            </a:solidFill>
          </a:ln>
        </p:spPr>
        <p:txBody>
          <a:bodyPr wrap="none">
            <a:spAutoFit/>
          </a:bodyPr>
          <a:lstStyle/>
          <a:p>
            <a:pPr>
              <a:tabLst>
                <a:tab pos="2005013" algn="l"/>
                <a:tab pos="2339975" algn="l"/>
                <a:tab pos="2630488" algn="l"/>
              </a:tabLst>
            </a:pPr>
            <a:r>
              <a:rPr lang="en-US" sz="2400" dirty="0"/>
              <a:t>while(</a:t>
            </a:r>
            <a:r>
              <a:rPr lang="en-US" sz="2400" dirty="0" err="1"/>
              <a:t>TestAndSet</a:t>
            </a:r>
            <a:r>
              <a:rPr lang="en-US" sz="2400" dirty="0"/>
              <a:t>(</a:t>
            </a:r>
            <a:r>
              <a:rPr lang="en-US" sz="2400" dirty="0">
                <a:solidFill>
                  <a:srgbClr val="FF0000"/>
                </a:solidFill>
              </a:rPr>
              <a:t>&amp;</a:t>
            </a:r>
            <a:r>
              <a:rPr lang="en-US" sz="2400" i="1" dirty="0"/>
              <a:t>lock</a:t>
            </a:r>
            <a:r>
              <a:rPr lang="en-US" sz="2400" dirty="0" smtClean="0"/>
              <a:t>));</a:t>
            </a:r>
            <a:endParaRPr lang="en-US" sz="2200" dirty="0">
              <a:sym typeface="Symbol" pitchFamily="18" charset="2"/>
            </a:endParaRPr>
          </a:p>
        </p:txBody>
      </p:sp>
      <p:sp>
        <p:nvSpPr>
          <p:cNvPr id="3" name="Rectangle 2"/>
          <p:cNvSpPr/>
          <p:nvPr/>
        </p:nvSpPr>
        <p:spPr>
          <a:xfrm>
            <a:off x="864720" y="1746228"/>
            <a:ext cx="719812" cy="430887"/>
          </a:xfrm>
          <a:prstGeom prst="rect">
            <a:avLst/>
          </a:prstGeom>
        </p:spPr>
        <p:txBody>
          <a:bodyPr wrap="none">
            <a:spAutoFit/>
          </a:bodyPr>
          <a:lstStyle/>
          <a:p>
            <a:r>
              <a:rPr lang="en-US" sz="2200" i="1" dirty="0" smtClean="0"/>
              <a:t>false</a:t>
            </a:r>
            <a:endParaRPr lang="en-US" sz="2200" dirty="0"/>
          </a:p>
        </p:txBody>
      </p:sp>
      <p:sp>
        <p:nvSpPr>
          <p:cNvPr id="33" name="TextBox 32"/>
          <p:cNvSpPr txBox="1"/>
          <p:nvPr/>
        </p:nvSpPr>
        <p:spPr>
          <a:xfrm>
            <a:off x="3298447" y="1249321"/>
            <a:ext cx="498855" cy="461665"/>
          </a:xfrm>
          <a:prstGeom prst="rect">
            <a:avLst/>
          </a:prstGeom>
          <a:noFill/>
        </p:spPr>
        <p:txBody>
          <a:bodyPr wrap="none" rtlCol="0">
            <a:spAutoFit/>
          </a:bodyPr>
          <a:lstStyle/>
          <a:p>
            <a:r>
              <a:rPr lang="en-US" sz="2400" dirty="0" smtClean="0"/>
              <a:t>P0</a:t>
            </a:r>
            <a:endParaRPr lang="en-US" sz="2400" dirty="0"/>
          </a:p>
        </p:txBody>
      </p:sp>
      <p:sp>
        <p:nvSpPr>
          <p:cNvPr id="36" name="Rectangle 35"/>
          <p:cNvSpPr/>
          <p:nvPr/>
        </p:nvSpPr>
        <p:spPr>
          <a:xfrm>
            <a:off x="762000" y="1280099"/>
            <a:ext cx="638316" cy="430887"/>
          </a:xfrm>
          <a:prstGeom prst="rect">
            <a:avLst/>
          </a:prstGeom>
        </p:spPr>
        <p:txBody>
          <a:bodyPr wrap="none">
            <a:spAutoFit/>
          </a:bodyPr>
          <a:lstStyle/>
          <a:p>
            <a:r>
              <a:rPr lang="en-US" sz="2200" i="1" dirty="0" smtClean="0"/>
              <a:t>lock</a:t>
            </a:r>
            <a:endParaRPr lang="en-US" sz="2200" dirty="0"/>
          </a:p>
        </p:txBody>
      </p:sp>
      <p:sp>
        <p:nvSpPr>
          <p:cNvPr id="38" name="TextBox 37"/>
          <p:cNvSpPr txBox="1"/>
          <p:nvPr/>
        </p:nvSpPr>
        <p:spPr>
          <a:xfrm>
            <a:off x="5995809" y="1219200"/>
            <a:ext cx="498855" cy="461665"/>
          </a:xfrm>
          <a:prstGeom prst="rect">
            <a:avLst/>
          </a:prstGeom>
          <a:noFill/>
        </p:spPr>
        <p:txBody>
          <a:bodyPr wrap="none" rtlCol="0">
            <a:spAutoFit/>
          </a:bodyPr>
          <a:lstStyle/>
          <a:p>
            <a:r>
              <a:rPr lang="en-US" sz="2400" dirty="0" smtClean="0"/>
              <a:t>P1</a:t>
            </a:r>
            <a:endParaRPr lang="en-US" sz="2400" dirty="0"/>
          </a:p>
        </p:txBody>
      </p:sp>
      <p:sp>
        <p:nvSpPr>
          <p:cNvPr id="2" name="Rectangle 1"/>
          <p:cNvSpPr/>
          <p:nvPr/>
        </p:nvSpPr>
        <p:spPr>
          <a:xfrm>
            <a:off x="1799062" y="2286000"/>
            <a:ext cx="4572000" cy="2862322"/>
          </a:xfrm>
          <a:prstGeom prst="rect">
            <a:avLst/>
          </a:prstGeom>
        </p:spPr>
        <p:txBody>
          <a:bodyPr>
            <a:spAutoFit/>
          </a:bodyPr>
          <a:lstStyle/>
          <a:p>
            <a:pPr>
              <a:spcBef>
                <a:spcPts val="800"/>
              </a:spcBef>
              <a:buFontTx/>
              <a:buNone/>
              <a:tabLst>
                <a:tab pos="744538" algn="l"/>
                <a:tab pos="1025525" algn="l"/>
                <a:tab pos="1260475" algn="l"/>
              </a:tabLst>
            </a:pPr>
            <a:r>
              <a:rPr lang="en-US" sz="2000" dirty="0" err="1"/>
              <a:t>boolean</a:t>
            </a:r>
            <a:r>
              <a:rPr lang="en-US" sz="2000" dirty="0"/>
              <a:t> </a:t>
            </a:r>
            <a:r>
              <a:rPr lang="en-US" sz="2000" i="1" dirty="0" err="1"/>
              <a:t>TestAndSet</a:t>
            </a:r>
            <a:r>
              <a:rPr lang="en-US" sz="2000" dirty="0"/>
              <a:t> (</a:t>
            </a:r>
            <a:r>
              <a:rPr lang="en-US" sz="2000" dirty="0" err="1"/>
              <a:t>boolean</a:t>
            </a:r>
            <a:r>
              <a:rPr lang="en-US" sz="2000" dirty="0"/>
              <a:t> </a:t>
            </a:r>
            <a:r>
              <a:rPr lang="en-US" sz="2000" dirty="0">
                <a:solidFill>
                  <a:srgbClr val="FF0000"/>
                </a:solidFill>
              </a:rPr>
              <a:t>*</a:t>
            </a:r>
            <a:r>
              <a:rPr lang="en-US" sz="2000" dirty="0"/>
              <a:t>target) </a:t>
            </a:r>
            <a:r>
              <a:rPr lang="en-US" sz="2000" dirty="0" smtClean="0"/>
              <a:t>{</a:t>
            </a:r>
          </a:p>
          <a:p>
            <a:pPr>
              <a:spcBef>
                <a:spcPts val="800"/>
              </a:spcBef>
              <a:buFontTx/>
              <a:buNone/>
              <a:tabLst>
                <a:tab pos="744538" algn="l"/>
                <a:tab pos="1025525" algn="l"/>
                <a:tab pos="1260475" algn="l"/>
              </a:tabLst>
            </a:pPr>
            <a:r>
              <a:rPr lang="en-US" sz="2000" u="sng" dirty="0" smtClean="0"/>
              <a:t>//OS disables context switches </a:t>
            </a:r>
            <a:endParaRPr lang="en-US" sz="2000" u="sng" dirty="0"/>
          </a:p>
          <a:p>
            <a:pPr>
              <a:spcBef>
                <a:spcPts val="800"/>
              </a:spcBef>
              <a:buFontTx/>
              <a:buNone/>
              <a:tabLst>
                <a:tab pos="744538" algn="l"/>
                <a:tab pos="1025525" algn="l"/>
                <a:tab pos="1260475" algn="l"/>
              </a:tabLst>
            </a:pPr>
            <a:r>
              <a:rPr lang="en-US" sz="2000" dirty="0" smtClean="0"/>
              <a:t>	</a:t>
            </a:r>
            <a:r>
              <a:rPr lang="en-US" sz="2000" dirty="0" err="1" smtClean="0"/>
              <a:t>boolean</a:t>
            </a:r>
            <a:r>
              <a:rPr lang="en-US" sz="2000" dirty="0" smtClean="0"/>
              <a:t> </a:t>
            </a:r>
            <a:r>
              <a:rPr lang="en-US" sz="2000" i="1" dirty="0" err="1"/>
              <a:t>rv</a:t>
            </a:r>
            <a:r>
              <a:rPr lang="en-US" sz="2000" dirty="0"/>
              <a:t> = </a:t>
            </a:r>
            <a:r>
              <a:rPr lang="en-US" sz="2000" dirty="0">
                <a:solidFill>
                  <a:srgbClr val="FF0000"/>
                </a:solidFill>
              </a:rPr>
              <a:t>*</a:t>
            </a:r>
            <a:r>
              <a:rPr lang="en-US" sz="2000" i="1" dirty="0"/>
              <a:t>target</a:t>
            </a:r>
            <a:r>
              <a:rPr lang="en-US" sz="2000" dirty="0"/>
              <a:t>;</a:t>
            </a:r>
          </a:p>
          <a:p>
            <a:pPr>
              <a:spcBef>
                <a:spcPts val="800"/>
              </a:spcBef>
              <a:buFontTx/>
              <a:buNone/>
              <a:tabLst>
                <a:tab pos="744538" algn="l"/>
                <a:tab pos="1025525" algn="l"/>
                <a:tab pos="1260475" algn="l"/>
              </a:tabLst>
            </a:pPr>
            <a:r>
              <a:rPr lang="en-US" sz="2000" dirty="0"/>
              <a:t>	</a:t>
            </a:r>
            <a:r>
              <a:rPr lang="en-US" sz="2000" dirty="0" smtClean="0">
                <a:solidFill>
                  <a:srgbClr val="FF0000"/>
                </a:solidFill>
              </a:rPr>
              <a:t>*</a:t>
            </a:r>
            <a:r>
              <a:rPr lang="en-US" sz="2000" i="1" dirty="0"/>
              <a:t>target</a:t>
            </a:r>
            <a:r>
              <a:rPr lang="en-US" sz="2000" dirty="0"/>
              <a:t> = </a:t>
            </a:r>
            <a:r>
              <a:rPr lang="en-US" sz="2000" i="1" dirty="0"/>
              <a:t>true</a:t>
            </a:r>
            <a:r>
              <a:rPr lang="en-US" sz="2000" dirty="0" smtClean="0"/>
              <a:t>;</a:t>
            </a:r>
          </a:p>
          <a:p>
            <a:pPr>
              <a:spcBef>
                <a:spcPts val="800"/>
              </a:spcBef>
              <a:buFontTx/>
              <a:buNone/>
              <a:tabLst>
                <a:tab pos="744538" algn="l"/>
                <a:tab pos="1025525" algn="l"/>
                <a:tab pos="1260475" algn="l"/>
              </a:tabLst>
            </a:pPr>
            <a:r>
              <a:rPr lang="en-US" sz="2000" dirty="0"/>
              <a:t>	</a:t>
            </a:r>
            <a:r>
              <a:rPr lang="en-US" sz="2000" dirty="0" smtClean="0"/>
              <a:t>return </a:t>
            </a:r>
            <a:r>
              <a:rPr lang="en-US" sz="2000" i="1" dirty="0" err="1"/>
              <a:t>rv</a:t>
            </a:r>
            <a:r>
              <a:rPr lang="en-US" sz="2000" dirty="0" smtClean="0"/>
              <a:t>;</a:t>
            </a:r>
          </a:p>
          <a:p>
            <a:pPr>
              <a:spcBef>
                <a:spcPts val="800"/>
              </a:spcBef>
              <a:tabLst>
                <a:tab pos="744538" algn="l"/>
                <a:tab pos="1025525" algn="l"/>
                <a:tab pos="1260475" algn="l"/>
              </a:tabLst>
            </a:pPr>
            <a:r>
              <a:rPr lang="en-US" sz="2000" u="sng" dirty="0"/>
              <a:t>//OS enables context switches </a:t>
            </a:r>
          </a:p>
          <a:p>
            <a:pPr>
              <a:spcBef>
                <a:spcPts val="800"/>
              </a:spcBef>
              <a:buFontTx/>
              <a:buNone/>
              <a:tabLst>
                <a:tab pos="744538" algn="l"/>
                <a:tab pos="1025525" algn="l"/>
                <a:tab pos="1260475" algn="l"/>
              </a:tabLst>
            </a:pPr>
            <a:r>
              <a:rPr lang="en-US" sz="2000" dirty="0" smtClean="0"/>
              <a:t>  </a:t>
            </a:r>
            <a:r>
              <a:rPr lang="en-US" sz="2000" dirty="0"/>
              <a:t>}</a:t>
            </a:r>
          </a:p>
        </p:txBody>
      </p:sp>
      <p:sp>
        <p:nvSpPr>
          <p:cNvPr id="41" name="Rectangle 40"/>
          <p:cNvSpPr/>
          <p:nvPr/>
        </p:nvSpPr>
        <p:spPr>
          <a:xfrm>
            <a:off x="5732664" y="1746228"/>
            <a:ext cx="3497624" cy="461665"/>
          </a:xfrm>
          <a:prstGeom prst="rect">
            <a:avLst/>
          </a:prstGeom>
          <a:ln>
            <a:solidFill>
              <a:schemeClr val="tx1">
                <a:lumMod val="95000"/>
                <a:lumOff val="5000"/>
              </a:schemeClr>
            </a:solidFill>
          </a:ln>
        </p:spPr>
        <p:txBody>
          <a:bodyPr wrap="none">
            <a:spAutoFit/>
          </a:bodyPr>
          <a:lstStyle/>
          <a:p>
            <a:pPr>
              <a:tabLst>
                <a:tab pos="2005013" algn="l"/>
                <a:tab pos="2339975" algn="l"/>
                <a:tab pos="2630488" algn="l"/>
              </a:tabLst>
            </a:pPr>
            <a:r>
              <a:rPr lang="en-US" sz="2400" dirty="0"/>
              <a:t>while(</a:t>
            </a:r>
            <a:r>
              <a:rPr lang="en-US" sz="2400" dirty="0" err="1"/>
              <a:t>TestAndSet</a:t>
            </a:r>
            <a:r>
              <a:rPr lang="en-US" sz="2400" dirty="0"/>
              <a:t>(</a:t>
            </a:r>
            <a:r>
              <a:rPr lang="en-US" sz="2400" dirty="0">
                <a:solidFill>
                  <a:srgbClr val="FF0000"/>
                </a:solidFill>
              </a:rPr>
              <a:t>&amp;</a:t>
            </a:r>
            <a:r>
              <a:rPr lang="en-US" sz="2400" i="1" dirty="0"/>
              <a:t>lock</a:t>
            </a:r>
            <a:r>
              <a:rPr lang="en-US" sz="2400" dirty="0" smtClean="0"/>
              <a:t>));</a:t>
            </a:r>
            <a:endParaRPr lang="en-US" sz="2200" dirty="0">
              <a:sym typeface="Symbol" pitchFamily="18" charset="2"/>
            </a:endParaRPr>
          </a:p>
        </p:txBody>
      </p:sp>
      <p:sp>
        <p:nvSpPr>
          <p:cNvPr id="42" name="Rectangle 41"/>
          <p:cNvSpPr/>
          <p:nvPr/>
        </p:nvSpPr>
        <p:spPr>
          <a:xfrm>
            <a:off x="762000" y="3700869"/>
            <a:ext cx="700641" cy="430887"/>
          </a:xfrm>
          <a:prstGeom prst="rect">
            <a:avLst/>
          </a:prstGeom>
        </p:spPr>
        <p:txBody>
          <a:bodyPr wrap="none">
            <a:spAutoFit/>
          </a:bodyPr>
          <a:lstStyle/>
          <a:p>
            <a:r>
              <a:rPr lang="en-US" sz="2200" b="1" i="1" dirty="0" smtClean="0">
                <a:solidFill>
                  <a:srgbClr val="FF0000"/>
                </a:solidFill>
              </a:rPr>
              <a:t>True</a:t>
            </a:r>
            <a:endParaRPr lang="en-US" sz="2200" b="1" dirty="0">
              <a:solidFill>
                <a:srgbClr val="FF0000"/>
              </a:solidFill>
            </a:endParaRPr>
          </a:p>
        </p:txBody>
      </p:sp>
      <p:sp>
        <p:nvSpPr>
          <p:cNvPr id="50" name="Explosion 1 49"/>
          <p:cNvSpPr/>
          <p:nvPr/>
        </p:nvSpPr>
        <p:spPr>
          <a:xfrm>
            <a:off x="2914401" y="5067114"/>
            <a:ext cx="457200" cy="381000"/>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4" name="Rectangle 3"/>
          <p:cNvSpPr/>
          <p:nvPr/>
        </p:nvSpPr>
        <p:spPr>
          <a:xfrm>
            <a:off x="3985543" y="4141113"/>
            <a:ext cx="738857" cy="430887"/>
          </a:xfrm>
          <a:prstGeom prst="rect">
            <a:avLst/>
          </a:prstGeom>
        </p:spPr>
        <p:txBody>
          <a:bodyPr wrap="none">
            <a:spAutoFit/>
          </a:bodyPr>
          <a:lstStyle/>
          <a:p>
            <a:r>
              <a:rPr lang="en-US" sz="2200" b="1" i="1" dirty="0" smtClean="0">
                <a:solidFill>
                  <a:srgbClr val="FF0000"/>
                </a:solidFill>
              </a:rPr>
              <a:t>false</a:t>
            </a:r>
            <a:endParaRPr lang="en-US" sz="2200" dirty="0"/>
          </a:p>
        </p:txBody>
      </p:sp>
      <p:cxnSp>
        <p:nvCxnSpPr>
          <p:cNvPr id="51" name="Curved Connector 50"/>
          <p:cNvCxnSpPr/>
          <p:nvPr/>
        </p:nvCxnSpPr>
        <p:spPr>
          <a:xfrm>
            <a:off x="3576012" y="4141113"/>
            <a:ext cx="425701" cy="186452"/>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52" name="Rectangle 51"/>
          <p:cNvSpPr/>
          <p:nvPr/>
        </p:nvSpPr>
        <p:spPr>
          <a:xfrm>
            <a:off x="5646376" y="5691079"/>
            <a:ext cx="3497624" cy="461665"/>
          </a:xfrm>
          <a:prstGeom prst="rect">
            <a:avLst/>
          </a:prstGeom>
          <a:ln>
            <a:solidFill>
              <a:schemeClr val="tx1">
                <a:lumMod val="95000"/>
                <a:lumOff val="5000"/>
              </a:schemeClr>
            </a:solidFill>
          </a:ln>
        </p:spPr>
        <p:txBody>
          <a:bodyPr wrap="none">
            <a:spAutoFit/>
          </a:bodyPr>
          <a:lstStyle/>
          <a:p>
            <a:pPr>
              <a:tabLst>
                <a:tab pos="2005013" algn="l"/>
                <a:tab pos="2339975" algn="l"/>
                <a:tab pos="2630488" algn="l"/>
              </a:tabLst>
            </a:pPr>
            <a:r>
              <a:rPr lang="en-US" sz="2400" dirty="0"/>
              <a:t>while(</a:t>
            </a:r>
            <a:r>
              <a:rPr lang="en-US" sz="2400" dirty="0" err="1"/>
              <a:t>TestAndSet</a:t>
            </a:r>
            <a:r>
              <a:rPr lang="en-US" sz="2400" dirty="0"/>
              <a:t>(</a:t>
            </a:r>
            <a:r>
              <a:rPr lang="en-US" sz="2400" dirty="0">
                <a:solidFill>
                  <a:srgbClr val="FF0000"/>
                </a:solidFill>
              </a:rPr>
              <a:t>&amp;</a:t>
            </a:r>
            <a:r>
              <a:rPr lang="en-US" sz="2400" i="1" dirty="0"/>
              <a:t>lock</a:t>
            </a:r>
            <a:r>
              <a:rPr lang="en-US" sz="2400" dirty="0" smtClean="0"/>
              <a:t>));</a:t>
            </a:r>
            <a:endParaRPr lang="en-US" sz="2200" dirty="0">
              <a:sym typeface="Symbol" pitchFamily="18" charset="2"/>
            </a:endParaRPr>
          </a:p>
        </p:txBody>
      </p:sp>
      <p:sp>
        <p:nvSpPr>
          <p:cNvPr id="53" name="Rectangle 52"/>
          <p:cNvSpPr/>
          <p:nvPr/>
        </p:nvSpPr>
        <p:spPr>
          <a:xfrm>
            <a:off x="6208371" y="4870780"/>
            <a:ext cx="2546210" cy="430887"/>
          </a:xfrm>
          <a:prstGeom prst="rect">
            <a:avLst/>
          </a:prstGeom>
        </p:spPr>
        <p:txBody>
          <a:bodyPr wrap="none">
            <a:spAutoFit/>
          </a:bodyPr>
          <a:lstStyle/>
          <a:p>
            <a:r>
              <a:rPr lang="en-US" sz="2200" b="1" i="1" dirty="0" smtClean="0">
                <a:solidFill>
                  <a:srgbClr val="FF0000"/>
                </a:solidFill>
              </a:rPr>
              <a:t>Keep returning true;</a:t>
            </a:r>
            <a:endParaRPr lang="en-US" sz="2200" dirty="0"/>
          </a:p>
        </p:txBody>
      </p:sp>
      <p:cxnSp>
        <p:nvCxnSpPr>
          <p:cNvPr id="54" name="Curved Connector 53"/>
          <p:cNvCxnSpPr/>
          <p:nvPr/>
        </p:nvCxnSpPr>
        <p:spPr>
          <a:xfrm rot="16200000" flipV="1">
            <a:off x="7320075" y="5391081"/>
            <a:ext cx="605945" cy="455718"/>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55" name="Explosion 1 54"/>
          <p:cNvSpPr/>
          <p:nvPr/>
        </p:nvSpPr>
        <p:spPr>
          <a:xfrm>
            <a:off x="5068086" y="6152744"/>
            <a:ext cx="457200" cy="381000"/>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56" name="Rectangle 55"/>
          <p:cNvSpPr/>
          <p:nvPr/>
        </p:nvSpPr>
        <p:spPr>
          <a:xfrm>
            <a:off x="2305162" y="6273057"/>
            <a:ext cx="1860638" cy="521374"/>
          </a:xfrm>
          <a:prstGeom prst="rect">
            <a:avLst/>
          </a:prstGeom>
          <a:ln>
            <a:solidFill>
              <a:schemeClr val="tx1">
                <a:lumMod val="95000"/>
                <a:lumOff val="5000"/>
              </a:schemeClr>
            </a:solidFill>
          </a:ln>
        </p:spPr>
        <p:txBody>
          <a:bodyPr wrap="none">
            <a:spAutoFit/>
          </a:bodyPr>
          <a:lstStyle/>
          <a:p>
            <a:pPr>
              <a:buFontTx/>
              <a:buNone/>
              <a:tabLst>
                <a:tab pos="2005013" algn="l"/>
                <a:tab pos="2339975" algn="l"/>
                <a:tab pos="2630488" algn="l"/>
              </a:tabLst>
            </a:pPr>
            <a:r>
              <a:rPr lang="en-US" sz="2200" dirty="0" smtClean="0"/>
              <a:t>Critical section</a:t>
            </a:r>
            <a:endParaRPr lang="en-US" sz="2200" dirty="0">
              <a:sym typeface="Symbol" pitchFamily="18" charset="2"/>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41</a:t>
            </a:fld>
            <a:endParaRPr lang="en-US"/>
          </a:p>
        </p:txBody>
      </p:sp>
    </p:spTree>
    <p:extLst>
      <p:ext uri="{BB962C8B-B14F-4D97-AF65-F5344CB8AC3E}">
        <p14:creationId xmlns:p14="http://schemas.microsoft.com/office/powerpoint/2010/main" val="171793466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algn="ctr" eaLnBrk="0" fontAlgn="base" hangingPunct="0">
              <a:spcBef>
                <a:spcPct val="0"/>
              </a:spcBef>
              <a:spcAft>
                <a:spcPct val="0"/>
              </a:spcAft>
              <a:defRPr>
                <a:solidFill>
                  <a:schemeClr val="tx1"/>
                </a:solidFill>
                <a:latin typeface="Helvetica" pitchFamily="34" charset="0"/>
              </a:defRPr>
            </a:lvl6pPr>
            <a:lvl7pPr marL="2971800" indent="-228600" algn="ctr" eaLnBrk="0" fontAlgn="base" hangingPunct="0">
              <a:spcBef>
                <a:spcPct val="0"/>
              </a:spcBef>
              <a:spcAft>
                <a:spcPct val="0"/>
              </a:spcAft>
              <a:defRPr>
                <a:solidFill>
                  <a:schemeClr val="tx1"/>
                </a:solidFill>
                <a:latin typeface="Helvetica" pitchFamily="34" charset="0"/>
              </a:defRPr>
            </a:lvl7pPr>
            <a:lvl8pPr marL="3429000" indent="-228600" algn="ctr" eaLnBrk="0" fontAlgn="base" hangingPunct="0">
              <a:spcBef>
                <a:spcPct val="0"/>
              </a:spcBef>
              <a:spcAft>
                <a:spcPct val="0"/>
              </a:spcAft>
              <a:defRPr>
                <a:solidFill>
                  <a:schemeClr val="tx1"/>
                </a:solidFill>
                <a:latin typeface="Helvetica" pitchFamily="34" charset="0"/>
              </a:defRPr>
            </a:lvl8pPr>
            <a:lvl9pPr marL="3886200" indent="-228600" algn="ctr" eaLnBrk="0" fontAlgn="base" hangingPunct="0">
              <a:spcBef>
                <a:spcPct val="0"/>
              </a:spcBef>
              <a:spcAft>
                <a:spcPct val="0"/>
              </a:spcAft>
              <a:defRPr>
                <a:solidFill>
                  <a:schemeClr val="tx1"/>
                </a:solidFill>
                <a:latin typeface="Helvetica" pitchFamily="34" charset="0"/>
              </a:defRPr>
            </a:lvl9pPr>
          </a:lstStyle>
          <a:p>
            <a:r>
              <a:rPr lang="en-US" smtClean="0"/>
              <a:t>Operating Systems</a:t>
            </a:r>
          </a:p>
          <a:p>
            <a:endParaRPr lang="en-US" smtClean="0"/>
          </a:p>
        </p:txBody>
      </p:sp>
      <p:sp>
        <p:nvSpPr>
          <p:cNvPr id="8195" name="Rectangle 2"/>
          <p:cNvSpPr>
            <a:spLocks noChangeArrowheads="1"/>
          </p:cNvSpPr>
          <p:nvPr/>
        </p:nvSpPr>
        <p:spPr bwMode="auto">
          <a:xfrm>
            <a:off x="684213" y="342900"/>
            <a:ext cx="7831137" cy="685800"/>
          </a:xfrm>
          <a:prstGeom prst="rect">
            <a:avLst/>
          </a:prstGeom>
          <a:solidFill>
            <a:schemeClr val="bg1"/>
          </a:solidFill>
          <a:ln w="9525">
            <a:solidFill>
              <a:schemeClr val="tx1"/>
            </a:solidFill>
            <a:miter lim="800000"/>
            <a:headEnd/>
            <a:tailEnd/>
          </a:ln>
          <a:effectLst>
            <a:outerShdw dist="107763" dir="2700000" algn="ctr" rotWithShape="0">
              <a:schemeClr val="tx1"/>
            </a:outerShdw>
          </a:effectLst>
        </p:spPr>
        <p:txBody>
          <a:bodyPr wrap="none" anchor="ctr"/>
          <a:lstStyle/>
          <a:p>
            <a:endParaRPr lang="en-US"/>
          </a:p>
        </p:txBody>
      </p:sp>
      <p:sp>
        <p:nvSpPr>
          <p:cNvPr id="8196" name="Rectangle 3"/>
          <p:cNvSpPr>
            <a:spLocks noGrp="1" noChangeArrowheads="1"/>
          </p:cNvSpPr>
          <p:nvPr>
            <p:ph type="title"/>
          </p:nvPr>
        </p:nvSpPr>
        <p:spPr>
          <a:xfrm>
            <a:off x="457200" y="152400"/>
            <a:ext cx="8229600" cy="1143000"/>
          </a:xfrm>
        </p:spPr>
        <p:txBody>
          <a:bodyPr/>
          <a:lstStyle/>
          <a:p>
            <a:r>
              <a:rPr lang="en-US" dirty="0" smtClean="0"/>
              <a:t>Mutual Exclusion of </a:t>
            </a:r>
            <a:r>
              <a:rPr lang="en-US" dirty="0" err="1" smtClean="0"/>
              <a:t>TestAndSet</a:t>
            </a:r>
            <a:endParaRPr lang="en-US" dirty="0" smtClean="0"/>
          </a:p>
        </p:txBody>
      </p:sp>
      <p:cxnSp>
        <p:nvCxnSpPr>
          <p:cNvPr id="28" name="Straight Arrow Connector 27"/>
          <p:cNvCxnSpPr/>
          <p:nvPr/>
        </p:nvCxnSpPr>
        <p:spPr>
          <a:xfrm>
            <a:off x="609600" y="1303866"/>
            <a:ext cx="0" cy="39624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0" y="4885266"/>
            <a:ext cx="689035" cy="369332"/>
          </a:xfrm>
          <a:prstGeom prst="rect">
            <a:avLst/>
          </a:prstGeom>
          <a:noFill/>
        </p:spPr>
        <p:txBody>
          <a:bodyPr wrap="none" rtlCol="0">
            <a:spAutoFit/>
          </a:bodyPr>
          <a:lstStyle/>
          <a:p>
            <a:r>
              <a:rPr lang="en-US" dirty="0" smtClean="0"/>
              <a:t>Time</a:t>
            </a:r>
            <a:endParaRPr lang="en-US" dirty="0"/>
          </a:p>
        </p:txBody>
      </p:sp>
      <p:sp>
        <p:nvSpPr>
          <p:cNvPr id="15" name="Rectangle 14"/>
          <p:cNvSpPr/>
          <p:nvPr/>
        </p:nvSpPr>
        <p:spPr>
          <a:xfrm>
            <a:off x="1799062" y="1732834"/>
            <a:ext cx="3497624" cy="461665"/>
          </a:xfrm>
          <a:prstGeom prst="rect">
            <a:avLst/>
          </a:prstGeom>
          <a:ln>
            <a:solidFill>
              <a:schemeClr val="tx1">
                <a:lumMod val="95000"/>
                <a:lumOff val="5000"/>
              </a:schemeClr>
            </a:solidFill>
          </a:ln>
        </p:spPr>
        <p:txBody>
          <a:bodyPr wrap="none">
            <a:spAutoFit/>
          </a:bodyPr>
          <a:lstStyle/>
          <a:p>
            <a:pPr>
              <a:tabLst>
                <a:tab pos="2005013" algn="l"/>
                <a:tab pos="2339975" algn="l"/>
                <a:tab pos="2630488" algn="l"/>
              </a:tabLst>
            </a:pPr>
            <a:r>
              <a:rPr lang="en-US" sz="2400" dirty="0"/>
              <a:t>while(</a:t>
            </a:r>
            <a:r>
              <a:rPr lang="en-US" sz="2400" dirty="0" err="1"/>
              <a:t>TestAndSet</a:t>
            </a:r>
            <a:r>
              <a:rPr lang="en-US" sz="2400" dirty="0"/>
              <a:t>(</a:t>
            </a:r>
            <a:r>
              <a:rPr lang="en-US" sz="2400" dirty="0">
                <a:solidFill>
                  <a:srgbClr val="FF0000"/>
                </a:solidFill>
              </a:rPr>
              <a:t>&amp;</a:t>
            </a:r>
            <a:r>
              <a:rPr lang="en-US" sz="2400" i="1" dirty="0"/>
              <a:t>lock</a:t>
            </a:r>
            <a:r>
              <a:rPr lang="en-US" sz="2400" dirty="0" smtClean="0"/>
              <a:t>));</a:t>
            </a:r>
            <a:endParaRPr lang="en-US" sz="2200" dirty="0">
              <a:sym typeface="Symbol" pitchFamily="18" charset="2"/>
            </a:endParaRPr>
          </a:p>
        </p:txBody>
      </p:sp>
      <p:sp>
        <p:nvSpPr>
          <p:cNvPr id="3" name="Rectangle 2"/>
          <p:cNvSpPr/>
          <p:nvPr/>
        </p:nvSpPr>
        <p:spPr>
          <a:xfrm>
            <a:off x="864720" y="1746228"/>
            <a:ext cx="719812" cy="430887"/>
          </a:xfrm>
          <a:prstGeom prst="rect">
            <a:avLst/>
          </a:prstGeom>
        </p:spPr>
        <p:txBody>
          <a:bodyPr wrap="none">
            <a:spAutoFit/>
          </a:bodyPr>
          <a:lstStyle/>
          <a:p>
            <a:r>
              <a:rPr lang="en-US" sz="2200" i="1" dirty="0" smtClean="0"/>
              <a:t>false</a:t>
            </a:r>
            <a:endParaRPr lang="en-US" sz="2200" dirty="0"/>
          </a:p>
        </p:txBody>
      </p:sp>
      <p:sp>
        <p:nvSpPr>
          <p:cNvPr id="33" name="TextBox 32"/>
          <p:cNvSpPr txBox="1"/>
          <p:nvPr/>
        </p:nvSpPr>
        <p:spPr>
          <a:xfrm>
            <a:off x="3298447" y="1249321"/>
            <a:ext cx="498855" cy="461665"/>
          </a:xfrm>
          <a:prstGeom prst="rect">
            <a:avLst/>
          </a:prstGeom>
          <a:noFill/>
        </p:spPr>
        <p:txBody>
          <a:bodyPr wrap="none" rtlCol="0">
            <a:spAutoFit/>
          </a:bodyPr>
          <a:lstStyle/>
          <a:p>
            <a:r>
              <a:rPr lang="en-US" sz="2400" dirty="0" smtClean="0"/>
              <a:t>P0</a:t>
            </a:r>
            <a:endParaRPr lang="en-US" sz="2400" dirty="0"/>
          </a:p>
        </p:txBody>
      </p:sp>
      <p:sp>
        <p:nvSpPr>
          <p:cNvPr id="36" name="Rectangle 35"/>
          <p:cNvSpPr/>
          <p:nvPr/>
        </p:nvSpPr>
        <p:spPr>
          <a:xfrm>
            <a:off x="762000" y="1280099"/>
            <a:ext cx="638316" cy="430887"/>
          </a:xfrm>
          <a:prstGeom prst="rect">
            <a:avLst/>
          </a:prstGeom>
        </p:spPr>
        <p:txBody>
          <a:bodyPr wrap="none">
            <a:spAutoFit/>
          </a:bodyPr>
          <a:lstStyle/>
          <a:p>
            <a:r>
              <a:rPr lang="en-US" sz="2200" i="1" dirty="0" smtClean="0"/>
              <a:t>lock</a:t>
            </a:r>
            <a:endParaRPr lang="en-US" sz="2200" dirty="0"/>
          </a:p>
        </p:txBody>
      </p:sp>
      <p:sp>
        <p:nvSpPr>
          <p:cNvPr id="38" name="TextBox 37"/>
          <p:cNvSpPr txBox="1"/>
          <p:nvPr/>
        </p:nvSpPr>
        <p:spPr>
          <a:xfrm>
            <a:off x="5995809" y="1219200"/>
            <a:ext cx="498855" cy="461665"/>
          </a:xfrm>
          <a:prstGeom prst="rect">
            <a:avLst/>
          </a:prstGeom>
          <a:noFill/>
        </p:spPr>
        <p:txBody>
          <a:bodyPr wrap="none" rtlCol="0">
            <a:spAutoFit/>
          </a:bodyPr>
          <a:lstStyle/>
          <a:p>
            <a:r>
              <a:rPr lang="en-US" sz="2400" dirty="0" smtClean="0"/>
              <a:t>P1</a:t>
            </a:r>
            <a:endParaRPr lang="en-US" sz="2400" dirty="0"/>
          </a:p>
        </p:txBody>
      </p:sp>
      <p:sp>
        <p:nvSpPr>
          <p:cNvPr id="41" name="Rectangle 40"/>
          <p:cNvSpPr/>
          <p:nvPr/>
        </p:nvSpPr>
        <p:spPr>
          <a:xfrm>
            <a:off x="5732664" y="1746228"/>
            <a:ext cx="3497624" cy="461665"/>
          </a:xfrm>
          <a:prstGeom prst="rect">
            <a:avLst/>
          </a:prstGeom>
          <a:ln>
            <a:solidFill>
              <a:schemeClr val="tx1">
                <a:lumMod val="95000"/>
                <a:lumOff val="5000"/>
              </a:schemeClr>
            </a:solidFill>
          </a:ln>
        </p:spPr>
        <p:txBody>
          <a:bodyPr wrap="none">
            <a:spAutoFit/>
          </a:bodyPr>
          <a:lstStyle/>
          <a:p>
            <a:pPr>
              <a:tabLst>
                <a:tab pos="2005013" algn="l"/>
                <a:tab pos="2339975" algn="l"/>
                <a:tab pos="2630488" algn="l"/>
              </a:tabLst>
            </a:pPr>
            <a:r>
              <a:rPr lang="en-US" sz="2400" dirty="0"/>
              <a:t>while(</a:t>
            </a:r>
            <a:r>
              <a:rPr lang="en-US" sz="2400" dirty="0" err="1"/>
              <a:t>TestAndSet</a:t>
            </a:r>
            <a:r>
              <a:rPr lang="en-US" sz="2400" dirty="0"/>
              <a:t>(</a:t>
            </a:r>
            <a:r>
              <a:rPr lang="en-US" sz="2400" dirty="0">
                <a:solidFill>
                  <a:srgbClr val="FF0000"/>
                </a:solidFill>
              </a:rPr>
              <a:t>&amp;</a:t>
            </a:r>
            <a:r>
              <a:rPr lang="en-US" sz="2400" i="1" dirty="0"/>
              <a:t>lock</a:t>
            </a:r>
            <a:r>
              <a:rPr lang="en-US" sz="2400" dirty="0" smtClean="0"/>
              <a:t>));</a:t>
            </a:r>
            <a:endParaRPr lang="en-US" sz="2200" dirty="0">
              <a:sym typeface="Symbol" pitchFamily="18" charset="2"/>
            </a:endParaRPr>
          </a:p>
        </p:txBody>
      </p:sp>
      <p:sp>
        <p:nvSpPr>
          <p:cNvPr id="42" name="Rectangle 41"/>
          <p:cNvSpPr/>
          <p:nvPr/>
        </p:nvSpPr>
        <p:spPr>
          <a:xfrm>
            <a:off x="762000" y="3700869"/>
            <a:ext cx="700641" cy="430887"/>
          </a:xfrm>
          <a:prstGeom prst="rect">
            <a:avLst/>
          </a:prstGeom>
        </p:spPr>
        <p:txBody>
          <a:bodyPr wrap="none">
            <a:spAutoFit/>
          </a:bodyPr>
          <a:lstStyle/>
          <a:p>
            <a:r>
              <a:rPr lang="en-US" sz="2200" i="1" dirty="0" smtClean="0">
                <a:solidFill>
                  <a:schemeClr val="tx1">
                    <a:lumMod val="95000"/>
                    <a:lumOff val="5000"/>
                  </a:schemeClr>
                </a:solidFill>
              </a:rPr>
              <a:t>True</a:t>
            </a:r>
            <a:endParaRPr lang="en-US" sz="2200" dirty="0">
              <a:solidFill>
                <a:schemeClr val="tx1">
                  <a:lumMod val="95000"/>
                  <a:lumOff val="5000"/>
                </a:schemeClr>
              </a:solidFill>
            </a:endParaRPr>
          </a:p>
        </p:txBody>
      </p:sp>
      <p:sp>
        <p:nvSpPr>
          <p:cNvPr id="50" name="Explosion 1 49"/>
          <p:cNvSpPr/>
          <p:nvPr/>
        </p:nvSpPr>
        <p:spPr>
          <a:xfrm>
            <a:off x="2793311" y="2661101"/>
            <a:ext cx="457200" cy="381000"/>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4" name="Rectangle 3"/>
          <p:cNvSpPr/>
          <p:nvPr/>
        </p:nvSpPr>
        <p:spPr>
          <a:xfrm>
            <a:off x="3660042" y="2278315"/>
            <a:ext cx="1588833" cy="430887"/>
          </a:xfrm>
          <a:prstGeom prst="rect">
            <a:avLst/>
          </a:prstGeom>
        </p:spPr>
        <p:txBody>
          <a:bodyPr wrap="none">
            <a:spAutoFit/>
          </a:bodyPr>
          <a:lstStyle/>
          <a:p>
            <a:r>
              <a:rPr lang="en-US" sz="2200" b="1" i="1" dirty="0" smtClean="0">
                <a:solidFill>
                  <a:srgbClr val="FF0000"/>
                </a:solidFill>
              </a:rPr>
              <a:t>Return false</a:t>
            </a:r>
            <a:endParaRPr lang="en-US" sz="2200" dirty="0"/>
          </a:p>
        </p:txBody>
      </p:sp>
      <p:cxnSp>
        <p:nvCxnSpPr>
          <p:cNvPr id="51" name="Curved Connector 50"/>
          <p:cNvCxnSpPr/>
          <p:nvPr/>
        </p:nvCxnSpPr>
        <p:spPr>
          <a:xfrm>
            <a:off x="3250511" y="2177115"/>
            <a:ext cx="425701" cy="287652"/>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52" name="Rectangle 51"/>
          <p:cNvSpPr/>
          <p:nvPr/>
        </p:nvSpPr>
        <p:spPr>
          <a:xfrm>
            <a:off x="5525286" y="3285066"/>
            <a:ext cx="3497624" cy="461665"/>
          </a:xfrm>
          <a:prstGeom prst="rect">
            <a:avLst/>
          </a:prstGeom>
          <a:ln>
            <a:solidFill>
              <a:schemeClr val="tx1">
                <a:lumMod val="95000"/>
                <a:lumOff val="5000"/>
              </a:schemeClr>
            </a:solidFill>
          </a:ln>
        </p:spPr>
        <p:txBody>
          <a:bodyPr wrap="none">
            <a:spAutoFit/>
          </a:bodyPr>
          <a:lstStyle/>
          <a:p>
            <a:pPr>
              <a:tabLst>
                <a:tab pos="2005013" algn="l"/>
                <a:tab pos="2339975" algn="l"/>
                <a:tab pos="2630488" algn="l"/>
              </a:tabLst>
            </a:pPr>
            <a:r>
              <a:rPr lang="en-US" sz="2400" dirty="0"/>
              <a:t>while(</a:t>
            </a:r>
            <a:r>
              <a:rPr lang="en-US" sz="2400" dirty="0" err="1"/>
              <a:t>TestAndSet</a:t>
            </a:r>
            <a:r>
              <a:rPr lang="en-US" sz="2400" dirty="0"/>
              <a:t>(</a:t>
            </a:r>
            <a:r>
              <a:rPr lang="en-US" sz="2400" dirty="0">
                <a:solidFill>
                  <a:srgbClr val="FF0000"/>
                </a:solidFill>
              </a:rPr>
              <a:t>&amp;</a:t>
            </a:r>
            <a:r>
              <a:rPr lang="en-US" sz="2400" i="1" dirty="0"/>
              <a:t>lock</a:t>
            </a:r>
            <a:r>
              <a:rPr lang="en-US" sz="2400" dirty="0" smtClean="0"/>
              <a:t>));</a:t>
            </a:r>
            <a:endParaRPr lang="en-US" sz="2200" dirty="0">
              <a:sym typeface="Symbol" pitchFamily="18" charset="2"/>
            </a:endParaRPr>
          </a:p>
        </p:txBody>
      </p:sp>
      <p:sp>
        <p:nvSpPr>
          <p:cNvPr id="53" name="Rectangle 52"/>
          <p:cNvSpPr/>
          <p:nvPr/>
        </p:nvSpPr>
        <p:spPr>
          <a:xfrm>
            <a:off x="6087281" y="2464767"/>
            <a:ext cx="2546210" cy="430887"/>
          </a:xfrm>
          <a:prstGeom prst="rect">
            <a:avLst/>
          </a:prstGeom>
        </p:spPr>
        <p:txBody>
          <a:bodyPr wrap="none">
            <a:spAutoFit/>
          </a:bodyPr>
          <a:lstStyle/>
          <a:p>
            <a:r>
              <a:rPr lang="en-US" sz="2200" b="1" i="1" dirty="0" smtClean="0">
                <a:solidFill>
                  <a:srgbClr val="FF0000"/>
                </a:solidFill>
              </a:rPr>
              <a:t>Keep returning true;</a:t>
            </a:r>
            <a:endParaRPr lang="en-US" sz="2200" dirty="0"/>
          </a:p>
        </p:txBody>
      </p:sp>
      <p:cxnSp>
        <p:nvCxnSpPr>
          <p:cNvPr id="54" name="Curved Connector 53"/>
          <p:cNvCxnSpPr/>
          <p:nvPr/>
        </p:nvCxnSpPr>
        <p:spPr>
          <a:xfrm rot="16200000" flipV="1">
            <a:off x="7198985" y="2985068"/>
            <a:ext cx="605945" cy="455718"/>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55" name="Explosion 1 54"/>
          <p:cNvSpPr/>
          <p:nvPr/>
        </p:nvSpPr>
        <p:spPr>
          <a:xfrm>
            <a:off x="4946996" y="3746731"/>
            <a:ext cx="457200" cy="381000"/>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56" name="Rectangle 55"/>
          <p:cNvSpPr/>
          <p:nvPr/>
        </p:nvSpPr>
        <p:spPr>
          <a:xfrm>
            <a:off x="1836245" y="3867044"/>
            <a:ext cx="1860638" cy="521374"/>
          </a:xfrm>
          <a:prstGeom prst="rect">
            <a:avLst/>
          </a:prstGeom>
          <a:ln>
            <a:solidFill>
              <a:schemeClr val="tx1">
                <a:lumMod val="95000"/>
                <a:lumOff val="5000"/>
              </a:schemeClr>
            </a:solidFill>
          </a:ln>
        </p:spPr>
        <p:txBody>
          <a:bodyPr wrap="none">
            <a:spAutoFit/>
          </a:bodyPr>
          <a:lstStyle/>
          <a:p>
            <a:pPr>
              <a:buFontTx/>
              <a:buNone/>
              <a:tabLst>
                <a:tab pos="2005013" algn="l"/>
                <a:tab pos="2339975" algn="l"/>
                <a:tab pos="2630488" algn="l"/>
              </a:tabLst>
            </a:pPr>
            <a:r>
              <a:rPr lang="en-US" sz="2200" dirty="0" smtClean="0"/>
              <a:t>Critical section</a:t>
            </a:r>
            <a:endParaRPr lang="en-US" sz="2200" dirty="0">
              <a:sym typeface="Symbol" pitchFamily="18" charset="2"/>
            </a:endParaRPr>
          </a:p>
        </p:txBody>
      </p:sp>
      <p:sp>
        <p:nvSpPr>
          <p:cNvPr id="24" name="Rectangle 23"/>
          <p:cNvSpPr/>
          <p:nvPr/>
        </p:nvSpPr>
        <p:spPr>
          <a:xfrm>
            <a:off x="1836245" y="4548558"/>
            <a:ext cx="1642822" cy="424732"/>
          </a:xfrm>
          <a:prstGeom prst="rect">
            <a:avLst/>
          </a:prstGeom>
          <a:ln>
            <a:solidFill>
              <a:schemeClr val="tx1">
                <a:lumMod val="95000"/>
                <a:lumOff val="5000"/>
              </a:schemeClr>
            </a:solidFill>
          </a:ln>
        </p:spPr>
        <p:txBody>
          <a:bodyPr wrap="none">
            <a:spAutoFit/>
          </a:bodyPr>
          <a:lstStyle/>
          <a:p>
            <a:pPr>
              <a:lnSpc>
                <a:spcPct val="90000"/>
              </a:lnSpc>
              <a:buFontTx/>
              <a:buNone/>
              <a:tabLst>
                <a:tab pos="1433513" algn="l"/>
                <a:tab pos="1714500" algn="l"/>
                <a:tab pos="2058988" algn="l"/>
              </a:tabLst>
            </a:pPr>
            <a:r>
              <a:rPr lang="en-US" sz="2400" i="1" dirty="0"/>
              <a:t>lock</a:t>
            </a:r>
            <a:r>
              <a:rPr lang="en-US" sz="2400" dirty="0"/>
              <a:t> = </a:t>
            </a:r>
            <a:r>
              <a:rPr lang="en-US" sz="2400" i="1" dirty="0"/>
              <a:t>false</a:t>
            </a:r>
            <a:r>
              <a:rPr lang="en-US" sz="2400" dirty="0"/>
              <a:t>;</a:t>
            </a:r>
          </a:p>
        </p:txBody>
      </p:sp>
      <p:sp>
        <p:nvSpPr>
          <p:cNvPr id="25" name="Rectangle 24"/>
          <p:cNvSpPr/>
          <p:nvPr/>
        </p:nvSpPr>
        <p:spPr>
          <a:xfrm>
            <a:off x="864720" y="4542403"/>
            <a:ext cx="777521" cy="430887"/>
          </a:xfrm>
          <a:prstGeom prst="rect">
            <a:avLst/>
          </a:prstGeom>
        </p:spPr>
        <p:txBody>
          <a:bodyPr wrap="none">
            <a:spAutoFit/>
          </a:bodyPr>
          <a:lstStyle/>
          <a:p>
            <a:r>
              <a:rPr lang="en-US" sz="2200" b="1" i="1" dirty="0" smtClean="0">
                <a:solidFill>
                  <a:srgbClr val="FF0000"/>
                </a:solidFill>
              </a:rPr>
              <a:t>False</a:t>
            </a:r>
            <a:endParaRPr lang="en-US" sz="2200" b="1" dirty="0">
              <a:solidFill>
                <a:srgbClr val="FF0000"/>
              </a:solidFill>
            </a:endParaRPr>
          </a:p>
        </p:txBody>
      </p:sp>
      <p:sp>
        <p:nvSpPr>
          <p:cNvPr id="26" name="Explosion 1 25"/>
          <p:cNvSpPr/>
          <p:nvPr/>
        </p:nvSpPr>
        <p:spPr>
          <a:xfrm>
            <a:off x="3447612" y="5082863"/>
            <a:ext cx="457200" cy="381000"/>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 name="Slide Number Placeholder 1"/>
          <p:cNvSpPr>
            <a:spLocks noGrp="1"/>
          </p:cNvSpPr>
          <p:nvPr>
            <p:ph type="sldNum" sz="quarter" idx="12"/>
          </p:nvPr>
        </p:nvSpPr>
        <p:spPr/>
        <p:txBody>
          <a:bodyPr/>
          <a:lstStyle/>
          <a:p>
            <a:fld id="{B6F15528-21DE-4FAA-801E-634DDDAF4B2B}" type="slidenum">
              <a:rPr lang="en-US" smtClean="0"/>
              <a:pPr/>
              <a:t>42</a:t>
            </a:fld>
            <a:endParaRPr lang="en-US"/>
          </a:p>
        </p:txBody>
      </p:sp>
    </p:spTree>
    <p:extLst>
      <p:ext uri="{BB962C8B-B14F-4D97-AF65-F5344CB8AC3E}">
        <p14:creationId xmlns:p14="http://schemas.microsoft.com/office/powerpoint/2010/main" val="390886063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algn="ctr" eaLnBrk="0" fontAlgn="base" hangingPunct="0">
              <a:spcBef>
                <a:spcPct val="0"/>
              </a:spcBef>
              <a:spcAft>
                <a:spcPct val="0"/>
              </a:spcAft>
              <a:defRPr>
                <a:solidFill>
                  <a:schemeClr val="tx1"/>
                </a:solidFill>
                <a:latin typeface="Helvetica" pitchFamily="34" charset="0"/>
              </a:defRPr>
            </a:lvl6pPr>
            <a:lvl7pPr marL="2971800" indent="-228600" algn="ctr" eaLnBrk="0" fontAlgn="base" hangingPunct="0">
              <a:spcBef>
                <a:spcPct val="0"/>
              </a:spcBef>
              <a:spcAft>
                <a:spcPct val="0"/>
              </a:spcAft>
              <a:defRPr>
                <a:solidFill>
                  <a:schemeClr val="tx1"/>
                </a:solidFill>
                <a:latin typeface="Helvetica" pitchFamily="34" charset="0"/>
              </a:defRPr>
            </a:lvl7pPr>
            <a:lvl8pPr marL="3429000" indent="-228600" algn="ctr" eaLnBrk="0" fontAlgn="base" hangingPunct="0">
              <a:spcBef>
                <a:spcPct val="0"/>
              </a:spcBef>
              <a:spcAft>
                <a:spcPct val="0"/>
              </a:spcAft>
              <a:defRPr>
                <a:solidFill>
                  <a:schemeClr val="tx1"/>
                </a:solidFill>
                <a:latin typeface="Helvetica" pitchFamily="34" charset="0"/>
              </a:defRPr>
            </a:lvl8pPr>
            <a:lvl9pPr marL="3886200" indent="-228600" algn="ctr" eaLnBrk="0" fontAlgn="base" hangingPunct="0">
              <a:spcBef>
                <a:spcPct val="0"/>
              </a:spcBef>
              <a:spcAft>
                <a:spcPct val="0"/>
              </a:spcAft>
              <a:defRPr>
                <a:solidFill>
                  <a:schemeClr val="tx1"/>
                </a:solidFill>
                <a:latin typeface="Helvetica" pitchFamily="34" charset="0"/>
              </a:defRPr>
            </a:lvl9pPr>
          </a:lstStyle>
          <a:p>
            <a:r>
              <a:rPr lang="en-US" smtClean="0"/>
              <a:t>Operating Systems</a:t>
            </a:r>
          </a:p>
          <a:p>
            <a:endParaRPr lang="en-US" smtClean="0"/>
          </a:p>
        </p:txBody>
      </p:sp>
      <p:sp>
        <p:nvSpPr>
          <p:cNvPr id="8195" name="Rectangle 2"/>
          <p:cNvSpPr>
            <a:spLocks noChangeArrowheads="1"/>
          </p:cNvSpPr>
          <p:nvPr/>
        </p:nvSpPr>
        <p:spPr bwMode="auto">
          <a:xfrm>
            <a:off x="684213" y="342900"/>
            <a:ext cx="7831137" cy="685800"/>
          </a:xfrm>
          <a:prstGeom prst="rect">
            <a:avLst/>
          </a:prstGeom>
          <a:solidFill>
            <a:schemeClr val="bg1"/>
          </a:solidFill>
          <a:ln w="9525">
            <a:solidFill>
              <a:schemeClr val="tx1"/>
            </a:solidFill>
            <a:miter lim="800000"/>
            <a:headEnd/>
            <a:tailEnd/>
          </a:ln>
          <a:effectLst>
            <a:outerShdw dist="107763" dir="2700000" algn="ctr" rotWithShape="0">
              <a:schemeClr val="tx1"/>
            </a:outerShdw>
          </a:effectLst>
        </p:spPr>
        <p:txBody>
          <a:bodyPr wrap="none" anchor="ctr"/>
          <a:lstStyle/>
          <a:p>
            <a:endParaRPr lang="en-US"/>
          </a:p>
        </p:txBody>
      </p:sp>
      <p:sp>
        <p:nvSpPr>
          <p:cNvPr id="8196" name="Rectangle 3"/>
          <p:cNvSpPr>
            <a:spLocks noGrp="1" noChangeArrowheads="1"/>
          </p:cNvSpPr>
          <p:nvPr>
            <p:ph type="title"/>
          </p:nvPr>
        </p:nvSpPr>
        <p:spPr>
          <a:xfrm>
            <a:off x="457200" y="152400"/>
            <a:ext cx="8229600" cy="1143000"/>
          </a:xfrm>
        </p:spPr>
        <p:txBody>
          <a:bodyPr/>
          <a:lstStyle/>
          <a:p>
            <a:r>
              <a:rPr lang="en-US" dirty="0" smtClean="0"/>
              <a:t>Mutual Exclusion of </a:t>
            </a:r>
            <a:r>
              <a:rPr lang="en-US" dirty="0" err="1" smtClean="0"/>
              <a:t>TestAndSet</a:t>
            </a:r>
            <a:endParaRPr lang="en-US" dirty="0" smtClean="0"/>
          </a:p>
        </p:txBody>
      </p:sp>
      <p:cxnSp>
        <p:nvCxnSpPr>
          <p:cNvPr id="28" name="Straight Arrow Connector 27"/>
          <p:cNvCxnSpPr/>
          <p:nvPr/>
        </p:nvCxnSpPr>
        <p:spPr>
          <a:xfrm>
            <a:off x="609600" y="1303866"/>
            <a:ext cx="0" cy="39624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0" y="4885266"/>
            <a:ext cx="689035" cy="369332"/>
          </a:xfrm>
          <a:prstGeom prst="rect">
            <a:avLst/>
          </a:prstGeom>
          <a:noFill/>
        </p:spPr>
        <p:txBody>
          <a:bodyPr wrap="none" rtlCol="0">
            <a:spAutoFit/>
          </a:bodyPr>
          <a:lstStyle/>
          <a:p>
            <a:r>
              <a:rPr lang="en-US" dirty="0" smtClean="0"/>
              <a:t>Time</a:t>
            </a:r>
            <a:endParaRPr lang="en-US" dirty="0"/>
          </a:p>
        </p:txBody>
      </p:sp>
      <p:sp>
        <p:nvSpPr>
          <p:cNvPr id="15" name="Rectangle 14"/>
          <p:cNvSpPr/>
          <p:nvPr/>
        </p:nvSpPr>
        <p:spPr>
          <a:xfrm>
            <a:off x="1799062" y="1732834"/>
            <a:ext cx="3497624" cy="461665"/>
          </a:xfrm>
          <a:prstGeom prst="rect">
            <a:avLst/>
          </a:prstGeom>
          <a:ln>
            <a:solidFill>
              <a:schemeClr val="tx1">
                <a:lumMod val="95000"/>
                <a:lumOff val="5000"/>
              </a:schemeClr>
            </a:solidFill>
          </a:ln>
        </p:spPr>
        <p:txBody>
          <a:bodyPr wrap="none">
            <a:spAutoFit/>
          </a:bodyPr>
          <a:lstStyle/>
          <a:p>
            <a:pPr>
              <a:tabLst>
                <a:tab pos="2005013" algn="l"/>
                <a:tab pos="2339975" algn="l"/>
                <a:tab pos="2630488" algn="l"/>
              </a:tabLst>
            </a:pPr>
            <a:r>
              <a:rPr lang="en-US" sz="2400" dirty="0"/>
              <a:t>while(</a:t>
            </a:r>
            <a:r>
              <a:rPr lang="en-US" sz="2400" dirty="0" err="1"/>
              <a:t>TestAndSet</a:t>
            </a:r>
            <a:r>
              <a:rPr lang="en-US" sz="2400" dirty="0"/>
              <a:t>(</a:t>
            </a:r>
            <a:r>
              <a:rPr lang="en-US" sz="2400" dirty="0">
                <a:solidFill>
                  <a:srgbClr val="FF0000"/>
                </a:solidFill>
              </a:rPr>
              <a:t>&amp;</a:t>
            </a:r>
            <a:r>
              <a:rPr lang="en-US" sz="2400" i="1" dirty="0"/>
              <a:t>lock</a:t>
            </a:r>
            <a:r>
              <a:rPr lang="en-US" sz="2400" dirty="0" smtClean="0"/>
              <a:t>));</a:t>
            </a:r>
            <a:endParaRPr lang="en-US" sz="2200" dirty="0">
              <a:sym typeface="Symbol" pitchFamily="18" charset="2"/>
            </a:endParaRPr>
          </a:p>
        </p:txBody>
      </p:sp>
      <p:sp>
        <p:nvSpPr>
          <p:cNvPr id="3" name="Rectangle 2"/>
          <p:cNvSpPr/>
          <p:nvPr/>
        </p:nvSpPr>
        <p:spPr>
          <a:xfrm>
            <a:off x="864720" y="1746228"/>
            <a:ext cx="719812" cy="430887"/>
          </a:xfrm>
          <a:prstGeom prst="rect">
            <a:avLst/>
          </a:prstGeom>
        </p:spPr>
        <p:txBody>
          <a:bodyPr wrap="none">
            <a:spAutoFit/>
          </a:bodyPr>
          <a:lstStyle/>
          <a:p>
            <a:r>
              <a:rPr lang="en-US" sz="2200" i="1" dirty="0" smtClean="0"/>
              <a:t>false</a:t>
            </a:r>
            <a:endParaRPr lang="en-US" sz="2200" dirty="0"/>
          </a:p>
        </p:txBody>
      </p:sp>
      <p:sp>
        <p:nvSpPr>
          <p:cNvPr id="33" name="TextBox 32"/>
          <p:cNvSpPr txBox="1"/>
          <p:nvPr/>
        </p:nvSpPr>
        <p:spPr>
          <a:xfrm>
            <a:off x="3298447" y="1249321"/>
            <a:ext cx="498855" cy="461665"/>
          </a:xfrm>
          <a:prstGeom prst="rect">
            <a:avLst/>
          </a:prstGeom>
          <a:noFill/>
        </p:spPr>
        <p:txBody>
          <a:bodyPr wrap="none" rtlCol="0">
            <a:spAutoFit/>
          </a:bodyPr>
          <a:lstStyle/>
          <a:p>
            <a:r>
              <a:rPr lang="en-US" sz="2400" dirty="0" smtClean="0"/>
              <a:t>P0</a:t>
            </a:r>
            <a:endParaRPr lang="en-US" sz="2400" dirty="0"/>
          </a:p>
        </p:txBody>
      </p:sp>
      <p:sp>
        <p:nvSpPr>
          <p:cNvPr id="36" name="Rectangle 35"/>
          <p:cNvSpPr/>
          <p:nvPr/>
        </p:nvSpPr>
        <p:spPr>
          <a:xfrm>
            <a:off x="762000" y="1280099"/>
            <a:ext cx="638316" cy="430887"/>
          </a:xfrm>
          <a:prstGeom prst="rect">
            <a:avLst/>
          </a:prstGeom>
        </p:spPr>
        <p:txBody>
          <a:bodyPr wrap="none">
            <a:spAutoFit/>
          </a:bodyPr>
          <a:lstStyle/>
          <a:p>
            <a:r>
              <a:rPr lang="en-US" sz="2200" i="1" dirty="0" smtClean="0"/>
              <a:t>lock</a:t>
            </a:r>
            <a:endParaRPr lang="en-US" sz="2200" dirty="0"/>
          </a:p>
        </p:txBody>
      </p:sp>
      <p:sp>
        <p:nvSpPr>
          <p:cNvPr id="38" name="TextBox 37"/>
          <p:cNvSpPr txBox="1"/>
          <p:nvPr/>
        </p:nvSpPr>
        <p:spPr>
          <a:xfrm>
            <a:off x="5995809" y="1219200"/>
            <a:ext cx="498855" cy="461665"/>
          </a:xfrm>
          <a:prstGeom prst="rect">
            <a:avLst/>
          </a:prstGeom>
          <a:noFill/>
        </p:spPr>
        <p:txBody>
          <a:bodyPr wrap="none" rtlCol="0">
            <a:spAutoFit/>
          </a:bodyPr>
          <a:lstStyle/>
          <a:p>
            <a:r>
              <a:rPr lang="en-US" sz="2400" dirty="0" smtClean="0"/>
              <a:t>P1</a:t>
            </a:r>
            <a:endParaRPr lang="en-US" sz="2400" dirty="0"/>
          </a:p>
        </p:txBody>
      </p:sp>
      <p:sp>
        <p:nvSpPr>
          <p:cNvPr id="41" name="Rectangle 40"/>
          <p:cNvSpPr/>
          <p:nvPr/>
        </p:nvSpPr>
        <p:spPr>
          <a:xfrm>
            <a:off x="5732664" y="1746228"/>
            <a:ext cx="3497624" cy="461665"/>
          </a:xfrm>
          <a:prstGeom prst="rect">
            <a:avLst/>
          </a:prstGeom>
          <a:ln>
            <a:solidFill>
              <a:schemeClr val="tx1">
                <a:lumMod val="95000"/>
                <a:lumOff val="5000"/>
              </a:schemeClr>
            </a:solidFill>
          </a:ln>
        </p:spPr>
        <p:txBody>
          <a:bodyPr wrap="none">
            <a:spAutoFit/>
          </a:bodyPr>
          <a:lstStyle/>
          <a:p>
            <a:pPr>
              <a:tabLst>
                <a:tab pos="2005013" algn="l"/>
                <a:tab pos="2339975" algn="l"/>
                <a:tab pos="2630488" algn="l"/>
              </a:tabLst>
            </a:pPr>
            <a:r>
              <a:rPr lang="en-US" sz="2400" dirty="0"/>
              <a:t>while(</a:t>
            </a:r>
            <a:r>
              <a:rPr lang="en-US" sz="2400" dirty="0" err="1"/>
              <a:t>TestAndSet</a:t>
            </a:r>
            <a:r>
              <a:rPr lang="en-US" sz="2400" dirty="0"/>
              <a:t>(</a:t>
            </a:r>
            <a:r>
              <a:rPr lang="en-US" sz="2400" dirty="0">
                <a:solidFill>
                  <a:srgbClr val="FF0000"/>
                </a:solidFill>
              </a:rPr>
              <a:t>&amp;</a:t>
            </a:r>
            <a:r>
              <a:rPr lang="en-US" sz="2400" i="1" dirty="0"/>
              <a:t>lock</a:t>
            </a:r>
            <a:r>
              <a:rPr lang="en-US" sz="2400" dirty="0" smtClean="0"/>
              <a:t>));</a:t>
            </a:r>
            <a:endParaRPr lang="en-US" sz="2200" dirty="0">
              <a:sym typeface="Symbol" pitchFamily="18" charset="2"/>
            </a:endParaRPr>
          </a:p>
        </p:txBody>
      </p:sp>
      <p:sp>
        <p:nvSpPr>
          <p:cNvPr id="42" name="Rectangle 41"/>
          <p:cNvSpPr/>
          <p:nvPr/>
        </p:nvSpPr>
        <p:spPr>
          <a:xfrm>
            <a:off x="762000" y="3700869"/>
            <a:ext cx="700641" cy="430887"/>
          </a:xfrm>
          <a:prstGeom prst="rect">
            <a:avLst/>
          </a:prstGeom>
        </p:spPr>
        <p:txBody>
          <a:bodyPr wrap="none">
            <a:spAutoFit/>
          </a:bodyPr>
          <a:lstStyle/>
          <a:p>
            <a:r>
              <a:rPr lang="en-US" sz="2200" i="1" dirty="0" smtClean="0">
                <a:solidFill>
                  <a:schemeClr val="tx1">
                    <a:lumMod val="95000"/>
                    <a:lumOff val="5000"/>
                  </a:schemeClr>
                </a:solidFill>
              </a:rPr>
              <a:t>True</a:t>
            </a:r>
            <a:endParaRPr lang="en-US" sz="2200" dirty="0">
              <a:solidFill>
                <a:schemeClr val="tx1">
                  <a:lumMod val="95000"/>
                  <a:lumOff val="5000"/>
                </a:schemeClr>
              </a:solidFill>
            </a:endParaRPr>
          </a:p>
        </p:txBody>
      </p:sp>
      <p:sp>
        <p:nvSpPr>
          <p:cNvPr id="50" name="Explosion 1 49"/>
          <p:cNvSpPr/>
          <p:nvPr/>
        </p:nvSpPr>
        <p:spPr>
          <a:xfrm>
            <a:off x="2793311" y="2661101"/>
            <a:ext cx="457200" cy="381000"/>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4" name="Rectangle 3"/>
          <p:cNvSpPr/>
          <p:nvPr/>
        </p:nvSpPr>
        <p:spPr>
          <a:xfrm>
            <a:off x="3660042" y="2278315"/>
            <a:ext cx="1588833" cy="430887"/>
          </a:xfrm>
          <a:prstGeom prst="rect">
            <a:avLst/>
          </a:prstGeom>
        </p:spPr>
        <p:txBody>
          <a:bodyPr wrap="none">
            <a:spAutoFit/>
          </a:bodyPr>
          <a:lstStyle/>
          <a:p>
            <a:r>
              <a:rPr lang="en-US" sz="2200" b="1" i="1" dirty="0" smtClean="0">
                <a:solidFill>
                  <a:srgbClr val="FF0000"/>
                </a:solidFill>
              </a:rPr>
              <a:t>Return false</a:t>
            </a:r>
            <a:endParaRPr lang="en-US" sz="2200" dirty="0"/>
          </a:p>
        </p:txBody>
      </p:sp>
      <p:cxnSp>
        <p:nvCxnSpPr>
          <p:cNvPr id="51" name="Curved Connector 50"/>
          <p:cNvCxnSpPr/>
          <p:nvPr/>
        </p:nvCxnSpPr>
        <p:spPr>
          <a:xfrm>
            <a:off x="3250511" y="2177115"/>
            <a:ext cx="425701" cy="287652"/>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52" name="Rectangle 51"/>
          <p:cNvSpPr/>
          <p:nvPr/>
        </p:nvSpPr>
        <p:spPr>
          <a:xfrm>
            <a:off x="5525286" y="3285066"/>
            <a:ext cx="3497624" cy="461665"/>
          </a:xfrm>
          <a:prstGeom prst="rect">
            <a:avLst/>
          </a:prstGeom>
          <a:ln>
            <a:solidFill>
              <a:schemeClr val="tx1">
                <a:lumMod val="95000"/>
                <a:lumOff val="5000"/>
              </a:schemeClr>
            </a:solidFill>
          </a:ln>
        </p:spPr>
        <p:txBody>
          <a:bodyPr wrap="none">
            <a:spAutoFit/>
          </a:bodyPr>
          <a:lstStyle/>
          <a:p>
            <a:pPr>
              <a:tabLst>
                <a:tab pos="2005013" algn="l"/>
                <a:tab pos="2339975" algn="l"/>
                <a:tab pos="2630488" algn="l"/>
              </a:tabLst>
            </a:pPr>
            <a:r>
              <a:rPr lang="en-US" sz="2400" dirty="0"/>
              <a:t>while(</a:t>
            </a:r>
            <a:r>
              <a:rPr lang="en-US" sz="2400" dirty="0" err="1"/>
              <a:t>TestAndSet</a:t>
            </a:r>
            <a:r>
              <a:rPr lang="en-US" sz="2400" dirty="0"/>
              <a:t>(</a:t>
            </a:r>
            <a:r>
              <a:rPr lang="en-US" sz="2400" dirty="0">
                <a:solidFill>
                  <a:srgbClr val="FF0000"/>
                </a:solidFill>
              </a:rPr>
              <a:t>&amp;</a:t>
            </a:r>
            <a:r>
              <a:rPr lang="en-US" sz="2400" i="1" dirty="0"/>
              <a:t>lock</a:t>
            </a:r>
            <a:r>
              <a:rPr lang="en-US" sz="2400" dirty="0" smtClean="0"/>
              <a:t>));</a:t>
            </a:r>
            <a:endParaRPr lang="en-US" sz="2200" dirty="0">
              <a:sym typeface="Symbol" pitchFamily="18" charset="2"/>
            </a:endParaRPr>
          </a:p>
        </p:txBody>
      </p:sp>
      <p:sp>
        <p:nvSpPr>
          <p:cNvPr id="53" name="Rectangle 52"/>
          <p:cNvSpPr/>
          <p:nvPr/>
        </p:nvSpPr>
        <p:spPr>
          <a:xfrm>
            <a:off x="6087281" y="2464767"/>
            <a:ext cx="2546210" cy="430887"/>
          </a:xfrm>
          <a:prstGeom prst="rect">
            <a:avLst/>
          </a:prstGeom>
        </p:spPr>
        <p:txBody>
          <a:bodyPr wrap="none">
            <a:spAutoFit/>
          </a:bodyPr>
          <a:lstStyle/>
          <a:p>
            <a:r>
              <a:rPr lang="en-US" sz="2200" b="1" i="1" dirty="0" smtClean="0">
                <a:solidFill>
                  <a:srgbClr val="FF0000"/>
                </a:solidFill>
              </a:rPr>
              <a:t>Keep returning true;</a:t>
            </a:r>
            <a:endParaRPr lang="en-US" sz="2200" dirty="0"/>
          </a:p>
        </p:txBody>
      </p:sp>
      <p:cxnSp>
        <p:nvCxnSpPr>
          <p:cNvPr id="54" name="Curved Connector 53"/>
          <p:cNvCxnSpPr/>
          <p:nvPr/>
        </p:nvCxnSpPr>
        <p:spPr>
          <a:xfrm rot="16200000" flipV="1">
            <a:off x="7198985" y="2985068"/>
            <a:ext cx="605945" cy="455718"/>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55" name="Explosion 1 54"/>
          <p:cNvSpPr/>
          <p:nvPr/>
        </p:nvSpPr>
        <p:spPr>
          <a:xfrm>
            <a:off x="4946996" y="3746731"/>
            <a:ext cx="457200" cy="381000"/>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56" name="Rectangle 55"/>
          <p:cNvSpPr/>
          <p:nvPr/>
        </p:nvSpPr>
        <p:spPr>
          <a:xfrm>
            <a:off x="1836245" y="3867044"/>
            <a:ext cx="1860638" cy="521374"/>
          </a:xfrm>
          <a:prstGeom prst="rect">
            <a:avLst/>
          </a:prstGeom>
          <a:ln>
            <a:solidFill>
              <a:schemeClr val="tx1">
                <a:lumMod val="95000"/>
                <a:lumOff val="5000"/>
              </a:schemeClr>
            </a:solidFill>
          </a:ln>
        </p:spPr>
        <p:txBody>
          <a:bodyPr wrap="none">
            <a:spAutoFit/>
          </a:bodyPr>
          <a:lstStyle/>
          <a:p>
            <a:pPr>
              <a:buFontTx/>
              <a:buNone/>
              <a:tabLst>
                <a:tab pos="2005013" algn="l"/>
                <a:tab pos="2339975" algn="l"/>
                <a:tab pos="2630488" algn="l"/>
              </a:tabLst>
            </a:pPr>
            <a:r>
              <a:rPr lang="en-US" sz="2200" dirty="0" smtClean="0"/>
              <a:t>Critical section</a:t>
            </a:r>
            <a:endParaRPr lang="en-US" sz="2200" dirty="0">
              <a:sym typeface="Symbol" pitchFamily="18" charset="2"/>
            </a:endParaRPr>
          </a:p>
        </p:txBody>
      </p:sp>
      <p:sp>
        <p:nvSpPr>
          <p:cNvPr id="24" name="Rectangle 23"/>
          <p:cNvSpPr/>
          <p:nvPr/>
        </p:nvSpPr>
        <p:spPr>
          <a:xfrm>
            <a:off x="1836245" y="4548558"/>
            <a:ext cx="1642822" cy="424732"/>
          </a:xfrm>
          <a:prstGeom prst="rect">
            <a:avLst/>
          </a:prstGeom>
          <a:ln>
            <a:solidFill>
              <a:schemeClr val="tx1">
                <a:lumMod val="95000"/>
                <a:lumOff val="5000"/>
              </a:schemeClr>
            </a:solidFill>
          </a:ln>
        </p:spPr>
        <p:txBody>
          <a:bodyPr wrap="none">
            <a:spAutoFit/>
          </a:bodyPr>
          <a:lstStyle/>
          <a:p>
            <a:pPr>
              <a:lnSpc>
                <a:spcPct val="90000"/>
              </a:lnSpc>
              <a:buFontTx/>
              <a:buNone/>
              <a:tabLst>
                <a:tab pos="1433513" algn="l"/>
                <a:tab pos="1714500" algn="l"/>
                <a:tab pos="2058988" algn="l"/>
              </a:tabLst>
            </a:pPr>
            <a:r>
              <a:rPr lang="en-US" sz="2400" i="1" dirty="0"/>
              <a:t>lock</a:t>
            </a:r>
            <a:r>
              <a:rPr lang="en-US" sz="2400" dirty="0"/>
              <a:t> = </a:t>
            </a:r>
            <a:r>
              <a:rPr lang="en-US" sz="2400" i="1" dirty="0"/>
              <a:t>false</a:t>
            </a:r>
            <a:r>
              <a:rPr lang="en-US" sz="2400" dirty="0"/>
              <a:t>;</a:t>
            </a:r>
          </a:p>
        </p:txBody>
      </p:sp>
      <p:sp>
        <p:nvSpPr>
          <p:cNvPr id="25" name="Rectangle 24"/>
          <p:cNvSpPr/>
          <p:nvPr/>
        </p:nvSpPr>
        <p:spPr>
          <a:xfrm>
            <a:off x="864720" y="4542403"/>
            <a:ext cx="777521" cy="430887"/>
          </a:xfrm>
          <a:prstGeom prst="rect">
            <a:avLst/>
          </a:prstGeom>
        </p:spPr>
        <p:txBody>
          <a:bodyPr wrap="none">
            <a:spAutoFit/>
          </a:bodyPr>
          <a:lstStyle/>
          <a:p>
            <a:r>
              <a:rPr lang="en-US" sz="2200" b="1" i="1" dirty="0" smtClean="0">
                <a:solidFill>
                  <a:srgbClr val="FF0000"/>
                </a:solidFill>
              </a:rPr>
              <a:t>False</a:t>
            </a:r>
            <a:endParaRPr lang="en-US" sz="2200" b="1" dirty="0">
              <a:solidFill>
                <a:srgbClr val="FF0000"/>
              </a:solidFill>
            </a:endParaRPr>
          </a:p>
        </p:txBody>
      </p:sp>
      <p:sp>
        <p:nvSpPr>
          <p:cNvPr id="26" name="Explosion 1 25"/>
          <p:cNvSpPr/>
          <p:nvPr/>
        </p:nvSpPr>
        <p:spPr>
          <a:xfrm>
            <a:off x="3447612" y="5082863"/>
            <a:ext cx="457200" cy="381000"/>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7" name="Rectangle 26"/>
          <p:cNvSpPr/>
          <p:nvPr/>
        </p:nvSpPr>
        <p:spPr>
          <a:xfrm>
            <a:off x="5525286" y="5463863"/>
            <a:ext cx="3497624" cy="461665"/>
          </a:xfrm>
          <a:prstGeom prst="rect">
            <a:avLst/>
          </a:prstGeom>
          <a:ln>
            <a:solidFill>
              <a:schemeClr val="tx1">
                <a:lumMod val="95000"/>
                <a:lumOff val="5000"/>
              </a:schemeClr>
            </a:solidFill>
          </a:ln>
        </p:spPr>
        <p:txBody>
          <a:bodyPr wrap="none">
            <a:spAutoFit/>
          </a:bodyPr>
          <a:lstStyle/>
          <a:p>
            <a:pPr>
              <a:tabLst>
                <a:tab pos="2005013" algn="l"/>
                <a:tab pos="2339975" algn="l"/>
                <a:tab pos="2630488" algn="l"/>
              </a:tabLst>
            </a:pPr>
            <a:r>
              <a:rPr lang="en-US" sz="2400" dirty="0"/>
              <a:t>while(</a:t>
            </a:r>
            <a:r>
              <a:rPr lang="en-US" sz="2400" dirty="0" err="1"/>
              <a:t>TestAndSet</a:t>
            </a:r>
            <a:r>
              <a:rPr lang="en-US" sz="2400" dirty="0"/>
              <a:t>(</a:t>
            </a:r>
            <a:r>
              <a:rPr lang="en-US" sz="2400" dirty="0">
                <a:solidFill>
                  <a:srgbClr val="FF0000"/>
                </a:solidFill>
              </a:rPr>
              <a:t>&amp;</a:t>
            </a:r>
            <a:r>
              <a:rPr lang="en-US" sz="2400" i="1" dirty="0"/>
              <a:t>lock</a:t>
            </a:r>
            <a:r>
              <a:rPr lang="en-US" sz="2400" dirty="0" smtClean="0"/>
              <a:t>));</a:t>
            </a:r>
            <a:endParaRPr lang="en-US" sz="2200" dirty="0">
              <a:sym typeface="Symbol" pitchFamily="18" charset="2"/>
            </a:endParaRPr>
          </a:p>
        </p:txBody>
      </p:sp>
      <p:sp>
        <p:nvSpPr>
          <p:cNvPr id="30" name="Rectangle 29"/>
          <p:cNvSpPr/>
          <p:nvPr/>
        </p:nvSpPr>
        <p:spPr>
          <a:xfrm>
            <a:off x="6087281" y="4643564"/>
            <a:ext cx="1667380" cy="430887"/>
          </a:xfrm>
          <a:prstGeom prst="rect">
            <a:avLst/>
          </a:prstGeom>
        </p:spPr>
        <p:txBody>
          <a:bodyPr wrap="none">
            <a:spAutoFit/>
          </a:bodyPr>
          <a:lstStyle/>
          <a:p>
            <a:r>
              <a:rPr lang="en-US" sz="2200" b="1" i="1" dirty="0" smtClean="0">
                <a:solidFill>
                  <a:srgbClr val="FF0000"/>
                </a:solidFill>
              </a:rPr>
              <a:t>Return false;</a:t>
            </a:r>
            <a:endParaRPr lang="en-US" sz="2200" dirty="0"/>
          </a:p>
        </p:txBody>
      </p:sp>
      <p:cxnSp>
        <p:nvCxnSpPr>
          <p:cNvPr id="31" name="Curved Connector 30"/>
          <p:cNvCxnSpPr/>
          <p:nvPr/>
        </p:nvCxnSpPr>
        <p:spPr>
          <a:xfrm rot="16200000" flipV="1">
            <a:off x="7198985" y="5163865"/>
            <a:ext cx="605945" cy="455718"/>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a:xfrm>
            <a:off x="5564345" y="6172200"/>
            <a:ext cx="1860638" cy="521374"/>
          </a:xfrm>
          <a:prstGeom prst="rect">
            <a:avLst/>
          </a:prstGeom>
          <a:ln>
            <a:solidFill>
              <a:schemeClr val="tx1">
                <a:lumMod val="95000"/>
                <a:lumOff val="5000"/>
              </a:schemeClr>
            </a:solidFill>
          </a:ln>
        </p:spPr>
        <p:txBody>
          <a:bodyPr wrap="none">
            <a:spAutoFit/>
          </a:bodyPr>
          <a:lstStyle/>
          <a:p>
            <a:pPr>
              <a:buFontTx/>
              <a:buNone/>
              <a:tabLst>
                <a:tab pos="2005013" algn="l"/>
                <a:tab pos="2339975" algn="l"/>
                <a:tab pos="2630488" algn="l"/>
              </a:tabLst>
            </a:pPr>
            <a:r>
              <a:rPr lang="en-US" sz="2200" dirty="0" smtClean="0"/>
              <a:t>Critical section</a:t>
            </a:r>
            <a:endParaRPr lang="en-US" sz="2200" dirty="0">
              <a:sym typeface="Symbol" pitchFamily="18" charset="2"/>
            </a:endParaRPr>
          </a:p>
        </p:txBody>
      </p:sp>
      <p:sp>
        <p:nvSpPr>
          <p:cNvPr id="2" name="Slide Number Placeholder 1"/>
          <p:cNvSpPr>
            <a:spLocks noGrp="1"/>
          </p:cNvSpPr>
          <p:nvPr>
            <p:ph type="sldNum" sz="quarter" idx="12"/>
          </p:nvPr>
        </p:nvSpPr>
        <p:spPr/>
        <p:txBody>
          <a:bodyPr/>
          <a:lstStyle/>
          <a:p>
            <a:fld id="{B6F15528-21DE-4FAA-801E-634DDDAF4B2B}" type="slidenum">
              <a:rPr lang="en-US" smtClean="0"/>
              <a:pPr/>
              <a:t>43</a:t>
            </a:fld>
            <a:endParaRPr lang="en-US"/>
          </a:p>
        </p:txBody>
      </p:sp>
    </p:spTree>
    <p:extLst>
      <p:ext uri="{BB962C8B-B14F-4D97-AF65-F5344CB8AC3E}">
        <p14:creationId xmlns:p14="http://schemas.microsoft.com/office/powerpoint/2010/main" val="32606894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algn="ctr" eaLnBrk="0" fontAlgn="base" hangingPunct="0">
              <a:spcBef>
                <a:spcPct val="0"/>
              </a:spcBef>
              <a:spcAft>
                <a:spcPct val="0"/>
              </a:spcAft>
              <a:defRPr>
                <a:solidFill>
                  <a:schemeClr val="tx1"/>
                </a:solidFill>
                <a:latin typeface="Helvetica" pitchFamily="34" charset="0"/>
              </a:defRPr>
            </a:lvl6pPr>
            <a:lvl7pPr marL="2971800" indent="-228600" algn="ctr" eaLnBrk="0" fontAlgn="base" hangingPunct="0">
              <a:spcBef>
                <a:spcPct val="0"/>
              </a:spcBef>
              <a:spcAft>
                <a:spcPct val="0"/>
              </a:spcAft>
              <a:defRPr>
                <a:solidFill>
                  <a:schemeClr val="tx1"/>
                </a:solidFill>
                <a:latin typeface="Helvetica" pitchFamily="34" charset="0"/>
              </a:defRPr>
            </a:lvl7pPr>
            <a:lvl8pPr marL="3429000" indent="-228600" algn="ctr" eaLnBrk="0" fontAlgn="base" hangingPunct="0">
              <a:spcBef>
                <a:spcPct val="0"/>
              </a:spcBef>
              <a:spcAft>
                <a:spcPct val="0"/>
              </a:spcAft>
              <a:defRPr>
                <a:solidFill>
                  <a:schemeClr val="tx1"/>
                </a:solidFill>
                <a:latin typeface="Helvetica" pitchFamily="34" charset="0"/>
              </a:defRPr>
            </a:lvl8pPr>
            <a:lvl9pPr marL="3886200" indent="-228600" algn="ctr" eaLnBrk="0" fontAlgn="base" hangingPunct="0">
              <a:spcBef>
                <a:spcPct val="0"/>
              </a:spcBef>
              <a:spcAft>
                <a:spcPct val="0"/>
              </a:spcAft>
              <a:defRPr>
                <a:solidFill>
                  <a:schemeClr val="tx1"/>
                </a:solidFill>
                <a:latin typeface="Helvetica" pitchFamily="34" charset="0"/>
              </a:defRPr>
            </a:lvl9pPr>
          </a:lstStyle>
          <a:p>
            <a:r>
              <a:rPr lang="en-US" smtClean="0"/>
              <a:t>Operating Systems</a:t>
            </a:r>
          </a:p>
          <a:p>
            <a:endParaRPr lang="en-US" smtClean="0"/>
          </a:p>
        </p:txBody>
      </p:sp>
      <p:sp>
        <p:nvSpPr>
          <p:cNvPr id="8195" name="Rectangle 2"/>
          <p:cNvSpPr>
            <a:spLocks noChangeArrowheads="1"/>
          </p:cNvSpPr>
          <p:nvPr/>
        </p:nvSpPr>
        <p:spPr bwMode="auto">
          <a:xfrm>
            <a:off x="684213" y="342900"/>
            <a:ext cx="7831137" cy="685800"/>
          </a:xfrm>
          <a:prstGeom prst="rect">
            <a:avLst/>
          </a:prstGeom>
          <a:solidFill>
            <a:schemeClr val="bg1"/>
          </a:solidFill>
          <a:ln w="9525">
            <a:solidFill>
              <a:schemeClr val="tx1"/>
            </a:solidFill>
            <a:miter lim="800000"/>
            <a:headEnd/>
            <a:tailEnd/>
          </a:ln>
          <a:effectLst>
            <a:outerShdw dist="107763" dir="2700000" algn="ctr" rotWithShape="0">
              <a:schemeClr val="tx1"/>
            </a:outerShdw>
          </a:effectLst>
        </p:spPr>
        <p:txBody>
          <a:bodyPr wrap="none" anchor="ctr"/>
          <a:lstStyle/>
          <a:p>
            <a:endParaRPr lang="en-US"/>
          </a:p>
        </p:txBody>
      </p:sp>
      <p:sp>
        <p:nvSpPr>
          <p:cNvPr id="8196" name="Rectangle 3"/>
          <p:cNvSpPr>
            <a:spLocks noGrp="1" noChangeArrowheads="1"/>
          </p:cNvSpPr>
          <p:nvPr>
            <p:ph type="title"/>
          </p:nvPr>
        </p:nvSpPr>
        <p:spPr>
          <a:xfrm>
            <a:off x="457200" y="152400"/>
            <a:ext cx="8229600" cy="1143000"/>
          </a:xfrm>
        </p:spPr>
        <p:txBody>
          <a:bodyPr/>
          <a:lstStyle/>
          <a:p>
            <a:r>
              <a:rPr lang="en-US" dirty="0" smtClean="0"/>
              <a:t>Critical Section for Semaphore</a:t>
            </a:r>
          </a:p>
        </p:txBody>
      </p:sp>
      <p:cxnSp>
        <p:nvCxnSpPr>
          <p:cNvPr id="28" name="Straight Arrow Connector 27"/>
          <p:cNvCxnSpPr/>
          <p:nvPr/>
        </p:nvCxnSpPr>
        <p:spPr>
          <a:xfrm>
            <a:off x="609600" y="1303866"/>
            <a:ext cx="0" cy="39624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0" y="4885266"/>
            <a:ext cx="689035" cy="369332"/>
          </a:xfrm>
          <a:prstGeom prst="rect">
            <a:avLst/>
          </a:prstGeom>
          <a:noFill/>
        </p:spPr>
        <p:txBody>
          <a:bodyPr wrap="none" rtlCol="0">
            <a:spAutoFit/>
          </a:bodyPr>
          <a:lstStyle/>
          <a:p>
            <a:r>
              <a:rPr lang="en-US" dirty="0" smtClean="0"/>
              <a:t>Time</a:t>
            </a:r>
            <a:endParaRPr lang="en-US" dirty="0"/>
          </a:p>
        </p:txBody>
      </p:sp>
      <p:sp>
        <p:nvSpPr>
          <p:cNvPr id="15" name="Rectangle 14"/>
          <p:cNvSpPr/>
          <p:nvPr/>
        </p:nvSpPr>
        <p:spPr>
          <a:xfrm>
            <a:off x="1799062" y="1504234"/>
            <a:ext cx="2214068" cy="1569660"/>
          </a:xfrm>
          <a:prstGeom prst="rect">
            <a:avLst/>
          </a:prstGeom>
          <a:ln>
            <a:solidFill>
              <a:schemeClr val="tx1">
                <a:lumMod val="95000"/>
                <a:lumOff val="5000"/>
              </a:schemeClr>
            </a:solidFill>
          </a:ln>
        </p:spPr>
        <p:txBody>
          <a:bodyPr wrap="none">
            <a:spAutoFit/>
          </a:bodyPr>
          <a:lstStyle/>
          <a:p>
            <a:pPr>
              <a:buFontTx/>
              <a:buNone/>
              <a:tabLst>
                <a:tab pos="2513013" algn="l"/>
                <a:tab pos="2857500" algn="l"/>
                <a:tab pos="3148013" algn="l"/>
              </a:tabLst>
            </a:pPr>
            <a:r>
              <a:rPr lang="en-US" sz="2400" i="1" dirty="0" smtClean="0"/>
              <a:t>wait</a:t>
            </a:r>
            <a:r>
              <a:rPr lang="en-US" sz="2400" dirty="0" smtClean="0"/>
              <a:t>(</a:t>
            </a:r>
            <a:r>
              <a:rPr lang="en-US" sz="2400" i="1" dirty="0" smtClean="0"/>
              <a:t>S</a:t>
            </a:r>
            <a:r>
              <a:rPr lang="en-US" sz="2400" dirty="0" smtClean="0"/>
              <a:t>){</a:t>
            </a:r>
          </a:p>
          <a:p>
            <a:pPr>
              <a:buFontTx/>
              <a:buNone/>
              <a:tabLst>
                <a:tab pos="2513013" algn="l"/>
                <a:tab pos="2857500" algn="l"/>
                <a:tab pos="3148013" algn="l"/>
              </a:tabLst>
            </a:pPr>
            <a:r>
              <a:rPr lang="en-US" sz="2400" dirty="0"/>
              <a:t> </a:t>
            </a:r>
            <a:r>
              <a:rPr lang="en-US" sz="2400" dirty="0" smtClean="0"/>
              <a:t>    while </a:t>
            </a:r>
            <a:r>
              <a:rPr lang="en-US" sz="2400" dirty="0"/>
              <a:t>(</a:t>
            </a:r>
            <a:r>
              <a:rPr lang="en-US" sz="2400" i="1" dirty="0">
                <a:solidFill>
                  <a:srgbClr val="FF0000"/>
                </a:solidFill>
              </a:rPr>
              <a:t>S</a:t>
            </a:r>
            <a:r>
              <a:rPr lang="en-US" sz="2400" dirty="0">
                <a:sym typeface="Symbol" pitchFamily="18" charset="2"/>
              </a:rPr>
              <a:t>&lt;= 0);</a:t>
            </a:r>
            <a:br>
              <a:rPr lang="en-US" sz="2400" dirty="0">
                <a:sym typeface="Symbol" pitchFamily="18" charset="2"/>
              </a:rPr>
            </a:br>
            <a:r>
              <a:rPr lang="en-US" sz="2400" dirty="0" smtClean="0">
                <a:sym typeface="Symbol" pitchFamily="18" charset="2"/>
              </a:rPr>
              <a:t>     </a:t>
            </a:r>
            <a:r>
              <a:rPr lang="en-US" sz="2400" i="1" dirty="0" smtClean="0">
                <a:solidFill>
                  <a:srgbClr val="FF0000"/>
                </a:solidFill>
              </a:rPr>
              <a:t>S</a:t>
            </a:r>
            <a:r>
              <a:rPr lang="en-US" sz="2400" i="1" dirty="0" smtClean="0"/>
              <a:t>--</a:t>
            </a:r>
            <a:r>
              <a:rPr lang="en-US" sz="2400" dirty="0" smtClean="0">
                <a:sym typeface="Symbol" pitchFamily="18" charset="2"/>
              </a:rPr>
              <a:t>;</a:t>
            </a:r>
          </a:p>
          <a:p>
            <a:pPr>
              <a:buFontTx/>
              <a:buNone/>
              <a:tabLst>
                <a:tab pos="2513013" algn="l"/>
                <a:tab pos="2857500" algn="l"/>
                <a:tab pos="3148013" algn="l"/>
              </a:tabLst>
            </a:pPr>
            <a:r>
              <a:rPr lang="en-US" sz="2400" dirty="0">
                <a:sym typeface="Symbol" pitchFamily="18" charset="2"/>
              </a:rPr>
              <a:t>}</a:t>
            </a:r>
            <a:endParaRPr lang="en-US" sz="2400" dirty="0" smtClean="0"/>
          </a:p>
        </p:txBody>
      </p:sp>
      <p:sp>
        <p:nvSpPr>
          <p:cNvPr id="3" name="Rectangle 2"/>
          <p:cNvSpPr/>
          <p:nvPr/>
        </p:nvSpPr>
        <p:spPr>
          <a:xfrm>
            <a:off x="864720" y="1517628"/>
            <a:ext cx="327334" cy="430887"/>
          </a:xfrm>
          <a:prstGeom prst="rect">
            <a:avLst/>
          </a:prstGeom>
        </p:spPr>
        <p:txBody>
          <a:bodyPr wrap="none">
            <a:spAutoFit/>
          </a:bodyPr>
          <a:lstStyle/>
          <a:p>
            <a:r>
              <a:rPr lang="en-US" sz="2200" i="1" dirty="0" smtClean="0"/>
              <a:t>1</a:t>
            </a:r>
            <a:endParaRPr lang="en-US" sz="2200" dirty="0"/>
          </a:p>
        </p:txBody>
      </p:sp>
      <p:sp>
        <p:nvSpPr>
          <p:cNvPr id="33" name="TextBox 32"/>
          <p:cNvSpPr txBox="1"/>
          <p:nvPr/>
        </p:nvSpPr>
        <p:spPr>
          <a:xfrm>
            <a:off x="3298447" y="1020721"/>
            <a:ext cx="498855" cy="461665"/>
          </a:xfrm>
          <a:prstGeom prst="rect">
            <a:avLst/>
          </a:prstGeom>
          <a:noFill/>
        </p:spPr>
        <p:txBody>
          <a:bodyPr wrap="none" rtlCol="0">
            <a:spAutoFit/>
          </a:bodyPr>
          <a:lstStyle/>
          <a:p>
            <a:r>
              <a:rPr lang="en-US" sz="2400" dirty="0" smtClean="0"/>
              <a:t>P0</a:t>
            </a:r>
            <a:endParaRPr lang="en-US" sz="2400" dirty="0"/>
          </a:p>
        </p:txBody>
      </p:sp>
      <p:sp>
        <p:nvSpPr>
          <p:cNvPr id="36" name="Rectangle 35"/>
          <p:cNvSpPr/>
          <p:nvPr/>
        </p:nvSpPr>
        <p:spPr>
          <a:xfrm>
            <a:off x="762000" y="1051499"/>
            <a:ext cx="1397370" cy="430887"/>
          </a:xfrm>
          <a:prstGeom prst="rect">
            <a:avLst/>
          </a:prstGeom>
        </p:spPr>
        <p:txBody>
          <a:bodyPr wrap="none">
            <a:spAutoFit/>
          </a:bodyPr>
          <a:lstStyle/>
          <a:p>
            <a:r>
              <a:rPr lang="en-US" sz="2200" i="1" dirty="0"/>
              <a:t>S </a:t>
            </a:r>
            <a:r>
              <a:rPr lang="en-US" sz="2200" i="1" dirty="0" smtClean="0"/>
              <a:t>(=</a:t>
            </a:r>
            <a:r>
              <a:rPr lang="en-US" sz="2200" i="1" dirty="0" err="1" smtClean="0"/>
              <a:t>mutex</a:t>
            </a:r>
            <a:r>
              <a:rPr lang="en-US" sz="2200" i="1" dirty="0"/>
              <a:t>)</a:t>
            </a:r>
            <a:endParaRPr lang="en-US" sz="2200" dirty="0"/>
          </a:p>
        </p:txBody>
      </p:sp>
      <p:sp>
        <p:nvSpPr>
          <p:cNvPr id="38" name="TextBox 37"/>
          <p:cNvSpPr txBox="1"/>
          <p:nvPr/>
        </p:nvSpPr>
        <p:spPr>
          <a:xfrm>
            <a:off x="5995809" y="1059180"/>
            <a:ext cx="498855" cy="461665"/>
          </a:xfrm>
          <a:prstGeom prst="rect">
            <a:avLst/>
          </a:prstGeom>
          <a:noFill/>
        </p:spPr>
        <p:txBody>
          <a:bodyPr wrap="none" rtlCol="0">
            <a:spAutoFit/>
          </a:bodyPr>
          <a:lstStyle/>
          <a:p>
            <a:r>
              <a:rPr lang="en-US" sz="2400" dirty="0" smtClean="0"/>
              <a:t>P1</a:t>
            </a:r>
            <a:endParaRPr lang="en-US" sz="2400" dirty="0"/>
          </a:p>
        </p:txBody>
      </p:sp>
      <p:sp>
        <p:nvSpPr>
          <p:cNvPr id="41" name="Rectangle 40"/>
          <p:cNvSpPr/>
          <p:nvPr/>
        </p:nvSpPr>
        <p:spPr>
          <a:xfrm>
            <a:off x="5732664" y="1517628"/>
            <a:ext cx="2214068" cy="1569660"/>
          </a:xfrm>
          <a:prstGeom prst="rect">
            <a:avLst/>
          </a:prstGeom>
          <a:ln>
            <a:solidFill>
              <a:schemeClr val="tx1">
                <a:lumMod val="95000"/>
                <a:lumOff val="5000"/>
              </a:schemeClr>
            </a:solidFill>
          </a:ln>
        </p:spPr>
        <p:txBody>
          <a:bodyPr wrap="none">
            <a:spAutoFit/>
          </a:bodyPr>
          <a:lstStyle/>
          <a:p>
            <a:pPr>
              <a:buFontTx/>
              <a:buNone/>
              <a:tabLst>
                <a:tab pos="2513013" algn="l"/>
                <a:tab pos="2857500" algn="l"/>
                <a:tab pos="3148013" algn="l"/>
              </a:tabLst>
            </a:pPr>
            <a:r>
              <a:rPr lang="en-US" sz="2400" i="1" dirty="0" smtClean="0"/>
              <a:t>wait</a:t>
            </a:r>
            <a:r>
              <a:rPr lang="en-US" sz="2400" dirty="0" smtClean="0"/>
              <a:t>(</a:t>
            </a:r>
            <a:r>
              <a:rPr lang="en-US" sz="2400" i="1" dirty="0" smtClean="0"/>
              <a:t>S</a:t>
            </a:r>
            <a:r>
              <a:rPr lang="en-US" sz="2400" dirty="0" smtClean="0"/>
              <a:t>){</a:t>
            </a:r>
            <a:endParaRPr lang="en-US" sz="2400" dirty="0"/>
          </a:p>
          <a:p>
            <a:pPr>
              <a:buFontTx/>
              <a:buNone/>
              <a:tabLst>
                <a:tab pos="2513013" algn="l"/>
                <a:tab pos="2857500" algn="l"/>
                <a:tab pos="3148013" algn="l"/>
              </a:tabLst>
            </a:pPr>
            <a:r>
              <a:rPr lang="en-US" sz="2400" dirty="0"/>
              <a:t>     while (</a:t>
            </a:r>
            <a:r>
              <a:rPr lang="en-US" sz="2400" i="1" dirty="0">
                <a:solidFill>
                  <a:srgbClr val="FF0000"/>
                </a:solidFill>
              </a:rPr>
              <a:t>S</a:t>
            </a:r>
            <a:r>
              <a:rPr lang="en-US" sz="2400" dirty="0">
                <a:sym typeface="Symbol" pitchFamily="18" charset="2"/>
              </a:rPr>
              <a:t>&lt;= 0);</a:t>
            </a:r>
            <a:br>
              <a:rPr lang="en-US" sz="2400" dirty="0">
                <a:sym typeface="Symbol" pitchFamily="18" charset="2"/>
              </a:rPr>
            </a:br>
            <a:r>
              <a:rPr lang="en-US" sz="2400" dirty="0">
                <a:sym typeface="Symbol" pitchFamily="18" charset="2"/>
              </a:rPr>
              <a:t>     </a:t>
            </a:r>
            <a:r>
              <a:rPr lang="en-US" sz="2400" i="1" dirty="0">
                <a:solidFill>
                  <a:srgbClr val="FF0000"/>
                </a:solidFill>
              </a:rPr>
              <a:t>S</a:t>
            </a:r>
            <a:r>
              <a:rPr lang="en-US" sz="2400" i="1" dirty="0"/>
              <a:t>--</a:t>
            </a:r>
            <a:r>
              <a:rPr lang="en-US" sz="2400" dirty="0">
                <a:sym typeface="Symbol" pitchFamily="18" charset="2"/>
              </a:rPr>
              <a:t>;</a:t>
            </a:r>
          </a:p>
          <a:p>
            <a:pPr>
              <a:buFontTx/>
              <a:buNone/>
              <a:tabLst>
                <a:tab pos="2513013" algn="l"/>
                <a:tab pos="2857500" algn="l"/>
                <a:tab pos="3148013" algn="l"/>
              </a:tabLst>
            </a:pPr>
            <a:r>
              <a:rPr lang="en-US" sz="2400" dirty="0">
                <a:sym typeface="Symbol" pitchFamily="18" charset="2"/>
              </a:rPr>
              <a:t>}</a:t>
            </a:r>
            <a:endParaRPr lang="en-US" sz="2400" dirty="0"/>
          </a:p>
        </p:txBody>
      </p:sp>
      <p:sp>
        <p:nvSpPr>
          <p:cNvPr id="48" name="Explosion 1 47"/>
          <p:cNvSpPr/>
          <p:nvPr/>
        </p:nvSpPr>
        <p:spPr>
          <a:xfrm>
            <a:off x="7396454" y="7174093"/>
            <a:ext cx="457200" cy="381000"/>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 name="Slide Number Placeholder 1"/>
          <p:cNvSpPr>
            <a:spLocks noGrp="1"/>
          </p:cNvSpPr>
          <p:nvPr>
            <p:ph type="sldNum" sz="quarter" idx="12"/>
          </p:nvPr>
        </p:nvSpPr>
        <p:spPr/>
        <p:txBody>
          <a:bodyPr/>
          <a:lstStyle/>
          <a:p>
            <a:fld id="{B6F15528-21DE-4FAA-801E-634DDDAF4B2B}" type="slidenum">
              <a:rPr lang="en-US" smtClean="0"/>
              <a:pPr/>
              <a:t>44</a:t>
            </a:fld>
            <a:endParaRPr lang="en-US"/>
          </a:p>
        </p:txBody>
      </p:sp>
    </p:spTree>
    <p:extLst>
      <p:ext uri="{BB962C8B-B14F-4D97-AF65-F5344CB8AC3E}">
        <p14:creationId xmlns:p14="http://schemas.microsoft.com/office/powerpoint/2010/main" val="82824359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algn="ctr" eaLnBrk="0" fontAlgn="base" hangingPunct="0">
              <a:spcBef>
                <a:spcPct val="0"/>
              </a:spcBef>
              <a:spcAft>
                <a:spcPct val="0"/>
              </a:spcAft>
              <a:defRPr>
                <a:solidFill>
                  <a:schemeClr val="tx1"/>
                </a:solidFill>
                <a:latin typeface="Helvetica" pitchFamily="34" charset="0"/>
              </a:defRPr>
            </a:lvl6pPr>
            <a:lvl7pPr marL="2971800" indent="-228600" algn="ctr" eaLnBrk="0" fontAlgn="base" hangingPunct="0">
              <a:spcBef>
                <a:spcPct val="0"/>
              </a:spcBef>
              <a:spcAft>
                <a:spcPct val="0"/>
              </a:spcAft>
              <a:defRPr>
                <a:solidFill>
                  <a:schemeClr val="tx1"/>
                </a:solidFill>
                <a:latin typeface="Helvetica" pitchFamily="34" charset="0"/>
              </a:defRPr>
            </a:lvl7pPr>
            <a:lvl8pPr marL="3429000" indent="-228600" algn="ctr" eaLnBrk="0" fontAlgn="base" hangingPunct="0">
              <a:spcBef>
                <a:spcPct val="0"/>
              </a:spcBef>
              <a:spcAft>
                <a:spcPct val="0"/>
              </a:spcAft>
              <a:defRPr>
                <a:solidFill>
                  <a:schemeClr val="tx1"/>
                </a:solidFill>
                <a:latin typeface="Helvetica" pitchFamily="34" charset="0"/>
              </a:defRPr>
            </a:lvl8pPr>
            <a:lvl9pPr marL="3886200" indent="-228600" algn="ctr" eaLnBrk="0" fontAlgn="base" hangingPunct="0">
              <a:spcBef>
                <a:spcPct val="0"/>
              </a:spcBef>
              <a:spcAft>
                <a:spcPct val="0"/>
              </a:spcAft>
              <a:defRPr>
                <a:solidFill>
                  <a:schemeClr val="tx1"/>
                </a:solidFill>
                <a:latin typeface="Helvetica" pitchFamily="34" charset="0"/>
              </a:defRPr>
            </a:lvl9pPr>
          </a:lstStyle>
          <a:p>
            <a:r>
              <a:rPr lang="en-US" smtClean="0"/>
              <a:t>Operating Systems</a:t>
            </a:r>
          </a:p>
          <a:p>
            <a:endParaRPr lang="en-US" smtClean="0"/>
          </a:p>
        </p:txBody>
      </p:sp>
      <p:sp>
        <p:nvSpPr>
          <p:cNvPr id="8195" name="Rectangle 2"/>
          <p:cNvSpPr>
            <a:spLocks noChangeArrowheads="1"/>
          </p:cNvSpPr>
          <p:nvPr/>
        </p:nvSpPr>
        <p:spPr bwMode="auto">
          <a:xfrm>
            <a:off x="684213" y="342900"/>
            <a:ext cx="7831137" cy="685800"/>
          </a:xfrm>
          <a:prstGeom prst="rect">
            <a:avLst/>
          </a:prstGeom>
          <a:solidFill>
            <a:schemeClr val="bg1"/>
          </a:solidFill>
          <a:ln w="9525">
            <a:solidFill>
              <a:schemeClr val="tx1"/>
            </a:solidFill>
            <a:miter lim="800000"/>
            <a:headEnd/>
            <a:tailEnd/>
          </a:ln>
          <a:effectLst>
            <a:outerShdw dist="107763" dir="2700000" algn="ctr" rotWithShape="0">
              <a:schemeClr val="tx1"/>
            </a:outerShdw>
          </a:effectLst>
        </p:spPr>
        <p:txBody>
          <a:bodyPr wrap="none" anchor="ctr"/>
          <a:lstStyle/>
          <a:p>
            <a:endParaRPr lang="en-US"/>
          </a:p>
        </p:txBody>
      </p:sp>
      <p:sp>
        <p:nvSpPr>
          <p:cNvPr id="8196" name="Rectangle 3"/>
          <p:cNvSpPr>
            <a:spLocks noGrp="1" noChangeArrowheads="1"/>
          </p:cNvSpPr>
          <p:nvPr>
            <p:ph type="title"/>
          </p:nvPr>
        </p:nvSpPr>
        <p:spPr>
          <a:xfrm>
            <a:off x="457200" y="152400"/>
            <a:ext cx="8229600" cy="1143000"/>
          </a:xfrm>
        </p:spPr>
        <p:txBody>
          <a:bodyPr/>
          <a:lstStyle/>
          <a:p>
            <a:r>
              <a:rPr lang="en-US" dirty="0" smtClean="0"/>
              <a:t>Critical Section for Semaphore</a:t>
            </a:r>
          </a:p>
        </p:txBody>
      </p:sp>
      <p:cxnSp>
        <p:nvCxnSpPr>
          <p:cNvPr id="28" name="Straight Arrow Connector 27"/>
          <p:cNvCxnSpPr/>
          <p:nvPr/>
        </p:nvCxnSpPr>
        <p:spPr>
          <a:xfrm>
            <a:off x="609600" y="1303866"/>
            <a:ext cx="0" cy="39624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0" y="4885266"/>
            <a:ext cx="689035" cy="369332"/>
          </a:xfrm>
          <a:prstGeom prst="rect">
            <a:avLst/>
          </a:prstGeom>
          <a:noFill/>
        </p:spPr>
        <p:txBody>
          <a:bodyPr wrap="none" rtlCol="0">
            <a:spAutoFit/>
          </a:bodyPr>
          <a:lstStyle/>
          <a:p>
            <a:r>
              <a:rPr lang="en-US" dirty="0" smtClean="0"/>
              <a:t>Time</a:t>
            </a:r>
            <a:endParaRPr lang="en-US" dirty="0"/>
          </a:p>
        </p:txBody>
      </p:sp>
      <p:sp>
        <p:nvSpPr>
          <p:cNvPr id="15" name="Rectangle 14"/>
          <p:cNvSpPr/>
          <p:nvPr/>
        </p:nvSpPr>
        <p:spPr>
          <a:xfrm>
            <a:off x="1799062" y="1504234"/>
            <a:ext cx="2214068" cy="1569660"/>
          </a:xfrm>
          <a:prstGeom prst="rect">
            <a:avLst/>
          </a:prstGeom>
          <a:ln>
            <a:solidFill>
              <a:schemeClr val="tx1">
                <a:lumMod val="95000"/>
                <a:lumOff val="5000"/>
              </a:schemeClr>
            </a:solidFill>
          </a:ln>
        </p:spPr>
        <p:txBody>
          <a:bodyPr wrap="none">
            <a:spAutoFit/>
          </a:bodyPr>
          <a:lstStyle/>
          <a:p>
            <a:pPr>
              <a:buFontTx/>
              <a:buNone/>
              <a:tabLst>
                <a:tab pos="2513013" algn="l"/>
                <a:tab pos="2857500" algn="l"/>
                <a:tab pos="3148013" algn="l"/>
              </a:tabLst>
            </a:pPr>
            <a:r>
              <a:rPr lang="en-US" sz="2400" i="1" dirty="0" smtClean="0"/>
              <a:t>wait</a:t>
            </a:r>
            <a:r>
              <a:rPr lang="en-US" sz="2400" dirty="0" smtClean="0"/>
              <a:t>(</a:t>
            </a:r>
            <a:r>
              <a:rPr lang="en-US" sz="2400" i="1" dirty="0" smtClean="0"/>
              <a:t>S</a:t>
            </a:r>
            <a:r>
              <a:rPr lang="en-US" sz="2400" dirty="0" smtClean="0"/>
              <a:t>){</a:t>
            </a:r>
          </a:p>
          <a:p>
            <a:pPr>
              <a:buFontTx/>
              <a:buNone/>
              <a:tabLst>
                <a:tab pos="2513013" algn="l"/>
                <a:tab pos="2857500" algn="l"/>
                <a:tab pos="3148013" algn="l"/>
              </a:tabLst>
            </a:pPr>
            <a:r>
              <a:rPr lang="en-US" sz="2400" dirty="0"/>
              <a:t> </a:t>
            </a:r>
            <a:r>
              <a:rPr lang="en-US" sz="2400" dirty="0" smtClean="0"/>
              <a:t>    while </a:t>
            </a:r>
            <a:r>
              <a:rPr lang="en-US" sz="2400" dirty="0"/>
              <a:t>(</a:t>
            </a:r>
            <a:r>
              <a:rPr lang="en-US" sz="2400" i="1" dirty="0">
                <a:solidFill>
                  <a:srgbClr val="FF0000"/>
                </a:solidFill>
              </a:rPr>
              <a:t>S</a:t>
            </a:r>
            <a:r>
              <a:rPr lang="en-US" sz="2400" dirty="0">
                <a:sym typeface="Symbol" pitchFamily="18" charset="2"/>
              </a:rPr>
              <a:t>&lt;= 0);</a:t>
            </a:r>
            <a:br>
              <a:rPr lang="en-US" sz="2400" dirty="0">
                <a:sym typeface="Symbol" pitchFamily="18" charset="2"/>
              </a:rPr>
            </a:br>
            <a:r>
              <a:rPr lang="en-US" sz="2400" dirty="0" smtClean="0">
                <a:sym typeface="Symbol" pitchFamily="18" charset="2"/>
              </a:rPr>
              <a:t>     </a:t>
            </a:r>
            <a:r>
              <a:rPr lang="en-US" sz="2400" i="1" dirty="0" smtClean="0">
                <a:solidFill>
                  <a:srgbClr val="FF0000"/>
                </a:solidFill>
              </a:rPr>
              <a:t>S</a:t>
            </a:r>
            <a:r>
              <a:rPr lang="en-US" sz="2400" i="1" dirty="0" smtClean="0"/>
              <a:t>--</a:t>
            </a:r>
            <a:r>
              <a:rPr lang="en-US" sz="2400" dirty="0" smtClean="0">
                <a:sym typeface="Symbol" pitchFamily="18" charset="2"/>
              </a:rPr>
              <a:t>;</a:t>
            </a:r>
          </a:p>
          <a:p>
            <a:pPr>
              <a:buFontTx/>
              <a:buNone/>
              <a:tabLst>
                <a:tab pos="2513013" algn="l"/>
                <a:tab pos="2857500" algn="l"/>
                <a:tab pos="3148013" algn="l"/>
              </a:tabLst>
            </a:pPr>
            <a:r>
              <a:rPr lang="en-US" sz="2400" dirty="0">
                <a:sym typeface="Symbol" pitchFamily="18" charset="2"/>
              </a:rPr>
              <a:t>}</a:t>
            </a:r>
            <a:endParaRPr lang="en-US" sz="2400" dirty="0" smtClean="0"/>
          </a:p>
        </p:txBody>
      </p:sp>
      <p:sp>
        <p:nvSpPr>
          <p:cNvPr id="3" name="Rectangle 2"/>
          <p:cNvSpPr/>
          <p:nvPr/>
        </p:nvSpPr>
        <p:spPr>
          <a:xfrm>
            <a:off x="864720" y="1517628"/>
            <a:ext cx="327334" cy="430887"/>
          </a:xfrm>
          <a:prstGeom prst="rect">
            <a:avLst/>
          </a:prstGeom>
        </p:spPr>
        <p:txBody>
          <a:bodyPr wrap="none">
            <a:spAutoFit/>
          </a:bodyPr>
          <a:lstStyle/>
          <a:p>
            <a:r>
              <a:rPr lang="en-US" sz="2200" i="1" dirty="0" smtClean="0"/>
              <a:t>1</a:t>
            </a:r>
            <a:endParaRPr lang="en-US" sz="2200" dirty="0"/>
          </a:p>
        </p:txBody>
      </p:sp>
      <p:sp>
        <p:nvSpPr>
          <p:cNvPr id="33" name="TextBox 32"/>
          <p:cNvSpPr txBox="1"/>
          <p:nvPr/>
        </p:nvSpPr>
        <p:spPr>
          <a:xfrm>
            <a:off x="3298447" y="1020721"/>
            <a:ext cx="498855" cy="461665"/>
          </a:xfrm>
          <a:prstGeom prst="rect">
            <a:avLst/>
          </a:prstGeom>
          <a:noFill/>
        </p:spPr>
        <p:txBody>
          <a:bodyPr wrap="none" rtlCol="0">
            <a:spAutoFit/>
          </a:bodyPr>
          <a:lstStyle/>
          <a:p>
            <a:r>
              <a:rPr lang="en-US" sz="2400" b="1" dirty="0" smtClean="0"/>
              <a:t>P0</a:t>
            </a:r>
            <a:endParaRPr lang="en-US" sz="2400" b="1" dirty="0"/>
          </a:p>
        </p:txBody>
      </p:sp>
      <p:sp>
        <p:nvSpPr>
          <p:cNvPr id="36" name="Rectangle 35"/>
          <p:cNvSpPr/>
          <p:nvPr/>
        </p:nvSpPr>
        <p:spPr>
          <a:xfrm>
            <a:off x="762000" y="1051499"/>
            <a:ext cx="1397370" cy="430887"/>
          </a:xfrm>
          <a:prstGeom prst="rect">
            <a:avLst/>
          </a:prstGeom>
        </p:spPr>
        <p:txBody>
          <a:bodyPr wrap="none">
            <a:spAutoFit/>
          </a:bodyPr>
          <a:lstStyle/>
          <a:p>
            <a:r>
              <a:rPr lang="en-US" sz="2200" i="1" dirty="0"/>
              <a:t>S </a:t>
            </a:r>
            <a:r>
              <a:rPr lang="en-US" sz="2200" i="1" dirty="0" smtClean="0"/>
              <a:t>(=</a:t>
            </a:r>
            <a:r>
              <a:rPr lang="en-US" sz="2200" i="1" dirty="0" err="1" smtClean="0"/>
              <a:t>mutex</a:t>
            </a:r>
            <a:r>
              <a:rPr lang="en-US" sz="2200" i="1" dirty="0"/>
              <a:t>)</a:t>
            </a:r>
            <a:endParaRPr lang="en-US" sz="2200" dirty="0"/>
          </a:p>
        </p:txBody>
      </p:sp>
      <p:sp>
        <p:nvSpPr>
          <p:cNvPr id="38" name="TextBox 37"/>
          <p:cNvSpPr txBox="1"/>
          <p:nvPr/>
        </p:nvSpPr>
        <p:spPr>
          <a:xfrm>
            <a:off x="5995809" y="1059180"/>
            <a:ext cx="498855" cy="461665"/>
          </a:xfrm>
          <a:prstGeom prst="rect">
            <a:avLst/>
          </a:prstGeom>
          <a:noFill/>
        </p:spPr>
        <p:txBody>
          <a:bodyPr wrap="none" rtlCol="0">
            <a:spAutoFit/>
          </a:bodyPr>
          <a:lstStyle/>
          <a:p>
            <a:r>
              <a:rPr lang="en-US" sz="2400" dirty="0" smtClean="0"/>
              <a:t>P1</a:t>
            </a:r>
            <a:endParaRPr lang="en-US" sz="2400" dirty="0"/>
          </a:p>
        </p:txBody>
      </p:sp>
      <p:sp>
        <p:nvSpPr>
          <p:cNvPr id="41" name="Rectangle 40"/>
          <p:cNvSpPr/>
          <p:nvPr/>
        </p:nvSpPr>
        <p:spPr>
          <a:xfrm>
            <a:off x="5732664" y="1517628"/>
            <a:ext cx="2214068" cy="1569660"/>
          </a:xfrm>
          <a:prstGeom prst="rect">
            <a:avLst/>
          </a:prstGeom>
          <a:ln>
            <a:solidFill>
              <a:schemeClr val="tx1">
                <a:lumMod val="95000"/>
                <a:lumOff val="5000"/>
              </a:schemeClr>
            </a:solidFill>
          </a:ln>
        </p:spPr>
        <p:txBody>
          <a:bodyPr wrap="none">
            <a:spAutoFit/>
          </a:bodyPr>
          <a:lstStyle/>
          <a:p>
            <a:pPr>
              <a:buFontTx/>
              <a:buNone/>
              <a:tabLst>
                <a:tab pos="2513013" algn="l"/>
                <a:tab pos="2857500" algn="l"/>
                <a:tab pos="3148013" algn="l"/>
              </a:tabLst>
            </a:pPr>
            <a:r>
              <a:rPr lang="en-US" sz="2400" i="1" dirty="0" smtClean="0"/>
              <a:t>wait</a:t>
            </a:r>
            <a:r>
              <a:rPr lang="en-US" sz="2400" dirty="0" smtClean="0"/>
              <a:t>(</a:t>
            </a:r>
            <a:r>
              <a:rPr lang="en-US" sz="2400" i="1" dirty="0" smtClean="0"/>
              <a:t>S</a:t>
            </a:r>
            <a:r>
              <a:rPr lang="en-US" sz="2400" dirty="0" smtClean="0"/>
              <a:t>){</a:t>
            </a:r>
            <a:endParaRPr lang="en-US" sz="2400" dirty="0"/>
          </a:p>
          <a:p>
            <a:pPr>
              <a:buFontTx/>
              <a:buNone/>
              <a:tabLst>
                <a:tab pos="2513013" algn="l"/>
                <a:tab pos="2857500" algn="l"/>
                <a:tab pos="3148013" algn="l"/>
              </a:tabLst>
            </a:pPr>
            <a:r>
              <a:rPr lang="en-US" sz="2400" dirty="0"/>
              <a:t>     while (</a:t>
            </a:r>
            <a:r>
              <a:rPr lang="en-US" sz="2400" i="1" dirty="0">
                <a:solidFill>
                  <a:srgbClr val="FF0000"/>
                </a:solidFill>
              </a:rPr>
              <a:t>S</a:t>
            </a:r>
            <a:r>
              <a:rPr lang="en-US" sz="2400" dirty="0">
                <a:sym typeface="Symbol" pitchFamily="18" charset="2"/>
              </a:rPr>
              <a:t>&lt;= 0);</a:t>
            </a:r>
            <a:br>
              <a:rPr lang="en-US" sz="2400" dirty="0">
                <a:sym typeface="Symbol" pitchFamily="18" charset="2"/>
              </a:rPr>
            </a:br>
            <a:r>
              <a:rPr lang="en-US" sz="2400" dirty="0">
                <a:sym typeface="Symbol" pitchFamily="18" charset="2"/>
              </a:rPr>
              <a:t>     </a:t>
            </a:r>
            <a:r>
              <a:rPr lang="en-US" sz="2400" i="1" dirty="0">
                <a:solidFill>
                  <a:srgbClr val="FF0000"/>
                </a:solidFill>
              </a:rPr>
              <a:t>S</a:t>
            </a:r>
            <a:r>
              <a:rPr lang="en-US" sz="2400" i="1" dirty="0"/>
              <a:t>--</a:t>
            </a:r>
            <a:r>
              <a:rPr lang="en-US" sz="2400" dirty="0">
                <a:sym typeface="Symbol" pitchFamily="18" charset="2"/>
              </a:rPr>
              <a:t>;</a:t>
            </a:r>
          </a:p>
          <a:p>
            <a:pPr>
              <a:buFontTx/>
              <a:buNone/>
              <a:tabLst>
                <a:tab pos="2513013" algn="l"/>
                <a:tab pos="2857500" algn="l"/>
                <a:tab pos="3148013" algn="l"/>
              </a:tabLst>
            </a:pPr>
            <a:r>
              <a:rPr lang="en-US" sz="2400" dirty="0">
                <a:sym typeface="Symbol" pitchFamily="18" charset="2"/>
              </a:rPr>
              <a:t>}</a:t>
            </a:r>
            <a:endParaRPr lang="en-US" sz="2400" dirty="0"/>
          </a:p>
        </p:txBody>
      </p:sp>
      <p:sp>
        <p:nvSpPr>
          <p:cNvPr id="34" name="Rectangle 33"/>
          <p:cNvSpPr/>
          <p:nvPr/>
        </p:nvSpPr>
        <p:spPr>
          <a:xfrm>
            <a:off x="864720" y="2332579"/>
            <a:ext cx="327334" cy="430887"/>
          </a:xfrm>
          <a:prstGeom prst="rect">
            <a:avLst/>
          </a:prstGeom>
        </p:spPr>
        <p:txBody>
          <a:bodyPr wrap="none">
            <a:spAutoFit/>
          </a:bodyPr>
          <a:lstStyle/>
          <a:p>
            <a:r>
              <a:rPr lang="en-US" sz="2200" b="1" i="1" dirty="0" smtClean="0">
                <a:solidFill>
                  <a:srgbClr val="FF0000"/>
                </a:solidFill>
              </a:rPr>
              <a:t>0</a:t>
            </a:r>
            <a:endParaRPr lang="en-US" sz="2200" b="1" dirty="0">
              <a:solidFill>
                <a:srgbClr val="FF0000"/>
              </a:solidFill>
            </a:endParaRPr>
          </a:p>
        </p:txBody>
      </p:sp>
      <p:sp>
        <p:nvSpPr>
          <p:cNvPr id="48" name="Explosion 1 47"/>
          <p:cNvSpPr/>
          <p:nvPr/>
        </p:nvSpPr>
        <p:spPr>
          <a:xfrm>
            <a:off x="7396454" y="7174093"/>
            <a:ext cx="457200" cy="381000"/>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4" name="Right Arrow 3"/>
          <p:cNvSpPr/>
          <p:nvPr/>
        </p:nvSpPr>
        <p:spPr>
          <a:xfrm>
            <a:off x="1799062" y="2438400"/>
            <a:ext cx="258338"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Slide Number Placeholder 1"/>
          <p:cNvSpPr>
            <a:spLocks noGrp="1"/>
          </p:cNvSpPr>
          <p:nvPr>
            <p:ph type="sldNum" sz="quarter" idx="12"/>
          </p:nvPr>
        </p:nvSpPr>
        <p:spPr/>
        <p:txBody>
          <a:bodyPr/>
          <a:lstStyle/>
          <a:p>
            <a:fld id="{B6F15528-21DE-4FAA-801E-634DDDAF4B2B}" type="slidenum">
              <a:rPr lang="en-US" smtClean="0"/>
              <a:pPr/>
              <a:t>45</a:t>
            </a:fld>
            <a:endParaRPr lang="en-US"/>
          </a:p>
        </p:txBody>
      </p:sp>
    </p:spTree>
    <p:extLst>
      <p:ext uri="{BB962C8B-B14F-4D97-AF65-F5344CB8AC3E}">
        <p14:creationId xmlns:p14="http://schemas.microsoft.com/office/powerpoint/2010/main" val="161930648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algn="ctr" eaLnBrk="0" fontAlgn="base" hangingPunct="0">
              <a:spcBef>
                <a:spcPct val="0"/>
              </a:spcBef>
              <a:spcAft>
                <a:spcPct val="0"/>
              </a:spcAft>
              <a:defRPr>
                <a:solidFill>
                  <a:schemeClr val="tx1"/>
                </a:solidFill>
                <a:latin typeface="Helvetica" pitchFamily="34" charset="0"/>
              </a:defRPr>
            </a:lvl6pPr>
            <a:lvl7pPr marL="2971800" indent="-228600" algn="ctr" eaLnBrk="0" fontAlgn="base" hangingPunct="0">
              <a:spcBef>
                <a:spcPct val="0"/>
              </a:spcBef>
              <a:spcAft>
                <a:spcPct val="0"/>
              </a:spcAft>
              <a:defRPr>
                <a:solidFill>
                  <a:schemeClr val="tx1"/>
                </a:solidFill>
                <a:latin typeface="Helvetica" pitchFamily="34" charset="0"/>
              </a:defRPr>
            </a:lvl7pPr>
            <a:lvl8pPr marL="3429000" indent="-228600" algn="ctr" eaLnBrk="0" fontAlgn="base" hangingPunct="0">
              <a:spcBef>
                <a:spcPct val="0"/>
              </a:spcBef>
              <a:spcAft>
                <a:spcPct val="0"/>
              </a:spcAft>
              <a:defRPr>
                <a:solidFill>
                  <a:schemeClr val="tx1"/>
                </a:solidFill>
                <a:latin typeface="Helvetica" pitchFamily="34" charset="0"/>
              </a:defRPr>
            </a:lvl8pPr>
            <a:lvl9pPr marL="3886200" indent="-228600" algn="ctr" eaLnBrk="0" fontAlgn="base" hangingPunct="0">
              <a:spcBef>
                <a:spcPct val="0"/>
              </a:spcBef>
              <a:spcAft>
                <a:spcPct val="0"/>
              </a:spcAft>
              <a:defRPr>
                <a:solidFill>
                  <a:schemeClr val="tx1"/>
                </a:solidFill>
                <a:latin typeface="Helvetica" pitchFamily="34" charset="0"/>
              </a:defRPr>
            </a:lvl9pPr>
          </a:lstStyle>
          <a:p>
            <a:r>
              <a:rPr lang="en-US" smtClean="0"/>
              <a:t>Operating Systems</a:t>
            </a:r>
          </a:p>
          <a:p>
            <a:endParaRPr lang="en-US" smtClean="0"/>
          </a:p>
        </p:txBody>
      </p:sp>
      <p:sp>
        <p:nvSpPr>
          <p:cNvPr id="8195" name="Rectangle 2"/>
          <p:cNvSpPr>
            <a:spLocks noChangeArrowheads="1"/>
          </p:cNvSpPr>
          <p:nvPr/>
        </p:nvSpPr>
        <p:spPr bwMode="auto">
          <a:xfrm>
            <a:off x="684213" y="342900"/>
            <a:ext cx="7831137" cy="685800"/>
          </a:xfrm>
          <a:prstGeom prst="rect">
            <a:avLst/>
          </a:prstGeom>
          <a:solidFill>
            <a:schemeClr val="bg1"/>
          </a:solidFill>
          <a:ln w="9525">
            <a:solidFill>
              <a:schemeClr val="tx1"/>
            </a:solidFill>
            <a:miter lim="800000"/>
            <a:headEnd/>
            <a:tailEnd/>
          </a:ln>
          <a:effectLst>
            <a:outerShdw dist="107763" dir="2700000" algn="ctr" rotWithShape="0">
              <a:schemeClr val="tx1"/>
            </a:outerShdw>
          </a:effectLst>
        </p:spPr>
        <p:txBody>
          <a:bodyPr wrap="none" anchor="ctr"/>
          <a:lstStyle/>
          <a:p>
            <a:endParaRPr lang="en-US"/>
          </a:p>
        </p:txBody>
      </p:sp>
      <p:sp>
        <p:nvSpPr>
          <p:cNvPr id="8196" name="Rectangle 3"/>
          <p:cNvSpPr>
            <a:spLocks noGrp="1" noChangeArrowheads="1"/>
          </p:cNvSpPr>
          <p:nvPr>
            <p:ph type="title"/>
          </p:nvPr>
        </p:nvSpPr>
        <p:spPr>
          <a:xfrm>
            <a:off x="457200" y="152400"/>
            <a:ext cx="8229600" cy="1143000"/>
          </a:xfrm>
        </p:spPr>
        <p:txBody>
          <a:bodyPr/>
          <a:lstStyle/>
          <a:p>
            <a:r>
              <a:rPr lang="en-US" dirty="0" smtClean="0"/>
              <a:t>Critical Section for Semaphore</a:t>
            </a:r>
          </a:p>
        </p:txBody>
      </p:sp>
      <p:cxnSp>
        <p:nvCxnSpPr>
          <p:cNvPr id="28" name="Straight Arrow Connector 27"/>
          <p:cNvCxnSpPr/>
          <p:nvPr/>
        </p:nvCxnSpPr>
        <p:spPr>
          <a:xfrm>
            <a:off x="609600" y="1303866"/>
            <a:ext cx="0" cy="39624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0" y="4885266"/>
            <a:ext cx="689035" cy="369332"/>
          </a:xfrm>
          <a:prstGeom prst="rect">
            <a:avLst/>
          </a:prstGeom>
          <a:noFill/>
        </p:spPr>
        <p:txBody>
          <a:bodyPr wrap="none" rtlCol="0">
            <a:spAutoFit/>
          </a:bodyPr>
          <a:lstStyle/>
          <a:p>
            <a:r>
              <a:rPr lang="en-US" dirty="0" smtClean="0"/>
              <a:t>Time</a:t>
            </a:r>
            <a:endParaRPr lang="en-US" dirty="0"/>
          </a:p>
        </p:txBody>
      </p:sp>
      <p:sp>
        <p:nvSpPr>
          <p:cNvPr id="15" name="Rectangle 14"/>
          <p:cNvSpPr/>
          <p:nvPr/>
        </p:nvSpPr>
        <p:spPr>
          <a:xfrm>
            <a:off x="1799062" y="1504234"/>
            <a:ext cx="2214068" cy="1569660"/>
          </a:xfrm>
          <a:prstGeom prst="rect">
            <a:avLst/>
          </a:prstGeom>
          <a:ln>
            <a:solidFill>
              <a:schemeClr val="tx1">
                <a:lumMod val="95000"/>
                <a:lumOff val="5000"/>
              </a:schemeClr>
            </a:solidFill>
          </a:ln>
        </p:spPr>
        <p:txBody>
          <a:bodyPr wrap="none">
            <a:spAutoFit/>
          </a:bodyPr>
          <a:lstStyle/>
          <a:p>
            <a:pPr>
              <a:buFontTx/>
              <a:buNone/>
              <a:tabLst>
                <a:tab pos="2513013" algn="l"/>
                <a:tab pos="2857500" algn="l"/>
                <a:tab pos="3148013" algn="l"/>
              </a:tabLst>
            </a:pPr>
            <a:r>
              <a:rPr lang="en-US" sz="2400" i="1" dirty="0" smtClean="0"/>
              <a:t>wait</a:t>
            </a:r>
            <a:r>
              <a:rPr lang="en-US" sz="2400" dirty="0" smtClean="0"/>
              <a:t>(</a:t>
            </a:r>
            <a:r>
              <a:rPr lang="en-US" sz="2400" i="1" dirty="0" smtClean="0"/>
              <a:t>S</a:t>
            </a:r>
            <a:r>
              <a:rPr lang="en-US" sz="2400" dirty="0" smtClean="0"/>
              <a:t>){</a:t>
            </a:r>
          </a:p>
          <a:p>
            <a:pPr>
              <a:buFontTx/>
              <a:buNone/>
              <a:tabLst>
                <a:tab pos="2513013" algn="l"/>
                <a:tab pos="2857500" algn="l"/>
                <a:tab pos="3148013" algn="l"/>
              </a:tabLst>
            </a:pPr>
            <a:r>
              <a:rPr lang="en-US" sz="2400" dirty="0"/>
              <a:t> </a:t>
            </a:r>
            <a:r>
              <a:rPr lang="en-US" sz="2400" dirty="0" smtClean="0"/>
              <a:t>    while </a:t>
            </a:r>
            <a:r>
              <a:rPr lang="en-US" sz="2400" dirty="0"/>
              <a:t>(</a:t>
            </a:r>
            <a:r>
              <a:rPr lang="en-US" sz="2400" i="1" dirty="0">
                <a:solidFill>
                  <a:srgbClr val="FF0000"/>
                </a:solidFill>
              </a:rPr>
              <a:t>S</a:t>
            </a:r>
            <a:r>
              <a:rPr lang="en-US" sz="2400" dirty="0">
                <a:sym typeface="Symbol" pitchFamily="18" charset="2"/>
              </a:rPr>
              <a:t>&lt;= 0);</a:t>
            </a:r>
            <a:br>
              <a:rPr lang="en-US" sz="2400" dirty="0">
                <a:sym typeface="Symbol" pitchFamily="18" charset="2"/>
              </a:rPr>
            </a:br>
            <a:r>
              <a:rPr lang="en-US" sz="2400" dirty="0" smtClean="0">
                <a:sym typeface="Symbol" pitchFamily="18" charset="2"/>
              </a:rPr>
              <a:t>     </a:t>
            </a:r>
            <a:r>
              <a:rPr lang="en-US" sz="2400" i="1" dirty="0" smtClean="0">
                <a:solidFill>
                  <a:srgbClr val="FF0000"/>
                </a:solidFill>
              </a:rPr>
              <a:t>S</a:t>
            </a:r>
            <a:r>
              <a:rPr lang="en-US" sz="2400" i="1" dirty="0" smtClean="0"/>
              <a:t>--</a:t>
            </a:r>
            <a:r>
              <a:rPr lang="en-US" sz="2400" dirty="0" smtClean="0">
                <a:sym typeface="Symbol" pitchFamily="18" charset="2"/>
              </a:rPr>
              <a:t>;</a:t>
            </a:r>
          </a:p>
          <a:p>
            <a:pPr>
              <a:buFontTx/>
              <a:buNone/>
              <a:tabLst>
                <a:tab pos="2513013" algn="l"/>
                <a:tab pos="2857500" algn="l"/>
                <a:tab pos="3148013" algn="l"/>
              </a:tabLst>
            </a:pPr>
            <a:r>
              <a:rPr lang="en-US" sz="2400" dirty="0">
                <a:sym typeface="Symbol" pitchFamily="18" charset="2"/>
              </a:rPr>
              <a:t>}</a:t>
            </a:r>
            <a:endParaRPr lang="en-US" sz="2400" dirty="0" smtClean="0"/>
          </a:p>
        </p:txBody>
      </p:sp>
      <p:sp>
        <p:nvSpPr>
          <p:cNvPr id="3" name="Rectangle 2"/>
          <p:cNvSpPr/>
          <p:nvPr/>
        </p:nvSpPr>
        <p:spPr>
          <a:xfrm>
            <a:off x="864720" y="1517628"/>
            <a:ext cx="327334" cy="430887"/>
          </a:xfrm>
          <a:prstGeom prst="rect">
            <a:avLst/>
          </a:prstGeom>
        </p:spPr>
        <p:txBody>
          <a:bodyPr wrap="none">
            <a:spAutoFit/>
          </a:bodyPr>
          <a:lstStyle/>
          <a:p>
            <a:r>
              <a:rPr lang="en-US" sz="2200" i="1" dirty="0" smtClean="0"/>
              <a:t>1</a:t>
            </a:r>
            <a:endParaRPr lang="en-US" sz="2200" dirty="0"/>
          </a:p>
        </p:txBody>
      </p:sp>
      <p:sp>
        <p:nvSpPr>
          <p:cNvPr id="33" name="TextBox 32"/>
          <p:cNvSpPr txBox="1"/>
          <p:nvPr/>
        </p:nvSpPr>
        <p:spPr>
          <a:xfrm>
            <a:off x="3298447" y="1020721"/>
            <a:ext cx="498855" cy="461665"/>
          </a:xfrm>
          <a:prstGeom prst="rect">
            <a:avLst/>
          </a:prstGeom>
          <a:noFill/>
        </p:spPr>
        <p:txBody>
          <a:bodyPr wrap="none" rtlCol="0">
            <a:spAutoFit/>
          </a:bodyPr>
          <a:lstStyle/>
          <a:p>
            <a:r>
              <a:rPr lang="en-US" sz="2400" dirty="0" smtClean="0"/>
              <a:t>P0</a:t>
            </a:r>
            <a:endParaRPr lang="en-US" sz="2400" dirty="0"/>
          </a:p>
        </p:txBody>
      </p:sp>
      <p:sp>
        <p:nvSpPr>
          <p:cNvPr id="36" name="Rectangle 35"/>
          <p:cNvSpPr/>
          <p:nvPr/>
        </p:nvSpPr>
        <p:spPr>
          <a:xfrm>
            <a:off x="762000" y="1051499"/>
            <a:ext cx="1397370" cy="430887"/>
          </a:xfrm>
          <a:prstGeom prst="rect">
            <a:avLst/>
          </a:prstGeom>
        </p:spPr>
        <p:txBody>
          <a:bodyPr wrap="none">
            <a:spAutoFit/>
          </a:bodyPr>
          <a:lstStyle/>
          <a:p>
            <a:r>
              <a:rPr lang="en-US" sz="2200" i="1" dirty="0"/>
              <a:t>S </a:t>
            </a:r>
            <a:r>
              <a:rPr lang="en-US" sz="2200" i="1" dirty="0" smtClean="0"/>
              <a:t>(=</a:t>
            </a:r>
            <a:r>
              <a:rPr lang="en-US" sz="2200" i="1" dirty="0" err="1" smtClean="0"/>
              <a:t>mutex</a:t>
            </a:r>
            <a:r>
              <a:rPr lang="en-US" sz="2200" i="1" dirty="0"/>
              <a:t>)</a:t>
            </a:r>
            <a:endParaRPr lang="en-US" sz="2200" dirty="0"/>
          </a:p>
        </p:txBody>
      </p:sp>
      <p:sp>
        <p:nvSpPr>
          <p:cNvPr id="38" name="TextBox 37"/>
          <p:cNvSpPr txBox="1"/>
          <p:nvPr/>
        </p:nvSpPr>
        <p:spPr>
          <a:xfrm>
            <a:off x="5995809" y="1059180"/>
            <a:ext cx="498855" cy="461665"/>
          </a:xfrm>
          <a:prstGeom prst="rect">
            <a:avLst/>
          </a:prstGeom>
          <a:noFill/>
        </p:spPr>
        <p:txBody>
          <a:bodyPr wrap="none" rtlCol="0">
            <a:spAutoFit/>
          </a:bodyPr>
          <a:lstStyle/>
          <a:p>
            <a:r>
              <a:rPr lang="en-US" sz="2400" dirty="0" smtClean="0"/>
              <a:t>P1</a:t>
            </a:r>
            <a:endParaRPr lang="en-US" sz="2400" dirty="0"/>
          </a:p>
        </p:txBody>
      </p:sp>
      <p:sp>
        <p:nvSpPr>
          <p:cNvPr id="41" name="Rectangle 40"/>
          <p:cNvSpPr/>
          <p:nvPr/>
        </p:nvSpPr>
        <p:spPr>
          <a:xfrm>
            <a:off x="5732664" y="1517628"/>
            <a:ext cx="2214068" cy="1569660"/>
          </a:xfrm>
          <a:prstGeom prst="rect">
            <a:avLst/>
          </a:prstGeom>
          <a:ln>
            <a:solidFill>
              <a:schemeClr val="tx1">
                <a:lumMod val="95000"/>
                <a:lumOff val="5000"/>
              </a:schemeClr>
            </a:solidFill>
          </a:ln>
        </p:spPr>
        <p:txBody>
          <a:bodyPr wrap="none">
            <a:spAutoFit/>
          </a:bodyPr>
          <a:lstStyle/>
          <a:p>
            <a:pPr>
              <a:buFontTx/>
              <a:buNone/>
              <a:tabLst>
                <a:tab pos="2513013" algn="l"/>
                <a:tab pos="2857500" algn="l"/>
                <a:tab pos="3148013" algn="l"/>
              </a:tabLst>
            </a:pPr>
            <a:r>
              <a:rPr lang="en-US" sz="2400" i="1" dirty="0" smtClean="0"/>
              <a:t>wait</a:t>
            </a:r>
            <a:r>
              <a:rPr lang="en-US" sz="2400" dirty="0" smtClean="0"/>
              <a:t>(</a:t>
            </a:r>
            <a:r>
              <a:rPr lang="en-US" sz="2400" i="1" dirty="0" smtClean="0"/>
              <a:t>S</a:t>
            </a:r>
            <a:r>
              <a:rPr lang="en-US" sz="2400" dirty="0" smtClean="0"/>
              <a:t>){</a:t>
            </a:r>
            <a:endParaRPr lang="en-US" sz="2400" dirty="0"/>
          </a:p>
          <a:p>
            <a:pPr>
              <a:buFontTx/>
              <a:buNone/>
              <a:tabLst>
                <a:tab pos="2513013" algn="l"/>
                <a:tab pos="2857500" algn="l"/>
                <a:tab pos="3148013" algn="l"/>
              </a:tabLst>
            </a:pPr>
            <a:r>
              <a:rPr lang="en-US" sz="2400" dirty="0"/>
              <a:t>     while (</a:t>
            </a:r>
            <a:r>
              <a:rPr lang="en-US" sz="2400" i="1" dirty="0">
                <a:solidFill>
                  <a:srgbClr val="FF0000"/>
                </a:solidFill>
              </a:rPr>
              <a:t>S</a:t>
            </a:r>
            <a:r>
              <a:rPr lang="en-US" sz="2400" dirty="0">
                <a:sym typeface="Symbol" pitchFamily="18" charset="2"/>
              </a:rPr>
              <a:t>&lt;= 0);</a:t>
            </a:r>
            <a:br>
              <a:rPr lang="en-US" sz="2400" dirty="0">
                <a:sym typeface="Symbol" pitchFamily="18" charset="2"/>
              </a:rPr>
            </a:br>
            <a:r>
              <a:rPr lang="en-US" sz="2400" dirty="0">
                <a:sym typeface="Symbol" pitchFamily="18" charset="2"/>
              </a:rPr>
              <a:t>     </a:t>
            </a:r>
            <a:r>
              <a:rPr lang="en-US" sz="2400" i="1" dirty="0">
                <a:solidFill>
                  <a:srgbClr val="FF0000"/>
                </a:solidFill>
              </a:rPr>
              <a:t>S</a:t>
            </a:r>
            <a:r>
              <a:rPr lang="en-US" sz="2400" i="1" dirty="0"/>
              <a:t>--</a:t>
            </a:r>
            <a:r>
              <a:rPr lang="en-US" sz="2400" dirty="0">
                <a:sym typeface="Symbol" pitchFamily="18" charset="2"/>
              </a:rPr>
              <a:t>;</a:t>
            </a:r>
          </a:p>
          <a:p>
            <a:pPr>
              <a:buFontTx/>
              <a:buNone/>
              <a:tabLst>
                <a:tab pos="2513013" algn="l"/>
                <a:tab pos="2857500" algn="l"/>
                <a:tab pos="3148013" algn="l"/>
              </a:tabLst>
            </a:pPr>
            <a:r>
              <a:rPr lang="en-US" sz="2400" dirty="0">
                <a:sym typeface="Symbol" pitchFamily="18" charset="2"/>
              </a:rPr>
              <a:t>}</a:t>
            </a:r>
            <a:endParaRPr lang="en-US" sz="2400" dirty="0"/>
          </a:p>
        </p:txBody>
      </p:sp>
      <p:sp>
        <p:nvSpPr>
          <p:cNvPr id="50" name="Explosion 1 49"/>
          <p:cNvSpPr/>
          <p:nvPr/>
        </p:nvSpPr>
        <p:spPr>
          <a:xfrm>
            <a:off x="3696883" y="2910840"/>
            <a:ext cx="457200" cy="381000"/>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4" name="Rectangle 33"/>
          <p:cNvSpPr/>
          <p:nvPr/>
        </p:nvSpPr>
        <p:spPr>
          <a:xfrm>
            <a:off x="864720" y="2332579"/>
            <a:ext cx="327334" cy="430887"/>
          </a:xfrm>
          <a:prstGeom prst="rect">
            <a:avLst/>
          </a:prstGeom>
        </p:spPr>
        <p:txBody>
          <a:bodyPr wrap="none">
            <a:spAutoFit/>
          </a:bodyPr>
          <a:lstStyle/>
          <a:p>
            <a:r>
              <a:rPr lang="en-US" sz="2200" i="1" dirty="0" smtClean="0"/>
              <a:t>0</a:t>
            </a:r>
            <a:endParaRPr lang="en-US" sz="2200" dirty="0"/>
          </a:p>
        </p:txBody>
      </p:sp>
      <p:cxnSp>
        <p:nvCxnSpPr>
          <p:cNvPr id="5" name="Straight Connector 4"/>
          <p:cNvCxnSpPr/>
          <p:nvPr/>
        </p:nvCxnSpPr>
        <p:spPr>
          <a:xfrm>
            <a:off x="6087281" y="2289064"/>
            <a:ext cx="2935629"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7961972" y="1919732"/>
            <a:ext cx="984565" cy="369332"/>
          </a:xfrm>
          <a:prstGeom prst="rect">
            <a:avLst/>
          </a:prstGeom>
          <a:noFill/>
        </p:spPr>
        <p:txBody>
          <a:bodyPr wrap="none" rtlCol="0">
            <a:spAutoFit/>
          </a:bodyPr>
          <a:lstStyle/>
          <a:p>
            <a:r>
              <a:rPr lang="en-US" dirty="0" smtClean="0">
                <a:solidFill>
                  <a:srgbClr val="FF0000"/>
                </a:solidFill>
                <a:latin typeface="Comic Sans MS" pitchFamily="66" charset="0"/>
              </a:rPr>
              <a:t>Looping</a:t>
            </a:r>
            <a:endParaRPr lang="en-US" dirty="0">
              <a:solidFill>
                <a:srgbClr val="FF0000"/>
              </a:solidFill>
              <a:latin typeface="Comic Sans MS" pitchFamily="66" charset="0"/>
            </a:endParaRPr>
          </a:p>
        </p:txBody>
      </p:sp>
      <p:sp>
        <p:nvSpPr>
          <p:cNvPr id="2" name="Slide Number Placeholder 1"/>
          <p:cNvSpPr>
            <a:spLocks noGrp="1"/>
          </p:cNvSpPr>
          <p:nvPr>
            <p:ph type="sldNum" sz="quarter" idx="12"/>
          </p:nvPr>
        </p:nvSpPr>
        <p:spPr/>
        <p:txBody>
          <a:bodyPr/>
          <a:lstStyle/>
          <a:p>
            <a:fld id="{B6F15528-21DE-4FAA-801E-634DDDAF4B2B}" type="slidenum">
              <a:rPr lang="en-US" smtClean="0"/>
              <a:pPr/>
              <a:t>46</a:t>
            </a:fld>
            <a:endParaRPr lang="en-US"/>
          </a:p>
        </p:txBody>
      </p:sp>
    </p:spTree>
    <p:extLst>
      <p:ext uri="{BB962C8B-B14F-4D97-AF65-F5344CB8AC3E}">
        <p14:creationId xmlns:p14="http://schemas.microsoft.com/office/powerpoint/2010/main" val="50787752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algn="ctr" eaLnBrk="0" fontAlgn="base" hangingPunct="0">
              <a:spcBef>
                <a:spcPct val="0"/>
              </a:spcBef>
              <a:spcAft>
                <a:spcPct val="0"/>
              </a:spcAft>
              <a:defRPr>
                <a:solidFill>
                  <a:schemeClr val="tx1"/>
                </a:solidFill>
                <a:latin typeface="Helvetica" pitchFamily="34" charset="0"/>
              </a:defRPr>
            </a:lvl6pPr>
            <a:lvl7pPr marL="2971800" indent="-228600" algn="ctr" eaLnBrk="0" fontAlgn="base" hangingPunct="0">
              <a:spcBef>
                <a:spcPct val="0"/>
              </a:spcBef>
              <a:spcAft>
                <a:spcPct val="0"/>
              </a:spcAft>
              <a:defRPr>
                <a:solidFill>
                  <a:schemeClr val="tx1"/>
                </a:solidFill>
                <a:latin typeface="Helvetica" pitchFamily="34" charset="0"/>
              </a:defRPr>
            </a:lvl7pPr>
            <a:lvl8pPr marL="3429000" indent="-228600" algn="ctr" eaLnBrk="0" fontAlgn="base" hangingPunct="0">
              <a:spcBef>
                <a:spcPct val="0"/>
              </a:spcBef>
              <a:spcAft>
                <a:spcPct val="0"/>
              </a:spcAft>
              <a:defRPr>
                <a:solidFill>
                  <a:schemeClr val="tx1"/>
                </a:solidFill>
                <a:latin typeface="Helvetica" pitchFamily="34" charset="0"/>
              </a:defRPr>
            </a:lvl8pPr>
            <a:lvl9pPr marL="3886200" indent="-228600" algn="ctr" eaLnBrk="0" fontAlgn="base" hangingPunct="0">
              <a:spcBef>
                <a:spcPct val="0"/>
              </a:spcBef>
              <a:spcAft>
                <a:spcPct val="0"/>
              </a:spcAft>
              <a:defRPr>
                <a:solidFill>
                  <a:schemeClr val="tx1"/>
                </a:solidFill>
                <a:latin typeface="Helvetica" pitchFamily="34" charset="0"/>
              </a:defRPr>
            </a:lvl9pPr>
          </a:lstStyle>
          <a:p>
            <a:r>
              <a:rPr lang="en-US" smtClean="0"/>
              <a:t>Operating Systems</a:t>
            </a:r>
          </a:p>
          <a:p>
            <a:endParaRPr lang="en-US" smtClean="0"/>
          </a:p>
        </p:txBody>
      </p:sp>
      <p:sp>
        <p:nvSpPr>
          <p:cNvPr id="8195" name="Rectangle 2"/>
          <p:cNvSpPr>
            <a:spLocks noChangeArrowheads="1"/>
          </p:cNvSpPr>
          <p:nvPr/>
        </p:nvSpPr>
        <p:spPr bwMode="auto">
          <a:xfrm>
            <a:off x="684213" y="342900"/>
            <a:ext cx="7831137" cy="685800"/>
          </a:xfrm>
          <a:prstGeom prst="rect">
            <a:avLst/>
          </a:prstGeom>
          <a:solidFill>
            <a:schemeClr val="bg1"/>
          </a:solidFill>
          <a:ln w="9525">
            <a:solidFill>
              <a:schemeClr val="tx1"/>
            </a:solidFill>
            <a:miter lim="800000"/>
            <a:headEnd/>
            <a:tailEnd/>
          </a:ln>
          <a:effectLst>
            <a:outerShdw dist="107763" dir="2700000" algn="ctr" rotWithShape="0">
              <a:schemeClr val="tx1"/>
            </a:outerShdw>
          </a:effectLst>
        </p:spPr>
        <p:txBody>
          <a:bodyPr wrap="none" anchor="ctr"/>
          <a:lstStyle/>
          <a:p>
            <a:endParaRPr lang="en-US"/>
          </a:p>
        </p:txBody>
      </p:sp>
      <p:sp>
        <p:nvSpPr>
          <p:cNvPr id="8196" name="Rectangle 3"/>
          <p:cNvSpPr>
            <a:spLocks noGrp="1" noChangeArrowheads="1"/>
          </p:cNvSpPr>
          <p:nvPr>
            <p:ph type="title"/>
          </p:nvPr>
        </p:nvSpPr>
        <p:spPr>
          <a:xfrm>
            <a:off x="457200" y="152400"/>
            <a:ext cx="8229600" cy="1143000"/>
          </a:xfrm>
        </p:spPr>
        <p:txBody>
          <a:bodyPr/>
          <a:lstStyle/>
          <a:p>
            <a:r>
              <a:rPr lang="en-US" dirty="0" smtClean="0"/>
              <a:t>Critical Section for Semaphore</a:t>
            </a:r>
          </a:p>
        </p:txBody>
      </p:sp>
      <p:cxnSp>
        <p:nvCxnSpPr>
          <p:cNvPr id="28" name="Straight Arrow Connector 27"/>
          <p:cNvCxnSpPr/>
          <p:nvPr/>
        </p:nvCxnSpPr>
        <p:spPr>
          <a:xfrm>
            <a:off x="609600" y="1303866"/>
            <a:ext cx="0" cy="39624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0" y="4885266"/>
            <a:ext cx="689035" cy="369332"/>
          </a:xfrm>
          <a:prstGeom prst="rect">
            <a:avLst/>
          </a:prstGeom>
          <a:noFill/>
        </p:spPr>
        <p:txBody>
          <a:bodyPr wrap="none" rtlCol="0">
            <a:spAutoFit/>
          </a:bodyPr>
          <a:lstStyle/>
          <a:p>
            <a:r>
              <a:rPr lang="en-US" dirty="0" smtClean="0"/>
              <a:t>Time</a:t>
            </a:r>
            <a:endParaRPr lang="en-US" dirty="0"/>
          </a:p>
        </p:txBody>
      </p:sp>
      <p:sp>
        <p:nvSpPr>
          <p:cNvPr id="15" name="Rectangle 14"/>
          <p:cNvSpPr/>
          <p:nvPr/>
        </p:nvSpPr>
        <p:spPr>
          <a:xfrm>
            <a:off x="1799062" y="1504234"/>
            <a:ext cx="2214068" cy="1569660"/>
          </a:xfrm>
          <a:prstGeom prst="rect">
            <a:avLst/>
          </a:prstGeom>
          <a:ln>
            <a:solidFill>
              <a:schemeClr val="tx1">
                <a:lumMod val="95000"/>
                <a:lumOff val="5000"/>
              </a:schemeClr>
            </a:solidFill>
          </a:ln>
        </p:spPr>
        <p:txBody>
          <a:bodyPr wrap="none">
            <a:spAutoFit/>
          </a:bodyPr>
          <a:lstStyle/>
          <a:p>
            <a:pPr>
              <a:buFontTx/>
              <a:buNone/>
              <a:tabLst>
                <a:tab pos="2513013" algn="l"/>
                <a:tab pos="2857500" algn="l"/>
                <a:tab pos="3148013" algn="l"/>
              </a:tabLst>
            </a:pPr>
            <a:r>
              <a:rPr lang="en-US" sz="2400" i="1" dirty="0" smtClean="0"/>
              <a:t>wait</a:t>
            </a:r>
            <a:r>
              <a:rPr lang="en-US" sz="2400" dirty="0" smtClean="0"/>
              <a:t>(</a:t>
            </a:r>
            <a:r>
              <a:rPr lang="en-US" sz="2400" i="1" dirty="0" smtClean="0"/>
              <a:t>S</a:t>
            </a:r>
            <a:r>
              <a:rPr lang="en-US" sz="2400" dirty="0" smtClean="0"/>
              <a:t>){</a:t>
            </a:r>
          </a:p>
          <a:p>
            <a:pPr>
              <a:buFontTx/>
              <a:buNone/>
              <a:tabLst>
                <a:tab pos="2513013" algn="l"/>
                <a:tab pos="2857500" algn="l"/>
                <a:tab pos="3148013" algn="l"/>
              </a:tabLst>
            </a:pPr>
            <a:r>
              <a:rPr lang="en-US" sz="2400" dirty="0"/>
              <a:t> </a:t>
            </a:r>
            <a:r>
              <a:rPr lang="en-US" sz="2400" dirty="0" smtClean="0"/>
              <a:t>    while </a:t>
            </a:r>
            <a:r>
              <a:rPr lang="en-US" sz="2400" dirty="0"/>
              <a:t>(</a:t>
            </a:r>
            <a:r>
              <a:rPr lang="en-US" sz="2400" i="1" dirty="0">
                <a:solidFill>
                  <a:srgbClr val="FF0000"/>
                </a:solidFill>
              </a:rPr>
              <a:t>S</a:t>
            </a:r>
            <a:r>
              <a:rPr lang="en-US" sz="2400" dirty="0">
                <a:sym typeface="Symbol" pitchFamily="18" charset="2"/>
              </a:rPr>
              <a:t>&lt;= 0);</a:t>
            </a:r>
            <a:br>
              <a:rPr lang="en-US" sz="2400" dirty="0">
                <a:sym typeface="Symbol" pitchFamily="18" charset="2"/>
              </a:rPr>
            </a:br>
            <a:r>
              <a:rPr lang="en-US" sz="2400" dirty="0" smtClean="0">
                <a:sym typeface="Symbol" pitchFamily="18" charset="2"/>
              </a:rPr>
              <a:t>     </a:t>
            </a:r>
            <a:r>
              <a:rPr lang="en-US" sz="2400" i="1" dirty="0" smtClean="0">
                <a:solidFill>
                  <a:srgbClr val="FF0000"/>
                </a:solidFill>
              </a:rPr>
              <a:t>S</a:t>
            </a:r>
            <a:r>
              <a:rPr lang="en-US" sz="2400" i="1" dirty="0" smtClean="0"/>
              <a:t>--</a:t>
            </a:r>
            <a:r>
              <a:rPr lang="en-US" sz="2400" dirty="0" smtClean="0">
                <a:sym typeface="Symbol" pitchFamily="18" charset="2"/>
              </a:rPr>
              <a:t>;</a:t>
            </a:r>
          </a:p>
          <a:p>
            <a:pPr>
              <a:buFontTx/>
              <a:buNone/>
              <a:tabLst>
                <a:tab pos="2513013" algn="l"/>
                <a:tab pos="2857500" algn="l"/>
                <a:tab pos="3148013" algn="l"/>
              </a:tabLst>
            </a:pPr>
            <a:r>
              <a:rPr lang="en-US" sz="2400" dirty="0">
                <a:sym typeface="Symbol" pitchFamily="18" charset="2"/>
              </a:rPr>
              <a:t>}</a:t>
            </a:r>
            <a:endParaRPr lang="en-US" sz="2400" dirty="0" smtClean="0"/>
          </a:p>
        </p:txBody>
      </p:sp>
      <p:sp>
        <p:nvSpPr>
          <p:cNvPr id="3" name="Rectangle 2"/>
          <p:cNvSpPr/>
          <p:nvPr/>
        </p:nvSpPr>
        <p:spPr>
          <a:xfrm>
            <a:off x="864720" y="1517628"/>
            <a:ext cx="327334" cy="430887"/>
          </a:xfrm>
          <a:prstGeom prst="rect">
            <a:avLst/>
          </a:prstGeom>
        </p:spPr>
        <p:txBody>
          <a:bodyPr wrap="none">
            <a:spAutoFit/>
          </a:bodyPr>
          <a:lstStyle/>
          <a:p>
            <a:r>
              <a:rPr lang="en-US" sz="2200" i="1" dirty="0" smtClean="0"/>
              <a:t>1</a:t>
            </a:r>
            <a:endParaRPr lang="en-US" sz="2200" dirty="0"/>
          </a:p>
        </p:txBody>
      </p:sp>
      <p:sp>
        <p:nvSpPr>
          <p:cNvPr id="33" name="TextBox 32"/>
          <p:cNvSpPr txBox="1"/>
          <p:nvPr/>
        </p:nvSpPr>
        <p:spPr>
          <a:xfrm>
            <a:off x="3298447" y="1020721"/>
            <a:ext cx="498855" cy="461665"/>
          </a:xfrm>
          <a:prstGeom prst="rect">
            <a:avLst/>
          </a:prstGeom>
          <a:noFill/>
        </p:spPr>
        <p:txBody>
          <a:bodyPr wrap="none" rtlCol="0">
            <a:spAutoFit/>
          </a:bodyPr>
          <a:lstStyle/>
          <a:p>
            <a:r>
              <a:rPr lang="en-US" sz="2400" dirty="0" smtClean="0"/>
              <a:t>P0</a:t>
            </a:r>
            <a:endParaRPr lang="en-US" sz="2400" dirty="0"/>
          </a:p>
        </p:txBody>
      </p:sp>
      <p:sp>
        <p:nvSpPr>
          <p:cNvPr id="36" name="Rectangle 35"/>
          <p:cNvSpPr/>
          <p:nvPr/>
        </p:nvSpPr>
        <p:spPr>
          <a:xfrm>
            <a:off x="762000" y="1051499"/>
            <a:ext cx="1397370" cy="430887"/>
          </a:xfrm>
          <a:prstGeom prst="rect">
            <a:avLst/>
          </a:prstGeom>
        </p:spPr>
        <p:txBody>
          <a:bodyPr wrap="none">
            <a:spAutoFit/>
          </a:bodyPr>
          <a:lstStyle/>
          <a:p>
            <a:r>
              <a:rPr lang="en-US" sz="2200" i="1" dirty="0"/>
              <a:t>S </a:t>
            </a:r>
            <a:r>
              <a:rPr lang="en-US" sz="2200" i="1" dirty="0" smtClean="0"/>
              <a:t>(=</a:t>
            </a:r>
            <a:r>
              <a:rPr lang="en-US" sz="2200" i="1" dirty="0" err="1" smtClean="0"/>
              <a:t>mutex</a:t>
            </a:r>
            <a:r>
              <a:rPr lang="en-US" sz="2200" i="1" dirty="0"/>
              <a:t>)</a:t>
            </a:r>
            <a:endParaRPr lang="en-US" sz="2200" dirty="0"/>
          </a:p>
        </p:txBody>
      </p:sp>
      <p:sp>
        <p:nvSpPr>
          <p:cNvPr id="38" name="TextBox 37"/>
          <p:cNvSpPr txBox="1"/>
          <p:nvPr/>
        </p:nvSpPr>
        <p:spPr>
          <a:xfrm>
            <a:off x="5995809" y="1059180"/>
            <a:ext cx="498855" cy="461665"/>
          </a:xfrm>
          <a:prstGeom prst="rect">
            <a:avLst/>
          </a:prstGeom>
          <a:noFill/>
        </p:spPr>
        <p:txBody>
          <a:bodyPr wrap="none" rtlCol="0">
            <a:spAutoFit/>
          </a:bodyPr>
          <a:lstStyle/>
          <a:p>
            <a:r>
              <a:rPr lang="en-US" sz="2400" dirty="0" smtClean="0"/>
              <a:t>P1</a:t>
            </a:r>
            <a:endParaRPr lang="en-US" sz="2400" dirty="0"/>
          </a:p>
        </p:txBody>
      </p:sp>
      <p:sp>
        <p:nvSpPr>
          <p:cNvPr id="41" name="Rectangle 40"/>
          <p:cNvSpPr/>
          <p:nvPr/>
        </p:nvSpPr>
        <p:spPr>
          <a:xfrm>
            <a:off x="5732664" y="1517628"/>
            <a:ext cx="2214068" cy="1569660"/>
          </a:xfrm>
          <a:prstGeom prst="rect">
            <a:avLst/>
          </a:prstGeom>
          <a:ln>
            <a:solidFill>
              <a:schemeClr val="tx1">
                <a:lumMod val="95000"/>
                <a:lumOff val="5000"/>
              </a:schemeClr>
            </a:solidFill>
          </a:ln>
        </p:spPr>
        <p:txBody>
          <a:bodyPr wrap="none">
            <a:spAutoFit/>
          </a:bodyPr>
          <a:lstStyle/>
          <a:p>
            <a:pPr>
              <a:buFontTx/>
              <a:buNone/>
              <a:tabLst>
                <a:tab pos="2513013" algn="l"/>
                <a:tab pos="2857500" algn="l"/>
                <a:tab pos="3148013" algn="l"/>
              </a:tabLst>
            </a:pPr>
            <a:r>
              <a:rPr lang="en-US" sz="2400" i="1" dirty="0" smtClean="0"/>
              <a:t>wait</a:t>
            </a:r>
            <a:r>
              <a:rPr lang="en-US" sz="2400" dirty="0" smtClean="0"/>
              <a:t>(</a:t>
            </a:r>
            <a:r>
              <a:rPr lang="en-US" sz="2400" i="1" dirty="0" smtClean="0"/>
              <a:t>S</a:t>
            </a:r>
            <a:r>
              <a:rPr lang="en-US" sz="2400" dirty="0" smtClean="0"/>
              <a:t>){</a:t>
            </a:r>
            <a:endParaRPr lang="en-US" sz="2400" dirty="0"/>
          </a:p>
          <a:p>
            <a:pPr>
              <a:buFontTx/>
              <a:buNone/>
              <a:tabLst>
                <a:tab pos="2513013" algn="l"/>
                <a:tab pos="2857500" algn="l"/>
                <a:tab pos="3148013" algn="l"/>
              </a:tabLst>
            </a:pPr>
            <a:r>
              <a:rPr lang="en-US" sz="2400" dirty="0"/>
              <a:t>     while (</a:t>
            </a:r>
            <a:r>
              <a:rPr lang="en-US" sz="2400" i="1" dirty="0">
                <a:solidFill>
                  <a:srgbClr val="FF0000"/>
                </a:solidFill>
              </a:rPr>
              <a:t>S</a:t>
            </a:r>
            <a:r>
              <a:rPr lang="en-US" sz="2400" dirty="0">
                <a:sym typeface="Symbol" pitchFamily="18" charset="2"/>
              </a:rPr>
              <a:t>&lt;= 0);</a:t>
            </a:r>
            <a:br>
              <a:rPr lang="en-US" sz="2400" dirty="0">
                <a:sym typeface="Symbol" pitchFamily="18" charset="2"/>
              </a:rPr>
            </a:br>
            <a:r>
              <a:rPr lang="en-US" sz="2400" dirty="0">
                <a:sym typeface="Symbol" pitchFamily="18" charset="2"/>
              </a:rPr>
              <a:t>     </a:t>
            </a:r>
            <a:r>
              <a:rPr lang="en-US" sz="2400" i="1" dirty="0">
                <a:solidFill>
                  <a:srgbClr val="FF0000"/>
                </a:solidFill>
              </a:rPr>
              <a:t>S</a:t>
            </a:r>
            <a:r>
              <a:rPr lang="en-US" sz="2400" i="1" dirty="0"/>
              <a:t>--</a:t>
            </a:r>
            <a:r>
              <a:rPr lang="en-US" sz="2400" dirty="0">
                <a:sym typeface="Symbol" pitchFamily="18" charset="2"/>
              </a:rPr>
              <a:t>;</a:t>
            </a:r>
          </a:p>
          <a:p>
            <a:pPr>
              <a:buFontTx/>
              <a:buNone/>
              <a:tabLst>
                <a:tab pos="2513013" algn="l"/>
                <a:tab pos="2857500" algn="l"/>
                <a:tab pos="3148013" algn="l"/>
              </a:tabLst>
            </a:pPr>
            <a:r>
              <a:rPr lang="en-US" sz="2400" dirty="0">
                <a:sym typeface="Symbol" pitchFamily="18" charset="2"/>
              </a:rPr>
              <a:t>}</a:t>
            </a:r>
            <a:endParaRPr lang="en-US" sz="2400" dirty="0"/>
          </a:p>
        </p:txBody>
      </p:sp>
      <p:sp>
        <p:nvSpPr>
          <p:cNvPr id="56" name="Rectangle 55"/>
          <p:cNvSpPr/>
          <p:nvPr/>
        </p:nvSpPr>
        <p:spPr>
          <a:xfrm>
            <a:off x="1836245" y="3130301"/>
            <a:ext cx="1860638" cy="521374"/>
          </a:xfrm>
          <a:prstGeom prst="rect">
            <a:avLst/>
          </a:prstGeom>
          <a:ln>
            <a:solidFill>
              <a:schemeClr val="tx1">
                <a:lumMod val="95000"/>
                <a:lumOff val="5000"/>
              </a:schemeClr>
            </a:solidFill>
          </a:ln>
        </p:spPr>
        <p:txBody>
          <a:bodyPr wrap="none">
            <a:spAutoFit/>
          </a:bodyPr>
          <a:lstStyle/>
          <a:p>
            <a:pPr>
              <a:buFontTx/>
              <a:buNone/>
              <a:tabLst>
                <a:tab pos="2005013" algn="l"/>
                <a:tab pos="2339975" algn="l"/>
                <a:tab pos="2630488" algn="l"/>
              </a:tabLst>
            </a:pPr>
            <a:r>
              <a:rPr lang="en-US" sz="2200" dirty="0" smtClean="0"/>
              <a:t>Critical section</a:t>
            </a:r>
            <a:endParaRPr lang="en-US" sz="2200" dirty="0">
              <a:sym typeface="Symbol" pitchFamily="18" charset="2"/>
            </a:endParaRPr>
          </a:p>
        </p:txBody>
      </p:sp>
      <p:sp>
        <p:nvSpPr>
          <p:cNvPr id="24" name="Rectangle 23"/>
          <p:cNvSpPr/>
          <p:nvPr/>
        </p:nvSpPr>
        <p:spPr>
          <a:xfrm>
            <a:off x="1836245" y="3707640"/>
            <a:ext cx="1329210" cy="461665"/>
          </a:xfrm>
          <a:prstGeom prst="rect">
            <a:avLst/>
          </a:prstGeom>
          <a:ln>
            <a:solidFill>
              <a:schemeClr val="tx1">
                <a:lumMod val="95000"/>
                <a:lumOff val="5000"/>
              </a:schemeClr>
            </a:solidFill>
          </a:ln>
        </p:spPr>
        <p:txBody>
          <a:bodyPr wrap="none">
            <a:spAutoFit/>
          </a:bodyPr>
          <a:lstStyle/>
          <a:p>
            <a:pPr>
              <a:buFontTx/>
              <a:buNone/>
              <a:tabLst>
                <a:tab pos="2513013" algn="l"/>
                <a:tab pos="2857500" algn="l"/>
                <a:tab pos="3148013" algn="l"/>
              </a:tabLst>
            </a:pPr>
            <a:r>
              <a:rPr lang="en-US" sz="2400" i="1" dirty="0" smtClean="0"/>
              <a:t>signal</a:t>
            </a:r>
            <a:r>
              <a:rPr lang="en-US" sz="2400" dirty="0" smtClean="0"/>
              <a:t>(</a:t>
            </a:r>
            <a:r>
              <a:rPr lang="en-US" sz="2400" i="1" dirty="0" smtClean="0"/>
              <a:t>S</a:t>
            </a:r>
            <a:r>
              <a:rPr lang="en-US" sz="2400" dirty="0" smtClean="0"/>
              <a:t>);</a:t>
            </a:r>
            <a:endParaRPr lang="en-US" sz="2400" dirty="0"/>
          </a:p>
        </p:txBody>
      </p:sp>
      <p:sp>
        <p:nvSpPr>
          <p:cNvPr id="25" name="Rectangle 24"/>
          <p:cNvSpPr/>
          <p:nvPr/>
        </p:nvSpPr>
        <p:spPr>
          <a:xfrm>
            <a:off x="931463" y="3844638"/>
            <a:ext cx="327334" cy="430887"/>
          </a:xfrm>
          <a:prstGeom prst="rect">
            <a:avLst/>
          </a:prstGeom>
        </p:spPr>
        <p:txBody>
          <a:bodyPr wrap="none">
            <a:spAutoFit/>
          </a:bodyPr>
          <a:lstStyle/>
          <a:p>
            <a:r>
              <a:rPr lang="en-US" sz="2200" b="1" i="1" dirty="0" smtClean="0">
                <a:solidFill>
                  <a:srgbClr val="FF0000"/>
                </a:solidFill>
              </a:rPr>
              <a:t>1</a:t>
            </a:r>
            <a:endParaRPr lang="en-US" sz="2200" b="1" dirty="0">
              <a:solidFill>
                <a:srgbClr val="FF0000"/>
              </a:solidFill>
            </a:endParaRPr>
          </a:p>
        </p:txBody>
      </p:sp>
      <p:sp>
        <p:nvSpPr>
          <p:cNvPr id="34" name="Rectangle 33"/>
          <p:cNvSpPr/>
          <p:nvPr/>
        </p:nvSpPr>
        <p:spPr>
          <a:xfrm>
            <a:off x="864720" y="2332579"/>
            <a:ext cx="327334" cy="430887"/>
          </a:xfrm>
          <a:prstGeom prst="rect">
            <a:avLst/>
          </a:prstGeom>
        </p:spPr>
        <p:txBody>
          <a:bodyPr wrap="none">
            <a:spAutoFit/>
          </a:bodyPr>
          <a:lstStyle/>
          <a:p>
            <a:r>
              <a:rPr lang="en-US" sz="2200" i="1" dirty="0" smtClean="0"/>
              <a:t>0</a:t>
            </a:r>
            <a:endParaRPr lang="en-US" sz="2200" dirty="0"/>
          </a:p>
        </p:txBody>
      </p:sp>
      <p:cxnSp>
        <p:nvCxnSpPr>
          <p:cNvPr id="5" name="Straight Connector 4"/>
          <p:cNvCxnSpPr/>
          <p:nvPr/>
        </p:nvCxnSpPr>
        <p:spPr>
          <a:xfrm>
            <a:off x="6087281" y="2289064"/>
            <a:ext cx="2935629"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7961972" y="1919732"/>
            <a:ext cx="984565" cy="369332"/>
          </a:xfrm>
          <a:prstGeom prst="rect">
            <a:avLst/>
          </a:prstGeom>
          <a:noFill/>
        </p:spPr>
        <p:txBody>
          <a:bodyPr wrap="none" rtlCol="0">
            <a:spAutoFit/>
          </a:bodyPr>
          <a:lstStyle/>
          <a:p>
            <a:r>
              <a:rPr lang="en-US" dirty="0" smtClean="0">
                <a:solidFill>
                  <a:srgbClr val="FF0000"/>
                </a:solidFill>
                <a:latin typeface="Comic Sans MS" pitchFamily="66" charset="0"/>
              </a:rPr>
              <a:t>Looping</a:t>
            </a:r>
            <a:endParaRPr lang="en-US" dirty="0">
              <a:solidFill>
                <a:srgbClr val="FF0000"/>
              </a:solidFill>
              <a:latin typeface="Comic Sans MS" pitchFamily="66" charset="0"/>
            </a:endParaRPr>
          </a:p>
        </p:txBody>
      </p:sp>
      <p:sp>
        <p:nvSpPr>
          <p:cNvPr id="48" name="Explosion 1 47"/>
          <p:cNvSpPr/>
          <p:nvPr/>
        </p:nvSpPr>
        <p:spPr>
          <a:xfrm>
            <a:off x="7396454" y="7174093"/>
            <a:ext cx="457200" cy="381000"/>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7" name="Explosion 1 26"/>
          <p:cNvSpPr/>
          <p:nvPr/>
        </p:nvSpPr>
        <p:spPr>
          <a:xfrm>
            <a:off x="7997054" y="1483445"/>
            <a:ext cx="457200" cy="381000"/>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4" name="Freeform 3"/>
          <p:cNvSpPr/>
          <p:nvPr/>
        </p:nvSpPr>
        <p:spPr>
          <a:xfrm>
            <a:off x="6597570" y="1724628"/>
            <a:ext cx="1354238" cy="237625"/>
          </a:xfrm>
          <a:custGeom>
            <a:avLst/>
            <a:gdLst>
              <a:gd name="connsiteX0" fmla="*/ 0 w 1354238"/>
              <a:gd name="connsiteY0" fmla="*/ 208344 h 237625"/>
              <a:gd name="connsiteX1" fmla="*/ 648182 w 1354238"/>
              <a:gd name="connsiteY1" fmla="*/ 219919 h 237625"/>
              <a:gd name="connsiteX2" fmla="*/ 1354238 w 1354238"/>
              <a:gd name="connsiteY2" fmla="*/ 0 h 237625"/>
            </a:gdLst>
            <a:ahLst/>
            <a:cxnLst>
              <a:cxn ang="0">
                <a:pos x="connsiteX0" y="connsiteY0"/>
              </a:cxn>
              <a:cxn ang="0">
                <a:pos x="connsiteX1" y="connsiteY1"/>
              </a:cxn>
              <a:cxn ang="0">
                <a:pos x="connsiteX2" y="connsiteY2"/>
              </a:cxn>
            </a:cxnLst>
            <a:rect l="l" t="t" r="r" b="b"/>
            <a:pathLst>
              <a:path w="1354238" h="237625">
                <a:moveTo>
                  <a:pt x="0" y="208344"/>
                </a:moveTo>
                <a:cubicBezTo>
                  <a:pt x="211238" y="231493"/>
                  <a:pt x="422476" y="254643"/>
                  <a:pt x="648182" y="219919"/>
                </a:cubicBezTo>
                <a:cubicBezTo>
                  <a:pt x="873888" y="185195"/>
                  <a:pt x="1114063" y="92597"/>
                  <a:pt x="1354238" y="0"/>
                </a:cubicBezTo>
              </a:path>
            </a:pathLst>
          </a:custGeom>
          <a:noFill/>
          <a:ln>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p:nvSpPr>
        <p:spPr>
          <a:xfrm>
            <a:off x="4450910" y="3454105"/>
            <a:ext cx="4572000" cy="2862322"/>
          </a:xfrm>
          <a:prstGeom prst="rect">
            <a:avLst/>
          </a:prstGeom>
        </p:spPr>
        <p:txBody>
          <a:bodyPr>
            <a:spAutoFit/>
          </a:bodyPr>
          <a:lstStyle/>
          <a:p>
            <a:r>
              <a:rPr lang="en-US" dirty="0" smtClean="0"/>
              <a:t>Wait(S) {</a:t>
            </a:r>
            <a:endParaRPr lang="en-US" dirty="0"/>
          </a:p>
          <a:p>
            <a:r>
              <a:rPr lang="en-US" dirty="0">
                <a:solidFill>
                  <a:srgbClr val="FF0000"/>
                </a:solidFill>
              </a:rPr>
              <a:t>Line 1: perform context switch if necessary;</a:t>
            </a:r>
          </a:p>
          <a:p>
            <a:r>
              <a:rPr lang="en-US" dirty="0"/>
              <a:t>Line 2: OS disables context switch;</a:t>
            </a:r>
          </a:p>
          <a:p>
            <a:r>
              <a:rPr lang="en-US" dirty="0"/>
              <a:t>Line 3: register1= S;</a:t>
            </a:r>
          </a:p>
          <a:p>
            <a:r>
              <a:rPr lang="en-US" dirty="0"/>
              <a:t>Line 4: if (register 1&lt;=0) go to </a:t>
            </a:r>
            <a:r>
              <a:rPr lang="en-US" b="1" dirty="0"/>
              <a:t>Line 1;</a:t>
            </a:r>
            <a:endParaRPr lang="en-US" dirty="0"/>
          </a:p>
          <a:p>
            <a:r>
              <a:rPr lang="en-US" dirty="0"/>
              <a:t>Line 5: register1--;</a:t>
            </a:r>
          </a:p>
          <a:p>
            <a:r>
              <a:rPr lang="en-US" dirty="0"/>
              <a:t>Line 6: S=register1;</a:t>
            </a:r>
          </a:p>
          <a:p>
            <a:r>
              <a:rPr lang="en-US" dirty="0"/>
              <a:t>Line 7: OS enables context switch</a:t>
            </a:r>
            <a:r>
              <a:rPr lang="en-US" dirty="0" smtClean="0"/>
              <a:t>;</a:t>
            </a:r>
          </a:p>
          <a:p>
            <a:r>
              <a:rPr lang="en-US" dirty="0">
                <a:solidFill>
                  <a:srgbClr val="FF0000"/>
                </a:solidFill>
              </a:rPr>
              <a:t>Line 8:  perform context switch if necessary</a:t>
            </a:r>
            <a:r>
              <a:rPr lang="en-US" dirty="0" smtClean="0">
                <a:solidFill>
                  <a:srgbClr val="FF0000"/>
                </a:solidFill>
              </a:rPr>
              <a:t>;</a:t>
            </a:r>
            <a:endParaRPr lang="en-US" dirty="0"/>
          </a:p>
          <a:p>
            <a:r>
              <a:rPr lang="en-US" dirty="0"/>
              <a:t>}</a:t>
            </a:r>
          </a:p>
        </p:txBody>
      </p:sp>
      <p:sp>
        <p:nvSpPr>
          <p:cNvPr id="6" name="Freeform 5"/>
          <p:cNvSpPr/>
          <p:nvPr/>
        </p:nvSpPr>
        <p:spPr>
          <a:xfrm>
            <a:off x="4768770" y="1817225"/>
            <a:ext cx="949124" cy="1597307"/>
          </a:xfrm>
          <a:custGeom>
            <a:avLst/>
            <a:gdLst>
              <a:gd name="connsiteX0" fmla="*/ 949124 w 949124"/>
              <a:gd name="connsiteY0" fmla="*/ 0 h 1597307"/>
              <a:gd name="connsiteX1" fmla="*/ 185195 w 949124"/>
              <a:gd name="connsiteY1" fmla="*/ 358816 h 1597307"/>
              <a:gd name="connsiteX2" fmla="*/ 0 w 949124"/>
              <a:gd name="connsiteY2" fmla="*/ 1597307 h 1597307"/>
            </a:gdLst>
            <a:ahLst/>
            <a:cxnLst>
              <a:cxn ang="0">
                <a:pos x="connsiteX0" y="connsiteY0"/>
              </a:cxn>
              <a:cxn ang="0">
                <a:pos x="connsiteX1" y="connsiteY1"/>
              </a:cxn>
              <a:cxn ang="0">
                <a:pos x="connsiteX2" y="connsiteY2"/>
              </a:cxn>
            </a:cxnLst>
            <a:rect l="l" t="t" r="r" b="b"/>
            <a:pathLst>
              <a:path w="949124" h="1597307">
                <a:moveTo>
                  <a:pt x="949124" y="0"/>
                </a:moveTo>
                <a:cubicBezTo>
                  <a:pt x="646253" y="46299"/>
                  <a:pt x="343382" y="92598"/>
                  <a:pt x="185195" y="358816"/>
                </a:cubicBezTo>
                <a:cubicBezTo>
                  <a:pt x="27008" y="625034"/>
                  <a:pt x="13504" y="1111170"/>
                  <a:pt x="0" y="1597307"/>
                </a:cubicBezTo>
              </a:path>
            </a:pathLst>
          </a:custGeom>
          <a:noFill/>
          <a:ln w="57150">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ight Brace 7"/>
          <p:cNvSpPr/>
          <p:nvPr/>
        </p:nvSpPr>
        <p:spPr>
          <a:xfrm>
            <a:off x="7951808" y="4169305"/>
            <a:ext cx="273846" cy="1393295"/>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TextBox 8"/>
          <p:cNvSpPr txBox="1"/>
          <p:nvPr/>
        </p:nvSpPr>
        <p:spPr>
          <a:xfrm>
            <a:off x="8225654" y="4681286"/>
            <a:ext cx="843436" cy="369332"/>
          </a:xfrm>
          <a:prstGeom prst="rect">
            <a:avLst/>
          </a:prstGeom>
          <a:noFill/>
        </p:spPr>
        <p:txBody>
          <a:bodyPr wrap="none" rtlCol="0">
            <a:spAutoFit/>
          </a:bodyPr>
          <a:lstStyle/>
          <a:p>
            <a:r>
              <a:rPr lang="en-US" dirty="0" smtClean="0"/>
              <a:t>Atomic</a:t>
            </a:r>
            <a:endParaRPr lang="en-US" dirty="0"/>
          </a:p>
        </p:txBody>
      </p:sp>
      <p:sp>
        <p:nvSpPr>
          <p:cNvPr id="10" name="Slide Number Placeholder 9"/>
          <p:cNvSpPr>
            <a:spLocks noGrp="1"/>
          </p:cNvSpPr>
          <p:nvPr>
            <p:ph type="sldNum" sz="quarter" idx="12"/>
          </p:nvPr>
        </p:nvSpPr>
        <p:spPr/>
        <p:txBody>
          <a:bodyPr/>
          <a:lstStyle/>
          <a:p>
            <a:fld id="{B6F15528-21DE-4FAA-801E-634DDDAF4B2B}" type="slidenum">
              <a:rPr lang="en-US" smtClean="0"/>
              <a:pPr/>
              <a:t>47</a:t>
            </a:fld>
            <a:endParaRPr lang="en-US"/>
          </a:p>
        </p:txBody>
      </p:sp>
    </p:spTree>
    <p:extLst>
      <p:ext uri="{BB962C8B-B14F-4D97-AF65-F5344CB8AC3E}">
        <p14:creationId xmlns:p14="http://schemas.microsoft.com/office/powerpoint/2010/main" val="397277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animBg="1"/>
      <p:bldP spid="24" grpId="0" animBg="1"/>
      <p:bldP spid="25"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algn="ctr" eaLnBrk="0" fontAlgn="base" hangingPunct="0">
              <a:spcBef>
                <a:spcPct val="0"/>
              </a:spcBef>
              <a:spcAft>
                <a:spcPct val="0"/>
              </a:spcAft>
              <a:defRPr>
                <a:solidFill>
                  <a:schemeClr val="tx1"/>
                </a:solidFill>
                <a:latin typeface="Helvetica" pitchFamily="34" charset="0"/>
              </a:defRPr>
            </a:lvl6pPr>
            <a:lvl7pPr marL="2971800" indent="-228600" algn="ctr" eaLnBrk="0" fontAlgn="base" hangingPunct="0">
              <a:spcBef>
                <a:spcPct val="0"/>
              </a:spcBef>
              <a:spcAft>
                <a:spcPct val="0"/>
              </a:spcAft>
              <a:defRPr>
                <a:solidFill>
                  <a:schemeClr val="tx1"/>
                </a:solidFill>
                <a:latin typeface="Helvetica" pitchFamily="34" charset="0"/>
              </a:defRPr>
            </a:lvl7pPr>
            <a:lvl8pPr marL="3429000" indent="-228600" algn="ctr" eaLnBrk="0" fontAlgn="base" hangingPunct="0">
              <a:spcBef>
                <a:spcPct val="0"/>
              </a:spcBef>
              <a:spcAft>
                <a:spcPct val="0"/>
              </a:spcAft>
              <a:defRPr>
                <a:solidFill>
                  <a:schemeClr val="tx1"/>
                </a:solidFill>
                <a:latin typeface="Helvetica" pitchFamily="34" charset="0"/>
              </a:defRPr>
            </a:lvl8pPr>
            <a:lvl9pPr marL="3886200" indent="-228600" algn="ctr" eaLnBrk="0" fontAlgn="base" hangingPunct="0">
              <a:spcBef>
                <a:spcPct val="0"/>
              </a:spcBef>
              <a:spcAft>
                <a:spcPct val="0"/>
              </a:spcAft>
              <a:defRPr>
                <a:solidFill>
                  <a:schemeClr val="tx1"/>
                </a:solidFill>
                <a:latin typeface="Helvetica" pitchFamily="34" charset="0"/>
              </a:defRPr>
            </a:lvl9pPr>
          </a:lstStyle>
          <a:p>
            <a:r>
              <a:rPr lang="en-US" smtClean="0"/>
              <a:t>Operating Systems</a:t>
            </a:r>
          </a:p>
          <a:p>
            <a:endParaRPr lang="en-US" smtClean="0"/>
          </a:p>
        </p:txBody>
      </p:sp>
      <p:sp>
        <p:nvSpPr>
          <p:cNvPr id="8195" name="Rectangle 2"/>
          <p:cNvSpPr>
            <a:spLocks noChangeArrowheads="1"/>
          </p:cNvSpPr>
          <p:nvPr/>
        </p:nvSpPr>
        <p:spPr bwMode="auto">
          <a:xfrm>
            <a:off x="684213" y="342900"/>
            <a:ext cx="7831137" cy="685800"/>
          </a:xfrm>
          <a:prstGeom prst="rect">
            <a:avLst/>
          </a:prstGeom>
          <a:solidFill>
            <a:schemeClr val="bg1"/>
          </a:solidFill>
          <a:ln w="9525">
            <a:solidFill>
              <a:schemeClr val="tx1"/>
            </a:solidFill>
            <a:miter lim="800000"/>
            <a:headEnd/>
            <a:tailEnd/>
          </a:ln>
          <a:effectLst>
            <a:outerShdw dist="107763" dir="2700000" algn="ctr" rotWithShape="0">
              <a:schemeClr val="tx1"/>
            </a:outerShdw>
          </a:effectLst>
        </p:spPr>
        <p:txBody>
          <a:bodyPr wrap="none" anchor="ctr"/>
          <a:lstStyle/>
          <a:p>
            <a:endParaRPr lang="en-US"/>
          </a:p>
        </p:txBody>
      </p:sp>
      <p:sp>
        <p:nvSpPr>
          <p:cNvPr id="8196" name="Rectangle 3"/>
          <p:cNvSpPr>
            <a:spLocks noGrp="1" noChangeArrowheads="1"/>
          </p:cNvSpPr>
          <p:nvPr>
            <p:ph type="title"/>
          </p:nvPr>
        </p:nvSpPr>
        <p:spPr>
          <a:xfrm>
            <a:off x="457200" y="152400"/>
            <a:ext cx="8229600" cy="1143000"/>
          </a:xfrm>
        </p:spPr>
        <p:txBody>
          <a:bodyPr/>
          <a:lstStyle/>
          <a:p>
            <a:r>
              <a:rPr lang="en-US" dirty="0" smtClean="0"/>
              <a:t>Critical Section for Semaphore</a:t>
            </a:r>
          </a:p>
        </p:txBody>
      </p:sp>
      <p:cxnSp>
        <p:nvCxnSpPr>
          <p:cNvPr id="28" name="Straight Arrow Connector 27"/>
          <p:cNvCxnSpPr/>
          <p:nvPr/>
        </p:nvCxnSpPr>
        <p:spPr>
          <a:xfrm>
            <a:off x="609600" y="1303866"/>
            <a:ext cx="0" cy="39624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0" y="4885266"/>
            <a:ext cx="689035" cy="369332"/>
          </a:xfrm>
          <a:prstGeom prst="rect">
            <a:avLst/>
          </a:prstGeom>
          <a:noFill/>
        </p:spPr>
        <p:txBody>
          <a:bodyPr wrap="none" rtlCol="0">
            <a:spAutoFit/>
          </a:bodyPr>
          <a:lstStyle/>
          <a:p>
            <a:r>
              <a:rPr lang="en-US" dirty="0" smtClean="0"/>
              <a:t>Time</a:t>
            </a:r>
            <a:endParaRPr lang="en-US" dirty="0"/>
          </a:p>
        </p:txBody>
      </p:sp>
      <p:sp>
        <p:nvSpPr>
          <p:cNvPr id="15" name="Rectangle 14"/>
          <p:cNvSpPr/>
          <p:nvPr/>
        </p:nvSpPr>
        <p:spPr>
          <a:xfrm>
            <a:off x="1799062" y="1504234"/>
            <a:ext cx="2214068" cy="1569660"/>
          </a:xfrm>
          <a:prstGeom prst="rect">
            <a:avLst/>
          </a:prstGeom>
          <a:ln>
            <a:solidFill>
              <a:schemeClr val="tx1">
                <a:lumMod val="95000"/>
                <a:lumOff val="5000"/>
              </a:schemeClr>
            </a:solidFill>
          </a:ln>
        </p:spPr>
        <p:txBody>
          <a:bodyPr wrap="none">
            <a:spAutoFit/>
          </a:bodyPr>
          <a:lstStyle/>
          <a:p>
            <a:pPr>
              <a:buFontTx/>
              <a:buNone/>
              <a:tabLst>
                <a:tab pos="2513013" algn="l"/>
                <a:tab pos="2857500" algn="l"/>
                <a:tab pos="3148013" algn="l"/>
              </a:tabLst>
            </a:pPr>
            <a:r>
              <a:rPr lang="en-US" sz="2400" i="1" dirty="0" smtClean="0"/>
              <a:t>wait</a:t>
            </a:r>
            <a:r>
              <a:rPr lang="en-US" sz="2400" dirty="0" smtClean="0"/>
              <a:t>(</a:t>
            </a:r>
            <a:r>
              <a:rPr lang="en-US" sz="2400" i="1" dirty="0" smtClean="0"/>
              <a:t>S</a:t>
            </a:r>
            <a:r>
              <a:rPr lang="en-US" sz="2400" dirty="0" smtClean="0"/>
              <a:t>){</a:t>
            </a:r>
          </a:p>
          <a:p>
            <a:pPr>
              <a:buFontTx/>
              <a:buNone/>
              <a:tabLst>
                <a:tab pos="2513013" algn="l"/>
                <a:tab pos="2857500" algn="l"/>
                <a:tab pos="3148013" algn="l"/>
              </a:tabLst>
            </a:pPr>
            <a:r>
              <a:rPr lang="en-US" sz="2400" dirty="0"/>
              <a:t> </a:t>
            </a:r>
            <a:r>
              <a:rPr lang="en-US" sz="2400" dirty="0" smtClean="0"/>
              <a:t>    while </a:t>
            </a:r>
            <a:r>
              <a:rPr lang="en-US" sz="2400" dirty="0"/>
              <a:t>(</a:t>
            </a:r>
            <a:r>
              <a:rPr lang="en-US" sz="2400" i="1" dirty="0">
                <a:solidFill>
                  <a:srgbClr val="FF0000"/>
                </a:solidFill>
              </a:rPr>
              <a:t>S</a:t>
            </a:r>
            <a:r>
              <a:rPr lang="en-US" sz="2400" dirty="0">
                <a:sym typeface="Symbol" pitchFamily="18" charset="2"/>
              </a:rPr>
              <a:t>&lt;= 0);</a:t>
            </a:r>
            <a:br>
              <a:rPr lang="en-US" sz="2400" dirty="0">
                <a:sym typeface="Symbol" pitchFamily="18" charset="2"/>
              </a:rPr>
            </a:br>
            <a:r>
              <a:rPr lang="en-US" sz="2400" dirty="0" smtClean="0">
                <a:sym typeface="Symbol" pitchFamily="18" charset="2"/>
              </a:rPr>
              <a:t>     </a:t>
            </a:r>
            <a:r>
              <a:rPr lang="en-US" sz="2400" i="1" dirty="0" smtClean="0">
                <a:solidFill>
                  <a:srgbClr val="FF0000"/>
                </a:solidFill>
              </a:rPr>
              <a:t>S</a:t>
            </a:r>
            <a:r>
              <a:rPr lang="en-US" sz="2400" i="1" dirty="0" smtClean="0"/>
              <a:t>--</a:t>
            </a:r>
            <a:r>
              <a:rPr lang="en-US" sz="2400" dirty="0" smtClean="0">
                <a:sym typeface="Symbol" pitchFamily="18" charset="2"/>
              </a:rPr>
              <a:t>;</a:t>
            </a:r>
          </a:p>
          <a:p>
            <a:pPr>
              <a:buFontTx/>
              <a:buNone/>
              <a:tabLst>
                <a:tab pos="2513013" algn="l"/>
                <a:tab pos="2857500" algn="l"/>
                <a:tab pos="3148013" algn="l"/>
              </a:tabLst>
            </a:pPr>
            <a:r>
              <a:rPr lang="en-US" sz="2400" dirty="0">
                <a:sym typeface="Symbol" pitchFamily="18" charset="2"/>
              </a:rPr>
              <a:t>}</a:t>
            </a:r>
            <a:endParaRPr lang="en-US" sz="2400" dirty="0" smtClean="0"/>
          </a:p>
        </p:txBody>
      </p:sp>
      <p:sp>
        <p:nvSpPr>
          <p:cNvPr id="3" name="Rectangle 2"/>
          <p:cNvSpPr/>
          <p:nvPr/>
        </p:nvSpPr>
        <p:spPr>
          <a:xfrm>
            <a:off x="864720" y="1517628"/>
            <a:ext cx="327334" cy="430887"/>
          </a:xfrm>
          <a:prstGeom prst="rect">
            <a:avLst/>
          </a:prstGeom>
        </p:spPr>
        <p:txBody>
          <a:bodyPr wrap="none">
            <a:spAutoFit/>
          </a:bodyPr>
          <a:lstStyle/>
          <a:p>
            <a:r>
              <a:rPr lang="en-US" sz="2200" i="1" dirty="0" smtClean="0"/>
              <a:t>1</a:t>
            </a:r>
            <a:endParaRPr lang="en-US" sz="2200" dirty="0"/>
          </a:p>
        </p:txBody>
      </p:sp>
      <p:sp>
        <p:nvSpPr>
          <p:cNvPr id="33" name="TextBox 32"/>
          <p:cNvSpPr txBox="1"/>
          <p:nvPr/>
        </p:nvSpPr>
        <p:spPr>
          <a:xfrm>
            <a:off x="3298447" y="1020721"/>
            <a:ext cx="498855" cy="461665"/>
          </a:xfrm>
          <a:prstGeom prst="rect">
            <a:avLst/>
          </a:prstGeom>
          <a:noFill/>
        </p:spPr>
        <p:txBody>
          <a:bodyPr wrap="none" rtlCol="0">
            <a:spAutoFit/>
          </a:bodyPr>
          <a:lstStyle/>
          <a:p>
            <a:r>
              <a:rPr lang="en-US" sz="2400" dirty="0" smtClean="0"/>
              <a:t>P0</a:t>
            </a:r>
            <a:endParaRPr lang="en-US" sz="2400" dirty="0"/>
          </a:p>
        </p:txBody>
      </p:sp>
      <p:sp>
        <p:nvSpPr>
          <p:cNvPr id="36" name="Rectangle 35"/>
          <p:cNvSpPr/>
          <p:nvPr/>
        </p:nvSpPr>
        <p:spPr>
          <a:xfrm>
            <a:off x="762000" y="1051499"/>
            <a:ext cx="1397370" cy="430887"/>
          </a:xfrm>
          <a:prstGeom prst="rect">
            <a:avLst/>
          </a:prstGeom>
        </p:spPr>
        <p:txBody>
          <a:bodyPr wrap="none">
            <a:spAutoFit/>
          </a:bodyPr>
          <a:lstStyle/>
          <a:p>
            <a:r>
              <a:rPr lang="en-US" sz="2200" i="1" dirty="0" smtClean="0"/>
              <a:t>S </a:t>
            </a:r>
            <a:r>
              <a:rPr lang="en-US" sz="2200" i="1" dirty="0" smtClean="0"/>
              <a:t>(=</a:t>
            </a:r>
            <a:r>
              <a:rPr lang="en-US" sz="2200" i="1" dirty="0" err="1" smtClean="0"/>
              <a:t>mutex</a:t>
            </a:r>
            <a:r>
              <a:rPr lang="en-US" sz="2200" i="1" dirty="0" smtClean="0"/>
              <a:t>)</a:t>
            </a:r>
            <a:endParaRPr lang="en-US" sz="2200" dirty="0"/>
          </a:p>
        </p:txBody>
      </p:sp>
      <p:sp>
        <p:nvSpPr>
          <p:cNvPr id="38" name="TextBox 37"/>
          <p:cNvSpPr txBox="1"/>
          <p:nvPr/>
        </p:nvSpPr>
        <p:spPr>
          <a:xfrm>
            <a:off x="5995809" y="1059180"/>
            <a:ext cx="498855" cy="461665"/>
          </a:xfrm>
          <a:prstGeom prst="rect">
            <a:avLst/>
          </a:prstGeom>
          <a:noFill/>
        </p:spPr>
        <p:txBody>
          <a:bodyPr wrap="none" rtlCol="0">
            <a:spAutoFit/>
          </a:bodyPr>
          <a:lstStyle/>
          <a:p>
            <a:r>
              <a:rPr lang="en-US" sz="2400" dirty="0" smtClean="0"/>
              <a:t>P1</a:t>
            </a:r>
            <a:endParaRPr lang="en-US" sz="2400" dirty="0"/>
          </a:p>
        </p:txBody>
      </p:sp>
      <p:sp>
        <p:nvSpPr>
          <p:cNvPr id="41" name="Rectangle 40"/>
          <p:cNvSpPr/>
          <p:nvPr/>
        </p:nvSpPr>
        <p:spPr>
          <a:xfrm>
            <a:off x="5732664" y="1517628"/>
            <a:ext cx="2214068" cy="1569660"/>
          </a:xfrm>
          <a:prstGeom prst="rect">
            <a:avLst/>
          </a:prstGeom>
          <a:ln>
            <a:solidFill>
              <a:schemeClr val="tx1">
                <a:lumMod val="95000"/>
                <a:lumOff val="5000"/>
              </a:schemeClr>
            </a:solidFill>
          </a:ln>
        </p:spPr>
        <p:txBody>
          <a:bodyPr wrap="none">
            <a:spAutoFit/>
          </a:bodyPr>
          <a:lstStyle/>
          <a:p>
            <a:pPr>
              <a:buFontTx/>
              <a:buNone/>
              <a:tabLst>
                <a:tab pos="2513013" algn="l"/>
                <a:tab pos="2857500" algn="l"/>
                <a:tab pos="3148013" algn="l"/>
              </a:tabLst>
            </a:pPr>
            <a:r>
              <a:rPr lang="en-US" sz="2400" i="1" dirty="0" smtClean="0"/>
              <a:t>wait</a:t>
            </a:r>
            <a:r>
              <a:rPr lang="en-US" sz="2400" dirty="0" smtClean="0"/>
              <a:t>(</a:t>
            </a:r>
            <a:r>
              <a:rPr lang="en-US" sz="2400" i="1" dirty="0" smtClean="0"/>
              <a:t>S</a:t>
            </a:r>
            <a:r>
              <a:rPr lang="en-US" sz="2400" dirty="0" smtClean="0"/>
              <a:t>){</a:t>
            </a:r>
            <a:endParaRPr lang="en-US" sz="2400" dirty="0"/>
          </a:p>
          <a:p>
            <a:pPr>
              <a:buFontTx/>
              <a:buNone/>
              <a:tabLst>
                <a:tab pos="2513013" algn="l"/>
                <a:tab pos="2857500" algn="l"/>
                <a:tab pos="3148013" algn="l"/>
              </a:tabLst>
            </a:pPr>
            <a:r>
              <a:rPr lang="en-US" sz="2400" dirty="0"/>
              <a:t>     while (</a:t>
            </a:r>
            <a:r>
              <a:rPr lang="en-US" sz="2400" i="1" dirty="0">
                <a:solidFill>
                  <a:srgbClr val="FF0000"/>
                </a:solidFill>
              </a:rPr>
              <a:t>S</a:t>
            </a:r>
            <a:r>
              <a:rPr lang="en-US" sz="2400" dirty="0">
                <a:sym typeface="Symbol" pitchFamily="18" charset="2"/>
              </a:rPr>
              <a:t>&lt;= 0);</a:t>
            </a:r>
            <a:br>
              <a:rPr lang="en-US" sz="2400" dirty="0">
                <a:sym typeface="Symbol" pitchFamily="18" charset="2"/>
              </a:rPr>
            </a:br>
            <a:r>
              <a:rPr lang="en-US" sz="2400" dirty="0">
                <a:sym typeface="Symbol" pitchFamily="18" charset="2"/>
              </a:rPr>
              <a:t>     </a:t>
            </a:r>
            <a:r>
              <a:rPr lang="en-US" sz="2400" i="1" dirty="0">
                <a:solidFill>
                  <a:srgbClr val="FF0000"/>
                </a:solidFill>
              </a:rPr>
              <a:t>S</a:t>
            </a:r>
            <a:r>
              <a:rPr lang="en-US" sz="2400" i="1" dirty="0"/>
              <a:t>--</a:t>
            </a:r>
            <a:r>
              <a:rPr lang="en-US" sz="2400" dirty="0">
                <a:sym typeface="Symbol" pitchFamily="18" charset="2"/>
              </a:rPr>
              <a:t>;</a:t>
            </a:r>
          </a:p>
          <a:p>
            <a:pPr>
              <a:buFontTx/>
              <a:buNone/>
              <a:tabLst>
                <a:tab pos="2513013" algn="l"/>
                <a:tab pos="2857500" algn="l"/>
                <a:tab pos="3148013" algn="l"/>
              </a:tabLst>
            </a:pPr>
            <a:r>
              <a:rPr lang="en-US" sz="2400" dirty="0">
                <a:sym typeface="Symbol" pitchFamily="18" charset="2"/>
              </a:rPr>
              <a:t>}</a:t>
            </a:r>
            <a:endParaRPr lang="en-US" sz="2400" dirty="0"/>
          </a:p>
        </p:txBody>
      </p:sp>
      <p:sp>
        <p:nvSpPr>
          <p:cNvPr id="56" name="Rectangle 55"/>
          <p:cNvSpPr/>
          <p:nvPr/>
        </p:nvSpPr>
        <p:spPr>
          <a:xfrm>
            <a:off x="1836245" y="3130301"/>
            <a:ext cx="1860638" cy="521374"/>
          </a:xfrm>
          <a:prstGeom prst="rect">
            <a:avLst/>
          </a:prstGeom>
          <a:ln>
            <a:solidFill>
              <a:schemeClr val="tx1">
                <a:lumMod val="95000"/>
                <a:lumOff val="5000"/>
              </a:schemeClr>
            </a:solidFill>
          </a:ln>
        </p:spPr>
        <p:txBody>
          <a:bodyPr wrap="none">
            <a:spAutoFit/>
          </a:bodyPr>
          <a:lstStyle/>
          <a:p>
            <a:pPr>
              <a:buFontTx/>
              <a:buNone/>
              <a:tabLst>
                <a:tab pos="2005013" algn="l"/>
                <a:tab pos="2339975" algn="l"/>
                <a:tab pos="2630488" algn="l"/>
              </a:tabLst>
            </a:pPr>
            <a:r>
              <a:rPr lang="en-US" sz="2200" dirty="0" smtClean="0"/>
              <a:t>Critical section</a:t>
            </a:r>
            <a:endParaRPr lang="en-US" sz="2200" dirty="0">
              <a:sym typeface="Symbol" pitchFamily="18" charset="2"/>
            </a:endParaRPr>
          </a:p>
        </p:txBody>
      </p:sp>
      <p:sp>
        <p:nvSpPr>
          <p:cNvPr id="24" name="Rectangle 23"/>
          <p:cNvSpPr/>
          <p:nvPr/>
        </p:nvSpPr>
        <p:spPr>
          <a:xfrm>
            <a:off x="1836245" y="3707640"/>
            <a:ext cx="1329210" cy="461665"/>
          </a:xfrm>
          <a:prstGeom prst="rect">
            <a:avLst/>
          </a:prstGeom>
          <a:ln>
            <a:solidFill>
              <a:schemeClr val="tx1">
                <a:lumMod val="95000"/>
                <a:lumOff val="5000"/>
              </a:schemeClr>
            </a:solidFill>
          </a:ln>
        </p:spPr>
        <p:txBody>
          <a:bodyPr wrap="none">
            <a:spAutoFit/>
          </a:bodyPr>
          <a:lstStyle/>
          <a:p>
            <a:pPr>
              <a:buFontTx/>
              <a:buNone/>
              <a:tabLst>
                <a:tab pos="2513013" algn="l"/>
                <a:tab pos="2857500" algn="l"/>
                <a:tab pos="3148013" algn="l"/>
              </a:tabLst>
            </a:pPr>
            <a:r>
              <a:rPr lang="en-US" sz="2400" i="1" dirty="0" smtClean="0"/>
              <a:t>signal</a:t>
            </a:r>
            <a:r>
              <a:rPr lang="en-US" sz="2400" dirty="0" smtClean="0"/>
              <a:t>(</a:t>
            </a:r>
            <a:r>
              <a:rPr lang="en-US" sz="2400" i="1" dirty="0" smtClean="0"/>
              <a:t>S</a:t>
            </a:r>
            <a:r>
              <a:rPr lang="en-US" sz="2400" dirty="0" smtClean="0"/>
              <a:t>);</a:t>
            </a:r>
            <a:endParaRPr lang="en-US" sz="2400" dirty="0"/>
          </a:p>
        </p:txBody>
      </p:sp>
      <p:sp>
        <p:nvSpPr>
          <p:cNvPr id="25" name="Rectangle 24"/>
          <p:cNvSpPr/>
          <p:nvPr/>
        </p:nvSpPr>
        <p:spPr>
          <a:xfrm>
            <a:off x="864720" y="3692366"/>
            <a:ext cx="327334" cy="430887"/>
          </a:xfrm>
          <a:prstGeom prst="rect">
            <a:avLst/>
          </a:prstGeom>
        </p:spPr>
        <p:txBody>
          <a:bodyPr wrap="none">
            <a:spAutoFit/>
          </a:bodyPr>
          <a:lstStyle/>
          <a:p>
            <a:r>
              <a:rPr lang="en-US" sz="2200" b="1" i="1" dirty="0" smtClean="0">
                <a:solidFill>
                  <a:schemeClr val="tx1">
                    <a:lumMod val="95000"/>
                    <a:lumOff val="5000"/>
                  </a:schemeClr>
                </a:solidFill>
              </a:rPr>
              <a:t>1</a:t>
            </a:r>
            <a:endParaRPr lang="en-US" sz="2200" b="1" dirty="0">
              <a:solidFill>
                <a:schemeClr val="tx1">
                  <a:lumMod val="95000"/>
                  <a:lumOff val="5000"/>
                </a:schemeClr>
              </a:solidFill>
            </a:endParaRPr>
          </a:p>
        </p:txBody>
      </p:sp>
      <p:sp>
        <p:nvSpPr>
          <p:cNvPr id="26" name="Explosion 1 25"/>
          <p:cNvSpPr/>
          <p:nvPr/>
        </p:nvSpPr>
        <p:spPr>
          <a:xfrm>
            <a:off x="3850638" y="4123303"/>
            <a:ext cx="457200" cy="381000"/>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4" name="Rectangle 33"/>
          <p:cNvSpPr/>
          <p:nvPr/>
        </p:nvSpPr>
        <p:spPr>
          <a:xfrm>
            <a:off x="864720" y="2332579"/>
            <a:ext cx="327334" cy="430887"/>
          </a:xfrm>
          <a:prstGeom prst="rect">
            <a:avLst/>
          </a:prstGeom>
        </p:spPr>
        <p:txBody>
          <a:bodyPr wrap="none">
            <a:spAutoFit/>
          </a:bodyPr>
          <a:lstStyle/>
          <a:p>
            <a:r>
              <a:rPr lang="en-US" sz="2200" i="1" dirty="0" smtClean="0"/>
              <a:t>0</a:t>
            </a:r>
            <a:endParaRPr lang="en-US" sz="2200" dirty="0"/>
          </a:p>
        </p:txBody>
      </p:sp>
      <p:cxnSp>
        <p:nvCxnSpPr>
          <p:cNvPr id="5" name="Straight Connector 4"/>
          <p:cNvCxnSpPr/>
          <p:nvPr/>
        </p:nvCxnSpPr>
        <p:spPr>
          <a:xfrm>
            <a:off x="6087281" y="2289064"/>
            <a:ext cx="2935629"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7961972" y="1919732"/>
            <a:ext cx="984565" cy="369332"/>
          </a:xfrm>
          <a:prstGeom prst="rect">
            <a:avLst/>
          </a:prstGeom>
          <a:noFill/>
        </p:spPr>
        <p:txBody>
          <a:bodyPr wrap="none" rtlCol="0">
            <a:spAutoFit/>
          </a:bodyPr>
          <a:lstStyle/>
          <a:p>
            <a:r>
              <a:rPr lang="en-US" dirty="0" smtClean="0">
                <a:solidFill>
                  <a:srgbClr val="FF0000"/>
                </a:solidFill>
                <a:latin typeface="Comic Sans MS" pitchFamily="66" charset="0"/>
              </a:rPr>
              <a:t>Looping</a:t>
            </a:r>
            <a:endParaRPr lang="en-US" dirty="0">
              <a:solidFill>
                <a:srgbClr val="FF0000"/>
              </a:solidFill>
              <a:latin typeface="Comic Sans MS" pitchFamily="66" charset="0"/>
            </a:endParaRPr>
          </a:p>
        </p:txBody>
      </p:sp>
      <p:sp>
        <p:nvSpPr>
          <p:cNvPr id="44" name="Rectangle 43"/>
          <p:cNvSpPr/>
          <p:nvPr/>
        </p:nvSpPr>
        <p:spPr>
          <a:xfrm>
            <a:off x="5747904" y="4123253"/>
            <a:ext cx="2214068" cy="1569660"/>
          </a:xfrm>
          <a:prstGeom prst="rect">
            <a:avLst/>
          </a:prstGeom>
          <a:ln>
            <a:solidFill>
              <a:schemeClr val="tx1">
                <a:lumMod val="95000"/>
                <a:lumOff val="5000"/>
              </a:schemeClr>
            </a:solidFill>
          </a:ln>
        </p:spPr>
        <p:txBody>
          <a:bodyPr wrap="none">
            <a:spAutoFit/>
          </a:bodyPr>
          <a:lstStyle/>
          <a:p>
            <a:pPr>
              <a:buFontTx/>
              <a:buNone/>
              <a:tabLst>
                <a:tab pos="2513013" algn="l"/>
                <a:tab pos="2857500" algn="l"/>
                <a:tab pos="3148013" algn="l"/>
              </a:tabLst>
            </a:pPr>
            <a:r>
              <a:rPr lang="en-US" sz="2400" i="1" dirty="0" smtClean="0"/>
              <a:t>wait</a:t>
            </a:r>
            <a:r>
              <a:rPr lang="en-US" sz="2400" dirty="0" smtClean="0"/>
              <a:t>(</a:t>
            </a:r>
            <a:r>
              <a:rPr lang="en-US" sz="2400" i="1" dirty="0" smtClean="0"/>
              <a:t>S</a:t>
            </a:r>
            <a:r>
              <a:rPr lang="en-US" sz="2400" dirty="0" smtClean="0"/>
              <a:t>){</a:t>
            </a:r>
          </a:p>
          <a:p>
            <a:pPr>
              <a:buFontTx/>
              <a:buNone/>
              <a:tabLst>
                <a:tab pos="2513013" algn="l"/>
                <a:tab pos="2857500" algn="l"/>
                <a:tab pos="3148013" algn="l"/>
              </a:tabLst>
            </a:pPr>
            <a:r>
              <a:rPr lang="en-US" sz="2400" dirty="0"/>
              <a:t> </a:t>
            </a:r>
            <a:r>
              <a:rPr lang="en-US" sz="2400" dirty="0" smtClean="0"/>
              <a:t>    while </a:t>
            </a:r>
            <a:r>
              <a:rPr lang="en-US" sz="2400" dirty="0"/>
              <a:t>(</a:t>
            </a:r>
            <a:r>
              <a:rPr lang="en-US" sz="2400" i="1" dirty="0">
                <a:solidFill>
                  <a:srgbClr val="FF0000"/>
                </a:solidFill>
              </a:rPr>
              <a:t>S</a:t>
            </a:r>
            <a:r>
              <a:rPr lang="en-US" sz="2400" dirty="0">
                <a:sym typeface="Symbol" pitchFamily="18" charset="2"/>
              </a:rPr>
              <a:t>&lt;= 0);</a:t>
            </a:r>
            <a:br>
              <a:rPr lang="en-US" sz="2400" dirty="0">
                <a:sym typeface="Symbol" pitchFamily="18" charset="2"/>
              </a:rPr>
            </a:br>
            <a:r>
              <a:rPr lang="en-US" sz="2400" dirty="0" smtClean="0">
                <a:sym typeface="Symbol" pitchFamily="18" charset="2"/>
              </a:rPr>
              <a:t>     </a:t>
            </a:r>
            <a:r>
              <a:rPr lang="en-US" sz="2400" i="1" dirty="0" smtClean="0">
                <a:solidFill>
                  <a:srgbClr val="FF0000"/>
                </a:solidFill>
              </a:rPr>
              <a:t>S</a:t>
            </a:r>
            <a:r>
              <a:rPr lang="en-US" sz="2400" i="1" dirty="0" smtClean="0"/>
              <a:t>--</a:t>
            </a:r>
            <a:r>
              <a:rPr lang="en-US" sz="2400" dirty="0" smtClean="0">
                <a:sym typeface="Symbol" pitchFamily="18" charset="2"/>
              </a:rPr>
              <a:t>;</a:t>
            </a:r>
          </a:p>
          <a:p>
            <a:pPr>
              <a:buFontTx/>
              <a:buNone/>
              <a:tabLst>
                <a:tab pos="2513013" algn="l"/>
                <a:tab pos="2857500" algn="l"/>
                <a:tab pos="3148013" algn="l"/>
              </a:tabLst>
            </a:pPr>
            <a:r>
              <a:rPr lang="en-US" sz="2400" dirty="0">
                <a:sym typeface="Symbol" pitchFamily="18" charset="2"/>
              </a:rPr>
              <a:t>}</a:t>
            </a:r>
            <a:endParaRPr lang="en-US" sz="2400" dirty="0" smtClean="0"/>
          </a:p>
        </p:txBody>
      </p:sp>
      <p:sp>
        <p:nvSpPr>
          <p:cNvPr id="46" name="Rectangle 45"/>
          <p:cNvSpPr/>
          <p:nvPr/>
        </p:nvSpPr>
        <p:spPr>
          <a:xfrm>
            <a:off x="5785087" y="5727026"/>
            <a:ext cx="1860638" cy="521374"/>
          </a:xfrm>
          <a:prstGeom prst="rect">
            <a:avLst/>
          </a:prstGeom>
          <a:ln>
            <a:solidFill>
              <a:schemeClr val="tx1">
                <a:lumMod val="95000"/>
                <a:lumOff val="5000"/>
              </a:schemeClr>
            </a:solidFill>
          </a:ln>
        </p:spPr>
        <p:txBody>
          <a:bodyPr wrap="none">
            <a:spAutoFit/>
          </a:bodyPr>
          <a:lstStyle/>
          <a:p>
            <a:pPr>
              <a:buFontTx/>
              <a:buNone/>
              <a:tabLst>
                <a:tab pos="2005013" algn="l"/>
                <a:tab pos="2339975" algn="l"/>
                <a:tab pos="2630488" algn="l"/>
              </a:tabLst>
            </a:pPr>
            <a:r>
              <a:rPr lang="en-US" sz="2200" dirty="0" smtClean="0"/>
              <a:t>Critical section</a:t>
            </a:r>
            <a:endParaRPr lang="en-US" sz="2200" dirty="0">
              <a:sym typeface="Symbol" pitchFamily="18" charset="2"/>
            </a:endParaRPr>
          </a:p>
        </p:txBody>
      </p:sp>
      <p:sp>
        <p:nvSpPr>
          <p:cNvPr id="47" name="Rectangle 46"/>
          <p:cNvSpPr/>
          <p:nvPr/>
        </p:nvSpPr>
        <p:spPr>
          <a:xfrm>
            <a:off x="5747904" y="6320135"/>
            <a:ext cx="1329210" cy="461665"/>
          </a:xfrm>
          <a:prstGeom prst="rect">
            <a:avLst/>
          </a:prstGeom>
          <a:ln>
            <a:solidFill>
              <a:schemeClr val="tx1">
                <a:lumMod val="95000"/>
                <a:lumOff val="5000"/>
              </a:schemeClr>
            </a:solidFill>
          </a:ln>
        </p:spPr>
        <p:txBody>
          <a:bodyPr wrap="none">
            <a:spAutoFit/>
          </a:bodyPr>
          <a:lstStyle/>
          <a:p>
            <a:pPr>
              <a:buFontTx/>
              <a:buNone/>
              <a:tabLst>
                <a:tab pos="2513013" algn="l"/>
                <a:tab pos="2857500" algn="l"/>
                <a:tab pos="3148013" algn="l"/>
              </a:tabLst>
            </a:pPr>
            <a:r>
              <a:rPr lang="en-US" sz="2400" i="1" dirty="0" smtClean="0"/>
              <a:t>signal</a:t>
            </a:r>
            <a:r>
              <a:rPr lang="en-US" sz="2400" dirty="0" smtClean="0"/>
              <a:t>(</a:t>
            </a:r>
            <a:r>
              <a:rPr lang="en-US" sz="2400" i="1" dirty="0" smtClean="0"/>
              <a:t>S</a:t>
            </a:r>
            <a:r>
              <a:rPr lang="en-US" sz="2400" dirty="0" smtClean="0"/>
              <a:t>);</a:t>
            </a:r>
            <a:endParaRPr lang="en-US" sz="2400" dirty="0"/>
          </a:p>
        </p:txBody>
      </p:sp>
      <p:sp>
        <p:nvSpPr>
          <p:cNvPr id="49" name="Rectangle 48"/>
          <p:cNvSpPr/>
          <p:nvPr/>
        </p:nvSpPr>
        <p:spPr>
          <a:xfrm>
            <a:off x="829051" y="5772269"/>
            <a:ext cx="327334" cy="430887"/>
          </a:xfrm>
          <a:prstGeom prst="rect">
            <a:avLst/>
          </a:prstGeom>
        </p:spPr>
        <p:txBody>
          <a:bodyPr wrap="none">
            <a:spAutoFit/>
          </a:bodyPr>
          <a:lstStyle/>
          <a:p>
            <a:r>
              <a:rPr lang="en-US" sz="2200" b="1" i="1" dirty="0" smtClean="0">
                <a:solidFill>
                  <a:srgbClr val="FF0000"/>
                </a:solidFill>
              </a:rPr>
              <a:t>0</a:t>
            </a:r>
            <a:endParaRPr lang="en-US" sz="2200" b="1" dirty="0">
              <a:solidFill>
                <a:srgbClr val="FF0000"/>
              </a:solidFill>
            </a:endParaRPr>
          </a:p>
        </p:txBody>
      </p:sp>
      <p:sp>
        <p:nvSpPr>
          <p:cNvPr id="2" name="Slide Number Placeholder 1"/>
          <p:cNvSpPr>
            <a:spLocks noGrp="1"/>
          </p:cNvSpPr>
          <p:nvPr>
            <p:ph type="sldNum" sz="quarter" idx="12"/>
          </p:nvPr>
        </p:nvSpPr>
        <p:spPr/>
        <p:txBody>
          <a:bodyPr/>
          <a:lstStyle/>
          <a:p>
            <a:fld id="{B6F15528-21DE-4FAA-801E-634DDDAF4B2B}" type="slidenum">
              <a:rPr lang="en-US" smtClean="0"/>
              <a:pPr/>
              <a:t>48</a:t>
            </a:fld>
            <a:endParaRPr lang="en-US"/>
          </a:p>
        </p:txBody>
      </p:sp>
    </p:spTree>
    <p:extLst>
      <p:ext uri="{BB962C8B-B14F-4D97-AF65-F5344CB8AC3E}">
        <p14:creationId xmlns:p14="http://schemas.microsoft.com/office/powerpoint/2010/main" val="34982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44" grpId="0" animBg="1"/>
      <p:bldP spid="46" grpId="0" animBg="1"/>
      <p:bldP spid="47" grpId="0" animBg="1"/>
      <p:bldP spid="49"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algn="ctr" eaLnBrk="0" fontAlgn="base" hangingPunct="0">
              <a:spcBef>
                <a:spcPct val="0"/>
              </a:spcBef>
              <a:spcAft>
                <a:spcPct val="0"/>
              </a:spcAft>
              <a:defRPr>
                <a:solidFill>
                  <a:schemeClr val="tx1"/>
                </a:solidFill>
                <a:latin typeface="Helvetica" pitchFamily="34" charset="0"/>
              </a:defRPr>
            </a:lvl6pPr>
            <a:lvl7pPr marL="2971800" indent="-228600" algn="ctr" eaLnBrk="0" fontAlgn="base" hangingPunct="0">
              <a:spcBef>
                <a:spcPct val="0"/>
              </a:spcBef>
              <a:spcAft>
                <a:spcPct val="0"/>
              </a:spcAft>
              <a:defRPr>
                <a:solidFill>
                  <a:schemeClr val="tx1"/>
                </a:solidFill>
                <a:latin typeface="Helvetica" pitchFamily="34" charset="0"/>
              </a:defRPr>
            </a:lvl7pPr>
            <a:lvl8pPr marL="3429000" indent="-228600" algn="ctr" eaLnBrk="0" fontAlgn="base" hangingPunct="0">
              <a:spcBef>
                <a:spcPct val="0"/>
              </a:spcBef>
              <a:spcAft>
                <a:spcPct val="0"/>
              </a:spcAft>
              <a:defRPr>
                <a:solidFill>
                  <a:schemeClr val="tx1"/>
                </a:solidFill>
                <a:latin typeface="Helvetica" pitchFamily="34" charset="0"/>
              </a:defRPr>
            </a:lvl8pPr>
            <a:lvl9pPr marL="3886200" indent="-228600" algn="ctr" eaLnBrk="0" fontAlgn="base" hangingPunct="0">
              <a:spcBef>
                <a:spcPct val="0"/>
              </a:spcBef>
              <a:spcAft>
                <a:spcPct val="0"/>
              </a:spcAft>
              <a:defRPr>
                <a:solidFill>
                  <a:schemeClr val="tx1"/>
                </a:solidFill>
                <a:latin typeface="Helvetica" pitchFamily="34" charset="0"/>
              </a:defRPr>
            </a:lvl9pPr>
          </a:lstStyle>
          <a:p>
            <a:r>
              <a:rPr lang="en-US" smtClean="0"/>
              <a:t>Operating Systems</a:t>
            </a:r>
          </a:p>
          <a:p>
            <a:endParaRPr lang="en-US" smtClean="0"/>
          </a:p>
        </p:txBody>
      </p:sp>
      <p:sp>
        <p:nvSpPr>
          <p:cNvPr id="8195" name="Rectangle 2"/>
          <p:cNvSpPr>
            <a:spLocks noChangeArrowheads="1"/>
          </p:cNvSpPr>
          <p:nvPr/>
        </p:nvSpPr>
        <p:spPr bwMode="auto">
          <a:xfrm>
            <a:off x="684213" y="342900"/>
            <a:ext cx="7831137" cy="685800"/>
          </a:xfrm>
          <a:prstGeom prst="rect">
            <a:avLst/>
          </a:prstGeom>
          <a:solidFill>
            <a:schemeClr val="bg1"/>
          </a:solidFill>
          <a:ln w="9525">
            <a:solidFill>
              <a:schemeClr val="tx1"/>
            </a:solidFill>
            <a:miter lim="800000"/>
            <a:headEnd/>
            <a:tailEnd/>
          </a:ln>
          <a:effectLst>
            <a:outerShdw dist="107763" dir="2700000" algn="ctr" rotWithShape="0">
              <a:schemeClr val="tx1"/>
            </a:outerShdw>
          </a:effectLst>
        </p:spPr>
        <p:txBody>
          <a:bodyPr wrap="none" anchor="ctr"/>
          <a:lstStyle/>
          <a:p>
            <a:endParaRPr lang="en-US"/>
          </a:p>
        </p:txBody>
      </p:sp>
      <p:sp>
        <p:nvSpPr>
          <p:cNvPr id="8196" name="Rectangle 3"/>
          <p:cNvSpPr>
            <a:spLocks noGrp="1" noChangeArrowheads="1"/>
          </p:cNvSpPr>
          <p:nvPr>
            <p:ph type="title"/>
          </p:nvPr>
        </p:nvSpPr>
        <p:spPr>
          <a:xfrm>
            <a:off x="457200" y="152400"/>
            <a:ext cx="8229600" cy="1143000"/>
          </a:xfrm>
        </p:spPr>
        <p:txBody>
          <a:bodyPr>
            <a:normAutofit/>
          </a:bodyPr>
          <a:lstStyle/>
          <a:p>
            <a:r>
              <a:rPr lang="en-US" sz="3500" dirty="0" smtClean="0"/>
              <a:t>Incorrect Usage of Semaphore: Deadlock</a:t>
            </a:r>
          </a:p>
        </p:txBody>
      </p:sp>
      <p:cxnSp>
        <p:nvCxnSpPr>
          <p:cNvPr id="28" name="Straight Arrow Connector 27"/>
          <p:cNvCxnSpPr/>
          <p:nvPr/>
        </p:nvCxnSpPr>
        <p:spPr>
          <a:xfrm>
            <a:off x="609600" y="1303866"/>
            <a:ext cx="0" cy="39624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0" y="4885266"/>
            <a:ext cx="689035" cy="369332"/>
          </a:xfrm>
          <a:prstGeom prst="rect">
            <a:avLst/>
          </a:prstGeom>
          <a:noFill/>
        </p:spPr>
        <p:txBody>
          <a:bodyPr wrap="none" rtlCol="0">
            <a:spAutoFit/>
          </a:bodyPr>
          <a:lstStyle/>
          <a:p>
            <a:r>
              <a:rPr lang="en-US" dirty="0" smtClean="0"/>
              <a:t>Time</a:t>
            </a:r>
            <a:endParaRPr lang="en-US" dirty="0"/>
          </a:p>
        </p:txBody>
      </p:sp>
      <p:sp>
        <p:nvSpPr>
          <p:cNvPr id="15" name="Rectangle 14"/>
          <p:cNvSpPr/>
          <p:nvPr/>
        </p:nvSpPr>
        <p:spPr>
          <a:xfrm>
            <a:off x="3872979" y="1759350"/>
            <a:ext cx="1143262" cy="461665"/>
          </a:xfrm>
          <a:prstGeom prst="rect">
            <a:avLst/>
          </a:prstGeom>
          <a:ln>
            <a:solidFill>
              <a:schemeClr val="tx1">
                <a:lumMod val="95000"/>
                <a:lumOff val="5000"/>
              </a:schemeClr>
            </a:solidFill>
          </a:ln>
        </p:spPr>
        <p:txBody>
          <a:bodyPr wrap="none">
            <a:spAutoFit/>
          </a:bodyPr>
          <a:lstStyle/>
          <a:p>
            <a:pPr>
              <a:buFontTx/>
              <a:buNone/>
              <a:tabLst>
                <a:tab pos="2513013" algn="l"/>
                <a:tab pos="2857500" algn="l"/>
                <a:tab pos="3148013" algn="l"/>
              </a:tabLst>
            </a:pPr>
            <a:r>
              <a:rPr lang="en-US" sz="2400" i="1" dirty="0"/>
              <a:t>wait</a:t>
            </a:r>
            <a:r>
              <a:rPr lang="en-US" sz="2400" dirty="0"/>
              <a:t>(</a:t>
            </a:r>
            <a:r>
              <a:rPr lang="en-US" sz="2400" i="1" dirty="0"/>
              <a:t>S</a:t>
            </a:r>
            <a:r>
              <a:rPr lang="en-US" sz="2400" dirty="0"/>
              <a:t>);</a:t>
            </a:r>
            <a:endParaRPr lang="en-US" sz="2400" dirty="0" smtClean="0"/>
          </a:p>
        </p:txBody>
      </p:sp>
      <p:sp>
        <p:nvSpPr>
          <p:cNvPr id="3" name="Rectangle 2"/>
          <p:cNvSpPr/>
          <p:nvPr/>
        </p:nvSpPr>
        <p:spPr>
          <a:xfrm>
            <a:off x="864720" y="1371600"/>
            <a:ext cx="327334" cy="430887"/>
          </a:xfrm>
          <a:prstGeom prst="rect">
            <a:avLst/>
          </a:prstGeom>
        </p:spPr>
        <p:txBody>
          <a:bodyPr wrap="none">
            <a:spAutoFit/>
          </a:bodyPr>
          <a:lstStyle/>
          <a:p>
            <a:r>
              <a:rPr lang="en-US" sz="2200" i="1" dirty="0" smtClean="0"/>
              <a:t>1</a:t>
            </a:r>
            <a:endParaRPr lang="en-US" sz="2200" dirty="0"/>
          </a:p>
        </p:txBody>
      </p:sp>
      <p:sp>
        <p:nvSpPr>
          <p:cNvPr id="33" name="TextBox 32"/>
          <p:cNvSpPr txBox="1"/>
          <p:nvPr/>
        </p:nvSpPr>
        <p:spPr>
          <a:xfrm>
            <a:off x="4195183" y="1020721"/>
            <a:ext cx="498855" cy="461665"/>
          </a:xfrm>
          <a:prstGeom prst="rect">
            <a:avLst/>
          </a:prstGeom>
          <a:noFill/>
        </p:spPr>
        <p:txBody>
          <a:bodyPr wrap="none" rtlCol="0">
            <a:spAutoFit/>
          </a:bodyPr>
          <a:lstStyle/>
          <a:p>
            <a:r>
              <a:rPr lang="en-US" sz="2400" dirty="0" smtClean="0"/>
              <a:t>P0</a:t>
            </a:r>
            <a:endParaRPr lang="en-US" sz="2400" dirty="0"/>
          </a:p>
        </p:txBody>
      </p:sp>
      <p:sp>
        <p:nvSpPr>
          <p:cNvPr id="36" name="Rectangle 35"/>
          <p:cNvSpPr/>
          <p:nvPr/>
        </p:nvSpPr>
        <p:spPr>
          <a:xfrm>
            <a:off x="906294" y="1051499"/>
            <a:ext cx="312906" cy="430887"/>
          </a:xfrm>
          <a:prstGeom prst="rect">
            <a:avLst/>
          </a:prstGeom>
        </p:spPr>
        <p:txBody>
          <a:bodyPr wrap="none">
            <a:spAutoFit/>
          </a:bodyPr>
          <a:lstStyle/>
          <a:p>
            <a:r>
              <a:rPr lang="en-US" sz="2200" i="1" dirty="0" smtClean="0"/>
              <a:t>S</a:t>
            </a:r>
            <a:endParaRPr lang="en-US" sz="2200" dirty="0"/>
          </a:p>
        </p:txBody>
      </p:sp>
      <p:sp>
        <p:nvSpPr>
          <p:cNvPr id="38" name="TextBox 37"/>
          <p:cNvSpPr txBox="1"/>
          <p:nvPr/>
        </p:nvSpPr>
        <p:spPr>
          <a:xfrm>
            <a:off x="6892545" y="1059180"/>
            <a:ext cx="498855" cy="461665"/>
          </a:xfrm>
          <a:prstGeom prst="rect">
            <a:avLst/>
          </a:prstGeom>
          <a:noFill/>
        </p:spPr>
        <p:txBody>
          <a:bodyPr wrap="none" rtlCol="0">
            <a:spAutoFit/>
          </a:bodyPr>
          <a:lstStyle/>
          <a:p>
            <a:r>
              <a:rPr lang="en-US" sz="2400" dirty="0" smtClean="0"/>
              <a:t>P1</a:t>
            </a:r>
            <a:endParaRPr lang="en-US" sz="2400" dirty="0"/>
          </a:p>
        </p:txBody>
      </p:sp>
      <p:sp>
        <p:nvSpPr>
          <p:cNvPr id="41" name="Rectangle 40"/>
          <p:cNvSpPr/>
          <p:nvPr/>
        </p:nvSpPr>
        <p:spPr>
          <a:xfrm>
            <a:off x="6625132" y="3988496"/>
            <a:ext cx="1208985" cy="424732"/>
          </a:xfrm>
          <a:prstGeom prst="rect">
            <a:avLst/>
          </a:prstGeom>
          <a:ln>
            <a:solidFill>
              <a:schemeClr val="tx1">
                <a:lumMod val="95000"/>
                <a:lumOff val="5000"/>
              </a:schemeClr>
            </a:solidFill>
          </a:ln>
        </p:spPr>
        <p:txBody>
          <a:bodyPr wrap="none">
            <a:spAutoFit/>
          </a:bodyPr>
          <a:lstStyle/>
          <a:p>
            <a:pPr>
              <a:lnSpc>
                <a:spcPct val="90000"/>
              </a:lnSpc>
              <a:buFontTx/>
              <a:buNone/>
              <a:tabLst>
                <a:tab pos="1887538" algn="ctr"/>
                <a:tab pos="4572000" algn="ctr"/>
              </a:tabLst>
            </a:pPr>
            <a:r>
              <a:rPr lang="en-US" sz="2400" i="1" dirty="0"/>
              <a:t>wait</a:t>
            </a:r>
            <a:r>
              <a:rPr lang="en-US" sz="2400" dirty="0"/>
              <a:t>(</a:t>
            </a:r>
            <a:r>
              <a:rPr lang="en-US" sz="2400" i="1" dirty="0"/>
              <a:t>Q</a:t>
            </a:r>
            <a:r>
              <a:rPr lang="en-US" sz="2400" dirty="0"/>
              <a:t>);</a:t>
            </a:r>
          </a:p>
        </p:txBody>
      </p:sp>
      <p:sp>
        <p:nvSpPr>
          <p:cNvPr id="48" name="Explosion 1 47"/>
          <p:cNvSpPr/>
          <p:nvPr/>
        </p:nvSpPr>
        <p:spPr>
          <a:xfrm>
            <a:off x="7396454" y="7174093"/>
            <a:ext cx="457200" cy="381000"/>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7" name="Rectangle 26"/>
          <p:cNvSpPr/>
          <p:nvPr/>
        </p:nvSpPr>
        <p:spPr>
          <a:xfrm>
            <a:off x="2125494" y="1016913"/>
            <a:ext cx="372218" cy="430887"/>
          </a:xfrm>
          <a:prstGeom prst="rect">
            <a:avLst/>
          </a:prstGeom>
        </p:spPr>
        <p:txBody>
          <a:bodyPr wrap="none">
            <a:spAutoFit/>
          </a:bodyPr>
          <a:lstStyle/>
          <a:p>
            <a:r>
              <a:rPr lang="en-US" sz="2200" i="1" dirty="0" smtClean="0"/>
              <a:t>Q</a:t>
            </a:r>
            <a:endParaRPr lang="en-US" sz="2200" dirty="0"/>
          </a:p>
        </p:txBody>
      </p:sp>
      <p:sp>
        <p:nvSpPr>
          <p:cNvPr id="30" name="Rectangle 29"/>
          <p:cNvSpPr/>
          <p:nvPr/>
        </p:nvSpPr>
        <p:spPr>
          <a:xfrm>
            <a:off x="2170378" y="1402378"/>
            <a:ext cx="327334" cy="430887"/>
          </a:xfrm>
          <a:prstGeom prst="rect">
            <a:avLst/>
          </a:prstGeom>
        </p:spPr>
        <p:txBody>
          <a:bodyPr wrap="none">
            <a:spAutoFit/>
          </a:bodyPr>
          <a:lstStyle/>
          <a:p>
            <a:r>
              <a:rPr lang="en-US" sz="2200" i="1" dirty="0" smtClean="0"/>
              <a:t>1</a:t>
            </a:r>
            <a:endParaRPr lang="en-US" sz="2200" dirty="0"/>
          </a:p>
        </p:txBody>
      </p:sp>
      <p:sp>
        <p:nvSpPr>
          <p:cNvPr id="31" name="Rectangle 30"/>
          <p:cNvSpPr/>
          <p:nvPr/>
        </p:nvSpPr>
        <p:spPr>
          <a:xfrm>
            <a:off x="3886200" y="2303587"/>
            <a:ext cx="1208985" cy="461665"/>
          </a:xfrm>
          <a:prstGeom prst="rect">
            <a:avLst/>
          </a:prstGeom>
          <a:ln>
            <a:solidFill>
              <a:schemeClr val="tx1">
                <a:lumMod val="95000"/>
                <a:lumOff val="5000"/>
              </a:schemeClr>
            </a:solidFill>
          </a:ln>
        </p:spPr>
        <p:txBody>
          <a:bodyPr wrap="none">
            <a:spAutoFit/>
          </a:bodyPr>
          <a:lstStyle/>
          <a:p>
            <a:pPr>
              <a:buFontTx/>
              <a:buNone/>
              <a:tabLst>
                <a:tab pos="2513013" algn="l"/>
                <a:tab pos="2857500" algn="l"/>
                <a:tab pos="3148013" algn="l"/>
              </a:tabLst>
            </a:pPr>
            <a:r>
              <a:rPr lang="en-US" sz="2400" i="1" dirty="0" smtClean="0"/>
              <a:t>wait</a:t>
            </a:r>
            <a:r>
              <a:rPr lang="en-US" sz="2400" dirty="0" smtClean="0"/>
              <a:t>(</a:t>
            </a:r>
            <a:r>
              <a:rPr lang="en-US" sz="2400" i="1" dirty="0"/>
              <a:t>Q</a:t>
            </a:r>
            <a:r>
              <a:rPr lang="en-US" sz="2400" dirty="0" smtClean="0"/>
              <a:t>);</a:t>
            </a:r>
          </a:p>
        </p:txBody>
      </p:sp>
      <p:sp>
        <p:nvSpPr>
          <p:cNvPr id="32" name="Rectangle 31"/>
          <p:cNvSpPr/>
          <p:nvPr/>
        </p:nvSpPr>
        <p:spPr>
          <a:xfrm>
            <a:off x="6638353" y="4532733"/>
            <a:ext cx="1143262" cy="424732"/>
          </a:xfrm>
          <a:prstGeom prst="rect">
            <a:avLst/>
          </a:prstGeom>
          <a:ln>
            <a:solidFill>
              <a:schemeClr val="tx1">
                <a:lumMod val="95000"/>
                <a:lumOff val="5000"/>
              </a:schemeClr>
            </a:solidFill>
          </a:ln>
        </p:spPr>
        <p:txBody>
          <a:bodyPr wrap="none">
            <a:spAutoFit/>
          </a:bodyPr>
          <a:lstStyle/>
          <a:p>
            <a:pPr>
              <a:lnSpc>
                <a:spcPct val="90000"/>
              </a:lnSpc>
              <a:buFontTx/>
              <a:buNone/>
              <a:tabLst>
                <a:tab pos="1887538" algn="ctr"/>
                <a:tab pos="4572000" algn="ctr"/>
              </a:tabLst>
            </a:pPr>
            <a:r>
              <a:rPr lang="en-US" sz="2400" i="1" dirty="0" smtClean="0"/>
              <a:t>wait</a:t>
            </a:r>
            <a:r>
              <a:rPr lang="en-US" sz="2400" dirty="0" smtClean="0"/>
              <a:t>(</a:t>
            </a:r>
            <a:r>
              <a:rPr lang="en-US" sz="2400" i="1" dirty="0" smtClean="0"/>
              <a:t>S</a:t>
            </a:r>
            <a:r>
              <a:rPr lang="en-US" sz="2400" dirty="0" smtClean="0"/>
              <a:t>);</a:t>
            </a:r>
            <a:endParaRPr lang="en-US" sz="2400" dirty="0"/>
          </a:p>
        </p:txBody>
      </p:sp>
      <p:sp>
        <p:nvSpPr>
          <p:cNvPr id="35" name="Rectangle 34"/>
          <p:cNvSpPr/>
          <p:nvPr/>
        </p:nvSpPr>
        <p:spPr>
          <a:xfrm>
            <a:off x="3886200" y="2832522"/>
            <a:ext cx="1329210" cy="461665"/>
          </a:xfrm>
          <a:prstGeom prst="rect">
            <a:avLst/>
          </a:prstGeom>
          <a:ln>
            <a:solidFill>
              <a:schemeClr val="tx1">
                <a:lumMod val="95000"/>
                <a:lumOff val="5000"/>
              </a:schemeClr>
            </a:solidFill>
          </a:ln>
        </p:spPr>
        <p:txBody>
          <a:bodyPr wrap="none">
            <a:spAutoFit/>
          </a:bodyPr>
          <a:lstStyle/>
          <a:p>
            <a:pPr>
              <a:buFontTx/>
              <a:buNone/>
              <a:tabLst>
                <a:tab pos="2513013" algn="l"/>
                <a:tab pos="2857500" algn="l"/>
                <a:tab pos="3148013" algn="l"/>
              </a:tabLst>
            </a:pPr>
            <a:r>
              <a:rPr lang="en-US" sz="2400" i="1" dirty="0" smtClean="0"/>
              <a:t>signal</a:t>
            </a:r>
            <a:r>
              <a:rPr lang="en-US" sz="2400" dirty="0" smtClean="0"/>
              <a:t>(</a:t>
            </a:r>
            <a:r>
              <a:rPr lang="en-US" sz="2400" i="1" dirty="0" smtClean="0"/>
              <a:t>S</a:t>
            </a:r>
            <a:r>
              <a:rPr lang="en-US" sz="2400" dirty="0"/>
              <a:t>);</a:t>
            </a:r>
            <a:endParaRPr lang="en-US" sz="2400" dirty="0" smtClean="0"/>
          </a:p>
        </p:txBody>
      </p:sp>
      <p:sp>
        <p:nvSpPr>
          <p:cNvPr id="37" name="Rectangle 36"/>
          <p:cNvSpPr/>
          <p:nvPr/>
        </p:nvSpPr>
        <p:spPr>
          <a:xfrm>
            <a:off x="6638353" y="5061668"/>
            <a:ext cx="1372492" cy="424732"/>
          </a:xfrm>
          <a:prstGeom prst="rect">
            <a:avLst/>
          </a:prstGeom>
          <a:ln>
            <a:solidFill>
              <a:schemeClr val="tx1">
                <a:lumMod val="95000"/>
                <a:lumOff val="5000"/>
              </a:schemeClr>
            </a:solidFill>
          </a:ln>
        </p:spPr>
        <p:txBody>
          <a:bodyPr wrap="none">
            <a:spAutoFit/>
          </a:bodyPr>
          <a:lstStyle/>
          <a:p>
            <a:pPr>
              <a:lnSpc>
                <a:spcPct val="90000"/>
              </a:lnSpc>
              <a:buFontTx/>
              <a:buNone/>
              <a:tabLst>
                <a:tab pos="1887538" algn="ctr"/>
                <a:tab pos="4572000" algn="ctr"/>
              </a:tabLst>
            </a:pPr>
            <a:r>
              <a:rPr lang="en-US" sz="2400" dirty="0" smtClean="0"/>
              <a:t>signal(</a:t>
            </a:r>
            <a:r>
              <a:rPr lang="en-US" sz="2400" i="1" dirty="0" smtClean="0"/>
              <a:t>Q</a:t>
            </a:r>
            <a:r>
              <a:rPr lang="en-US" sz="2400" dirty="0"/>
              <a:t>);</a:t>
            </a:r>
          </a:p>
        </p:txBody>
      </p:sp>
      <p:sp>
        <p:nvSpPr>
          <p:cNvPr id="39" name="Rectangle 38"/>
          <p:cNvSpPr/>
          <p:nvPr/>
        </p:nvSpPr>
        <p:spPr>
          <a:xfrm>
            <a:off x="3886200" y="3365922"/>
            <a:ext cx="1394934" cy="461665"/>
          </a:xfrm>
          <a:prstGeom prst="rect">
            <a:avLst/>
          </a:prstGeom>
          <a:ln>
            <a:solidFill>
              <a:schemeClr val="tx1">
                <a:lumMod val="95000"/>
                <a:lumOff val="5000"/>
              </a:schemeClr>
            </a:solidFill>
          </a:ln>
        </p:spPr>
        <p:txBody>
          <a:bodyPr wrap="none">
            <a:spAutoFit/>
          </a:bodyPr>
          <a:lstStyle/>
          <a:p>
            <a:pPr>
              <a:buFontTx/>
              <a:buNone/>
              <a:tabLst>
                <a:tab pos="2513013" algn="l"/>
                <a:tab pos="2857500" algn="l"/>
                <a:tab pos="3148013" algn="l"/>
              </a:tabLst>
            </a:pPr>
            <a:r>
              <a:rPr lang="en-US" sz="2400" i="1" dirty="0" smtClean="0"/>
              <a:t>signal</a:t>
            </a:r>
            <a:r>
              <a:rPr lang="en-US" sz="2400" dirty="0" smtClean="0"/>
              <a:t>(</a:t>
            </a:r>
            <a:r>
              <a:rPr lang="en-US" sz="2400" i="1" dirty="0" smtClean="0"/>
              <a:t>Q</a:t>
            </a:r>
            <a:r>
              <a:rPr lang="en-US" sz="2400" dirty="0" smtClean="0"/>
              <a:t>);</a:t>
            </a:r>
          </a:p>
        </p:txBody>
      </p:sp>
      <p:sp>
        <p:nvSpPr>
          <p:cNvPr id="40" name="Rectangle 39"/>
          <p:cNvSpPr/>
          <p:nvPr/>
        </p:nvSpPr>
        <p:spPr>
          <a:xfrm>
            <a:off x="6638353" y="5595068"/>
            <a:ext cx="1329210" cy="424732"/>
          </a:xfrm>
          <a:prstGeom prst="rect">
            <a:avLst/>
          </a:prstGeom>
          <a:ln>
            <a:solidFill>
              <a:schemeClr val="tx1">
                <a:lumMod val="95000"/>
                <a:lumOff val="5000"/>
              </a:schemeClr>
            </a:solidFill>
          </a:ln>
        </p:spPr>
        <p:txBody>
          <a:bodyPr wrap="none">
            <a:spAutoFit/>
          </a:bodyPr>
          <a:lstStyle/>
          <a:p>
            <a:pPr>
              <a:lnSpc>
                <a:spcPct val="90000"/>
              </a:lnSpc>
              <a:buFontTx/>
              <a:buNone/>
              <a:tabLst>
                <a:tab pos="1887538" algn="ctr"/>
                <a:tab pos="4572000" algn="ctr"/>
              </a:tabLst>
            </a:pPr>
            <a:r>
              <a:rPr lang="en-US" sz="2400" i="1" dirty="0" smtClean="0"/>
              <a:t>signal</a:t>
            </a:r>
            <a:r>
              <a:rPr lang="en-US" sz="2400" dirty="0" smtClean="0"/>
              <a:t>(</a:t>
            </a:r>
            <a:r>
              <a:rPr lang="en-US" sz="2400" i="1" dirty="0" smtClean="0"/>
              <a:t>S</a:t>
            </a:r>
            <a:r>
              <a:rPr lang="en-US" sz="2400" dirty="0" smtClean="0"/>
              <a:t>);</a:t>
            </a:r>
            <a:endParaRPr lang="en-US" sz="2400" dirty="0"/>
          </a:p>
        </p:txBody>
      </p:sp>
      <p:sp>
        <p:nvSpPr>
          <p:cNvPr id="42" name="Rectangle 41"/>
          <p:cNvSpPr/>
          <p:nvPr/>
        </p:nvSpPr>
        <p:spPr>
          <a:xfrm>
            <a:off x="881608" y="1778913"/>
            <a:ext cx="327334" cy="430887"/>
          </a:xfrm>
          <a:prstGeom prst="rect">
            <a:avLst/>
          </a:prstGeom>
        </p:spPr>
        <p:txBody>
          <a:bodyPr wrap="none">
            <a:spAutoFit/>
          </a:bodyPr>
          <a:lstStyle/>
          <a:p>
            <a:r>
              <a:rPr lang="en-US" sz="2200" b="1" i="1" dirty="0" smtClean="0"/>
              <a:t>0</a:t>
            </a:r>
            <a:endParaRPr lang="en-US" sz="2200" b="1" dirty="0"/>
          </a:p>
        </p:txBody>
      </p:sp>
      <p:sp>
        <p:nvSpPr>
          <p:cNvPr id="43" name="Rectangle 42"/>
          <p:cNvSpPr/>
          <p:nvPr/>
        </p:nvSpPr>
        <p:spPr>
          <a:xfrm>
            <a:off x="2187266" y="1783378"/>
            <a:ext cx="327334" cy="430887"/>
          </a:xfrm>
          <a:prstGeom prst="rect">
            <a:avLst/>
          </a:prstGeom>
        </p:spPr>
        <p:txBody>
          <a:bodyPr wrap="none">
            <a:spAutoFit/>
          </a:bodyPr>
          <a:lstStyle/>
          <a:p>
            <a:r>
              <a:rPr lang="en-US" sz="2200" i="1" dirty="0" smtClean="0"/>
              <a:t>1</a:t>
            </a:r>
            <a:endParaRPr lang="en-US" sz="2200" dirty="0"/>
          </a:p>
        </p:txBody>
      </p:sp>
      <p:sp>
        <p:nvSpPr>
          <p:cNvPr id="45" name="Rectangle 44"/>
          <p:cNvSpPr/>
          <p:nvPr/>
        </p:nvSpPr>
        <p:spPr>
          <a:xfrm>
            <a:off x="914400" y="2362200"/>
            <a:ext cx="327334" cy="430887"/>
          </a:xfrm>
          <a:prstGeom prst="rect">
            <a:avLst/>
          </a:prstGeom>
        </p:spPr>
        <p:txBody>
          <a:bodyPr wrap="none">
            <a:spAutoFit/>
          </a:bodyPr>
          <a:lstStyle/>
          <a:p>
            <a:r>
              <a:rPr lang="en-US" sz="2200" i="1" dirty="0" smtClean="0"/>
              <a:t>0</a:t>
            </a:r>
            <a:endParaRPr lang="en-US" sz="2200" dirty="0"/>
          </a:p>
        </p:txBody>
      </p:sp>
      <p:sp>
        <p:nvSpPr>
          <p:cNvPr id="50" name="Rectangle 49"/>
          <p:cNvSpPr/>
          <p:nvPr/>
        </p:nvSpPr>
        <p:spPr>
          <a:xfrm>
            <a:off x="2220058" y="2362200"/>
            <a:ext cx="327334" cy="430887"/>
          </a:xfrm>
          <a:prstGeom prst="rect">
            <a:avLst/>
          </a:prstGeom>
        </p:spPr>
        <p:txBody>
          <a:bodyPr wrap="none">
            <a:spAutoFit/>
          </a:bodyPr>
          <a:lstStyle/>
          <a:p>
            <a:r>
              <a:rPr lang="en-US" sz="2200" b="1" i="1" dirty="0" smtClean="0"/>
              <a:t>0</a:t>
            </a:r>
            <a:endParaRPr lang="en-US" sz="2200" b="1" dirty="0"/>
          </a:p>
        </p:txBody>
      </p:sp>
      <p:sp>
        <p:nvSpPr>
          <p:cNvPr id="51" name="Rectangle 50"/>
          <p:cNvSpPr/>
          <p:nvPr/>
        </p:nvSpPr>
        <p:spPr>
          <a:xfrm>
            <a:off x="914400" y="2891135"/>
            <a:ext cx="327334" cy="430887"/>
          </a:xfrm>
          <a:prstGeom prst="rect">
            <a:avLst/>
          </a:prstGeom>
        </p:spPr>
        <p:txBody>
          <a:bodyPr wrap="none">
            <a:spAutoFit/>
          </a:bodyPr>
          <a:lstStyle/>
          <a:p>
            <a:r>
              <a:rPr lang="en-US" sz="2200" b="1" i="1" dirty="0" smtClean="0"/>
              <a:t>1</a:t>
            </a:r>
            <a:endParaRPr lang="en-US" sz="2200" b="1" dirty="0"/>
          </a:p>
        </p:txBody>
      </p:sp>
      <p:sp>
        <p:nvSpPr>
          <p:cNvPr id="52" name="Rectangle 51"/>
          <p:cNvSpPr/>
          <p:nvPr/>
        </p:nvSpPr>
        <p:spPr>
          <a:xfrm>
            <a:off x="2220058" y="2921913"/>
            <a:ext cx="327334" cy="430887"/>
          </a:xfrm>
          <a:prstGeom prst="rect">
            <a:avLst/>
          </a:prstGeom>
        </p:spPr>
        <p:txBody>
          <a:bodyPr wrap="none">
            <a:spAutoFit/>
          </a:bodyPr>
          <a:lstStyle/>
          <a:p>
            <a:r>
              <a:rPr lang="en-US" sz="2200" i="1" dirty="0" smtClean="0"/>
              <a:t>0</a:t>
            </a:r>
            <a:endParaRPr lang="en-US" sz="2200" dirty="0"/>
          </a:p>
        </p:txBody>
      </p:sp>
      <p:sp>
        <p:nvSpPr>
          <p:cNvPr id="53" name="Rectangle 52"/>
          <p:cNvSpPr/>
          <p:nvPr/>
        </p:nvSpPr>
        <p:spPr>
          <a:xfrm>
            <a:off x="914400" y="3352800"/>
            <a:ext cx="327334" cy="430887"/>
          </a:xfrm>
          <a:prstGeom prst="rect">
            <a:avLst/>
          </a:prstGeom>
        </p:spPr>
        <p:txBody>
          <a:bodyPr wrap="none">
            <a:spAutoFit/>
          </a:bodyPr>
          <a:lstStyle/>
          <a:p>
            <a:r>
              <a:rPr lang="en-US" sz="2200" i="1" dirty="0" smtClean="0"/>
              <a:t>1</a:t>
            </a:r>
            <a:endParaRPr lang="en-US" sz="2200" dirty="0"/>
          </a:p>
        </p:txBody>
      </p:sp>
      <p:sp>
        <p:nvSpPr>
          <p:cNvPr id="54" name="Rectangle 53"/>
          <p:cNvSpPr/>
          <p:nvPr/>
        </p:nvSpPr>
        <p:spPr>
          <a:xfrm>
            <a:off x="2220058" y="3383578"/>
            <a:ext cx="327334" cy="430887"/>
          </a:xfrm>
          <a:prstGeom prst="rect">
            <a:avLst/>
          </a:prstGeom>
        </p:spPr>
        <p:txBody>
          <a:bodyPr wrap="none">
            <a:spAutoFit/>
          </a:bodyPr>
          <a:lstStyle/>
          <a:p>
            <a:r>
              <a:rPr lang="en-US" sz="2200" b="1" i="1" dirty="0" smtClean="0"/>
              <a:t>1</a:t>
            </a:r>
            <a:endParaRPr lang="en-US" sz="2200" b="1" dirty="0"/>
          </a:p>
        </p:txBody>
      </p:sp>
      <p:sp>
        <p:nvSpPr>
          <p:cNvPr id="55" name="Rectangle 54"/>
          <p:cNvSpPr/>
          <p:nvPr/>
        </p:nvSpPr>
        <p:spPr>
          <a:xfrm>
            <a:off x="838200" y="3957935"/>
            <a:ext cx="327334" cy="430887"/>
          </a:xfrm>
          <a:prstGeom prst="rect">
            <a:avLst/>
          </a:prstGeom>
        </p:spPr>
        <p:txBody>
          <a:bodyPr wrap="none">
            <a:spAutoFit/>
          </a:bodyPr>
          <a:lstStyle/>
          <a:p>
            <a:r>
              <a:rPr lang="en-US" sz="2200" i="1" dirty="0" smtClean="0"/>
              <a:t>1</a:t>
            </a:r>
            <a:endParaRPr lang="en-US" sz="2200" dirty="0"/>
          </a:p>
        </p:txBody>
      </p:sp>
      <p:sp>
        <p:nvSpPr>
          <p:cNvPr id="57" name="Rectangle 56"/>
          <p:cNvSpPr/>
          <p:nvPr/>
        </p:nvSpPr>
        <p:spPr>
          <a:xfrm>
            <a:off x="2143858" y="3988713"/>
            <a:ext cx="327334" cy="430887"/>
          </a:xfrm>
          <a:prstGeom prst="rect">
            <a:avLst/>
          </a:prstGeom>
        </p:spPr>
        <p:txBody>
          <a:bodyPr wrap="none">
            <a:spAutoFit/>
          </a:bodyPr>
          <a:lstStyle/>
          <a:p>
            <a:r>
              <a:rPr lang="en-US" sz="2200" b="1" i="1" dirty="0" smtClean="0"/>
              <a:t>0</a:t>
            </a:r>
            <a:endParaRPr lang="en-US" sz="2200" b="1" dirty="0"/>
          </a:p>
        </p:txBody>
      </p:sp>
      <p:sp>
        <p:nvSpPr>
          <p:cNvPr id="58" name="Rectangle 57"/>
          <p:cNvSpPr/>
          <p:nvPr/>
        </p:nvSpPr>
        <p:spPr>
          <a:xfrm>
            <a:off x="870992" y="4567535"/>
            <a:ext cx="327334" cy="430887"/>
          </a:xfrm>
          <a:prstGeom prst="rect">
            <a:avLst/>
          </a:prstGeom>
        </p:spPr>
        <p:txBody>
          <a:bodyPr wrap="none">
            <a:spAutoFit/>
          </a:bodyPr>
          <a:lstStyle/>
          <a:p>
            <a:r>
              <a:rPr lang="en-US" sz="2200" b="1" i="1" dirty="0" smtClean="0"/>
              <a:t>0</a:t>
            </a:r>
            <a:endParaRPr lang="en-US" sz="2200" b="1" dirty="0"/>
          </a:p>
        </p:txBody>
      </p:sp>
      <p:sp>
        <p:nvSpPr>
          <p:cNvPr id="59" name="Rectangle 58"/>
          <p:cNvSpPr/>
          <p:nvPr/>
        </p:nvSpPr>
        <p:spPr>
          <a:xfrm>
            <a:off x="2176650" y="4598313"/>
            <a:ext cx="327334" cy="430887"/>
          </a:xfrm>
          <a:prstGeom prst="rect">
            <a:avLst/>
          </a:prstGeom>
        </p:spPr>
        <p:txBody>
          <a:bodyPr wrap="none">
            <a:spAutoFit/>
          </a:bodyPr>
          <a:lstStyle/>
          <a:p>
            <a:r>
              <a:rPr lang="en-US" sz="2200" i="1" dirty="0" smtClean="0"/>
              <a:t>0</a:t>
            </a:r>
            <a:endParaRPr lang="en-US" sz="2200" dirty="0"/>
          </a:p>
        </p:txBody>
      </p:sp>
      <p:sp>
        <p:nvSpPr>
          <p:cNvPr id="60" name="Rectangle 59"/>
          <p:cNvSpPr/>
          <p:nvPr/>
        </p:nvSpPr>
        <p:spPr>
          <a:xfrm>
            <a:off x="870992" y="5096470"/>
            <a:ext cx="327334" cy="430887"/>
          </a:xfrm>
          <a:prstGeom prst="rect">
            <a:avLst/>
          </a:prstGeom>
        </p:spPr>
        <p:txBody>
          <a:bodyPr wrap="none">
            <a:spAutoFit/>
          </a:bodyPr>
          <a:lstStyle/>
          <a:p>
            <a:r>
              <a:rPr lang="en-US" sz="2200" i="1" dirty="0" smtClean="0"/>
              <a:t>0</a:t>
            </a:r>
            <a:endParaRPr lang="en-US" sz="2200" dirty="0"/>
          </a:p>
        </p:txBody>
      </p:sp>
      <p:sp>
        <p:nvSpPr>
          <p:cNvPr id="61" name="Rectangle 60"/>
          <p:cNvSpPr/>
          <p:nvPr/>
        </p:nvSpPr>
        <p:spPr>
          <a:xfrm>
            <a:off x="2176650" y="5127248"/>
            <a:ext cx="327334" cy="430887"/>
          </a:xfrm>
          <a:prstGeom prst="rect">
            <a:avLst/>
          </a:prstGeom>
        </p:spPr>
        <p:txBody>
          <a:bodyPr wrap="none">
            <a:spAutoFit/>
          </a:bodyPr>
          <a:lstStyle/>
          <a:p>
            <a:r>
              <a:rPr lang="en-US" sz="2200" b="1" i="1" dirty="0" smtClean="0"/>
              <a:t>1</a:t>
            </a:r>
            <a:endParaRPr lang="en-US" sz="2200" b="1" dirty="0"/>
          </a:p>
        </p:txBody>
      </p:sp>
      <p:sp>
        <p:nvSpPr>
          <p:cNvPr id="62" name="Rectangle 61"/>
          <p:cNvSpPr/>
          <p:nvPr/>
        </p:nvSpPr>
        <p:spPr>
          <a:xfrm>
            <a:off x="870992" y="5558135"/>
            <a:ext cx="327334" cy="430887"/>
          </a:xfrm>
          <a:prstGeom prst="rect">
            <a:avLst/>
          </a:prstGeom>
        </p:spPr>
        <p:txBody>
          <a:bodyPr wrap="none">
            <a:spAutoFit/>
          </a:bodyPr>
          <a:lstStyle/>
          <a:p>
            <a:r>
              <a:rPr lang="en-US" sz="2200" b="1" i="1" dirty="0" smtClean="0"/>
              <a:t>1</a:t>
            </a:r>
            <a:endParaRPr lang="en-US" sz="2200" b="1" dirty="0"/>
          </a:p>
        </p:txBody>
      </p:sp>
      <p:sp>
        <p:nvSpPr>
          <p:cNvPr id="63" name="Rectangle 62"/>
          <p:cNvSpPr/>
          <p:nvPr/>
        </p:nvSpPr>
        <p:spPr>
          <a:xfrm>
            <a:off x="2176650" y="5588913"/>
            <a:ext cx="327334" cy="430887"/>
          </a:xfrm>
          <a:prstGeom prst="rect">
            <a:avLst/>
          </a:prstGeom>
        </p:spPr>
        <p:txBody>
          <a:bodyPr wrap="none">
            <a:spAutoFit/>
          </a:bodyPr>
          <a:lstStyle/>
          <a:p>
            <a:r>
              <a:rPr lang="en-US" sz="2200" i="1" dirty="0" smtClean="0"/>
              <a:t>1</a:t>
            </a:r>
            <a:endParaRPr lang="en-US" sz="2200" dirty="0"/>
          </a:p>
        </p:txBody>
      </p:sp>
      <p:sp>
        <p:nvSpPr>
          <p:cNvPr id="64" name="Explosion 1 63"/>
          <p:cNvSpPr/>
          <p:nvPr/>
        </p:nvSpPr>
        <p:spPr>
          <a:xfrm>
            <a:off x="5135057" y="3917674"/>
            <a:ext cx="457200" cy="381000"/>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 name="Rectangle 1"/>
          <p:cNvSpPr/>
          <p:nvPr/>
        </p:nvSpPr>
        <p:spPr>
          <a:xfrm>
            <a:off x="2949009" y="5266266"/>
            <a:ext cx="2842192" cy="646331"/>
          </a:xfrm>
          <a:prstGeom prst="rect">
            <a:avLst/>
          </a:prstGeom>
        </p:spPr>
        <p:txBody>
          <a:bodyPr wrap="square">
            <a:spAutoFit/>
          </a:bodyPr>
          <a:lstStyle/>
          <a:p>
            <a:r>
              <a:rPr lang="en-US" dirty="0" smtClean="0">
                <a:solidFill>
                  <a:srgbClr val="FF0000"/>
                </a:solidFill>
                <a:latin typeface="Comic Sans MS" pitchFamily="66" charset="0"/>
              </a:rPr>
              <a:t>no deadlock for this execution order.</a:t>
            </a:r>
            <a:endParaRPr lang="en-US" dirty="0">
              <a:solidFill>
                <a:srgbClr val="FF0000"/>
              </a:solidFill>
              <a:latin typeface="Comic Sans MS" pitchFamily="66"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49</a:t>
            </a:fld>
            <a:endParaRPr lang="en-US"/>
          </a:p>
        </p:txBody>
      </p:sp>
    </p:spTree>
    <p:extLst>
      <p:ext uri="{BB962C8B-B14F-4D97-AF65-F5344CB8AC3E}">
        <p14:creationId xmlns:p14="http://schemas.microsoft.com/office/powerpoint/2010/main" val="1034331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1"/>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2"/>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7"/>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55"/>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57"/>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58"/>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59"/>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60"/>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61"/>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62"/>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63"/>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41" grpId="0" animBg="1"/>
      <p:bldP spid="31" grpId="0" animBg="1"/>
      <p:bldP spid="32" grpId="0" animBg="1"/>
      <p:bldP spid="35" grpId="0" animBg="1"/>
      <p:bldP spid="37" grpId="0" animBg="1"/>
      <p:bldP spid="39" grpId="0" animBg="1"/>
      <p:bldP spid="40" grpId="0" animBg="1"/>
      <p:bldP spid="42" grpId="0"/>
      <p:bldP spid="43" grpId="0"/>
      <p:bldP spid="45" grpId="0"/>
      <p:bldP spid="50" grpId="0"/>
      <p:bldP spid="51" grpId="0"/>
      <p:bldP spid="52" grpId="0"/>
      <p:bldP spid="53" grpId="0"/>
      <p:bldP spid="54" grpId="0"/>
      <p:bldP spid="55" grpId="0"/>
      <p:bldP spid="57" grpId="0"/>
      <p:bldP spid="58" grpId="0"/>
      <p:bldP spid="59" grpId="0"/>
      <p:bldP spid="60" grpId="0"/>
      <p:bldP spid="61" grpId="0"/>
      <p:bldP spid="62" grpId="0"/>
      <p:bldP spid="63" grpId="0"/>
      <p:bldP spid="64" grpId="0" animBg="1"/>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algn="ctr" eaLnBrk="0" fontAlgn="base" hangingPunct="0">
              <a:spcBef>
                <a:spcPct val="0"/>
              </a:spcBef>
              <a:spcAft>
                <a:spcPct val="0"/>
              </a:spcAft>
              <a:defRPr>
                <a:solidFill>
                  <a:schemeClr val="tx1"/>
                </a:solidFill>
                <a:latin typeface="Helvetica" pitchFamily="34" charset="0"/>
              </a:defRPr>
            </a:lvl6pPr>
            <a:lvl7pPr marL="2971800" indent="-228600" algn="ctr" eaLnBrk="0" fontAlgn="base" hangingPunct="0">
              <a:spcBef>
                <a:spcPct val="0"/>
              </a:spcBef>
              <a:spcAft>
                <a:spcPct val="0"/>
              </a:spcAft>
              <a:defRPr>
                <a:solidFill>
                  <a:schemeClr val="tx1"/>
                </a:solidFill>
                <a:latin typeface="Helvetica" pitchFamily="34" charset="0"/>
              </a:defRPr>
            </a:lvl7pPr>
            <a:lvl8pPr marL="3429000" indent="-228600" algn="ctr" eaLnBrk="0" fontAlgn="base" hangingPunct="0">
              <a:spcBef>
                <a:spcPct val="0"/>
              </a:spcBef>
              <a:spcAft>
                <a:spcPct val="0"/>
              </a:spcAft>
              <a:defRPr>
                <a:solidFill>
                  <a:schemeClr val="tx1"/>
                </a:solidFill>
                <a:latin typeface="Helvetica" pitchFamily="34" charset="0"/>
              </a:defRPr>
            </a:lvl8pPr>
            <a:lvl9pPr marL="3886200" indent="-228600" algn="ctr" eaLnBrk="0" fontAlgn="base" hangingPunct="0">
              <a:spcBef>
                <a:spcPct val="0"/>
              </a:spcBef>
              <a:spcAft>
                <a:spcPct val="0"/>
              </a:spcAft>
              <a:defRPr>
                <a:solidFill>
                  <a:schemeClr val="tx1"/>
                </a:solidFill>
                <a:latin typeface="Helvetica" pitchFamily="34" charset="0"/>
              </a:defRPr>
            </a:lvl9pPr>
          </a:lstStyle>
          <a:p>
            <a:r>
              <a:rPr lang="en-US" smtClean="0"/>
              <a:t>Operating Systems</a:t>
            </a:r>
          </a:p>
          <a:p>
            <a:endParaRPr lang="en-US" smtClean="0"/>
          </a:p>
        </p:txBody>
      </p:sp>
      <p:sp>
        <p:nvSpPr>
          <p:cNvPr id="8195" name="Rectangle 2"/>
          <p:cNvSpPr>
            <a:spLocks noChangeArrowheads="1"/>
          </p:cNvSpPr>
          <p:nvPr/>
        </p:nvSpPr>
        <p:spPr bwMode="auto">
          <a:xfrm>
            <a:off x="684213" y="342900"/>
            <a:ext cx="7831137" cy="685800"/>
          </a:xfrm>
          <a:prstGeom prst="rect">
            <a:avLst/>
          </a:prstGeom>
          <a:solidFill>
            <a:schemeClr val="bg1"/>
          </a:solidFill>
          <a:ln w="9525">
            <a:solidFill>
              <a:schemeClr val="tx1"/>
            </a:solidFill>
            <a:miter lim="800000"/>
            <a:headEnd/>
            <a:tailEnd/>
          </a:ln>
          <a:effectLst>
            <a:outerShdw dist="107763" dir="2700000" algn="ctr" rotWithShape="0">
              <a:schemeClr val="tx1"/>
            </a:outerShdw>
          </a:effectLst>
        </p:spPr>
        <p:txBody>
          <a:bodyPr wrap="none" anchor="ctr"/>
          <a:lstStyle/>
          <a:p>
            <a:endParaRPr lang="en-US"/>
          </a:p>
        </p:txBody>
      </p:sp>
      <p:sp>
        <p:nvSpPr>
          <p:cNvPr id="8196" name="Rectangle 3"/>
          <p:cNvSpPr>
            <a:spLocks noGrp="1" noChangeArrowheads="1"/>
          </p:cNvSpPr>
          <p:nvPr>
            <p:ph type="title"/>
          </p:nvPr>
        </p:nvSpPr>
        <p:spPr>
          <a:xfrm>
            <a:off x="457200" y="152400"/>
            <a:ext cx="8229600" cy="1143000"/>
          </a:xfrm>
        </p:spPr>
        <p:txBody>
          <a:bodyPr/>
          <a:lstStyle/>
          <a:p>
            <a:r>
              <a:rPr lang="en-US" dirty="0" smtClean="0"/>
              <a:t>Race Condition</a:t>
            </a:r>
          </a:p>
        </p:txBody>
      </p:sp>
      <p:sp>
        <p:nvSpPr>
          <p:cNvPr id="3" name="Rectangle 2"/>
          <p:cNvSpPr/>
          <p:nvPr/>
        </p:nvSpPr>
        <p:spPr bwMode="auto">
          <a:xfrm>
            <a:off x="684213" y="2022764"/>
            <a:ext cx="2072842" cy="108065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Helvetica" pitchFamily="34" charset="0"/>
            </a:endParaRPr>
          </a:p>
        </p:txBody>
      </p:sp>
      <p:sp>
        <p:nvSpPr>
          <p:cNvPr id="4" name="Rectangle 3"/>
          <p:cNvSpPr/>
          <p:nvPr/>
        </p:nvSpPr>
        <p:spPr>
          <a:xfrm>
            <a:off x="682154" y="1545710"/>
            <a:ext cx="859531" cy="477054"/>
          </a:xfrm>
          <a:prstGeom prst="rect">
            <a:avLst/>
          </a:prstGeom>
        </p:spPr>
        <p:txBody>
          <a:bodyPr wrap="none">
            <a:spAutoFit/>
          </a:bodyPr>
          <a:lstStyle/>
          <a:p>
            <a:r>
              <a:rPr lang="en-US" sz="2500" dirty="0"/>
              <a:t>CPU</a:t>
            </a:r>
          </a:p>
        </p:txBody>
      </p:sp>
      <p:sp>
        <p:nvSpPr>
          <p:cNvPr id="13" name="Rectangle 12"/>
          <p:cNvSpPr/>
          <p:nvPr/>
        </p:nvSpPr>
        <p:spPr bwMode="auto">
          <a:xfrm>
            <a:off x="5089958" y="1782381"/>
            <a:ext cx="2377642" cy="108065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Helvetica" pitchFamily="34" charset="0"/>
            </a:endParaRPr>
          </a:p>
        </p:txBody>
      </p:sp>
      <p:sp>
        <p:nvSpPr>
          <p:cNvPr id="14" name="Rectangle 13"/>
          <p:cNvSpPr/>
          <p:nvPr/>
        </p:nvSpPr>
        <p:spPr bwMode="auto">
          <a:xfrm>
            <a:off x="5094136" y="2863034"/>
            <a:ext cx="2377642" cy="1632765"/>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Helvetica" pitchFamily="34" charset="0"/>
            </a:endParaRPr>
          </a:p>
        </p:txBody>
      </p:sp>
      <p:sp>
        <p:nvSpPr>
          <p:cNvPr id="10" name="Rectangle 9"/>
          <p:cNvSpPr/>
          <p:nvPr/>
        </p:nvSpPr>
        <p:spPr>
          <a:xfrm>
            <a:off x="5089958" y="1219200"/>
            <a:ext cx="1303498" cy="477054"/>
          </a:xfrm>
          <a:prstGeom prst="rect">
            <a:avLst/>
          </a:prstGeom>
        </p:spPr>
        <p:txBody>
          <a:bodyPr wrap="none">
            <a:spAutoFit/>
          </a:bodyPr>
          <a:lstStyle/>
          <a:p>
            <a:r>
              <a:rPr lang="en-US" sz="2500" dirty="0" smtClean="0"/>
              <a:t>Memory</a:t>
            </a:r>
            <a:endParaRPr lang="en-US" sz="2500" dirty="0"/>
          </a:p>
        </p:txBody>
      </p:sp>
      <p:sp>
        <p:nvSpPr>
          <p:cNvPr id="2" name="Rectangle 1"/>
          <p:cNvSpPr/>
          <p:nvPr/>
        </p:nvSpPr>
        <p:spPr>
          <a:xfrm>
            <a:off x="5361780" y="1893217"/>
            <a:ext cx="1343819" cy="353291"/>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lumMod val="95000"/>
                    <a:lumOff val="5000"/>
                  </a:schemeClr>
                </a:solidFill>
              </a:rPr>
              <a:t>PCB0</a:t>
            </a:r>
            <a:endParaRPr lang="en-US" b="1" dirty="0">
              <a:solidFill>
                <a:schemeClr val="tx1">
                  <a:lumMod val="95000"/>
                  <a:lumOff val="5000"/>
                </a:schemeClr>
              </a:solidFill>
            </a:endParaRPr>
          </a:p>
        </p:txBody>
      </p:sp>
      <p:sp>
        <p:nvSpPr>
          <p:cNvPr id="12" name="Rectangle 11"/>
          <p:cNvSpPr/>
          <p:nvPr/>
        </p:nvSpPr>
        <p:spPr>
          <a:xfrm>
            <a:off x="5361780" y="2301926"/>
            <a:ext cx="1343819" cy="353291"/>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95000"/>
                    <a:lumOff val="5000"/>
                  </a:schemeClr>
                </a:solidFill>
              </a:rPr>
              <a:t>PCB1</a:t>
            </a:r>
            <a:endParaRPr lang="en-US" dirty="0">
              <a:solidFill>
                <a:schemeClr val="tx1">
                  <a:lumMod val="95000"/>
                  <a:lumOff val="5000"/>
                </a:schemeClr>
              </a:solidFill>
            </a:endParaRPr>
          </a:p>
        </p:txBody>
      </p:sp>
      <p:sp>
        <p:nvSpPr>
          <p:cNvPr id="5" name="TextBox 4"/>
          <p:cNvSpPr txBox="1"/>
          <p:nvPr/>
        </p:nvSpPr>
        <p:spPr>
          <a:xfrm>
            <a:off x="7540665" y="2069862"/>
            <a:ext cx="1374735" cy="369332"/>
          </a:xfrm>
          <a:prstGeom prst="rect">
            <a:avLst/>
          </a:prstGeom>
          <a:noFill/>
        </p:spPr>
        <p:txBody>
          <a:bodyPr wrap="none" rtlCol="0">
            <a:spAutoFit/>
          </a:bodyPr>
          <a:lstStyle/>
          <a:p>
            <a:r>
              <a:rPr lang="en-US" dirty="0" smtClean="0"/>
              <a:t>Kernel space</a:t>
            </a:r>
            <a:endParaRPr lang="en-US" dirty="0"/>
          </a:p>
        </p:txBody>
      </p:sp>
      <p:sp>
        <p:nvSpPr>
          <p:cNvPr id="6" name="Rectangle 5"/>
          <p:cNvSpPr/>
          <p:nvPr/>
        </p:nvSpPr>
        <p:spPr>
          <a:xfrm>
            <a:off x="4862086" y="3048000"/>
            <a:ext cx="2694071" cy="1200329"/>
          </a:xfrm>
          <a:prstGeom prst="rect">
            <a:avLst/>
          </a:prstGeom>
        </p:spPr>
        <p:txBody>
          <a:bodyPr wrap="none">
            <a:spAutoFit/>
          </a:bodyPr>
          <a:lstStyle/>
          <a:p>
            <a:pPr algn="ctr" eaLnBrk="0" fontAlgn="base" hangingPunct="0">
              <a:spcBef>
                <a:spcPct val="0"/>
              </a:spcBef>
              <a:spcAft>
                <a:spcPct val="0"/>
              </a:spcAft>
            </a:pPr>
            <a:r>
              <a:rPr lang="en-US" dirty="0" smtClean="0">
                <a:latin typeface="Helvetica" pitchFamily="34" charset="0"/>
              </a:rPr>
              <a:t>P0:</a:t>
            </a:r>
          </a:p>
          <a:p>
            <a:r>
              <a:rPr lang="en-US" dirty="0">
                <a:solidFill>
                  <a:srgbClr val="00B0F0"/>
                </a:solidFill>
              </a:rPr>
              <a:t> </a:t>
            </a:r>
            <a:r>
              <a:rPr lang="en-US" dirty="0" smtClean="0">
                <a:solidFill>
                  <a:srgbClr val="00B0F0"/>
                </a:solidFill>
              </a:rPr>
              <a:t>    register1 </a:t>
            </a:r>
            <a:r>
              <a:rPr lang="en-US" dirty="0">
                <a:solidFill>
                  <a:srgbClr val="00B0F0"/>
                </a:solidFill>
              </a:rPr>
              <a:t>= </a:t>
            </a:r>
            <a:r>
              <a:rPr lang="en-US" dirty="0" smtClean="0">
                <a:solidFill>
                  <a:srgbClr val="00B0F0"/>
                </a:solidFill>
              </a:rPr>
              <a:t>counter</a:t>
            </a:r>
            <a:r>
              <a:rPr lang="en-US" dirty="0">
                <a:solidFill>
                  <a:srgbClr val="00B0F0"/>
                </a:solidFill>
              </a:rPr>
              <a:t/>
            </a:r>
            <a:br>
              <a:rPr lang="en-US" dirty="0">
                <a:solidFill>
                  <a:srgbClr val="00B0F0"/>
                </a:solidFill>
              </a:rPr>
            </a:br>
            <a:r>
              <a:rPr lang="en-US" dirty="0">
                <a:solidFill>
                  <a:srgbClr val="00B0F0"/>
                </a:solidFill>
              </a:rPr>
              <a:t>     register1 = register1 + 1</a:t>
            </a:r>
            <a:br>
              <a:rPr lang="en-US" dirty="0">
                <a:solidFill>
                  <a:srgbClr val="00B0F0"/>
                </a:solidFill>
              </a:rPr>
            </a:br>
            <a:r>
              <a:rPr lang="en-US" dirty="0">
                <a:solidFill>
                  <a:srgbClr val="00B0F0"/>
                </a:solidFill>
              </a:rPr>
              <a:t>     </a:t>
            </a:r>
            <a:r>
              <a:rPr lang="en-US" dirty="0" smtClean="0">
                <a:solidFill>
                  <a:srgbClr val="00B0F0"/>
                </a:solidFill>
              </a:rPr>
              <a:t>counter </a:t>
            </a:r>
            <a:r>
              <a:rPr lang="en-US" dirty="0">
                <a:solidFill>
                  <a:srgbClr val="00B0F0"/>
                </a:solidFill>
              </a:rPr>
              <a:t>= register1</a:t>
            </a:r>
          </a:p>
        </p:txBody>
      </p:sp>
      <p:sp>
        <p:nvSpPr>
          <p:cNvPr id="17" name="Rectangle 16"/>
          <p:cNvSpPr/>
          <p:nvPr/>
        </p:nvSpPr>
        <p:spPr bwMode="auto">
          <a:xfrm>
            <a:off x="5094136" y="4953000"/>
            <a:ext cx="2377642" cy="1632765"/>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Helvetica" pitchFamily="34" charset="0"/>
            </a:endParaRPr>
          </a:p>
        </p:txBody>
      </p:sp>
      <p:sp>
        <p:nvSpPr>
          <p:cNvPr id="18" name="Rectangle 17"/>
          <p:cNvSpPr/>
          <p:nvPr/>
        </p:nvSpPr>
        <p:spPr>
          <a:xfrm>
            <a:off x="4898570" y="5137966"/>
            <a:ext cx="2621102" cy="1200329"/>
          </a:xfrm>
          <a:prstGeom prst="rect">
            <a:avLst/>
          </a:prstGeom>
        </p:spPr>
        <p:txBody>
          <a:bodyPr wrap="none">
            <a:spAutoFit/>
          </a:bodyPr>
          <a:lstStyle/>
          <a:p>
            <a:pPr algn="ctr" eaLnBrk="0" fontAlgn="base" hangingPunct="0">
              <a:spcBef>
                <a:spcPct val="0"/>
              </a:spcBef>
              <a:spcAft>
                <a:spcPct val="0"/>
              </a:spcAft>
            </a:pPr>
            <a:r>
              <a:rPr lang="en-US" dirty="0" smtClean="0">
                <a:latin typeface="Helvetica" pitchFamily="34" charset="0"/>
              </a:rPr>
              <a:t>P1:</a:t>
            </a:r>
          </a:p>
          <a:p>
            <a:r>
              <a:rPr lang="en-US" dirty="0" smtClean="0">
                <a:solidFill>
                  <a:srgbClr val="FF0000"/>
                </a:solidFill>
              </a:rPr>
              <a:t>    register2 </a:t>
            </a:r>
            <a:r>
              <a:rPr lang="en-US" dirty="0">
                <a:solidFill>
                  <a:srgbClr val="FF0000"/>
                </a:solidFill>
              </a:rPr>
              <a:t>= </a:t>
            </a:r>
            <a:r>
              <a:rPr lang="en-US" dirty="0" smtClean="0">
                <a:solidFill>
                  <a:srgbClr val="FF0000"/>
                </a:solidFill>
              </a:rPr>
              <a:t>counter</a:t>
            </a:r>
            <a:r>
              <a:rPr lang="en-US" dirty="0">
                <a:solidFill>
                  <a:srgbClr val="FF0000"/>
                </a:solidFill>
              </a:rPr>
              <a:t/>
            </a:r>
            <a:br>
              <a:rPr lang="en-US" dirty="0">
                <a:solidFill>
                  <a:srgbClr val="FF0000"/>
                </a:solidFill>
              </a:rPr>
            </a:br>
            <a:r>
              <a:rPr lang="en-US" dirty="0">
                <a:solidFill>
                  <a:srgbClr val="FF0000"/>
                </a:solidFill>
              </a:rPr>
              <a:t>    </a:t>
            </a:r>
            <a:r>
              <a:rPr lang="en-US" dirty="0" smtClean="0">
                <a:solidFill>
                  <a:srgbClr val="FF0000"/>
                </a:solidFill>
              </a:rPr>
              <a:t>register2 </a:t>
            </a:r>
            <a:r>
              <a:rPr lang="en-US" dirty="0">
                <a:solidFill>
                  <a:srgbClr val="FF0000"/>
                </a:solidFill>
              </a:rPr>
              <a:t>= register2 - 1</a:t>
            </a:r>
            <a:br>
              <a:rPr lang="en-US" dirty="0">
                <a:solidFill>
                  <a:srgbClr val="FF0000"/>
                </a:solidFill>
              </a:rPr>
            </a:br>
            <a:r>
              <a:rPr lang="en-US" dirty="0">
                <a:solidFill>
                  <a:srgbClr val="FF0000"/>
                </a:solidFill>
              </a:rPr>
              <a:t>    </a:t>
            </a:r>
            <a:r>
              <a:rPr lang="en-US" dirty="0" smtClean="0">
                <a:solidFill>
                  <a:srgbClr val="FF0000"/>
                </a:solidFill>
              </a:rPr>
              <a:t>counter </a:t>
            </a:r>
            <a:r>
              <a:rPr lang="en-US" dirty="0">
                <a:solidFill>
                  <a:srgbClr val="FF0000"/>
                </a:solidFill>
              </a:rPr>
              <a:t>= register2</a:t>
            </a:r>
          </a:p>
        </p:txBody>
      </p:sp>
      <p:sp>
        <p:nvSpPr>
          <p:cNvPr id="19" name="TextBox 18"/>
          <p:cNvSpPr txBox="1"/>
          <p:nvPr/>
        </p:nvSpPr>
        <p:spPr>
          <a:xfrm>
            <a:off x="7617941" y="2933937"/>
            <a:ext cx="1205779" cy="369332"/>
          </a:xfrm>
          <a:prstGeom prst="rect">
            <a:avLst/>
          </a:prstGeom>
          <a:noFill/>
        </p:spPr>
        <p:txBody>
          <a:bodyPr wrap="none" rtlCol="0">
            <a:spAutoFit/>
          </a:bodyPr>
          <a:lstStyle/>
          <a:p>
            <a:r>
              <a:rPr lang="en-US" dirty="0" smtClean="0"/>
              <a:t>User space</a:t>
            </a:r>
            <a:endParaRPr lang="en-US" dirty="0"/>
          </a:p>
        </p:txBody>
      </p:sp>
      <p:grpSp>
        <p:nvGrpSpPr>
          <p:cNvPr id="7" name="Group 6"/>
          <p:cNvGrpSpPr/>
          <p:nvPr/>
        </p:nvGrpSpPr>
        <p:grpSpPr>
          <a:xfrm>
            <a:off x="4495800" y="4495800"/>
            <a:ext cx="3008709" cy="495815"/>
            <a:chOff x="4648200" y="4648200"/>
            <a:chExt cx="3008709" cy="495815"/>
          </a:xfrm>
        </p:grpSpPr>
        <p:sp>
          <p:nvSpPr>
            <p:cNvPr id="20" name="Rectangle 19"/>
            <p:cNvSpPr/>
            <p:nvPr/>
          </p:nvSpPr>
          <p:spPr bwMode="auto">
            <a:xfrm>
              <a:off x="5240299" y="4648200"/>
              <a:ext cx="2377642" cy="46273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Helvetica" pitchFamily="34" charset="0"/>
              </a:endParaRPr>
            </a:p>
          </p:txBody>
        </p:sp>
        <p:sp>
          <p:nvSpPr>
            <p:cNvPr id="21" name="Rectangle 20"/>
            <p:cNvSpPr/>
            <p:nvPr/>
          </p:nvSpPr>
          <p:spPr>
            <a:xfrm>
              <a:off x="4648200" y="4682350"/>
              <a:ext cx="3008709" cy="461665"/>
            </a:xfrm>
            <a:prstGeom prst="rect">
              <a:avLst/>
            </a:prstGeom>
          </p:spPr>
          <p:txBody>
            <a:bodyPr wrap="none">
              <a:spAutoFit/>
            </a:bodyPr>
            <a:lstStyle/>
            <a:p>
              <a:pPr lvl="2">
                <a:buFont typeface="Monotype Sorts" pitchFamily="2" charset="2"/>
                <a:buNone/>
              </a:pPr>
              <a:r>
                <a:rPr lang="en-US" sz="2400" dirty="0" err="1" smtClean="0"/>
                <a:t>int</a:t>
              </a:r>
              <a:r>
                <a:rPr lang="en-US" sz="2400" dirty="0" smtClean="0"/>
                <a:t> counter = 5;</a:t>
              </a:r>
              <a:endParaRPr lang="en-US" sz="2400" dirty="0"/>
            </a:p>
          </p:txBody>
        </p:sp>
      </p:grpSp>
      <p:sp>
        <p:nvSpPr>
          <p:cNvPr id="8" name="TextBox 7"/>
          <p:cNvSpPr txBox="1"/>
          <p:nvPr/>
        </p:nvSpPr>
        <p:spPr>
          <a:xfrm>
            <a:off x="7543800" y="4419600"/>
            <a:ext cx="1046633" cy="646331"/>
          </a:xfrm>
          <a:prstGeom prst="rect">
            <a:avLst/>
          </a:prstGeom>
          <a:noFill/>
        </p:spPr>
        <p:txBody>
          <a:bodyPr wrap="none" rtlCol="0">
            <a:spAutoFit/>
          </a:bodyPr>
          <a:lstStyle/>
          <a:p>
            <a:r>
              <a:rPr lang="en-US" dirty="0" smtClean="0"/>
              <a:t>(shared </a:t>
            </a:r>
          </a:p>
          <a:p>
            <a:r>
              <a:rPr lang="en-US" dirty="0" smtClean="0"/>
              <a:t>memory)</a:t>
            </a:r>
            <a:endParaRPr lang="en-US" dirty="0"/>
          </a:p>
        </p:txBody>
      </p:sp>
      <p:sp>
        <p:nvSpPr>
          <p:cNvPr id="9" name="Rectangle 8"/>
          <p:cNvSpPr/>
          <p:nvPr/>
        </p:nvSpPr>
        <p:spPr>
          <a:xfrm>
            <a:off x="762000" y="2133600"/>
            <a:ext cx="2667000" cy="646331"/>
          </a:xfrm>
          <a:prstGeom prst="rect">
            <a:avLst/>
          </a:prstGeom>
        </p:spPr>
        <p:txBody>
          <a:bodyPr wrap="square">
            <a:spAutoFit/>
          </a:bodyPr>
          <a:lstStyle/>
          <a:p>
            <a:r>
              <a:rPr lang="en-US" dirty="0">
                <a:solidFill>
                  <a:srgbClr val="00B0F0"/>
                </a:solidFill>
              </a:rPr>
              <a:t>register1 = register1 + 1</a:t>
            </a:r>
            <a:br>
              <a:rPr lang="en-US" dirty="0">
                <a:solidFill>
                  <a:srgbClr val="00B0F0"/>
                </a:solidFill>
              </a:rPr>
            </a:br>
            <a:endParaRPr lang="en-US" dirty="0"/>
          </a:p>
        </p:txBody>
      </p:sp>
      <p:sp>
        <p:nvSpPr>
          <p:cNvPr id="22" name="Rectangle 21"/>
          <p:cNvSpPr/>
          <p:nvPr/>
        </p:nvSpPr>
        <p:spPr bwMode="auto">
          <a:xfrm>
            <a:off x="684213" y="3103418"/>
            <a:ext cx="2072842" cy="108065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Helvetica" pitchFamily="34" charset="0"/>
            </a:endParaRPr>
          </a:p>
        </p:txBody>
      </p:sp>
      <p:sp>
        <p:nvSpPr>
          <p:cNvPr id="23" name="Rectangle 22"/>
          <p:cNvSpPr/>
          <p:nvPr/>
        </p:nvSpPr>
        <p:spPr>
          <a:xfrm>
            <a:off x="700689" y="3118603"/>
            <a:ext cx="1351588" cy="369332"/>
          </a:xfrm>
          <a:prstGeom prst="rect">
            <a:avLst/>
          </a:prstGeom>
        </p:spPr>
        <p:txBody>
          <a:bodyPr wrap="none">
            <a:spAutoFit/>
          </a:bodyPr>
          <a:lstStyle/>
          <a:p>
            <a:r>
              <a:rPr lang="en-US" dirty="0">
                <a:solidFill>
                  <a:srgbClr val="00B0F0"/>
                </a:solidFill>
              </a:rPr>
              <a:t>register1 </a:t>
            </a:r>
            <a:r>
              <a:rPr lang="en-US" dirty="0" smtClean="0">
                <a:solidFill>
                  <a:srgbClr val="00B0F0"/>
                </a:solidFill>
              </a:rPr>
              <a:t>= 6</a:t>
            </a:r>
            <a:endParaRPr lang="en-US" dirty="0"/>
          </a:p>
        </p:txBody>
      </p:sp>
      <p:sp>
        <p:nvSpPr>
          <p:cNvPr id="24" name="Rectangle 23"/>
          <p:cNvSpPr/>
          <p:nvPr/>
        </p:nvSpPr>
        <p:spPr>
          <a:xfrm>
            <a:off x="685800" y="3429000"/>
            <a:ext cx="1584023" cy="369332"/>
          </a:xfrm>
          <a:prstGeom prst="rect">
            <a:avLst/>
          </a:prstGeom>
        </p:spPr>
        <p:txBody>
          <a:bodyPr wrap="none">
            <a:spAutoFit/>
          </a:bodyPr>
          <a:lstStyle/>
          <a:p>
            <a:r>
              <a:rPr lang="en-US" dirty="0">
                <a:solidFill>
                  <a:srgbClr val="FF0000"/>
                </a:solidFill>
              </a:rPr>
              <a:t>register2 = null</a:t>
            </a:r>
          </a:p>
        </p:txBody>
      </p:sp>
      <p:sp>
        <p:nvSpPr>
          <p:cNvPr id="25" name="Right Arrow 24"/>
          <p:cNvSpPr/>
          <p:nvPr/>
        </p:nvSpPr>
        <p:spPr>
          <a:xfrm>
            <a:off x="4862086" y="3962400"/>
            <a:ext cx="225813" cy="19148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ight Arrow 25"/>
          <p:cNvSpPr/>
          <p:nvPr/>
        </p:nvSpPr>
        <p:spPr>
          <a:xfrm>
            <a:off x="4879587" y="5522745"/>
            <a:ext cx="225813" cy="191481"/>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lide Number Placeholder 10"/>
          <p:cNvSpPr>
            <a:spLocks noGrp="1"/>
          </p:cNvSpPr>
          <p:nvPr>
            <p:ph type="sldNum" sz="quarter" idx="12"/>
          </p:nvPr>
        </p:nvSpPr>
        <p:spPr/>
        <p:txBody>
          <a:bodyPr/>
          <a:lstStyle/>
          <a:p>
            <a:fld id="{B6F15528-21DE-4FAA-801E-634DDDAF4B2B}" type="slidenum">
              <a:rPr lang="en-US" smtClean="0"/>
              <a:pPr/>
              <a:t>5</a:t>
            </a:fld>
            <a:endParaRPr lang="en-US"/>
          </a:p>
        </p:txBody>
      </p:sp>
    </p:spTree>
    <p:extLst>
      <p:ext uri="{BB962C8B-B14F-4D97-AF65-F5344CB8AC3E}">
        <p14:creationId xmlns:p14="http://schemas.microsoft.com/office/powerpoint/2010/main" val="293057394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algn="ctr" eaLnBrk="0" fontAlgn="base" hangingPunct="0">
              <a:spcBef>
                <a:spcPct val="0"/>
              </a:spcBef>
              <a:spcAft>
                <a:spcPct val="0"/>
              </a:spcAft>
              <a:defRPr>
                <a:solidFill>
                  <a:schemeClr val="tx1"/>
                </a:solidFill>
                <a:latin typeface="Helvetica" pitchFamily="34" charset="0"/>
              </a:defRPr>
            </a:lvl6pPr>
            <a:lvl7pPr marL="2971800" indent="-228600" algn="ctr" eaLnBrk="0" fontAlgn="base" hangingPunct="0">
              <a:spcBef>
                <a:spcPct val="0"/>
              </a:spcBef>
              <a:spcAft>
                <a:spcPct val="0"/>
              </a:spcAft>
              <a:defRPr>
                <a:solidFill>
                  <a:schemeClr val="tx1"/>
                </a:solidFill>
                <a:latin typeface="Helvetica" pitchFamily="34" charset="0"/>
              </a:defRPr>
            </a:lvl7pPr>
            <a:lvl8pPr marL="3429000" indent="-228600" algn="ctr" eaLnBrk="0" fontAlgn="base" hangingPunct="0">
              <a:spcBef>
                <a:spcPct val="0"/>
              </a:spcBef>
              <a:spcAft>
                <a:spcPct val="0"/>
              </a:spcAft>
              <a:defRPr>
                <a:solidFill>
                  <a:schemeClr val="tx1"/>
                </a:solidFill>
                <a:latin typeface="Helvetica" pitchFamily="34" charset="0"/>
              </a:defRPr>
            </a:lvl8pPr>
            <a:lvl9pPr marL="3886200" indent="-228600" algn="ctr" eaLnBrk="0" fontAlgn="base" hangingPunct="0">
              <a:spcBef>
                <a:spcPct val="0"/>
              </a:spcBef>
              <a:spcAft>
                <a:spcPct val="0"/>
              </a:spcAft>
              <a:defRPr>
                <a:solidFill>
                  <a:schemeClr val="tx1"/>
                </a:solidFill>
                <a:latin typeface="Helvetica" pitchFamily="34" charset="0"/>
              </a:defRPr>
            </a:lvl9pPr>
          </a:lstStyle>
          <a:p>
            <a:r>
              <a:rPr lang="en-US" smtClean="0"/>
              <a:t>Operating Systems</a:t>
            </a:r>
          </a:p>
          <a:p>
            <a:endParaRPr lang="en-US" smtClean="0"/>
          </a:p>
        </p:txBody>
      </p:sp>
      <p:sp>
        <p:nvSpPr>
          <p:cNvPr id="8195" name="Rectangle 2"/>
          <p:cNvSpPr>
            <a:spLocks noChangeArrowheads="1"/>
          </p:cNvSpPr>
          <p:nvPr/>
        </p:nvSpPr>
        <p:spPr bwMode="auto">
          <a:xfrm>
            <a:off x="684213" y="342900"/>
            <a:ext cx="7831137" cy="685800"/>
          </a:xfrm>
          <a:prstGeom prst="rect">
            <a:avLst/>
          </a:prstGeom>
          <a:solidFill>
            <a:schemeClr val="bg1"/>
          </a:solidFill>
          <a:ln w="9525">
            <a:solidFill>
              <a:schemeClr val="tx1"/>
            </a:solidFill>
            <a:miter lim="800000"/>
            <a:headEnd/>
            <a:tailEnd/>
          </a:ln>
          <a:effectLst>
            <a:outerShdw dist="107763" dir="2700000" algn="ctr" rotWithShape="0">
              <a:schemeClr val="tx1"/>
            </a:outerShdw>
          </a:effectLst>
        </p:spPr>
        <p:txBody>
          <a:bodyPr wrap="none" anchor="ctr"/>
          <a:lstStyle/>
          <a:p>
            <a:endParaRPr lang="en-US"/>
          </a:p>
        </p:txBody>
      </p:sp>
      <p:sp>
        <p:nvSpPr>
          <p:cNvPr id="8196" name="Rectangle 3"/>
          <p:cNvSpPr>
            <a:spLocks noGrp="1" noChangeArrowheads="1"/>
          </p:cNvSpPr>
          <p:nvPr>
            <p:ph type="title"/>
          </p:nvPr>
        </p:nvSpPr>
        <p:spPr>
          <a:xfrm>
            <a:off x="457200" y="152400"/>
            <a:ext cx="8229600" cy="1143000"/>
          </a:xfrm>
        </p:spPr>
        <p:txBody>
          <a:bodyPr>
            <a:normAutofit/>
          </a:bodyPr>
          <a:lstStyle/>
          <a:p>
            <a:r>
              <a:rPr lang="en-US" sz="3500" dirty="0"/>
              <a:t>Incorrect Usage of Semaphore: Deadlock</a:t>
            </a:r>
            <a:endParaRPr lang="en-US" sz="3500" dirty="0" smtClean="0"/>
          </a:p>
        </p:txBody>
      </p:sp>
      <p:cxnSp>
        <p:nvCxnSpPr>
          <p:cNvPr id="28" name="Straight Arrow Connector 27"/>
          <p:cNvCxnSpPr/>
          <p:nvPr/>
        </p:nvCxnSpPr>
        <p:spPr>
          <a:xfrm>
            <a:off x="609600" y="1303866"/>
            <a:ext cx="0" cy="39624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0" y="4885266"/>
            <a:ext cx="689035" cy="369332"/>
          </a:xfrm>
          <a:prstGeom prst="rect">
            <a:avLst/>
          </a:prstGeom>
          <a:noFill/>
        </p:spPr>
        <p:txBody>
          <a:bodyPr wrap="none" rtlCol="0">
            <a:spAutoFit/>
          </a:bodyPr>
          <a:lstStyle/>
          <a:p>
            <a:r>
              <a:rPr lang="en-US" dirty="0" smtClean="0"/>
              <a:t>Time</a:t>
            </a:r>
            <a:endParaRPr lang="en-US" dirty="0"/>
          </a:p>
        </p:txBody>
      </p:sp>
      <p:sp>
        <p:nvSpPr>
          <p:cNvPr id="15" name="Rectangle 14"/>
          <p:cNvSpPr/>
          <p:nvPr/>
        </p:nvSpPr>
        <p:spPr>
          <a:xfrm>
            <a:off x="3872979" y="1759350"/>
            <a:ext cx="1143262" cy="461665"/>
          </a:xfrm>
          <a:prstGeom prst="rect">
            <a:avLst/>
          </a:prstGeom>
          <a:ln>
            <a:solidFill>
              <a:schemeClr val="tx1">
                <a:lumMod val="95000"/>
                <a:lumOff val="5000"/>
              </a:schemeClr>
            </a:solidFill>
          </a:ln>
        </p:spPr>
        <p:txBody>
          <a:bodyPr wrap="none">
            <a:spAutoFit/>
          </a:bodyPr>
          <a:lstStyle/>
          <a:p>
            <a:pPr>
              <a:buFontTx/>
              <a:buNone/>
              <a:tabLst>
                <a:tab pos="2513013" algn="l"/>
                <a:tab pos="2857500" algn="l"/>
                <a:tab pos="3148013" algn="l"/>
              </a:tabLst>
            </a:pPr>
            <a:r>
              <a:rPr lang="en-US" sz="2400" i="1" dirty="0"/>
              <a:t>wait</a:t>
            </a:r>
            <a:r>
              <a:rPr lang="en-US" sz="2400" dirty="0"/>
              <a:t>(</a:t>
            </a:r>
            <a:r>
              <a:rPr lang="en-US" sz="2400" i="1" dirty="0"/>
              <a:t>S</a:t>
            </a:r>
            <a:r>
              <a:rPr lang="en-US" sz="2400" dirty="0"/>
              <a:t>);</a:t>
            </a:r>
            <a:endParaRPr lang="en-US" sz="2400" dirty="0" smtClean="0"/>
          </a:p>
        </p:txBody>
      </p:sp>
      <p:sp>
        <p:nvSpPr>
          <p:cNvPr id="3" name="Rectangle 2"/>
          <p:cNvSpPr/>
          <p:nvPr/>
        </p:nvSpPr>
        <p:spPr>
          <a:xfrm>
            <a:off x="864720" y="1371600"/>
            <a:ext cx="327334" cy="430887"/>
          </a:xfrm>
          <a:prstGeom prst="rect">
            <a:avLst/>
          </a:prstGeom>
        </p:spPr>
        <p:txBody>
          <a:bodyPr wrap="none">
            <a:spAutoFit/>
          </a:bodyPr>
          <a:lstStyle/>
          <a:p>
            <a:r>
              <a:rPr lang="en-US" sz="2200" i="1" dirty="0" smtClean="0"/>
              <a:t>1</a:t>
            </a:r>
            <a:endParaRPr lang="en-US" sz="2200" dirty="0"/>
          </a:p>
        </p:txBody>
      </p:sp>
      <p:sp>
        <p:nvSpPr>
          <p:cNvPr id="33" name="TextBox 32"/>
          <p:cNvSpPr txBox="1"/>
          <p:nvPr/>
        </p:nvSpPr>
        <p:spPr>
          <a:xfrm>
            <a:off x="4195183" y="1020721"/>
            <a:ext cx="498855" cy="461665"/>
          </a:xfrm>
          <a:prstGeom prst="rect">
            <a:avLst/>
          </a:prstGeom>
          <a:noFill/>
        </p:spPr>
        <p:txBody>
          <a:bodyPr wrap="none" rtlCol="0">
            <a:spAutoFit/>
          </a:bodyPr>
          <a:lstStyle/>
          <a:p>
            <a:r>
              <a:rPr lang="en-US" sz="2400" dirty="0" smtClean="0"/>
              <a:t>P0</a:t>
            </a:r>
            <a:endParaRPr lang="en-US" sz="2400" dirty="0"/>
          </a:p>
        </p:txBody>
      </p:sp>
      <p:sp>
        <p:nvSpPr>
          <p:cNvPr id="36" name="Rectangle 35"/>
          <p:cNvSpPr/>
          <p:nvPr/>
        </p:nvSpPr>
        <p:spPr>
          <a:xfrm>
            <a:off x="906294" y="1051499"/>
            <a:ext cx="312906" cy="430887"/>
          </a:xfrm>
          <a:prstGeom prst="rect">
            <a:avLst/>
          </a:prstGeom>
        </p:spPr>
        <p:txBody>
          <a:bodyPr wrap="none">
            <a:spAutoFit/>
          </a:bodyPr>
          <a:lstStyle/>
          <a:p>
            <a:r>
              <a:rPr lang="en-US" sz="2200" i="1" dirty="0" smtClean="0"/>
              <a:t>S</a:t>
            </a:r>
            <a:endParaRPr lang="en-US" sz="2200" dirty="0"/>
          </a:p>
        </p:txBody>
      </p:sp>
      <p:sp>
        <p:nvSpPr>
          <p:cNvPr id="38" name="TextBox 37"/>
          <p:cNvSpPr txBox="1"/>
          <p:nvPr/>
        </p:nvSpPr>
        <p:spPr>
          <a:xfrm>
            <a:off x="6892545" y="1059180"/>
            <a:ext cx="498855" cy="461665"/>
          </a:xfrm>
          <a:prstGeom prst="rect">
            <a:avLst/>
          </a:prstGeom>
          <a:noFill/>
        </p:spPr>
        <p:txBody>
          <a:bodyPr wrap="none" rtlCol="0">
            <a:spAutoFit/>
          </a:bodyPr>
          <a:lstStyle/>
          <a:p>
            <a:r>
              <a:rPr lang="en-US" sz="2400" dirty="0" smtClean="0"/>
              <a:t>P1</a:t>
            </a:r>
            <a:endParaRPr lang="en-US" sz="2400" dirty="0"/>
          </a:p>
        </p:txBody>
      </p:sp>
      <p:sp>
        <p:nvSpPr>
          <p:cNvPr id="41" name="Rectangle 40"/>
          <p:cNvSpPr/>
          <p:nvPr/>
        </p:nvSpPr>
        <p:spPr>
          <a:xfrm>
            <a:off x="6572630" y="2356174"/>
            <a:ext cx="1208985" cy="424732"/>
          </a:xfrm>
          <a:prstGeom prst="rect">
            <a:avLst/>
          </a:prstGeom>
          <a:ln>
            <a:solidFill>
              <a:schemeClr val="tx1">
                <a:lumMod val="95000"/>
                <a:lumOff val="5000"/>
              </a:schemeClr>
            </a:solidFill>
          </a:ln>
        </p:spPr>
        <p:txBody>
          <a:bodyPr wrap="none">
            <a:spAutoFit/>
          </a:bodyPr>
          <a:lstStyle/>
          <a:p>
            <a:pPr>
              <a:lnSpc>
                <a:spcPct val="90000"/>
              </a:lnSpc>
              <a:buFontTx/>
              <a:buNone/>
              <a:tabLst>
                <a:tab pos="1887538" algn="ctr"/>
                <a:tab pos="4572000" algn="ctr"/>
              </a:tabLst>
            </a:pPr>
            <a:r>
              <a:rPr lang="en-US" sz="2400" i="1" dirty="0"/>
              <a:t>wait</a:t>
            </a:r>
            <a:r>
              <a:rPr lang="en-US" sz="2400" dirty="0"/>
              <a:t>(</a:t>
            </a:r>
            <a:r>
              <a:rPr lang="en-US" sz="2400" i="1" dirty="0"/>
              <a:t>Q</a:t>
            </a:r>
            <a:r>
              <a:rPr lang="en-US" sz="2400" dirty="0"/>
              <a:t>);</a:t>
            </a:r>
          </a:p>
        </p:txBody>
      </p:sp>
      <p:sp>
        <p:nvSpPr>
          <p:cNvPr id="27" name="Rectangle 26"/>
          <p:cNvSpPr/>
          <p:nvPr/>
        </p:nvSpPr>
        <p:spPr>
          <a:xfrm>
            <a:off x="2125494" y="1016913"/>
            <a:ext cx="372218" cy="430887"/>
          </a:xfrm>
          <a:prstGeom prst="rect">
            <a:avLst/>
          </a:prstGeom>
        </p:spPr>
        <p:txBody>
          <a:bodyPr wrap="none">
            <a:spAutoFit/>
          </a:bodyPr>
          <a:lstStyle/>
          <a:p>
            <a:r>
              <a:rPr lang="en-US" sz="2200" i="1" dirty="0" smtClean="0"/>
              <a:t>Q</a:t>
            </a:r>
            <a:endParaRPr lang="en-US" sz="2200" dirty="0"/>
          </a:p>
        </p:txBody>
      </p:sp>
      <p:sp>
        <p:nvSpPr>
          <p:cNvPr id="30" name="Rectangle 29"/>
          <p:cNvSpPr/>
          <p:nvPr/>
        </p:nvSpPr>
        <p:spPr>
          <a:xfrm>
            <a:off x="2170378" y="1402378"/>
            <a:ext cx="327334" cy="430887"/>
          </a:xfrm>
          <a:prstGeom prst="rect">
            <a:avLst/>
          </a:prstGeom>
        </p:spPr>
        <p:txBody>
          <a:bodyPr wrap="none">
            <a:spAutoFit/>
          </a:bodyPr>
          <a:lstStyle/>
          <a:p>
            <a:r>
              <a:rPr lang="en-US" sz="2200" i="1" dirty="0" smtClean="0"/>
              <a:t>1</a:t>
            </a:r>
            <a:endParaRPr lang="en-US" sz="2200" dirty="0"/>
          </a:p>
        </p:txBody>
      </p:sp>
      <p:sp>
        <p:nvSpPr>
          <p:cNvPr id="31" name="Rectangle 30"/>
          <p:cNvSpPr/>
          <p:nvPr/>
        </p:nvSpPr>
        <p:spPr>
          <a:xfrm>
            <a:off x="3872979" y="3182778"/>
            <a:ext cx="1208985" cy="461665"/>
          </a:xfrm>
          <a:prstGeom prst="rect">
            <a:avLst/>
          </a:prstGeom>
          <a:ln>
            <a:solidFill>
              <a:schemeClr val="tx1">
                <a:lumMod val="95000"/>
                <a:lumOff val="5000"/>
              </a:schemeClr>
            </a:solidFill>
          </a:ln>
        </p:spPr>
        <p:txBody>
          <a:bodyPr wrap="none">
            <a:spAutoFit/>
          </a:bodyPr>
          <a:lstStyle/>
          <a:p>
            <a:pPr>
              <a:buFontTx/>
              <a:buNone/>
              <a:tabLst>
                <a:tab pos="2513013" algn="l"/>
                <a:tab pos="2857500" algn="l"/>
                <a:tab pos="3148013" algn="l"/>
              </a:tabLst>
            </a:pPr>
            <a:r>
              <a:rPr lang="en-US" sz="2400" i="1" dirty="0" smtClean="0"/>
              <a:t>wait</a:t>
            </a:r>
            <a:r>
              <a:rPr lang="en-US" sz="2400" dirty="0" smtClean="0"/>
              <a:t>(</a:t>
            </a:r>
            <a:r>
              <a:rPr lang="en-US" sz="2400" i="1" dirty="0"/>
              <a:t>Q</a:t>
            </a:r>
            <a:r>
              <a:rPr lang="en-US" sz="2400" dirty="0" smtClean="0"/>
              <a:t>);</a:t>
            </a:r>
          </a:p>
        </p:txBody>
      </p:sp>
      <p:sp>
        <p:nvSpPr>
          <p:cNvPr id="32" name="Rectangle 31"/>
          <p:cNvSpPr/>
          <p:nvPr/>
        </p:nvSpPr>
        <p:spPr>
          <a:xfrm>
            <a:off x="6638353" y="3957935"/>
            <a:ext cx="1143262" cy="424732"/>
          </a:xfrm>
          <a:prstGeom prst="rect">
            <a:avLst/>
          </a:prstGeom>
          <a:ln>
            <a:solidFill>
              <a:schemeClr val="tx1">
                <a:lumMod val="95000"/>
                <a:lumOff val="5000"/>
              </a:schemeClr>
            </a:solidFill>
          </a:ln>
        </p:spPr>
        <p:txBody>
          <a:bodyPr wrap="none">
            <a:spAutoFit/>
          </a:bodyPr>
          <a:lstStyle/>
          <a:p>
            <a:pPr>
              <a:lnSpc>
                <a:spcPct val="90000"/>
              </a:lnSpc>
              <a:buFontTx/>
              <a:buNone/>
              <a:tabLst>
                <a:tab pos="1887538" algn="ctr"/>
                <a:tab pos="4572000" algn="ctr"/>
              </a:tabLst>
            </a:pPr>
            <a:r>
              <a:rPr lang="en-US" sz="2400" i="1" dirty="0" smtClean="0"/>
              <a:t>wait</a:t>
            </a:r>
            <a:r>
              <a:rPr lang="en-US" sz="2400" dirty="0" smtClean="0"/>
              <a:t>(</a:t>
            </a:r>
            <a:r>
              <a:rPr lang="en-US" sz="2400" i="1" dirty="0" smtClean="0"/>
              <a:t>S</a:t>
            </a:r>
            <a:r>
              <a:rPr lang="en-US" sz="2400" dirty="0" smtClean="0"/>
              <a:t>);</a:t>
            </a:r>
            <a:endParaRPr lang="en-US" sz="2400" dirty="0"/>
          </a:p>
        </p:txBody>
      </p:sp>
      <p:sp>
        <p:nvSpPr>
          <p:cNvPr id="42" name="Rectangle 41"/>
          <p:cNvSpPr/>
          <p:nvPr/>
        </p:nvSpPr>
        <p:spPr>
          <a:xfrm>
            <a:off x="881608" y="1778913"/>
            <a:ext cx="327334" cy="430887"/>
          </a:xfrm>
          <a:prstGeom prst="rect">
            <a:avLst/>
          </a:prstGeom>
        </p:spPr>
        <p:txBody>
          <a:bodyPr wrap="none">
            <a:spAutoFit/>
          </a:bodyPr>
          <a:lstStyle/>
          <a:p>
            <a:r>
              <a:rPr lang="en-US" sz="2200" b="1" i="1" dirty="0" smtClean="0"/>
              <a:t>0</a:t>
            </a:r>
            <a:endParaRPr lang="en-US" sz="2200" b="1" dirty="0"/>
          </a:p>
        </p:txBody>
      </p:sp>
      <p:sp>
        <p:nvSpPr>
          <p:cNvPr id="43" name="Rectangle 42"/>
          <p:cNvSpPr/>
          <p:nvPr/>
        </p:nvSpPr>
        <p:spPr>
          <a:xfrm>
            <a:off x="2187266" y="1783378"/>
            <a:ext cx="327334" cy="430887"/>
          </a:xfrm>
          <a:prstGeom prst="rect">
            <a:avLst/>
          </a:prstGeom>
        </p:spPr>
        <p:txBody>
          <a:bodyPr wrap="none">
            <a:spAutoFit/>
          </a:bodyPr>
          <a:lstStyle/>
          <a:p>
            <a:r>
              <a:rPr lang="en-US" sz="2200" i="1" dirty="0" smtClean="0"/>
              <a:t>1</a:t>
            </a:r>
            <a:endParaRPr lang="en-US" sz="2200" dirty="0"/>
          </a:p>
        </p:txBody>
      </p:sp>
      <p:sp>
        <p:nvSpPr>
          <p:cNvPr id="45" name="Rectangle 44"/>
          <p:cNvSpPr/>
          <p:nvPr/>
        </p:nvSpPr>
        <p:spPr>
          <a:xfrm>
            <a:off x="914400" y="2362200"/>
            <a:ext cx="327334" cy="430887"/>
          </a:xfrm>
          <a:prstGeom prst="rect">
            <a:avLst/>
          </a:prstGeom>
        </p:spPr>
        <p:txBody>
          <a:bodyPr wrap="none">
            <a:spAutoFit/>
          </a:bodyPr>
          <a:lstStyle/>
          <a:p>
            <a:r>
              <a:rPr lang="en-US" sz="2200" i="1" dirty="0" smtClean="0"/>
              <a:t>0</a:t>
            </a:r>
            <a:endParaRPr lang="en-US" sz="2200" dirty="0"/>
          </a:p>
        </p:txBody>
      </p:sp>
      <p:sp>
        <p:nvSpPr>
          <p:cNvPr id="50" name="Rectangle 49"/>
          <p:cNvSpPr/>
          <p:nvPr/>
        </p:nvSpPr>
        <p:spPr>
          <a:xfrm>
            <a:off x="2220058" y="2392978"/>
            <a:ext cx="327334" cy="430887"/>
          </a:xfrm>
          <a:prstGeom prst="rect">
            <a:avLst/>
          </a:prstGeom>
        </p:spPr>
        <p:txBody>
          <a:bodyPr wrap="none">
            <a:spAutoFit/>
          </a:bodyPr>
          <a:lstStyle/>
          <a:p>
            <a:r>
              <a:rPr lang="en-US" sz="2200" b="1" i="1" dirty="0" smtClean="0"/>
              <a:t>0</a:t>
            </a:r>
            <a:endParaRPr lang="en-US" sz="2200" b="1" dirty="0"/>
          </a:p>
        </p:txBody>
      </p:sp>
      <p:sp>
        <p:nvSpPr>
          <p:cNvPr id="64" name="Explosion 1 63"/>
          <p:cNvSpPr/>
          <p:nvPr/>
        </p:nvSpPr>
        <p:spPr>
          <a:xfrm>
            <a:off x="5081964" y="2171700"/>
            <a:ext cx="457200" cy="381000"/>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 name="Rectangle 1"/>
          <p:cNvSpPr/>
          <p:nvPr/>
        </p:nvSpPr>
        <p:spPr>
          <a:xfrm>
            <a:off x="3272942" y="5146235"/>
            <a:ext cx="2842192" cy="646331"/>
          </a:xfrm>
          <a:prstGeom prst="rect">
            <a:avLst/>
          </a:prstGeom>
        </p:spPr>
        <p:txBody>
          <a:bodyPr wrap="square">
            <a:spAutoFit/>
          </a:bodyPr>
          <a:lstStyle/>
          <a:p>
            <a:r>
              <a:rPr lang="en-US" dirty="0" smtClean="0">
                <a:solidFill>
                  <a:srgbClr val="FF0000"/>
                </a:solidFill>
                <a:latin typeface="Comic Sans MS" pitchFamily="66" charset="0"/>
              </a:rPr>
              <a:t>Deadlock for this execution order.</a:t>
            </a:r>
            <a:endParaRPr lang="en-US" dirty="0">
              <a:solidFill>
                <a:srgbClr val="FF0000"/>
              </a:solidFill>
              <a:latin typeface="Comic Sans MS" pitchFamily="66" charset="0"/>
            </a:endParaRPr>
          </a:p>
        </p:txBody>
      </p:sp>
      <p:sp>
        <p:nvSpPr>
          <p:cNvPr id="44" name="Explosion 1 43"/>
          <p:cNvSpPr/>
          <p:nvPr/>
        </p:nvSpPr>
        <p:spPr>
          <a:xfrm>
            <a:off x="7738963" y="2725578"/>
            <a:ext cx="457200" cy="381000"/>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46" name="Explosion 1 45"/>
          <p:cNvSpPr/>
          <p:nvPr/>
        </p:nvSpPr>
        <p:spPr>
          <a:xfrm>
            <a:off x="4853364" y="3623965"/>
            <a:ext cx="457200" cy="381000"/>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49" name="Rectangle 48"/>
          <p:cNvSpPr/>
          <p:nvPr/>
        </p:nvSpPr>
        <p:spPr>
          <a:xfrm>
            <a:off x="3734062" y="3667912"/>
            <a:ext cx="1421096" cy="369332"/>
          </a:xfrm>
          <a:prstGeom prst="rect">
            <a:avLst/>
          </a:prstGeom>
        </p:spPr>
        <p:txBody>
          <a:bodyPr wrap="square">
            <a:spAutoFit/>
          </a:bodyPr>
          <a:lstStyle/>
          <a:p>
            <a:r>
              <a:rPr lang="en-US" dirty="0" smtClean="0">
                <a:solidFill>
                  <a:srgbClr val="FF0000"/>
                </a:solidFill>
                <a:latin typeface="Comic Sans MS" pitchFamily="66" charset="0"/>
              </a:rPr>
              <a:t>Blocked</a:t>
            </a:r>
            <a:endParaRPr lang="en-US" dirty="0">
              <a:solidFill>
                <a:srgbClr val="FF0000"/>
              </a:solidFill>
              <a:latin typeface="Comic Sans MS" pitchFamily="66" charset="0"/>
            </a:endParaRPr>
          </a:p>
        </p:txBody>
      </p:sp>
      <p:sp>
        <p:nvSpPr>
          <p:cNvPr id="56" name="Rectangle 55"/>
          <p:cNvSpPr/>
          <p:nvPr/>
        </p:nvSpPr>
        <p:spPr>
          <a:xfrm>
            <a:off x="6499436" y="4278868"/>
            <a:ext cx="1421096" cy="369332"/>
          </a:xfrm>
          <a:prstGeom prst="rect">
            <a:avLst/>
          </a:prstGeom>
        </p:spPr>
        <p:txBody>
          <a:bodyPr wrap="square">
            <a:spAutoFit/>
          </a:bodyPr>
          <a:lstStyle/>
          <a:p>
            <a:r>
              <a:rPr lang="en-US" dirty="0" smtClean="0">
                <a:solidFill>
                  <a:srgbClr val="FF0000"/>
                </a:solidFill>
                <a:latin typeface="Comic Sans MS" pitchFamily="66" charset="0"/>
              </a:rPr>
              <a:t>Blocked</a:t>
            </a:r>
            <a:endParaRPr lang="en-US" dirty="0">
              <a:solidFill>
                <a:srgbClr val="FF0000"/>
              </a:solidFill>
              <a:latin typeface="Comic Sans MS" pitchFamily="66"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50</a:t>
            </a:fld>
            <a:endParaRPr lang="en-US"/>
          </a:p>
        </p:txBody>
      </p:sp>
    </p:spTree>
    <p:extLst>
      <p:ext uri="{BB962C8B-B14F-4D97-AF65-F5344CB8AC3E}">
        <p14:creationId xmlns:p14="http://schemas.microsoft.com/office/powerpoint/2010/main" val="2751771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5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41" grpId="0" animBg="1"/>
      <p:bldP spid="31" grpId="0" animBg="1"/>
      <p:bldP spid="32" grpId="0" animBg="1"/>
      <p:bldP spid="42" grpId="0"/>
      <p:bldP spid="43" grpId="0"/>
      <p:bldP spid="45" grpId="0"/>
      <p:bldP spid="50" grpId="0"/>
      <p:bldP spid="64" grpId="0" animBg="1"/>
      <p:bldP spid="2" grpId="0"/>
      <p:bldP spid="44" grpId="0" animBg="1"/>
      <p:bldP spid="46" grpId="0" animBg="1"/>
      <p:bldP spid="49" grpId="0"/>
      <p:bldP spid="56"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algn="ctr" eaLnBrk="0" fontAlgn="base" hangingPunct="0">
              <a:spcBef>
                <a:spcPct val="0"/>
              </a:spcBef>
              <a:spcAft>
                <a:spcPct val="0"/>
              </a:spcAft>
              <a:defRPr>
                <a:solidFill>
                  <a:schemeClr val="tx1"/>
                </a:solidFill>
                <a:latin typeface="Helvetica" pitchFamily="34" charset="0"/>
              </a:defRPr>
            </a:lvl6pPr>
            <a:lvl7pPr marL="2971800" indent="-228600" algn="ctr" eaLnBrk="0" fontAlgn="base" hangingPunct="0">
              <a:spcBef>
                <a:spcPct val="0"/>
              </a:spcBef>
              <a:spcAft>
                <a:spcPct val="0"/>
              </a:spcAft>
              <a:defRPr>
                <a:solidFill>
                  <a:schemeClr val="tx1"/>
                </a:solidFill>
                <a:latin typeface="Helvetica" pitchFamily="34" charset="0"/>
              </a:defRPr>
            </a:lvl7pPr>
            <a:lvl8pPr marL="3429000" indent="-228600" algn="ctr" eaLnBrk="0" fontAlgn="base" hangingPunct="0">
              <a:spcBef>
                <a:spcPct val="0"/>
              </a:spcBef>
              <a:spcAft>
                <a:spcPct val="0"/>
              </a:spcAft>
              <a:defRPr>
                <a:solidFill>
                  <a:schemeClr val="tx1"/>
                </a:solidFill>
                <a:latin typeface="Helvetica" pitchFamily="34" charset="0"/>
              </a:defRPr>
            </a:lvl8pPr>
            <a:lvl9pPr marL="3886200" indent="-228600" algn="ctr" eaLnBrk="0" fontAlgn="base" hangingPunct="0">
              <a:spcBef>
                <a:spcPct val="0"/>
              </a:spcBef>
              <a:spcAft>
                <a:spcPct val="0"/>
              </a:spcAft>
              <a:defRPr>
                <a:solidFill>
                  <a:schemeClr val="tx1"/>
                </a:solidFill>
                <a:latin typeface="Helvetica" pitchFamily="34" charset="0"/>
              </a:defRPr>
            </a:lvl9pPr>
          </a:lstStyle>
          <a:p>
            <a:r>
              <a:rPr lang="en-US" smtClean="0"/>
              <a:t>Operating Systems</a:t>
            </a:r>
          </a:p>
          <a:p>
            <a:endParaRPr lang="en-US" smtClean="0"/>
          </a:p>
        </p:txBody>
      </p:sp>
      <p:sp>
        <p:nvSpPr>
          <p:cNvPr id="8195" name="Rectangle 2"/>
          <p:cNvSpPr>
            <a:spLocks noChangeArrowheads="1"/>
          </p:cNvSpPr>
          <p:nvPr/>
        </p:nvSpPr>
        <p:spPr bwMode="auto">
          <a:xfrm>
            <a:off x="684213" y="342900"/>
            <a:ext cx="7831137" cy="685800"/>
          </a:xfrm>
          <a:prstGeom prst="rect">
            <a:avLst/>
          </a:prstGeom>
          <a:solidFill>
            <a:schemeClr val="bg1"/>
          </a:solidFill>
          <a:ln w="9525">
            <a:solidFill>
              <a:schemeClr val="tx1"/>
            </a:solidFill>
            <a:miter lim="800000"/>
            <a:headEnd/>
            <a:tailEnd/>
          </a:ln>
          <a:effectLst>
            <a:outerShdw dist="107763" dir="2700000" algn="ctr" rotWithShape="0">
              <a:schemeClr val="tx1"/>
            </a:outerShdw>
          </a:effectLst>
        </p:spPr>
        <p:txBody>
          <a:bodyPr wrap="none" anchor="ctr"/>
          <a:lstStyle/>
          <a:p>
            <a:endParaRPr lang="en-US"/>
          </a:p>
        </p:txBody>
      </p:sp>
      <p:sp>
        <p:nvSpPr>
          <p:cNvPr id="8196" name="Rectangle 3"/>
          <p:cNvSpPr>
            <a:spLocks noGrp="1" noChangeArrowheads="1"/>
          </p:cNvSpPr>
          <p:nvPr>
            <p:ph type="title"/>
          </p:nvPr>
        </p:nvSpPr>
        <p:spPr>
          <a:xfrm>
            <a:off x="457200" y="152400"/>
            <a:ext cx="8229600" cy="1143000"/>
          </a:xfrm>
        </p:spPr>
        <p:txBody>
          <a:bodyPr>
            <a:normAutofit/>
          </a:bodyPr>
          <a:lstStyle/>
          <a:p>
            <a:r>
              <a:rPr lang="en-US" sz="2600" b="1" dirty="0" smtClean="0"/>
              <a:t>Bounded Buffer </a:t>
            </a:r>
            <a:r>
              <a:rPr lang="en-US" sz="2600" dirty="0" smtClean="0"/>
              <a:t>– Swapping wait(</a:t>
            </a:r>
            <a:r>
              <a:rPr lang="en-US" sz="2600" dirty="0" err="1" smtClean="0"/>
              <a:t>mutex</a:t>
            </a:r>
            <a:r>
              <a:rPr lang="en-US" sz="2600" dirty="0" smtClean="0"/>
              <a:t>) and wait(empty)</a:t>
            </a:r>
          </a:p>
        </p:txBody>
      </p:sp>
      <p:cxnSp>
        <p:nvCxnSpPr>
          <p:cNvPr id="28" name="Straight Arrow Connector 27"/>
          <p:cNvCxnSpPr/>
          <p:nvPr/>
        </p:nvCxnSpPr>
        <p:spPr>
          <a:xfrm>
            <a:off x="609600" y="1303866"/>
            <a:ext cx="0" cy="39624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0" y="4885266"/>
            <a:ext cx="689035" cy="369332"/>
          </a:xfrm>
          <a:prstGeom prst="rect">
            <a:avLst/>
          </a:prstGeom>
          <a:noFill/>
        </p:spPr>
        <p:txBody>
          <a:bodyPr wrap="none" rtlCol="0">
            <a:spAutoFit/>
          </a:bodyPr>
          <a:lstStyle/>
          <a:p>
            <a:r>
              <a:rPr lang="en-US" dirty="0" smtClean="0"/>
              <a:t>Time</a:t>
            </a:r>
            <a:endParaRPr lang="en-US" dirty="0"/>
          </a:p>
        </p:txBody>
      </p:sp>
      <p:sp>
        <p:nvSpPr>
          <p:cNvPr id="15" name="Rectangle 14"/>
          <p:cNvSpPr/>
          <p:nvPr/>
        </p:nvSpPr>
        <p:spPr>
          <a:xfrm>
            <a:off x="929822" y="1600200"/>
            <a:ext cx="3316164" cy="3447098"/>
          </a:xfrm>
          <a:prstGeom prst="rect">
            <a:avLst/>
          </a:prstGeom>
          <a:ln>
            <a:solidFill>
              <a:schemeClr val="tx1">
                <a:lumMod val="95000"/>
                <a:lumOff val="5000"/>
              </a:schemeClr>
            </a:solidFill>
          </a:ln>
        </p:spPr>
        <p:txBody>
          <a:bodyPr wrap="none">
            <a:spAutoFit/>
          </a:bodyPr>
          <a:lstStyle/>
          <a:p>
            <a:pPr>
              <a:lnSpc>
                <a:spcPct val="70000"/>
              </a:lnSpc>
              <a:spcBef>
                <a:spcPct val="15000"/>
              </a:spcBef>
              <a:buFontTx/>
              <a:buNone/>
              <a:tabLst>
                <a:tab pos="2459038" algn="l"/>
                <a:tab pos="2740025" algn="l"/>
                <a:tab pos="3084513" algn="l"/>
              </a:tabLst>
            </a:pPr>
            <a:r>
              <a:rPr lang="en-US" sz="2000" dirty="0"/>
              <a:t>item </a:t>
            </a:r>
            <a:r>
              <a:rPr lang="en-US" sz="2000" i="1" dirty="0" err="1"/>
              <a:t>nextProduced</a:t>
            </a:r>
            <a:r>
              <a:rPr lang="en-US" sz="2000" dirty="0"/>
              <a:t>;</a:t>
            </a:r>
          </a:p>
          <a:p>
            <a:pPr>
              <a:lnSpc>
                <a:spcPct val="70000"/>
              </a:lnSpc>
              <a:spcBef>
                <a:spcPct val="15000"/>
              </a:spcBef>
              <a:buFontTx/>
              <a:buNone/>
              <a:tabLst>
                <a:tab pos="2459038" algn="l"/>
                <a:tab pos="2740025" algn="l"/>
                <a:tab pos="3084513" algn="l"/>
              </a:tabLst>
            </a:pPr>
            <a:r>
              <a:rPr lang="en-US" sz="2000" dirty="0" smtClean="0"/>
              <a:t>while </a:t>
            </a:r>
            <a:r>
              <a:rPr lang="en-US" sz="2000" dirty="0"/>
              <a:t>(1) {</a:t>
            </a:r>
          </a:p>
          <a:p>
            <a:pPr>
              <a:lnSpc>
                <a:spcPct val="70000"/>
              </a:lnSpc>
              <a:spcBef>
                <a:spcPct val="15000"/>
              </a:spcBef>
              <a:buFontTx/>
              <a:buNone/>
              <a:tabLst>
                <a:tab pos="2459038" algn="l"/>
                <a:tab pos="2740025" algn="l"/>
                <a:tab pos="3084513" algn="l"/>
              </a:tabLst>
            </a:pPr>
            <a:r>
              <a:rPr lang="en-US" sz="2000" dirty="0" smtClean="0"/>
              <a:t>    …</a:t>
            </a:r>
            <a:endParaRPr lang="en-US" sz="2000" dirty="0"/>
          </a:p>
          <a:p>
            <a:pPr>
              <a:lnSpc>
                <a:spcPct val="70000"/>
              </a:lnSpc>
              <a:spcBef>
                <a:spcPct val="15000"/>
              </a:spcBef>
              <a:buFontTx/>
              <a:buNone/>
              <a:tabLst>
                <a:tab pos="2459038" algn="l"/>
                <a:tab pos="2740025" algn="l"/>
                <a:tab pos="3084513" algn="l"/>
              </a:tabLst>
            </a:pPr>
            <a:r>
              <a:rPr lang="en-US" sz="2000" dirty="0" smtClean="0"/>
              <a:t>    produce </a:t>
            </a:r>
            <a:r>
              <a:rPr lang="en-US" sz="2000" i="1" dirty="0" err="1"/>
              <a:t>nextProduced</a:t>
            </a:r>
            <a:r>
              <a:rPr lang="en-US" sz="2000" i="1" dirty="0"/>
              <a:t>;</a:t>
            </a:r>
            <a:endParaRPr lang="en-US" sz="2000" dirty="0"/>
          </a:p>
          <a:p>
            <a:pPr>
              <a:lnSpc>
                <a:spcPct val="70000"/>
              </a:lnSpc>
              <a:spcBef>
                <a:spcPct val="15000"/>
              </a:spcBef>
              <a:buFontTx/>
              <a:buNone/>
              <a:tabLst>
                <a:tab pos="2459038" algn="l"/>
                <a:tab pos="2740025" algn="l"/>
                <a:tab pos="3084513" algn="l"/>
              </a:tabLst>
            </a:pPr>
            <a:r>
              <a:rPr lang="en-US" sz="2000" dirty="0" smtClean="0"/>
              <a:t>    …</a:t>
            </a:r>
          </a:p>
          <a:p>
            <a:pPr>
              <a:lnSpc>
                <a:spcPct val="70000"/>
              </a:lnSpc>
              <a:spcBef>
                <a:spcPct val="15000"/>
              </a:spcBef>
              <a:tabLst>
                <a:tab pos="2459038" algn="l"/>
                <a:tab pos="2740025" algn="l"/>
                <a:tab pos="3084513" algn="l"/>
              </a:tabLst>
            </a:pPr>
            <a:r>
              <a:rPr lang="en-US" sz="2000" i="1" dirty="0" smtClean="0"/>
              <a:t>    </a:t>
            </a:r>
            <a:r>
              <a:rPr lang="en-US" sz="2000" i="1" dirty="0" smtClean="0">
                <a:solidFill>
                  <a:srgbClr val="FF0000"/>
                </a:solidFill>
              </a:rPr>
              <a:t>wait</a:t>
            </a:r>
            <a:r>
              <a:rPr lang="en-US" sz="2000" dirty="0" smtClean="0">
                <a:solidFill>
                  <a:srgbClr val="FF0000"/>
                </a:solidFill>
              </a:rPr>
              <a:t>(</a:t>
            </a:r>
            <a:r>
              <a:rPr lang="en-US" sz="2000" i="1" dirty="0" err="1" smtClean="0">
                <a:solidFill>
                  <a:srgbClr val="FF0000"/>
                </a:solidFill>
              </a:rPr>
              <a:t>mutex</a:t>
            </a:r>
            <a:r>
              <a:rPr lang="en-US" sz="2000" dirty="0">
                <a:solidFill>
                  <a:srgbClr val="FF0000"/>
                </a:solidFill>
              </a:rPr>
              <a:t>);</a:t>
            </a:r>
          </a:p>
          <a:p>
            <a:pPr>
              <a:lnSpc>
                <a:spcPct val="70000"/>
              </a:lnSpc>
              <a:spcBef>
                <a:spcPct val="15000"/>
              </a:spcBef>
              <a:buFontTx/>
              <a:buNone/>
              <a:tabLst>
                <a:tab pos="2459038" algn="l"/>
                <a:tab pos="2740025" algn="l"/>
                <a:tab pos="3084513" algn="l"/>
              </a:tabLst>
            </a:pPr>
            <a:r>
              <a:rPr lang="en-US" sz="2000" i="1" dirty="0" smtClean="0">
                <a:solidFill>
                  <a:srgbClr val="FF0000"/>
                </a:solidFill>
              </a:rPr>
              <a:t>    wait</a:t>
            </a:r>
            <a:r>
              <a:rPr lang="en-US" sz="2000" dirty="0" smtClean="0">
                <a:solidFill>
                  <a:srgbClr val="FF0000"/>
                </a:solidFill>
              </a:rPr>
              <a:t>(</a:t>
            </a:r>
            <a:r>
              <a:rPr lang="en-US" sz="2000" i="1" dirty="0" smtClean="0">
                <a:solidFill>
                  <a:srgbClr val="FF0000"/>
                </a:solidFill>
              </a:rPr>
              <a:t>empty</a:t>
            </a:r>
            <a:r>
              <a:rPr lang="en-US" sz="2000" dirty="0">
                <a:solidFill>
                  <a:srgbClr val="FF0000"/>
                </a:solidFill>
              </a:rPr>
              <a:t>);</a:t>
            </a:r>
          </a:p>
          <a:p>
            <a:pPr>
              <a:lnSpc>
                <a:spcPct val="70000"/>
              </a:lnSpc>
              <a:spcBef>
                <a:spcPct val="15000"/>
              </a:spcBef>
              <a:buFontTx/>
              <a:buNone/>
              <a:tabLst>
                <a:tab pos="2459038" algn="l"/>
                <a:tab pos="2740025" algn="l"/>
                <a:tab pos="3084513" algn="l"/>
              </a:tabLst>
            </a:pPr>
            <a:r>
              <a:rPr lang="en-US" sz="2000" dirty="0" smtClean="0"/>
              <a:t>    …</a:t>
            </a:r>
            <a:endParaRPr lang="en-US" sz="2000" dirty="0"/>
          </a:p>
          <a:p>
            <a:pPr>
              <a:lnSpc>
                <a:spcPct val="70000"/>
              </a:lnSpc>
              <a:spcBef>
                <a:spcPct val="15000"/>
              </a:spcBef>
              <a:buFontTx/>
              <a:buNone/>
              <a:tabLst>
                <a:tab pos="2459038" algn="l"/>
                <a:tab pos="2740025" algn="l"/>
                <a:tab pos="3084513" algn="l"/>
              </a:tabLst>
            </a:pPr>
            <a:r>
              <a:rPr lang="en-US" sz="2000" dirty="0" smtClean="0"/>
              <a:t>    add </a:t>
            </a:r>
            <a:r>
              <a:rPr lang="en-US" sz="2000" i="1" dirty="0" err="1"/>
              <a:t>nextProduced</a:t>
            </a:r>
            <a:r>
              <a:rPr lang="en-US" sz="2000" dirty="0"/>
              <a:t> to </a:t>
            </a:r>
            <a:r>
              <a:rPr lang="en-US" sz="2000" i="1" dirty="0"/>
              <a:t>buffer;</a:t>
            </a:r>
            <a:endParaRPr lang="en-US" sz="2000" dirty="0"/>
          </a:p>
          <a:p>
            <a:pPr>
              <a:lnSpc>
                <a:spcPct val="70000"/>
              </a:lnSpc>
              <a:spcBef>
                <a:spcPct val="15000"/>
              </a:spcBef>
              <a:buFontTx/>
              <a:buNone/>
              <a:tabLst>
                <a:tab pos="2459038" algn="l"/>
                <a:tab pos="2740025" algn="l"/>
                <a:tab pos="3084513" algn="l"/>
              </a:tabLst>
            </a:pPr>
            <a:r>
              <a:rPr lang="en-US" sz="2000" dirty="0" smtClean="0"/>
              <a:t>    …</a:t>
            </a:r>
            <a:endParaRPr lang="en-US" sz="2000" dirty="0"/>
          </a:p>
          <a:p>
            <a:pPr>
              <a:lnSpc>
                <a:spcPct val="70000"/>
              </a:lnSpc>
              <a:spcBef>
                <a:spcPct val="15000"/>
              </a:spcBef>
              <a:buFontTx/>
              <a:buNone/>
              <a:tabLst>
                <a:tab pos="2459038" algn="l"/>
                <a:tab pos="2740025" algn="l"/>
                <a:tab pos="3084513" algn="l"/>
              </a:tabLst>
            </a:pPr>
            <a:r>
              <a:rPr lang="en-US" sz="2000" i="1" dirty="0" smtClean="0"/>
              <a:t>    signal</a:t>
            </a:r>
            <a:r>
              <a:rPr lang="en-US" sz="2000" dirty="0" smtClean="0"/>
              <a:t>(</a:t>
            </a:r>
            <a:r>
              <a:rPr lang="en-US" sz="2000" i="1" dirty="0" err="1" smtClean="0"/>
              <a:t>mutex</a:t>
            </a:r>
            <a:r>
              <a:rPr lang="en-US" sz="2000" dirty="0"/>
              <a:t>);</a:t>
            </a:r>
          </a:p>
          <a:p>
            <a:pPr>
              <a:lnSpc>
                <a:spcPct val="70000"/>
              </a:lnSpc>
              <a:spcBef>
                <a:spcPct val="15000"/>
              </a:spcBef>
              <a:buFontTx/>
              <a:buNone/>
              <a:tabLst>
                <a:tab pos="2459038" algn="l"/>
                <a:tab pos="2740025" algn="l"/>
                <a:tab pos="3084513" algn="l"/>
              </a:tabLst>
            </a:pPr>
            <a:r>
              <a:rPr lang="en-US" sz="2000" i="1" dirty="0" smtClean="0"/>
              <a:t>    signal</a:t>
            </a:r>
            <a:r>
              <a:rPr lang="en-US" sz="2000" dirty="0" smtClean="0"/>
              <a:t>(</a:t>
            </a:r>
            <a:r>
              <a:rPr lang="en-US" sz="2000" i="1" dirty="0" smtClean="0"/>
              <a:t>full</a:t>
            </a:r>
            <a:r>
              <a:rPr lang="en-US" sz="2000" dirty="0"/>
              <a:t>);</a:t>
            </a:r>
          </a:p>
          <a:p>
            <a:pPr>
              <a:lnSpc>
                <a:spcPct val="70000"/>
              </a:lnSpc>
              <a:spcBef>
                <a:spcPct val="15000"/>
              </a:spcBef>
              <a:buFontTx/>
              <a:buNone/>
              <a:tabLst>
                <a:tab pos="2459038" algn="l"/>
                <a:tab pos="2740025" algn="l"/>
                <a:tab pos="3084513" algn="l"/>
              </a:tabLst>
            </a:pPr>
            <a:r>
              <a:rPr lang="en-US" sz="2000" dirty="0" smtClean="0"/>
              <a:t>}</a:t>
            </a:r>
          </a:p>
        </p:txBody>
      </p:sp>
      <p:sp>
        <p:nvSpPr>
          <p:cNvPr id="34" name="Rectangle 33"/>
          <p:cNvSpPr/>
          <p:nvPr/>
        </p:nvSpPr>
        <p:spPr>
          <a:xfrm>
            <a:off x="914400" y="1098148"/>
            <a:ext cx="1386598" cy="461665"/>
          </a:xfrm>
          <a:prstGeom prst="rect">
            <a:avLst/>
          </a:prstGeom>
          <a:ln>
            <a:solidFill>
              <a:schemeClr val="tx1">
                <a:lumMod val="95000"/>
                <a:lumOff val="5000"/>
              </a:schemeClr>
            </a:solidFill>
          </a:ln>
        </p:spPr>
        <p:txBody>
          <a:bodyPr wrap="none">
            <a:spAutoFit/>
          </a:bodyPr>
          <a:lstStyle/>
          <a:p>
            <a:pPr>
              <a:buFontTx/>
              <a:buNone/>
              <a:tabLst>
                <a:tab pos="2513013" algn="l"/>
                <a:tab pos="2857500" algn="l"/>
                <a:tab pos="3148013" algn="l"/>
              </a:tabLst>
            </a:pPr>
            <a:r>
              <a:rPr lang="en-US" sz="2400" i="1" dirty="0" smtClean="0"/>
              <a:t>Producer:</a:t>
            </a:r>
            <a:endParaRPr lang="en-US" sz="2400" dirty="0" smtClean="0"/>
          </a:p>
        </p:txBody>
      </p:sp>
      <p:sp>
        <p:nvSpPr>
          <p:cNvPr id="35" name="Rectangle 34"/>
          <p:cNvSpPr/>
          <p:nvPr/>
        </p:nvSpPr>
        <p:spPr>
          <a:xfrm>
            <a:off x="4800600" y="1600200"/>
            <a:ext cx="4272645" cy="3447098"/>
          </a:xfrm>
          <a:prstGeom prst="rect">
            <a:avLst/>
          </a:prstGeom>
          <a:ln>
            <a:solidFill>
              <a:schemeClr val="tx1">
                <a:lumMod val="95000"/>
                <a:lumOff val="5000"/>
              </a:schemeClr>
            </a:solidFill>
          </a:ln>
        </p:spPr>
        <p:txBody>
          <a:bodyPr wrap="none">
            <a:spAutoFit/>
          </a:bodyPr>
          <a:lstStyle/>
          <a:p>
            <a:pPr>
              <a:lnSpc>
                <a:spcPct val="70000"/>
              </a:lnSpc>
              <a:spcBef>
                <a:spcPct val="15000"/>
              </a:spcBef>
              <a:buFontTx/>
              <a:buNone/>
              <a:tabLst>
                <a:tab pos="2459038" algn="l"/>
                <a:tab pos="2740025" algn="l"/>
                <a:tab pos="3084513" algn="l"/>
              </a:tabLst>
            </a:pPr>
            <a:r>
              <a:rPr lang="en-US" sz="2000" dirty="0"/>
              <a:t>item </a:t>
            </a:r>
            <a:r>
              <a:rPr lang="en-US" sz="2000" dirty="0" err="1"/>
              <a:t>nextConsumed</a:t>
            </a:r>
            <a:r>
              <a:rPr lang="en-US" sz="2000" dirty="0"/>
              <a:t>;</a:t>
            </a:r>
          </a:p>
          <a:p>
            <a:pPr>
              <a:lnSpc>
                <a:spcPct val="70000"/>
              </a:lnSpc>
              <a:spcBef>
                <a:spcPct val="15000"/>
              </a:spcBef>
              <a:buFontTx/>
              <a:buNone/>
              <a:tabLst>
                <a:tab pos="2459038" algn="l"/>
                <a:tab pos="2740025" algn="l"/>
                <a:tab pos="3084513" algn="l"/>
              </a:tabLst>
            </a:pPr>
            <a:r>
              <a:rPr lang="en-US" sz="2000" dirty="0"/>
              <a:t>while (1) {</a:t>
            </a:r>
          </a:p>
          <a:p>
            <a:pPr>
              <a:lnSpc>
                <a:spcPct val="70000"/>
              </a:lnSpc>
              <a:spcBef>
                <a:spcPct val="15000"/>
              </a:spcBef>
              <a:buFontTx/>
              <a:buNone/>
              <a:tabLst>
                <a:tab pos="2459038" algn="l"/>
                <a:tab pos="2740025" algn="l"/>
                <a:tab pos="3084513" algn="l"/>
              </a:tabLst>
            </a:pPr>
            <a:r>
              <a:rPr lang="en-US" sz="2000" dirty="0" smtClean="0"/>
              <a:t>    wait(full</a:t>
            </a:r>
            <a:r>
              <a:rPr lang="en-US" sz="2000" dirty="0"/>
              <a:t>)</a:t>
            </a:r>
          </a:p>
          <a:p>
            <a:pPr>
              <a:lnSpc>
                <a:spcPct val="70000"/>
              </a:lnSpc>
              <a:spcBef>
                <a:spcPct val="15000"/>
              </a:spcBef>
              <a:buFontTx/>
              <a:buNone/>
              <a:tabLst>
                <a:tab pos="2459038" algn="l"/>
                <a:tab pos="2740025" algn="l"/>
                <a:tab pos="3084513" algn="l"/>
              </a:tabLst>
            </a:pPr>
            <a:r>
              <a:rPr lang="en-US" sz="2000" dirty="0" smtClean="0"/>
              <a:t>    wait(</a:t>
            </a:r>
            <a:r>
              <a:rPr lang="en-US" sz="2000" dirty="0" err="1" smtClean="0"/>
              <a:t>mutex</a:t>
            </a:r>
            <a:r>
              <a:rPr lang="en-US" sz="2000" dirty="0"/>
              <a:t>);</a:t>
            </a:r>
          </a:p>
          <a:p>
            <a:pPr>
              <a:lnSpc>
                <a:spcPct val="70000"/>
              </a:lnSpc>
              <a:spcBef>
                <a:spcPct val="15000"/>
              </a:spcBef>
              <a:buFontTx/>
              <a:buNone/>
              <a:tabLst>
                <a:tab pos="2459038" algn="l"/>
                <a:tab pos="2740025" algn="l"/>
                <a:tab pos="3084513" algn="l"/>
              </a:tabLst>
            </a:pPr>
            <a:r>
              <a:rPr lang="en-US" sz="2000" dirty="0" smtClean="0"/>
              <a:t>    …</a:t>
            </a:r>
            <a:endParaRPr lang="en-US" sz="2000" dirty="0"/>
          </a:p>
          <a:p>
            <a:pPr>
              <a:lnSpc>
                <a:spcPct val="70000"/>
              </a:lnSpc>
              <a:spcBef>
                <a:spcPct val="15000"/>
              </a:spcBef>
              <a:buFontTx/>
              <a:buNone/>
              <a:tabLst>
                <a:tab pos="2459038" algn="l"/>
                <a:tab pos="2740025" algn="l"/>
                <a:tab pos="3084513" algn="l"/>
              </a:tabLst>
            </a:pPr>
            <a:r>
              <a:rPr lang="en-US" sz="2000" dirty="0" smtClean="0"/>
              <a:t>    </a:t>
            </a:r>
            <a:r>
              <a:rPr lang="en-US" sz="2000" dirty="0" err="1"/>
              <a:t>nextConsumed</a:t>
            </a:r>
            <a:r>
              <a:rPr lang="en-US" sz="2000" dirty="0"/>
              <a:t> = an item from buffer</a:t>
            </a:r>
          </a:p>
          <a:p>
            <a:pPr>
              <a:lnSpc>
                <a:spcPct val="70000"/>
              </a:lnSpc>
              <a:spcBef>
                <a:spcPct val="15000"/>
              </a:spcBef>
              <a:buFontTx/>
              <a:buNone/>
              <a:tabLst>
                <a:tab pos="2459038" algn="l"/>
                <a:tab pos="2740025" algn="l"/>
                <a:tab pos="3084513" algn="l"/>
              </a:tabLst>
            </a:pPr>
            <a:r>
              <a:rPr lang="en-US" sz="2000" dirty="0" smtClean="0"/>
              <a:t>    </a:t>
            </a:r>
            <a:r>
              <a:rPr lang="en-US" sz="2000" dirty="0"/>
              <a:t>…</a:t>
            </a:r>
          </a:p>
          <a:p>
            <a:pPr>
              <a:lnSpc>
                <a:spcPct val="70000"/>
              </a:lnSpc>
              <a:spcBef>
                <a:spcPct val="15000"/>
              </a:spcBef>
              <a:buFontTx/>
              <a:buNone/>
              <a:tabLst>
                <a:tab pos="2459038" algn="l"/>
                <a:tab pos="2740025" algn="l"/>
                <a:tab pos="3084513" algn="l"/>
              </a:tabLst>
            </a:pPr>
            <a:r>
              <a:rPr lang="en-US" sz="2000" dirty="0" smtClean="0"/>
              <a:t>    signal(</a:t>
            </a:r>
            <a:r>
              <a:rPr lang="en-US" sz="2000" dirty="0" err="1" smtClean="0"/>
              <a:t>mutex</a:t>
            </a:r>
            <a:r>
              <a:rPr lang="en-US" sz="2000" dirty="0"/>
              <a:t>);</a:t>
            </a:r>
          </a:p>
          <a:p>
            <a:pPr>
              <a:lnSpc>
                <a:spcPct val="70000"/>
              </a:lnSpc>
              <a:spcBef>
                <a:spcPct val="15000"/>
              </a:spcBef>
              <a:buFontTx/>
              <a:buNone/>
              <a:tabLst>
                <a:tab pos="2459038" algn="l"/>
                <a:tab pos="2740025" algn="l"/>
                <a:tab pos="3084513" algn="l"/>
              </a:tabLst>
            </a:pPr>
            <a:r>
              <a:rPr lang="en-US" sz="2000" dirty="0" smtClean="0"/>
              <a:t>    signal(empty</a:t>
            </a:r>
            <a:r>
              <a:rPr lang="en-US" sz="2000" dirty="0"/>
              <a:t>);</a:t>
            </a:r>
          </a:p>
          <a:p>
            <a:pPr>
              <a:lnSpc>
                <a:spcPct val="70000"/>
              </a:lnSpc>
              <a:spcBef>
                <a:spcPct val="15000"/>
              </a:spcBef>
              <a:buFontTx/>
              <a:buNone/>
              <a:tabLst>
                <a:tab pos="2459038" algn="l"/>
                <a:tab pos="2740025" algn="l"/>
                <a:tab pos="3084513" algn="l"/>
              </a:tabLst>
            </a:pPr>
            <a:r>
              <a:rPr lang="en-US" sz="2000" dirty="0" smtClean="0"/>
              <a:t>    …</a:t>
            </a:r>
            <a:endParaRPr lang="en-US" sz="2000" dirty="0"/>
          </a:p>
          <a:p>
            <a:pPr>
              <a:lnSpc>
                <a:spcPct val="70000"/>
              </a:lnSpc>
              <a:spcBef>
                <a:spcPct val="15000"/>
              </a:spcBef>
              <a:buFontTx/>
              <a:buNone/>
              <a:tabLst>
                <a:tab pos="2459038" algn="l"/>
                <a:tab pos="2740025" algn="l"/>
                <a:tab pos="3084513" algn="l"/>
              </a:tabLst>
            </a:pPr>
            <a:r>
              <a:rPr lang="en-US" sz="2000" dirty="0" smtClean="0"/>
              <a:t>    consume </a:t>
            </a:r>
            <a:r>
              <a:rPr lang="en-US" sz="2000" dirty="0"/>
              <a:t>the item </a:t>
            </a:r>
            <a:r>
              <a:rPr lang="en-US" sz="2000" dirty="0" err="1"/>
              <a:t>nextConsumed</a:t>
            </a:r>
            <a:endParaRPr lang="en-US" sz="2000" dirty="0"/>
          </a:p>
          <a:p>
            <a:pPr>
              <a:lnSpc>
                <a:spcPct val="70000"/>
              </a:lnSpc>
              <a:spcBef>
                <a:spcPct val="15000"/>
              </a:spcBef>
              <a:buFontTx/>
              <a:buNone/>
              <a:tabLst>
                <a:tab pos="2459038" algn="l"/>
                <a:tab pos="2740025" algn="l"/>
                <a:tab pos="3084513" algn="l"/>
              </a:tabLst>
            </a:pPr>
            <a:r>
              <a:rPr lang="en-US" sz="2000" dirty="0" smtClean="0"/>
              <a:t>     </a:t>
            </a:r>
            <a:r>
              <a:rPr lang="en-US" sz="2000" dirty="0"/>
              <a:t>…</a:t>
            </a:r>
          </a:p>
          <a:p>
            <a:pPr>
              <a:lnSpc>
                <a:spcPct val="70000"/>
              </a:lnSpc>
              <a:spcBef>
                <a:spcPct val="15000"/>
              </a:spcBef>
              <a:buFontTx/>
              <a:buNone/>
              <a:tabLst>
                <a:tab pos="2459038" algn="l"/>
                <a:tab pos="2740025" algn="l"/>
                <a:tab pos="3084513" algn="l"/>
              </a:tabLst>
            </a:pPr>
            <a:r>
              <a:rPr lang="en-US" sz="2000" dirty="0" smtClean="0"/>
              <a:t>}</a:t>
            </a:r>
          </a:p>
        </p:txBody>
      </p:sp>
      <p:sp>
        <p:nvSpPr>
          <p:cNvPr id="37" name="Rectangle 36"/>
          <p:cNvSpPr/>
          <p:nvPr/>
        </p:nvSpPr>
        <p:spPr>
          <a:xfrm>
            <a:off x="4807350" y="1098630"/>
            <a:ext cx="1519968" cy="461665"/>
          </a:xfrm>
          <a:prstGeom prst="rect">
            <a:avLst/>
          </a:prstGeom>
          <a:ln>
            <a:solidFill>
              <a:schemeClr val="tx1">
                <a:lumMod val="95000"/>
                <a:lumOff val="5000"/>
              </a:schemeClr>
            </a:solidFill>
          </a:ln>
        </p:spPr>
        <p:txBody>
          <a:bodyPr wrap="none">
            <a:spAutoFit/>
          </a:bodyPr>
          <a:lstStyle/>
          <a:p>
            <a:pPr>
              <a:buFontTx/>
              <a:buNone/>
              <a:tabLst>
                <a:tab pos="2513013" algn="l"/>
                <a:tab pos="2857500" algn="l"/>
                <a:tab pos="3148013" algn="l"/>
              </a:tabLst>
            </a:pPr>
            <a:r>
              <a:rPr lang="en-US" sz="2400" i="1" dirty="0" smtClean="0"/>
              <a:t>Consumer:</a:t>
            </a:r>
            <a:endParaRPr lang="en-US" sz="2400" dirty="0" smtClean="0"/>
          </a:p>
        </p:txBody>
      </p:sp>
      <p:sp>
        <p:nvSpPr>
          <p:cNvPr id="4" name="TextBox 3"/>
          <p:cNvSpPr txBox="1"/>
          <p:nvPr/>
        </p:nvSpPr>
        <p:spPr>
          <a:xfrm>
            <a:off x="929822" y="5486400"/>
            <a:ext cx="1643399" cy="369332"/>
          </a:xfrm>
          <a:prstGeom prst="rect">
            <a:avLst/>
          </a:prstGeom>
          <a:noFill/>
        </p:spPr>
        <p:txBody>
          <a:bodyPr wrap="none" rtlCol="0">
            <a:spAutoFit/>
          </a:bodyPr>
          <a:lstStyle/>
          <a:p>
            <a:r>
              <a:rPr lang="en-US" dirty="0" smtClean="0">
                <a:latin typeface="Comic Sans MS" pitchFamily="66" charset="0"/>
              </a:rPr>
              <a:t>Any problem?</a:t>
            </a:r>
            <a:endParaRPr lang="en-US" dirty="0">
              <a:latin typeface="Comic Sans MS" pitchFamily="66" charset="0"/>
            </a:endParaRPr>
          </a:p>
        </p:txBody>
      </p:sp>
      <p:sp>
        <p:nvSpPr>
          <p:cNvPr id="2" name="Slide Number Placeholder 1"/>
          <p:cNvSpPr>
            <a:spLocks noGrp="1"/>
          </p:cNvSpPr>
          <p:nvPr>
            <p:ph type="sldNum" sz="quarter" idx="12"/>
          </p:nvPr>
        </p:nvSpPr>
        <p:spPr/>
        <p:txBody>
          <a:bodyPr/>
          <a:lstStyle/>
          <a:p>
            <a:fld id="{B6F15528-21DE-4FAA-801E-634DDDAF4B2B}" type="slidenum">
              <a:rPr lang="en-US" smtClean="0"/>
              <a:pPr/>
              <a:t>51</a:t>
            </a:fld>
            <a:endParaRPr lang="en-US"/>
          </a:p>
        </p:txBody>
      </p:sp>
    </p:spTree>
    <p:extLst>
      <p:ext uri="{BB962C8B-B14F-4D97-AF65-F5344CB8AC3E}">
        <p14:creationId xmlns:p14="http://schemas.microsoft.com/office/powerpoint/2010/main" val="2341905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algn="ctr" eaLnBrk="0" fontAlgn="base" hangingPunct="0">
              <a:spcBef>
                <a:spcPct val="0"/>
              </a:spcBef>
              <a:spcAft>
                <a:spcPct val="0"/>
              </a:spcAft>
              <a:defRPr>
                <a:solidFill>
                  <a:schemeClr val="tx1"/>
                </a:solidFill>
                <a:latin typeface="Helvetica" pitchFamily="34" charset="0"/>
              </a:defRPr>
            </a:lvl6pPr>
            <a:lvl7pPr marL="2971800" indent="-228600" algn="ctr" eaLnBrk="0" fontAlgn="base" hangingPunct="0">
              <a:spcBef>
                <a:spcPct val="0"/>
              </a:spcBef>
              <a:spcAft>
                <a:spcPct val="0"/>
              </a:spcAft>
              <a:defRPr>
                <a:solidFill>
                  <a:schemeClr val="tx1"/>
                </a:solidFill>
                <a:latin typeface="Helvetica" pitchFamily="34" charset="0"/>
              </a:defRPr>
            </a:lvl7pPr>
            <a:lvl8pPr marL="3429000" indent="-228600" algn="ctr" eaLnBrk="0" fontAlgn="base" hangingPunct="0">
              <a:spcBef>
                <a:spcPct val="0"/>
              </a:spcBef>
              <a:spcAft>
                <a:spcPct val="0"/>
              </a:spcAft>
              <a:defRPr>
                <a:solidFill>
                  <a:schemeClr val="tx1"/>
                </a:solidFill>
                <a:latin typeface="Helvetica" pitchFamily="34" charset="0"/>
              </a:defRPr>
            </a:lvl8pPr>
            <a:lvl9pPr marL="3886200" indent="-228600" algn="ctr" eaLnBrk="0" fontAlgn="base" hangingPunct="0">
              <a:spcBef>
                <a:spcPct val="0"/>
              </a:spcBef>
              <a:spcAft>
                <a:spcPct val="0"/>
              </a:spcAft>
              <a:defRPr>
                <a:solidFill>
                  <a:schemeClr val="tx1"/>
                </a:solidFill>
                <a:latin typeface="Helvetica" pitchFamily="34" charset="0"/>
              </a:defRPr>
            </a:lvl9pPr>
          </a:lstStyle>
          <a:p>
            <a:r>
              <a:rPr lang="en-US" smtClean="0"/>
              <a:t>Operating Systems</a:t>
            </a:r>
          </a:p>
          <a:p>
            <a:endParaRPr lang="en-US" smtClean="0"/>
          </a:p>
        </p:txBody>
      </p:sp>
      <p:sp>
        <p:nvSpPr>
          <p:cNvPr id="8195" name="Rectangle 2"/>
          <p:cNvSpPr>
            <a:spLocks noChangeArrowheads="1"/>
          </p:cNvSpPr>
          <p:nvPr/>
        </p:nvSpPr>
        <p:spPr bwMode="auto">
          <a:xfrm>
            <a:off x="684213" y="342900"/>
            <a:ext cx="7831137" cy="685800"/>
          </a:xfrm>
          <a:prstGeom prst="rect">
            <a:avLst/>
          </a:prstGeom>
          <a:solidFill>
            <a:schemeClr val="bg1"/>
          </a:solidFill>
          <a:ln w="9525">
            <a:solidFill>
              <a:schemeClr val="tx1"/>
            </a:solidFill>
            <a:miter lim="800000"/>
            <a:headEnd/>
            <a:tailEnd/>
          </a:ln>
          <a:effectLst>
            <a:outerShdw dist="107763" dir="2700000" algn="ctr" rotWithShape="0">
              <a:schemeClr val="tx1"/>
            </a:outerShdw>
          </a:effectLst>
        </p:spPr>
        <p:txBody>
          <a:bodyPr wrap="none" anchor="ctr"/>
          <a:lstStyle/>
          <a:p>
            <a:endParaRPr lang="en-US"/>
          </a:p>
        </p:txBody>
      </p:sp>
      <p:sp>
        <p:nvSpPr>
          <p:cNvPr id="8196" name="Rectangle 3"/>
          <p:cNvSpPr>
            <a:spLocks noGrp="1" noChangeArrowheads="1"/>
          </p:cNvSpPr>
          <p:nvPr>
            <p:ph type="title"/>
          </p:nvPr>
        </p:nvSpPr>
        <p:spPr>
          <a:xfrm>
            <a:off x="457200" y="152400"/>
            <a:ext cx="8229600" cy="1143000"/>
          </a:xfrm>
        </p:spPr>
        <p:txBody>
          <a:bodyPr>
            <a:normAutofit/>
          </a:bodyPr>
          <a:lstStyle/>
          <a:p>
            <a:r>
              <a:rPr lang="en-US" sz="2600" b="1" dirty="0" smtClean="0"/>
              <a:t>Bounded Buffer </a:t>
            </a:r>
            <a:r>
              <a:rPr lang="en-US" sz="2600" dirty="0" smtClean="0"/>
              <a:t>– Swapping wait(</a:t>
            </a:r>
            <a:r>
              <a:rPr lang="en-US" sz="2600" dirty="0" err="1" smtClean="0"/>
              <a:t>mutex</a:t>
            </a:r>
            <a:r>
              <a:rPr lang="en-US" sz="2600" dirty="0" smtClean="0"/>
              <a:t>) and wait(empty)</a:t>
            </a:r>
          </a:p>
        </p:txBody>
      </p:sp>
      <p:cxnSp>
        <p:nvCxnSpPr>
          <p:cNvPr id="28" name="Straight Arrow Connector 27"/>
          <p:cNvCxnSpPr/>
          <p:nvPr/>
        </p:nvCxnSpPr>
        <p:spPr>
          <a:xfrm>
            <a:off x="609600" y="1303866"/>
            <a:ext cx="0" cy="39624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0" y="4885266"/>
            <a:ext cx="689035" cy="369332"/>
          </a:xfrm>
          <a:prstGeom prst="rect">
            <a:avLst/>
          </a:prstGeom>
          <a:noFill/>
        </p:spPr>
        <p:txBody>
          <a:bodyPr wrap="none" rtlCol="0">
            <a:spAutoFit/>
          </a:bodyPr>
          <a:lstStyle/>
          <a:p>
            <a:r>
              <a:rPr lang="en-US" dirty="0" smtClean="0"/>
              <a:t>Time</a:t>
            </a:r>
            <a:endParaRPr lang="en-US" dirty="0"/>
          </a:p>
        </p:txBody>
      </p:sp>
      <p:sp>
        <p:nvSpPr>
          <p:cNvPr id="15" name="Rectangle 14"/>
          <p:cNvSpPr/>
          <p:nvPr/>
        </p:nvSpPr>
        <p:spPr>
          <a:xfrm>
            <a:off x="1610177" y="1600200"/>
            <a:ext cx="3316164" cy="3447098"/>
          </a:xfrm>
          <a:prstGeom prst="rect">
            <a:avLst/>
          </a:prstGeom>
          <a:ln>
            <a:solidFill>
              <a:schemeClr val="tx1">
                <a:lumMod val="95000"/>
                <a:lumOff val="5000"/>
              </a:schemeClr>
            </a:solidFill>
          </a:ln>
        </p:spPr>
        <p:txBody>
          <a:bodyPr wrap="none">
            <a:spAutoFit/>
          </a:bodyPr>
          <a:lstStyle/>
          <a:p>
            <a:pPr>
              <a:lnSpc>
                <a:spcPct val="70000"/>
              </a:lnSpc>
              <a:spcBef>
                <a:spcPct val="15000"/>
              </a:spcBef>
              <a:buFontTx/>
              <a:buNone/>
              <a:tabLst>
                <a:tab pos="2459038" algn="l"/>
                <a:tab pos="2740025" algn="l"/>
                <a:tab pos="3084513" algn="l"/>
              </a:tabLst>
            </a:pPr>
            <a:r>
              <a:rPr lang="en-US" sz="2000" dirty="0"/>
              <a:t>item </a:t>
            </a:r>
            <a:r>
              <a:rPr lang="en-US" sz="2000" i="1" dirty="0" err="1"/>
              <a:t>nextProduced</a:t>
            </a:r>
            <a:r>
              <a:rPr lang="en-US" sz="2000" dirty="0"/>
              <a:t>;</a:t>
            </a:r>
          </a:p>
          <a:p>
            <a:pPr>
              <a:lnSpc>
                <a:spcPct val="70000"/>
              </a:lnSpc>
              <a:spcBef>
                <a:spcPct val="15000"/>
              </a:spcBef>
              <a:buFontTx/>
              <a:buNone/>
              <a:tabLst>
                <a:tab pos="2459038" algn="l"/>
                <a:tab pos="2740025" algn="l"/>
                <a:tab pos="3084513" algn="l"/>
              </a:tabLst>
            </a:pPr>
            <a:r>
              <a:rPr lang="en-US" sz="2000" dirty="0" smtClean="0"/>
              <a:t>while </a:t>
            </a:r>
            <a:r>
              <a:rPr lang="en-US" sz="2000" dirty="0"/>
              <a:t>(1) {</a:t>
            </a:r>
          </a:p>
          <a:p>
            <a:pPr>
              <a:lnSpc>
                <a:spcPct val="70000"/>
              </a:lnSpc>
              <a:spcBef>
                <a:spcPct val="15000"/>
              </a:spcBef>
              <a:buFontTx/>
              <a:buNone/>
              <a:tabLst>
                <a:tab pos="2459038" algn="l"/>
                <a:tab pos="2740025" algn="l"/>
                <a:tab pos="3084513" algn="l"/>
              </a:tabLst>
            </a:pPr>
            <a:r>
              <a:rPr lang="en-US" sz="2000" dirty="0" smtClean="0"/>
              <a:t>    …</a:t>
            </a:r>
            <a:endParaRPr lang="en-US" sz="2000" dirty="0"/>
          </a:p>
          <a:p>
            <a:pPr>
              <a:lnSpc>
                <a:spcPct val="70000"/>
              </a:lnSpc>
              <a:spcBef>
                <a:spcPct val="15000"/>
              </a:spcBef>
              <a:buFontTx/>
              <a:buNone/>
              <a:tabLst>
                <a:tab pos="2459038" algn="l"/>
                <a:tab pos="2740025" algn="l"/>
                <a:tab pos="3084513" algn="l"/>
              </a:tabLst>
            </a:pPr>
            <a:r>
              <a:rPr lang="en-US" sz="2000" dirty="0" smtClean="0"/>
              <a:t>    produce </a:t>
            </a:r>
            <a:r>
              <a:rPr lang="en-US" sz="2000" i="1" dirty="0" err="1"/>
              <a:t>nextProduced</a:t>
            </a:r>
            <a:r>
              <a:rPr lang="en-US" sz="2000" i="1" dirty="0"/>
              <a:t>;</a:t>
            </a:r>
            <a:endParaRPr lang="en-US" sz="2000" dirty="0"/>
          </a:p>
          <a:p>
            <a:pPr>
              <a:lnSpc>
                <a:spcPct val="70000"/>
              </a:lnSpc>
              <a:spcBef>
                <a:spcPct val="15000"/>
              </a:spcBef>
              <a:buFontTx/>
              <a:buNone/>
              <a:tabLst>
                <a:tab pos="2459038" algn="l"/>
                <a:tab pos="2740025" algn="l"/>
                <a:tab pos="3084513" algn="l"/>
              </a:tabLst>
            </a:pPr>
            <a:r>
              <a:rPr lang="en-US" sz="2000" dirty="0" smtClean="0"/>
              <a:t>    …</a:t>
            </a:r>
          </a:p>
          <a:p>
            <a:pPr>
              <a:lnSpc>
                <a:spcPct val="70000"/>
              </a:lnSpc>
              <a:spcBef>
                <a:spcPct val="15000"/>
              </a:spcBef>
              <a:tabLst>
                <a:tab pos="2459038" algn="l"/>
                <a:tab pos="2740025" algn="l"/>
                <a:tab pos="3084513" algn="l"/>
              </a:tabLst>
            </a:pPr>
            <a:r>
              <a:rPr lang="en-US" sz="2000" i="1" dirty="0" smtClean="0"/>
              <a:t>    </a:t>
            </a:r>
            <a:r>
              <a:rPr lang="en-US" sz="2000" i="1" dirty="0" smtClean="0">
                <a:solidFill>
                  <a:srgbClr val="FF0000"/>
                </a:solidFill>
              </a:rPr>
              <a:t>wait</a:t>
            </a:r>
            <a:r>
              <a:rPr lang="en-US" sz="2000" dirty="0" smtClean="0">
                <a:solidFill>
                  <a:srgbClr val="FF0000"/>
                </a:solidFill>
              </a:rPr>
              <a:t>(</a:t>
            </a:r>
            <a:r>
              <a:rPr lang="en-US" sz="2000" i="1" dirty="0" err="1" smtClean="0">
                <a:solidFill>
                  <a:srgbClr val="FF0000"/>
                </a:solidFill>
              </a:rPr>
              <a:t>mutex</a:t>
            </a:r>
            <a:r>
              <a:rPr lang="en-US" sz="2000" dirty="0">
                <a:solidFill>
                  <a:srgbClr val="FF0000"/>
                </a:solidFill>
              </a:rPr>
              <a:t>);</a:t>
            </a:r>
          </a:p>
          <a:p>
            <a:pPr>
              <a:lnSpc>
                <a:spcPct val="70000"/>
              </a:lnSpc>
              <a:spcBef>
                <a:spcPct val="15000"/>
              </a:spcBef>
              <a:buFontTx/>
              <a:buNone/>
              <a:tabLst>
                <a:tab pos="2459038" algn="l"/>
                <a:tab pos="2740025" algn="l"/>
                <a:tab pos="3084513" algn="l"/>
              </a:tabLst>
            </a:pPr>
            <a:r>
              <a:rPr lang="en-US" sz="2000" i="1" dirty="0" smtClean="0">
                <a:solidFill>
                  <a:srgbClr val="FF0000"/>
                </a:solidFill>
              </a:rPr>
              <a:t>    wait</a:t>
            </a:r>
            <a:r>
              <a:rPr lang="en-US" sz="2000" dirty="0" smtClean="0">
                <a:solidFill>
                  <a:srgbClr val="FF0000"/>
                </a:solidFill>
              </a:rPr>
              <a:t>(</a:t>
            </a:r>
            <a:r>
              <a:rPr lang="en-US" sz="2000" i="1" dirty="0" smtClean="0">
                <a:solidFill>
                  <a:srgbClr val="FF0000"/>
                </a:solidFill>
              </a:rPr>
              <a:t>empty</a:t>
            </a:r>
            <a:r>
              <a:rPr lang="en-US" sz="2000" dirty="0">
                <a:solidFill>
                  <a:srgbClr val="FF0000"/>
                </a:solidFill>
              </a:rPr>
              <a:t>);</a:t>
            </a:r>
          </a:p>
          <a:p>
            <a:pPr>
              <a:lnSpc>
                <a:spcPct val="70000"/>
              </a:lnSpc>
              <a:spcBef>
                <a:spcPct val="15000"/>
              </a:spcBef>
              <a:buFontTx/>
              <a:buNone/>
              <a:tabLst>
                <a:tab pos="2459038" algn="l"/>
                <a:tab pos="2740025" algn="l"/>
                <a:tab pos="3084513" algn="l"/>
              </a:tabLst>
            </a:pPr>
            <a:r>
              <a:rPr lang="en-US" sz="2000" dirty="0" smtClean="0">
                <a:solidFill>
                  <a:schemeClr val="bg1">
                    <a:lumMod val="95000"/>
                  </a:schemeClr>
                </a:solidFill>
              </a:rPr>
              <a:t>    </a:t>
            </a:r>
            <a:r>
              <a:rPr lang="en-US" sz="2000" dirty="0" smtClean="0">
                <a:solidFill>
                  <a:schemeClr val="bg1"/>
                </a:solidFill>
              </a:rPr>
              <a:t>…</a:t>
            </a:r>
            <a:endParaRPr lang="en-US" sz="2000" dirty="0">
              <a:solidFill>
                <a:schemeClr val="bg1"/>
              </a:solidFill>
            </a:endParaRPr>
          </a:p>
          <a:p>
            <a:pPr>
              <a:lnSpc>
                <a:spcPct val="70000"/>
              </a:lnSpc>
              <a:spcBef>
                <a:spcPct val="15000"/>
              </a:spcBef>
              <a:buFontTx/>
              <a:buNone/>
              <a:tabLst>
                <a:tab pos="2459038" algn="l"/>
                <a:tab pos="2740025" algn="l"/>
                <a:tab pos="3084513" algn="l"/>
              </a:tabLst>
            </a:pPr>
            <a:r>
              <a:rPr lang="en-US" sz="2000" dirty="0" smtClean="0">
                <a:solidFill>
                  <a:schemeClr val="bg1"/>
                </a:solidFill>
              </a:rPr>
              <a:t>    add </a:t>
            </a:r>
            <a:r>
              <a:rPr lang="en-US" sz="2000" i="1" dirty="0" err="1">
                <a:solidFill>
                  <a:schemeClr val="bg1"/>
                </a:solidFill>
              </a:rPr>
              <a:t>nextProduced</a:t>
            </a:r>
            <a:r>
              <a:rPr lang="en-US" sz="2000" dirty="0">
                <a:solidFill>
                  <a:schemeClr val="bg1"/>
                </a:solidFill>
              </a:rPr>
              <a:t> to </a:t>
            </a:r>
            <a:r>
              <a:rPr lang="en-US" sz="2000" i="1" dirty="0">
                <a:solidFill>
                  <a:schemeClr val="bg1"/>
                </a:solidFill>
              </a:rPr>
              <a:t>buffer;</a:t>
            </a:r>
            <a:endParaRPr lang="en-US" sz="2000" dirty="0">
              <a:solidFill>
                <a:schemeClr val="bg1"/>
              </a:solidFill>
            </a:endParaRPr>
          </a:p>
          <a:p>
            <a:pPr>
              <a:lnSpc>
                <a:spcPct val="70000"/>
              </a:lnSpc>
              <a:spcBef>
                <a:spcPct val="15000"/>
              </a:spcBef>
              <a:buFontTx/>
              <a:buNone/>
              <a:tabLst>
                <a:tab pos="2459038" algn="l"/>
                <a:tab pos="2740025" algn="l"/>
                <a:tab pos="3084513" algn="l"/>
              </a:tabLst>
            </a:pPr>
            <a:r>
              <a:rPr lang="en-US" sz="2000" dirty="0" smtClean="0">
                <a:solidFill>
                  <a:schemeClr val="bg1"/>
                </a:solidFill>
              </a:rPr>
              <a:t>    …</a:t>
            </a:r>
            <a:endParaRPr lang="en-US" sz="2000" dirty="0">
              <a:solidFill>
                <a:schemeClr val="bg1"/>
              </a:solidFill>
            </a:endParaRPr>
          </a:p>
          <a:p>
            <a:pPr>
              <a:lnSpc>
                <a:spcPct val="70000"/>
              </a:lnSpc>
              <a:spcBef>
                <a:spcPct val="15000"/>
              </a:spcBef>
              <a:buFontTx/>
              <a:buNone/>
              <a:tabLst>
                <a:tab pos="2459038" algn="l"/>
                <a:tab pos="2740025" algn="l"/>
                <a:tab pos="3084513" algn="l"/>
              </a:tabLst>
            </a:pPr>
            <a:r>
              <a:rPr lang="en-US" sz="2000" i="1" dirty="0" smtClean="0">
                <a:solidFill>
                  <a:schemeClr val="bg1"/>
                </a:solidFill>
              </a:rPr>
              <a:t>    signal</a:t>
            </a:r>
            <a:r>
              <a:rPr lang="en-US" sz="2000" dirty="0" smtClean="0">
                <a:solidFill>
                  <a:schemeClr val="bg1"/>
                </a:solidFill>
              </a:rPr>
              <a:t>(</a:t>
            </a:r>
            <a:r>
              <a:rPr lang="en-US" sz="2000" i="1" dirty="0" err="1" smtClean="0">
                <a:solidFill>
                  <a:schemeClr val="bg1"/>
                </a:solidFill>
              </a:rPr>
              <a:t>mutex</a:t>
            </a:r>
            <a:r>
              <a:rPr lang="en-US" sz="2000" dirty="0">
                <a:solidFill>
                  <a:schemeClr val="bg1"/>
                </a:solidFill>
              </a:rPr>
              <a:t>);</a:t>
            </a:r>
          </a:p>
          <a:p>
            <a:pPr>
              <a:lnSpc>
                <a:spcPct val="70000"/>
              </a:lnSpc>
              <a:spcBef>
                <a:spcPct val="15000"/>
              </a:spcBef>
              <a:buFontTx/>
              <a:buNone/>
              <a:tabLst>
                <a:tab pos="2459038" algn="l"/>
                <a:tab pos="2740025" algn="l"/>
                <a:tab pos="3084513" algn="l"/>
              </a:tabLst>
            </a:pPr>
            <a:r>
              <a:rPr lang="en-US" sz="2000" i="1" dirty="0" smtClean="0">
                <a:solidFill>
                  <a:schemeClr val="bg1"/>
                </a:solidFill>
              </a:rPr>
              <a:t>    signal</a:t>
            </a:r>
            <a:r>
              <a:rPr lang="en-US" sz="2000" dirty="0" smtClean="0">
                <a:solidFill>
                  <a:schemeClr val="bg1"/>
                </a:solidFill>
              </a:rPr>
              <a:t>(</a:t>
            </a:r>
            <a:r>
              <a:rPr lang="en-US" sz="2000" i="1" dirty="0" smtClean="0">
                <a:solidFill>
                  <a:schemeClr val="bg1"/>
                </a:solidFill>
              </a:rPr>
              <a:t>full</a:t>
            </a:r>
            <a:r>
              <a:rPr lang="en-US" sz="2000" dirty="0">
                <a:solidFill>
                  <a:schemeClr val="bg1"/>
                </a:solidFill>
              </a:rPr>
              <a:t>);</a:t>
            </a:r>
          </a:p>
          <a:p>
            <a:pPr>
              <a:lnSpc>
                <a:spcPct val="70000"/>
              </a:lnSpc>
              <a:spcBef>
                <a:spcPct val="15000"/>
              </a:spcBef>
              <a:buFontTx/>
              <a:buNone/>
              <a:tabLst>
                <a:tab pos="2459038" algn="l"/>
                <a:tab pos="2740025" algn="l"/>
                <a:tab pos="3084513" algn="l"/>
              </a:tabLst>
            </a:pPr>
            <a:r>
              <a:rPr lang="en-US" sz="2000" dirty="0" smtClean="0"/>
              <a:t>}</a:t>
            </a:r>
          </a:p>
        </p:txBody>
      </p:sp>
      <p:sp>
        <p:nvSpPr>
          <p:cNvPr id="34" name="Rectangle 33"/>
          <p:cNvSpPr/>
          <p:nvPr/>
        </p:nvSpPr>
        <p:spPr>
          <a:xfrm>
            <a:off x="1594755" y="1098148"/>
            <a:ext cx="1386598" cy="461665"/>
          </a:xfrm>
          <a:prstGeom prst="rect">
            <a:avLst/>
          </a:prstGeom>
          <a:ln>
            <a:solidFill>
              <a:schemeClr val="tx1">
                <a:lumMod val="95000"/>
                <a:lumOff val="5000"/>
              </a:schemeClr>
            </a:solidFill>
          </a:ln>
        </p:spPr>
        <p:txBody>
          <a:bodyPr wrap="none">
            <a:spAutoFit/>
          </a:bodyPr>
          <a:lstStyle/>
          <a:p>
            <a:pPr>
              <a:buFontTx/>
              <a:buNone/>
              <a:tabLst>
                <a:tab pos="2513013" algn="l"/>
                <a:tab pos="2857500" algn="l"/>
                <a:tab pos="3148013" algn="l"/>
              </a:tabLst>
            </a:pPr>
            <a:r>
              <a:rPr lang="en-US" sz="2400" i="1" dirty="0" smtClean="0"/>
              <a:t>Producer:</a:t>
            </a:r>
            <a:endParaRPr lang="en-US" sz="2400" dirty="0" smtClean="0"/>
          </a:p>
        </p:txBody>
      </p:sp>
      <p:sp>
        <p:nvSpPr>
          <p:cNvPr id="35" name="Rectangle 34"/>
          <p:cNvSpPr/>
          <p:nvPr/>
        </p:nvSpPr>
        <p:spPr>
          <a:xfrm>
            <a:off x="5480955" y="1600200"/>
            <a:ext cx="2354042" cy="3185487"/>
          </a:xfrm>
          <a:prstGeom prst="rect">
            <a:avLst/>
          </a:prstGeom>
          <a:ln>
            <a:solidFill>
              <a:schemeClr val="tx1">
                <a:lumMod val="95000"/>
                <a:lumOff val="5000"/>
              </a:schemeClr>
            </a:solidFill>
          </a:ln>
        </p:spPr>
        <p:txBody>
          <a:bodyPr wrap="none">
            <a:spAutoFit/>
          </a:bodyPr>
          <a:lstStyle/>
          <a:p>
            <a:pPr>
              <a:lnSpc>
                <a:spcPct val="70000"/>
              </a:lnSpc>
              <a:spcBef>
                <a:spcPct val="15000"/>
              </a:spcBef>
              <a:buFontTx/>
              <a:buNone/>
              <a:tabLst>
                <a:tab pos="2459038" algn="l"/>
                <a:tab pos="2740025" algn="l"/>
                <a:tab pos="3084513" algn="l"/>
              </a:tabLst>
            </a:pPr>
            <a:r>
              <a:rPr lang="en-US" sz="2000" dirty="0"/>
              <a:t>item </a:t>
            </a:r>
            <a:r>
              <a:rPr lang="en-US" sz="2000" dirty="0" err="1"/>
              <a:t>nextConsumed</a:t>
            </a:r>
            <a:r>
              <a:rPr lang="en-US" sz="2000" dirty="0"/>
              <a:t>;</a:t>
            </a:r>
          </a:p>
          <a:p>
            <a:pPr>
              <a:lnSpc>
                <a:spcPct val="70000"/>
              </a:lnSpc>
              <a:spcBef>
                <a:spcPct val="15000"/>
              </a:spcBef>
              <a:buFontTx/>
              <a:buNone/>
              <a:tabLst>
                <a:tab pos="2459038" algn="l"/>
                <a:tab pos="2740025" algn="l"/>
                <a:tab pos="3084513" algn="l"/>
              </a:tabLst>
            </a:pPr>
            <a:r>
              <a:rPr lang="en-US" sz="2000" dirty="0"/>
              <a:t>while (1) </a:t>
            </a:r>
            <a:r>
              <a:rPr lang="en-US" sz="2000" dirty="0" smtClean="0"/>
              <a:t>{</a:t>
            </a:r>
          </a:p>
          <a:p>
            <a:pPr>
              <a:lnSpc>
                <a:spcPct val="70000"/>
              </a:lnSpc>
              <a:spcBef>
                <a:spcPct val="15000"/>
              </a:spcBef>
              <a:buFontTx/>
              <a:buNone/>
              <a:tabLst>
                <a:tab pos="2459038" algn="l"/>
                <a:tab pos="2740025" algn="l"/>
                <a:tab pos="3084513" algn="l"/>
              </a:tabLst>
            </a:pPr>
            <a:endParaRPr lang="en-US" sz="2000" dirty="0"/>
          </a:p>
          <a:p>
            <a:pPr>
              <a:lnSpc>
                <a:spcPct val="70000"/>
              </a:lnSpc>
              <a:spcBef>
                <a:spcPct val="15000"/>
              </a:spcBef>
              <a:buFontTx/>
              <a:buNone/>
              <a:tabLst>
                <a:tab pos="2459038" algn="l"/>
                <a:tab pos="2740025" algn="l"/>
                <a:tab pos="3084513" algn="l"/>
              </a:tabLst>
            </a:pPr>
            <a:endParaRPr lang="en-US" sz="2000" dirty="0" smtClean="0"/>
          </a:p>
          <a:p>
            <a:pPr>
              <a:lnSpc>
                <a:spcPct val="70000"/>
              </a:lnSpc>
              <a:spcBef>
                <a:spcPct val="15000"/>
              </a:spcBef>
              <a:buFontTx/>
              <a:buNone/>
              <a:tabLst>
                <a:tab pos="2459038" algn="l"/>
                <a:tab pos="2740025" algn="l"/>
                <a:tab pos="3084513" algn="l"/>
              </a:tabLst>
            </a:pPr>
            <a:endParaRPr lang="en-US" sz="2000" dirty="0"/>
          </a:p>
          <a:p>
            <a:pPr>
              <a:lnSpc>
                <a:spcPct val="70000"/>
              </a:lnSpc>
              <a:spcBef>
                <a:spcPct val="15000"/>
              </a:spcBef>
              <a:buFontTx/>
              <a:buNone/>
              <a:tabLst>
                <a:tab pos="2459038" algn="l"/>
                <a:tab pos="2740025" algn="l"/>
                <a:tab pos="3084513" algn="l"/>
              </a:tabLst>
            </a:pPr>
            <a:endParaRPr lang="en-US" sz="2000" dirty="0" smtClean="0"/>
          </a:p>
          <a:p>
            <a:pPr>
              <a:lnSpc>
                <a:spcPct val="70000"/>
              </a:lnSpc>
              <a:spcBef>
                <a:spcPct val="15000"/>
              </a:spcBef>
              <a:buFontTx/>
              <a:buNone/>
              <a:tabLst>
                <a:tab pos="2459038" algn="l"/>
                <a:tab pos="2740025" algn="l"/>
                <a:tab pos="3084513" algn="l"/>
              </a:tabLst>
            </a:pPr>
            <a:endParaRPr lang="en-US" sz="2000" dirty="0"/>
          </a:p>
          <a:p>
            <a:pPr>
              <a:lnSpc>
                <a:spcPct val="70000"/>
              </a:lnSpc>
              <a:spcBef>
                <a:spcPct val="15000"/>
              </a:spcBef>
              <a:buFontTx/>
              <a:buNone/>
              <a:tabLst>
                <a:tab pos="2459038" algn="l"/>
                <a:tab pos="2740025" algn="l"/>
                <a:tab pos="3084513" algn="l"/>
              </a:tabLst>
            </a:pPr>
            <a:endParaRPr lang="en-US" sz="2000" dirty="0" smtClean="0"/>
          </a:p>
          <a:p>
            <a:pPr>
              <a:lnSpc>
                <a:spcPct val="70000"/>
              </a:lnSpc>
              <a:spcBef>
                <a:spcPct val="15000"/>
              </a:spcBef>
              <a:buFontTx/>
              <a:buNone/>
              <a:tabLst>
                <a:tab pos="2459038" algn="l"/>
                <a:tab pos="2740025" algn="l"/>
                <a:tab pos="3084513" algn="l"/>
              </a:tabLst>
            </a:pPr>
            <a:r>
              <a:rPr lang="en-US" sz="2000" dirty="0" smtClean="0"/>
              <a:t>    wait(full);</a:t>
            </a:r>
            <a:endParaRPr lang="en-US" sz="2000" dirty="0"/>
          </a:p>
          <a:p>
            <a:pPr>
              <a:lnSpc>
                <a:spcPct val="70000"/>
              </a:lnSpc>
              <a:spcBef>
                <a:spcPct val="15000"/>
              </a:spcBef>
              <a:buFontTx/>
              <a:buNone/>
              <a:tabLst>
                <a:tab pos="2459038" algn="l"/>
                <a:tab pos="2740025" algn="l"/>
                <a:tab pos="3084513" algn="l"/>
              </a:tabLst>
            </a:pPr>
            <a:r>
              <a:rPr lang="en-US" sz="2000" dirty="0" smtClean="0"/>
              <a:t>    wait(</a:t>
            </a:r>
            <a:r>
              <a:rPr lang="en-US" sz="2000" dirty="0" err="1" smtClean="0"/>
              <a:t>mutex</a:t>
            </a:r>
            <a:r>
              <a:rPr lang="en-US" sz="2000" dirty="0"/>
              <a:t>);</a:t>
            </a:r>
          </a:p>
          <a:p>
            <a:pPr>
              <a:lnSpc>
                <a:spcPct val="70000"/>
              </a:lnSpc>
              <a:spcBef>
                <a:spcPct val="15000"/>
              </a:spcBef>
              <a:buFontTx/>
              <a:buNone/>
              <a:tabLst>
                <a:tab pos="2459038" algn="l"/>
                <a:tab pos="2740025" algn="l"/>
                <a:tab pos="3084513" algn="l"/>
              </a:tabLst>
            </a:pPr>
            <a:r>
              <a:rPr lang="en-US" sz="2000" dirty="0" smtClean="0">
                <a:solidFill>
                  <a:schemeClr val="bg1"/>
                </a:solidFill>
              </a:rPr>
              <a:t>    …</a:t>
            </a:r>
            <a:endParaRPr lang="en-US" sz="2000" dirty="0">
              <a:solidFill>
                <a:schemeClr val="bg1"/>
              </a:solidFill>
            </a:endParaRPr>
          </a:p>
          <a:p>
            <a:pPr>
              <a:lnSpc>
                <a:spcPct val="70000"/>
              </a:lnSpc>
              <a:spcBef>
                <a:spcPct val="15000"/>
              </a:spcBef>
              <a:buFontTx/>
              <a:buNone/>
              <a:tabLst>
                <a:tab pos="2459038" algn="l"/>
                <a:tab pos="2740025" algn="l"/>
                <a:tab pos="3084513" algn="l"/>
              </a:tabLst>
            </a:pPr>
            <a:r>
              <a:rPr lang="en-US" sz="2000" dirty="0" smtClean="0"/>
              <a:t>}</a:t>
            </a:r>
          </a:p>
        </p:txBody>
      </p:sp>
      <p:sp>
        <p:nvSpPr>
          <p:cNvPr id="37" name="Rectangle 36"/>
          <p:cNvSpPr/>
          <p:nvPr/>
        </p:nvSpPr>
        <p:spPr>
          <a:xfrm>
            <a:off x="5487705" y="1098630"/>
            <a:ext cx="1519968" cy="461665"/>
          </a:xfrm>
          <a:prstGeom prst="rect">
            <a:avLst/>
          </a:prstGeom>
          <a:ln>
            <a:solidFill>
              <a:schemeClr val="tx1">
                <a:lumMod val="95000"/>
                <a:lumOff val="5000"/>
              </a:schemeClr>
            </a:solidFill>
          </a:ln>
        </p:spPr>
        <p:txBody>
          <a:bodyPr wrap="none">
            <a:spAutoFit/>
          </a:bodyPr>
          <a:lstStyle/>
          <a:p>
            <a:pPr>
              <a:buFontTx/>
              <a:buNone/>
              <a:tabLst>
                <a:tab pos="2513013" algn="l"/>
                <a:tab pos="2857500" algn="l"/>
                <a:tab pos="3148013" algn="l"/>
              </a:tabLst>
            </a:pPr>
            <a:r>
              <a:rPr lang="en-US" sz="2400" i="1" dirty="0" smtClean="0"/>
              <a:t>Consumer:</a:t>
            </a:r>
            <a:endParaRPr lang="en-US" sz="2400" dirty="0" smtClean="0"/>
          </a:p>
        </p:txBody>
      </p:sp>
      <p:sp>
        <p:nvSpPr>
          <p:cNvPr id="2" name="TextBox 1"/>
          <p:cNvSpPr txBox="1"/>
          <p:nvPr/>
        </p:nvSpPr>
        <p:spPr>
          <a:xfrm>
            <a:off x="929822" y="5486400"/>
            <a:ext cx="3153427" cy="369332"/>
          </a:xfrm>
          <a:prstGeom prst="rect">
            <a:avLst/>
          </a:prstGeom>
          <a:noFill/>
        </p:spPr>
        <p:txBody>
          <a:bodyPr wrap="none" rtlCol="0">
            <a:spAutoFit/>
          </a:bodyPr>
          <a:lstStyle/>
          <a:p>
            <a:r>
              <a:rPr lang="en-US" dirty="0" smtClean="0">
                <a:latin typeface="Comic Sans MS" pitchFamily="66" charset="0"/>
              </a:rPr>
              <a:t>Consider the buffer is full. </a:t>
            </a:r>
            <a:endParaRPr lang="en-US" dirty="0">
              <a:latin typeface="Comic Sans MS" pitchFamily="66" charset="0"/>
            </a:endParaRPr>
          </a:p>
        </p:txBody>
      </p:sp>
      <p:sp>
        <p:nvSpPr>
          <p:cNvPr id="13" name="Rectangle 12"/>
          <p:cNvSpPr/>
          <p:nvPr/>
        </p:nvSpPr>
        <p:spPr>
          <a:xfrm>
            <a:off x="1371600" y="3352800"/>
            <a:ext cx="1421096" cy="369332"/>
          </a:xfrm>
          <a:prstGeom prst="rect">
            <a:avLst/>
          </a:prstGeom>
        </p:spPr>
        <p:txBody>
          <a:bodyPr wrap="square">
            <a:spAutoFit/>
          </a:bodyPr>
          <a:lstStyle/>
          <a:p>
            <a:r>
              <a:rPr lang="en-US" u="sng" dirty="0" smtClean="0">
                <a:solidFill>
                  <a:srgbClr val="FF0000"/>
                </a:solidFill>
                <a:latin typeface="Comic Sans MS" pitchFamily="66" charset="0"/>
              </a:rPr>
              <a:t>Blocked</a:t>
            </a:r>
            <a:endParaRPr lang="en-US" u="sng" dirty="0">
              <a:solidFill>
                <a:srgbClr val="FF0000"/>
              </a:solidFill>
              <a:latin typeface="Comic Sans MS" pitchFamily="66" charset="0"/>
            </a:endParaRPr>
          </a:p>
        </p:txBody>
      </p:sp>
      <p:sp>
        <p:nvSpPr>
          <p:cNvPr id="14" name="Explosion 1 13"/>
          <p:cNvSpPr/>
          <p:nvPr/>
        </p:nvSpPr>
        <p:spPr>
          <a:xfrm>
            <a:off x="3126801" y="3323749"/>
            <a:ext cx="457200" cy="381000"/>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6" name="Rectangle 15"/>
          <p:cNvSpPr/>
          <p:nvPr/>
        </p:nvSpPr>
        <p:spPr>
          <a:xfrm>
            <a:off x="6657976" y="4114800"/>
            <a:ext cx="1421096" cy="369332"/>
          </a:xfrm>
          <a:prstGeom prst="rect">
            <a:avLst/>
          </a:prstGeom>
        </p:spPr>
        <p:txBody>
          <a:bodyPr wrap="square">
            <a:spAutoFit/>
          </a:bodyPr>
          <a:lstStyle/>
          <a:p>
            <a:r>
              <a:rPr lang="en-US" u="sng" dirty="0" smtClean="0">
                <a:solidFill>
                  <a:srgbClr val="FF0000"/>
                </a:solidFill>
                <a:latin typeface="Comic Sans MS" pitchFamily="66" charset="0"/>
              </a:rPr>
              <a:t>Blocked</a:t>
            </a:r>
            <a:endParaRPr lang="en-US" u="sng" dirty="0">
              <a:solidFill>
                <a:srgbClr val="FF0000"/>
              </a:solidFill>
              <a:latin typeface="Comic Sans MS" pitchFamily="66" charset="0"/>
            </a:endParaRPr>
          </a:p>
        </p:txBody>
      </p:sp>
      <p:sp>
        <p:nvSpPr>
          <p:cNvPr id="3" name="Rectangle 2"/>
          <p:cNvSpPr/>
          <p:nvPr/>
        </p:nvSpPr>
        <p:spPr>
          <a:xfrm>
            <a:off x="4245986" y="5486400"/>
            <a:ext cx="1444626" cy="369332"/>
          </a:xfrm>
          <a:prstGeom prst="rect">
            <a:avLst/>
          </a:prstGeom>
        </p:spPr>
        <p:txBody>
          <a:bodyPr wrap="none">
            <a:spAutoFit/>
          </a:bodyPr>
          <a:lstStyle/>
          <a:p>
            <a:r>
              <a:rPr lang="en-US" dirty="0" smtClean="0">
                <a:latin typeface="Comic Sans MS" pitchFamily="66" charset="0"/>
                <a:sym typeface="Wingdings" pitchFamily="2" charset="2"/>
              </a:rPr>
              <a:t></a:t>
            </a:r>
            <a:r>
              <a:rPr lang="en-US" b="1" dirty="0" smtClean="0">
                <a:latin typeface="Comic Sans MS" pitchFamily="66" charset="0"/>
              </a:rPr>
              <a:t>Deadlock</a:t>
            </a:r>
            <a:r>
              <a:rPr lang="en-US" dirty="0" smtClean="0">
                <a:latin typeface="Comic Sans MS" pitchFamily="66" charset="0"/>
              </a:rPr>
              <a:t>.</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52</a:t>
            </a:fld>
            <a:endParaRPr lang="en-US"/>
          </a:p>
        </p:txBody>
      </p:sp>
      <p:sp>
        <p:nvSpPr>
          <p:cNvPr id="5" name="TextBox 4"/>
          <p:cNvSpPr txBox="1"/>
          <p:nvPr/>
        </p:nvSpPr>
        <p:spPr>
          <a:xfrm>
            <a:off x="609600" y="1164591"/>
            <a:ext cx="805029" cy="369332"/>
          </a:xfrm>
          <a:prstGeom prst="rect">
            <a:avLst/>
          </a:prstGeom>
          <a:noFill/>
        </p:spPr>
        <p:txBody>
          <a:bodyPr wrap="none" rtlCol="0">
            <a:spAutoFit/>
          </a:bodyPr>
          <a:lstStyle/>
          <a:p>
            <a:r>
              <a:rPr lang="en-US" b="1" dirty="0" err="1" smtClean="0"/>
              <a:t>Mutex</a:t>
            </a:r>
            <a:endParaRPr lang="en-US" b="1" dirty="0"/>
          </a:p>
        </p:txBody>
      </p:sp>
      <p:sp>
        <p:nvSpPr>
          <p:cNvPr id="6" name="TextBox 5"/>
          <p:cNvSpPr txBox="1"/>
          <p:nvPr/>
        </p:nvSpPr>
        <p:spPr>
          <a:xfrm>
            <a:off x="841314" y="1600200"/>
            <a:ext cx="301686" cy="369332"/>
          </a:xfrm>
          <a:prstGeom prst="rect">
            <a:avLst/>
          </a:prstGeom>
          <a:noFill/>
        </p:spPr>
        <p:txBody>
          <a:bodyPr wrap="none" rtlCol="0">
            <a:spAutoFit/>
          </a:bodyPr>
          <a:lstStyle/>
          <a:p>
            <a:r>
              <a:rPr lang="en-US" b="1" dirty="0" smtClean="0"/>
              <a:t>1</a:t>
            </a:r>
            <a:endParaRPr lang="en-US" b="1" dirty="0"/>
          </a:p>
        </p:txBody>
      </p:sp>
      <p:sp>
        <p:nvSpPr>
          <p:cNvPr id="19" name="TextBox 18"/>
          <p:cNvSpPr txBox="1"/>
          <p:nvPr/>
        </p:nvSpPr>
        <p:spPr>
          <a:xfrm>
            <a:off x="838200" y="2831068"/>
            <a:ext cx="301686" cy="369332"/>
          </a:xfrm>
          <a:prstGeom prst="rect">
            <a:avLst/>
          </a:prstGeom>
          <a:noFill/>
        </p:spPr>
        <p:txBody>
          <a:bodyPr wrap="none" rtlCol="0">
            <a:spAutoFit/>
          </a:bodyPr>
          <a:lstStyle/>
          <a:p>
            <a:r>
              <a:rPr lang="en-US" b="1" dirty="0" smtClean="0"/>
              <a:t>0</a:t>
            </a:r>
            <a:endParaRPr lang="en-US" b="1" dirty="0"/>
          </a:p>
        </p:txBody>
      </p:sp>
    </p:spTree>
    <p:extLst>
      <p:ext uri="{BB962C8B-B14F-4D97-AF65-F5344CB8AC3E}">
        <p14:creationId xmlns:p14="http://schemas.microsoft.com/office/powerpoint/2010/main" val="2473774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5">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5">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5">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5">
                                            <p:txEl>
                                              <p:pRg st="8" end="8"/>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5">
                                            <p:txEl>
                                              <p:pRg st="9" end="9"/>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6"/>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animBg="1"/>
      <p:bldP spid="16" grpId="0"/>
      <p:bldP spid="3" grpId="0"/>
      <p:bldP spid="1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algn="ctr" eaLnBrk="0" fontAlgn="base" hangingPunct="0">
              <a:spcBef>
                <a:spcPct val="0"/>
              </a:spcBef>
              <a:spcAft>
                <a:spcPct val="0"/>
              </a:spcAft>
              <a:defRPr>
                <a:solidFill>
                  <a:schemeClr val="tx1"/>
                </a:solidFill>
                <a:latin typeface="Helvetica" pitchFamily="34" charset="0"/>
              </a:defRPr>
            </a:lvl6pPr>
            <a:lvl7pPr marL="2971800" indent="-228600" algn="ctr" eaLnBrk="0" fontAlgn="base" hangingPunct="0">
              <a:spcBef>
                <a:spcPct val="0"/>
              </a:spcBef>
              <a:spcAft>
                <a:spcPct val="0"/>
              </a:spcAft>
              <a:defRPr>
                <a:solidFill>
                  <a:schemeClr val="tx1"/>
                </a:solidFill>
                <a:latin typeface="Helvetica" pitchFamily="34" charset="0"/>
              </a:defRPr>
            </a:lvl7pPr>
            <a:lvl8pPr marL="3429000" indent="-228600" algn="ctr" eaLnBrk="0" fontAlgn="base" hangingPunct="0">
              <a:spcBef>
                <a:spcPct val="0"/>
              </a:spcBef>
              <a:spcAft>
                <a:spcPct val="0"/>
              </a:spcAft>
              <a:defRPr>
                <a:solidFill>
                  <a:schemeClr val="tx1"/>
                </a:solidFill>
                <a:latin typeface="Helvetica" pitchFamily="34" charset="0"/>
              </a:defRPr>
            </a:lvl8pPr>
            <a:lvl9pPr marL="3886200" indent="-228600" algn="ctr" eaLnBrk="0" fontAlgn="base" hangingPunct="0">
              <a:spcBef>
                <a:spcPct val="0"/>
              </a:spcBef>
              <a:spcAft>
                <a:spcPct val="0"/>
              </a:spcAft>
              <a:defRPr>
                <a:solidFill>
                  <a:schemeClr val="tx1"/>
                </a:solidFill>
                <a:latin typeface="Helvetica" pitchFamily="34" charset="0"/>
              </a:defRPr>
            </a:lvl9pPr>
          </a:lstStyle>
          <a:p>
            <a:r>
              <a:rPr lang="en-US" smtClean="0"/>
              <a:t>Operating Systems</a:t>
            </a:r>
          </a:p>
          <a:p>
            <a:endParaRPr lang="en-US" smtClean="0"/>
          </a:p>
        </p:txBody>
      </p:sp>
      <p:sp>
        <p:nvSpPr>
          <p:cNvPr id="8195" name="Rectangle 2"/>
          <p:cNvSpPr>
            <a:spLocks noChangeArrowheads="1"/>
          </p:cNvSpPr>
          <p:nvPr/>
        </p:nvSpPr>
        <p:spPr bwMode="auto">
          <a:xfrm>
            <a:off x="684213" y="342900"/>
            <a:ext cx="7831137" cy="685800"/>
          </a:xfrm>
          <a:prstGeom prst="rect">
            <a:avLst/>
          </a:prstGeom>
          <a:solidFill>
            <a:schemeClr val="bg1"/>
          </a:solidFill>
          <a:ln w="9525">
            <a:solidFill>
              <a:schemeClr val="tx1"/>
            </a:solidFill>
            <a:miter lim="800000"/>
            <a:headEnd/>
            <a:tailEnd/>
          </a:ln>
          <a:effectLst>
            <a:outerShdw dist="107763" dir="2700000" algn="ctr" rotWithShape="0">
              <a:schemeClr val="tx1"/>
            </a:outerShdw>
          </a:effectLst>
        </p:spPr>
        <p:txBody>
          <a:bodyPr wrap="none" anchor="ctr"/>
          <a:lstStyle/>
          <a:p>
            <a:endParaRPr lang="en-US"/>
          </a:p>
        </p:txBody>
      </p:sp>
      <p:sp>
        <p:nvSpPr>
          <p:cNvPr id="8196" name="Rectangle 3"/>
          <p:cNvSpPr>
            <a:spLocks noGrp="1" noChangeArrowheads="1"/>
          </p:cNvSpPr>
          <p:nvPr>
            <p:ph type="title"/>
          </p:nvPr>
        </p:nvSpPr>
        <p:spPr>
          <a:xfrm>
            <a:off x="457200" y="152400"/>
            <a:ext cx="8229600" cy="1143000"/>
          </a:xfrm>
        </p:spPr>
        <p:txBody>
          <a:bodyPr/>
          <a:lstStyle/>
          <a:p>
            <a:r>
              <a:rPr lang="en-US" dirty="0" smtClean="0"/>
              <a:t>Race Condition</a:t>
            </a:r>
          </a:p>
        </p:txBody>
      </p:sp>
      <p:sp>
        <p:nvSpPr>
          <p:cNvPr id="3" name="Rectangle 2"/>
          <p:cNvSpPr/>
          <p:nvPr/>
        </p:nvSpPr>
        <p:spPr bwMode="auto">
          <a:xfrm>
            <a:off x="684213" y="2022764"/>
            <a:ext cx="2072842" cy="108065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Helvetica" pitchFamily="34" charset="0"/>
            </a:endParaRPr>
          </a:p>
        </p:txBody>
      </p:sp>
      <p:sp>
        <p:nvSpPr>
          <p:cNvPr id="4" name="Rectangle 3"/>
          <p:cNvSpPr/>
          <p:nvPr/>
        </p:nvSpPr>
        <p:spPr>
          <a:xfrm>
            <a:off x="682154" y="1545710"/>
            <a:ext cx="859531" cy="477054"/>
          </a:xfrm>
          <a:prstGeom prst="rect">
            <a:avLst/>
          </a:prstGeom>
        </p:spPr>
        <p:txBody>
          <a:bodyPr wrap="none">
            <a:spAutoFit/>
          </a:bodyPr>
          <a:lstStyle/>
          <a:p>
            <a:r>
              <a:rPr lang="en-US" sz="2500" dirty="0"/>
              <a:t>CPU</a:t>
            </a:r>
          </a:p>
        </p:txBody>
      </p:sp>
      <p:sp>
        <p:nvSpPr>
          <p:cNvPr id="13" name="Rectangle 12"/>
          <p:cNvSpPr/>
          <p:nvPr/>
        </p:nvSpPr>
        <p:spPr bwMode="auto">
          <a:xfrm>
            <a:off x="5089958" y="1782381"/>
            <a:ext cx="2377642" cy="108065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Helvetica" pitchFamily="34" charset="0"/>
            </a:endParaRPr>
          </a:p>
        </p:txBody>
      </p:sp>
      <p:sp>
        <p:nvSpPr>
          <p:cNvPr id="14" name="Rectangle 13"/>
          <p:cNvSpPr/>
          <p:nvPr/>
        </p:nvSpPr>
        <p:spPr bwMode="auto">
          <a:xfrm>
            <a:off x="5094136" y="2863034"/>
            <a:ext cx="2377642" cy="1632765"/>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Helvetica" pitchFamily="34" charset="0"/>
            </a:endParaRPr>
          </a:p>
        </p:txBody>
      </p:sp>
      <p:sp>
        <p:nvSpPr>
          <p:cNvPr id="10" name="Rectangle 9"/>
          <p:cNvSpPr/>
          <p:nvPr/>
        </p:nvSpPr>
        <p:spPr>
          <a:xfrm>
            <a:off x="5089958" y="1219200"/>
            <a:ext cx="1303498" cy="477054"/>
          </a:xfrm>
          <a:prstGeom prst="rect">
            <a:avLst/>
          </a:prstGeom>
        </p:spPr>
        <p:txBody>
          <a:bodyPr wrap="none">
            <a:spAutoFit/>
          </a:bodyPr>
          <a:lstStyle/>
          <a:p>
            <a:r>
              <a:rPr lang="en-US" sz="2500" dirty="0" smtClean="0"/>
              <a:t>Memory</a:t>
            </a:r>
            <a:endParaRPr lang="en-US" sz="2500" dirty="0"/>
          </a:p>
        </p:txBody>
      </p:sp>
      <p:sp>
        <p:nvSpPr>
          <p:cNvPr id="2" name="Rectangle 1"/>
          <p:cNvSpPr/>
          <p:nvPr/>
        </p:nvSpPr>
        <p:spPr>
          <a:xfrm>
            <a:off x="5361780" y="1893217"/>
            <a:ext cx="1343819" cy="353291"/>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95000"/>
                    <a:lumOff val="5000"/>
                  </a:schemeClr>
                </a:solidFill>
              </a:rPr>
              <a:t>PCB0</a:t>
            </a:r>
            <a:endParaRPr lang="en-US" dirty="0">
              <a:solidFill>
                <a:schemeClr val="tx1">
                  <a:lumMod val="95000"/>
                  <a:lumOff val="5000"/>
                </a:schemeClr>
              </a:solidFill>
            </a:endParaRPr>
          </a:p>
        </p:txBody>
      </p:sp>
      <p:sp>
        <p:nvSpPr>
          <p:cNvPr id="12" name="Rectangle 11"/>
          <p:cNvSpPr/>
          <p:nvPr/>
        </p:nvSpPr>
        <p:spPr>
          <a:xfrm>
            <a:off x="5361780" y="2301926"/>
            <a:ext cx="1343819" cy="353291"/>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lumMod val="95000"/>
                    <a:lumOff val="5000"/>
                  </a:schemeClr>
                </a:solidFill>
              </a:rPr>
              <a:t>PCB1</a:t>
            </a:r>
            <a:endParaRPr lang="en-US" b="1" dirty="0">
              <a:solidFill>
                <a:schemeClr val="tx1">
                  <a:lumMod val="95000"/>
                  <a:lumOff val="5000"/>
                </a:schemeClr>
              </a:solidFill>
            </a:endParaRPr>
          </a:p>
        </p:txBody>
      </p:sp>
      <p:sp>
        <p:nvSpPr>
          <p:cNvPr id="5" name="TextBox 4"/>
          <p:cNvSpPr txBox="1"/>
          <p:nvPr/>
        </p:nvSpPr>
        <p:spPr>
          <a:xfrm>
            <a:off x="7540665" y="2069862"/>
            <a:ext cx="1374735" cy="369332"/>
          </a:xfrm>
          <a:prstGeom prst="rect">
            <a:avLst/>
          </a:prstGeom>
          <a:noFill/>
        </p:spPr>
        <p:txBody>
          <a:bodyPr wrap="none" rtlCol="0">
            <a:spAutoFit/>
          </a:bodyPr>
          <a:lstStyle/>
          <a:p>
            <a:r>
              <a:rPr lang="en-US" dirty="0" smtClean="0"/>
              <a:t>Kernel space</a:t>
            </a:r>
            <a:endParaRPr lang="en-US" dirty="0"/>
          </a:p>
        </p:txBody>
      </p:sp>
      <p:sp>
        <p:nvSpPr>
          <p:cNvPr id="6" name="Rectangle 5"/>
          <p:cNvSpPr/>
          <p:nvPr/>
        </p:nvSpPr>
        <p:spPr>
          <a:xfrm>
            <a:off x="4862086" y="3048000"/>
            <a:ext cx="2694071" cy="1200329"/>
          </a:xfrm>
          <a:prstGeom prst="rect">
            <a:avLst/>
          </a:prstGeom>
        </p:spPr>
        <p:txBody>
          <a:bodyPr wrap="none">
            <a:spAutoFit/>
          </a:bodyPr>
          <a:lstStyle/>
          <a:p>
            <a:pPr algn="ctr" eaLnBrk="0" fontAlgn="base" hangingPunct="0">
              <a:spcBef>
                <a:spcPct val="0"/>
              </a:spcBef>
              <a:spcAft>
                <a:spcPct val="0"/>
              </a:spcAft>
            </a:pPr>
            <a:r>
              <a:rPr lang="en-US" dirty="0" smtClean="0">
                <a:latin typeface="Helvetica" pitchFamily="34" charset="0"/>
              </a:rPr>
              <a:t>P0:</a:t>
            </a:r>
          </a:p>
          <a:p>
            <a:r>
              <a:rPr lang="en-US" dirty="0">
                <a:solidFill>
                  <a:srgbClr val="00B0F0"/>
                </a:solidFill>
              </a:rPr>
              <a:t> </a:t>
            </a:r>
            <a:r>
              <a:rPr lang="en-US" dirty="0" smtClean="0">
                <a:solidFill>
                  <a:srgbClr val="00B0F0"/>
                </a:solidFill>
              </a:rPr>
              <a:t>    register1 </a:t>
            </a:r>
            <a:r>
              <a:rPr lang="en-US" dirty="0">
                <a:solidFill>
                  <a:srgbClr val="00B0F0"/>
                </a:solidFill>
              </a:rPr>
              <a:t>= </a:t>
            </a:r>
            <a:r>
              <a:rPr lang="en-US" dirty="0" smtClean="0">
                <a:solidFill>
                  <a:srgbClr val="00B0F0"/>
                </a:solidFill>
              </a:rPr>
              <a:t>counter</a:t>
            </a:r>
            <a:r>
              <a:rPr lang="en-US" dirty="0">
                <a:solidFill>
                  <a:srgbClr val="00B0F0"/>
                </a:solidFill>
              </a:rPr>
              <a:t/>
            </a:r>
            <a:br>
              <a:rPr lang="en-US" dirty="0">
                <a:solidFill>
                  <a:srgbClr val="00B0F0"/>
                </a:solidFill>
              </a:rPr>
            </a:br>
            <a:r>
              <a:rPr lang="en-US" dirty="0">
                <a:solidFill>
                  <a:srgbClr val="00B0F0"/>
                </a:solidFill>
              </a:rPr>
              <a:t>     register1 = register1 + 1</a:t>
            </a:r>
            <a:br>
              <a:rPr lang="en-US" dirty="0">
                <a:solidFill>
                  <a:srgbClr val="00B0F0"/>
                </a:solidFill>
              </a:rPr>
            </a:br>
            <a:r>
              <a:rPr lang="en-US" dirty="0">
                <a:solidFill>
                  <a:srgbClr val="00B0F0"/>
                </a:solidFill>
              </a:rPr>
              <a:t>     </a:t>
            </a:r>
            <a:r>
              <a:rPr lang="en-US" dirty="0" smtClean="0">
                <a:solidFill>
                  <a:srgbClr val="00B0F0"/>
                </a:solidFill>
              </a:rPr>
              <a:t>counter </a:t>
            </a:r>
            <a:r>
              <a:rPr lang="en-US" dirty="0">
                <a:solidFill>
                  <a:srgbClr val="00B0F0"/>
                </a:solidFill>
              </a:rPr>
              <a:t>= register1</a:t>
            </a:r>
          </a:p>
        </p:txBody>
      </p:sp>
      <p:sp>
        <p:nvSpPr>
          <p:cNvPr id="17" name="Rectangle 16"/>
          <p:cNvSpPr/>
          <p:nvPr/>
        </p:nvSpPr>
        <p:spPr bwMode="auto">
          <a:xfrm>
            <a:off x="5094136" y="4953000"/>
            <a:ext cx="2377642" cy="1632765"/>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Helvetica" pitchFamily="34" charset="0"/>
            </a:endParaRPr>
          </a:p>
        </p:txBody>
      </p:sp>
      <p:sp>
        <p:nvSpPr>
          <p:cNvPr id="18" name="Rectangle 17"/>
          <p:cNvSpPr/>
          <p:nvPr/>
        </p:nvSpPr>
        <p:spPr>
          <a:xfrm>
            <a:off x="4898570" y="5137966"/>
            <a:ext cx="2621102" cy="1200329"/>
          </a:xfrm>
          <a:prstGeom prst="rect">
            <a:avLst/>
          </a:prstGeom>
        </p:spPr>
        <p:txBody>
          <a:bodyPr wrap="none">
            <a:spAutoFit/>
          </a:bodyPr>
          <a:lstStyle/>
          <a:p>
            <a:pPr algn="ctr" eaLnBrk="0" fontAlgn="base" hangingPunct="0">
              <a:spcBef>
                <a:spcPct val="0"/>
              </a:spcBef>
              <a:spcAft>
                <a:spcPct val="0"/>
              </a:spcAft>
            </a:pPr>
            <a:r>
              <a:rPr lang="en-US" dirty="0" smtClean="0">
                <a:latin typeface="Helvetica" pitchFamily="34" charset="0"/>
              </a:rPr>
              <a:t>P1:</a:t>
            </a:r>
          </a:p>
          <a:p>
            <a:r>
              <a:rPr lang="en-US" dirty="0" smtClean="0">
                <a:solidFill>
                  <a:srgbClr val="FF0000"/>
                </a:solidFill>
              </a:rPr>
              <a:t>    register2 </a:t>
            </a:r>
            <a:r>
              <a:rPr lang="en-US" dirty="0">
                <a:solidFill>
                  <a:srgbClr val="FF0000"/>
                </a:solidFill>
              </a:rPr>
              <a:t>= </a:t>
            </a:r>
            <a:r>
              <a:rPr lang="en-US" dirty="0" smtClean="0">
                <a:solidFill>
                  <a:srgbClr val="FF0000"/>
                </a:solidFill>
              </a:rPr>
              <a:t>counter</a:t>
            </a:r>
            <a:r>
              <a:rPr lang="en-US" dirty="0">
                <a:solidFill>
                  <a:srgbClr val="FF0000"/>
                </a:solidFill>
              </a:rPr>
              <a:t/>
            </a:r>
            <a:br>
              <a:rPr lang="en-US" dirty="0">
                <a:solidFill>
                  <a:srgbClr val="FF0000"/>
                </a:solidFill>
              </a:rPr>
            </a:br>
            <a:r>
              <a:rPr lang="en-US" dirty="0">
                <a:solidFill>
                  <a:srgbClr val="FF0000"/>
                </a:solidFill>
              </a:rPr>
              <a:t>    </a:t>
            </a:r>
            <a:r>
              <a:rPr lang="en-US" dirty="0" smtClean="0">
                <a:solidFill>
                  <a:srgbClr val="FF0000"/>
                </a:solidFill>
              </a:rPr>
              <a:t>register2 </a:t>
            </a:r>
            <a:r>
              <a:rPr lang="en-US" dirty="0">
                <a:solidFill>
                  <a:srgbClr val="FF0000"/>
                </a:solidFill>
              </a:rPr>
              <a:t>= register2 - 1</a:t>
            </a:r>
            <a:br>
              <a:rPr lang="en-US" dirty="0">
                <a:solidFill>
                  <a:srgbClr val="FF0000"/>
                </a:solidFill>
              </a:rPr>
            </a:br>
            <a:r>
              <a:rPr lang="en-US" dirty="0">
                <a:solidFill>
                  <a:srgbClr val="FF0000"/>
                </a:solidFill>
              </a:rPr>
              <a:t>    </a:t>
            </a:r>
            <a:r>
              <a:rPr lang="en-US" dirty="0" smtClean="0">
                <a:solidFill>
                  <a:srgbClr val="FF0000"/>
                </a:solidFill>
              </a:rPr>
              <a:t>counter </a:t>
            </a:r>
            <a:r>
              <a:rPr lang="en-US" dirty="0">
                <a:solidFill>
                  <a:srgbClr val="FF0000"/>
                </a:solidFill>
              </a:rPr>
              <a:t>= register2</a:t>
            </a:r>
          </a:p>
        </p:txBody>
      </p:sp>
      <p:sp>
        <p:nvSpPr>
          <p:cNvPr id="19" name="TextBox 18"/>
          <p:cNvSpPr txBox="1"/>
          <p:nvPr/>
        </p:nvSpPr>
        <p:spPr>
          <a:xfrm>
            <a:off x="7617941" y="2933937"/>
            <a:ext cx="1205779" cy="369332"/>
          </a:xfrm>
          <a:prstGeom prst="rect">
            <a:avLst/>
          </a:prstGeom>
          <a:noFill/>
        </p:spPr>
        <p:txBody>
          <a:bodyPr wrap="none" rtlCol="0">
            <a:spAutoFit/>
          </a:bodyPr>
          <a:lstStyle/>
          <a:p>
            <a:r>
              <a:rPr lang="en-US" dirty="0" smtClean="0"/>
              <a:t>User space</a:t>
            </a:r>
            <a:endParaRPr lang="en-US" dirty="0"/>
          </a:p>
        </p:txBody>
      </p:sp>
      <p:grpSp>
        <p:nvGrpSpPr>
          <p:cNvPr id="7" name="Group 6"/>
          <p:cNvGrpSpPr/>
          <p:nvPr/>
        </p:nvGrpSpPr>
        <p:grpSpPr>
          <a:xfrm>
            <a:off x="4495800" y="4495800"/>
            <a:ext cx="3008709" cy="495815"/>
            <a:chOff x="4648200" y="4648200"/>
            <a:chExt cx="3008709" cy="495815"/>
          </a:xfrm>
        </p:grpSpPr>
        <p:sp>
          <p:nvSpPr>
            <p:cNvPr id="20" name="Rectangle 19"/>
            <p:cNvSpPr/>
            <p:nvPr/>
          </p:nvSpPr>
          <p:spPr bwMode="auto">
            <a:xfrm>
              <a:off x="5240299" y="4648200"/>
              <a:ext cx="2377642" cy="46273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Helvetica" pitchFamily="34" charset="0"/>
              </a:endParaRPr>
            </a:p>
          </p:txBody>
        </p:sp>
        <p:sp>
          <p:nvSpPr>
            <p:cNvPr id="21" name="Rectangle 20"/>
            <p:cNvSpPr/>
            <p:nvPr/>
          </p:nvSpPr>
          <p:spPr>
            <a:xfrm>
              <a:off x="4648200" y="4682350"/>
              <a:ext cx="3008709" cy="461665"/>
            </a:xfrm>
            <a:prstGeom prst="rect">
              <a:avLst/>
            </a:prstGeom>
          </p:spPr>
          <p:txBody>
            <a:bodyPr wrap="none">
              <a:spAutoFit/>
            </a:bodyPr>
            <a:lstStyle/>
            <a:p>
              <a:pPr lvl="2">
                <a:buFont typeface="Monotype Sorts" pitchFamily="2" charset="2"/>
                <a:buNone/>
              </a:pPr>
              <a:r>
                <a:rPr lang="en-US" sz="2400" dirty="0" err="1" smtClean="0"/>
                <a:t>int</a:t>
              </a:r>
              <a:r>
                <a:rPr lang="en-US" sz="2400" dirty="0" smtClean="0"/>
                <a:t> counter = 5;</a:t>
              </a:r>
              <a:endParaRPr lang="en-US" sz="2400" dirty="0"/>
            </a:p>
          </p:txBody>
        </p:sp>
      </p:grpSp>
      <p:sp>
        <p:nvSpPr>
          <p:cNvPr id="8" name="TextBox 7"/>
          <p:cNvSpPr txBox="1"/>
          <p:nvPr/>
        </p:nvSpPr>
        <p:spPr>
          <a:xfrm>
            <a:off x="7543800" y="4419600"/>
            <a:ext cx="1046633" cy="646331"/>
          </a:xfrm>
          <a:prstGeom prst="rect">
            <a:avLst/>
          </a:prstGeom>
          <a:noFill/>
        </p:spPr>
        <p:txBody>
          <a:bodyPr wrap="none" rtlCol="0">
            <a:spAutoFit/>
          </a:bodyPr>
          <a:lstStyle/>
          <a:p>
            <a:r>
              <a:rPr lang="en-US" dirty="0" smtClean="0"/>
              <a:t>(shared </a:t>
            </a:r>
          </a:p>
          <a:p>
            <a:r>
              <a:rPr lang="en-US" dirty="0" smtClean="0"/>
              <a:t>memory)</a:t>
            </a:r>
            <a:endParaRPr lang="en-US" dirty="0"/>
          </a:p>
        </p:txBody>
      </p:sp>
      <p:sp>
        <p:nvSpPr>
          <p:cNvPr id="9" name="Rectangle 8"/>
          <p:cNvSpPr/>
          <p:nvPr/>
        </p:nvSpPr>
        <p:spPr>
          <a:xfrm>
            <a:off x="762000" y="2133600"/>
            <a:ext cx="2667000" cy="646331"/>
          </a:xfrm>
          <a:prstGeom prst="rect">
            <a:avLst/>
          </a:prstGeom>
        </p:spPr>
        <p:txBody>
          <a:bodyPr wrap="square">
            <a:spAutoFit/>
          </a:bodyPr>
          <a:lstStyle/>
          <a:p>
            <a:r>
              <a:rPr lang="en-US" dirty="0">
                <a:solidFill>
                  <a:srgbClr val="FF0000"/>
                </a:solidFill>
              </a:rPr>
              <a:t> register2 = counter</a:t>
            </a:r>
            <a:r>
              <a:rPr lang="en-US" dirty="0">
                <a:solidFill>
                  <a:srgbClr val="00B0F0"/>
                </a:solidFill>
              </a:rPr>
              <a:t/>
            </a:r>
            <a:br>
              <a:rPr lang="en-US" dirty="0">
                <a:solidFill>
                  <a:srgbClr val="00B0F0"/>
                </a:solidFill>
              </a:rPr>
            </a:br>
            <a:endParaRPr lang="en-US" dirty="0"/>
          </a:p>
        </p:txBody>
      </p:sp>
      <p:sp>
        <p:nvSpPr>
          <p:cNvPr id="22" name="Rectangle 21"/>
          <p:cNvSpPr/>
          <p:nvPr/>
        </p:nvSpPr>
        <p:spPr bwMode="auto">
          <a:xfrm>
            <a:off x="684213" y="3103418"/>
            <a:ext cx="2072842" cy="108065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Helvetica" pitchFamily="34" charset="0"/>
            </a:endParaRPr>
          </a:p>
        </p:txBody>
      </p:sp>
      <p:sp>
        <p:nvSpPr>
          <p:cNvPr id="23" name="Rectangle 22"/>
          <p:cNvSpPr/>
          <p:nvPr/>
        </p:nvSpPr>
        <p:spPr>
          <a:xfrm>
            <a:off x="700689" y="3118603"/>
            <a:ext cx="1351588" cy="369332"/>
          </a:xfrm>
          <a:prstGeom prst="rect">
            <a:avLst/>
          </a:prstGeom>
        </p:spPr>
        <p:txBody>
          <a:bodyPr wrap="none">
            <a:spAutoFit/>
          </a:bodyPr>
          <a:lstStyle/>
          <a:p>
            <a:r>
              <a:rPr lang="en-US" dirty="0">
                <a:solidFill>
                  <a:srgbClr val="00B0F0"/>
                </a:solidFill>
              </a:rPr>
              <a:t>register1 </a:t>
            </a:r>
            <a:r>
              <a:rPr lang="en-US" dirty="0" smtClean="0">
                <a:solidFill>
                  <a:srgbClr val="00B0F0"/>
                </a:solidFill>
              </a:rPr>
              <a:t>= 6</a:t>
            </a:r>
            <a:endParaRPr lang="en-US" dirty="0"/>
          </a:p>
        </p:txBody>
      </p:sp>
      <p:sp>
        <p:nvSpPr>
          <p:cNvPr id="24" name="Rectangle 23"/>
          <p:cNvSpPr/>
          <p:nvPr/>
        </p:nvSpPr>
        <p:spPr>
          <a:xfrm>
            <a:off x="685800" y="3429000"/>
            <a:ext cx="1351588" cy="369332"/>
          </a:xfrm>
          <a:prstGeom prst="rect">
            <a:avLst/>
          </a:prstGeom>
        </p:spPr>
        <p:txBody>
          <a:bodyPr wrap="none">
            <a:spAutoFit/>
          </a:bodyPr>
          <a:lstStyle/>
          <a:p>
            <a:r>
              <a:rPr lang="en-US" dirty="0">
                <a:solidFill>
                  <a:srgbClr val="FF0000"/>
                </a:solidFill>
              </a:rPr>
              <a:t>register2 = 5</a:t>
            </a:r>
          </a:p>
        </p:txBody>
      </p:sp>
      <p:sp>
        <p:nvSpPr>
          <p:cNvPr id="11" name="Rectangular Callout 10"/>
          <p:cNvSpPr/>
          <p:nvPr/>
        </p:nvSpPr>
        <p:spPr>
          <a:xfrm>
            <a:off x="2757055" y="1295400"/>
            <a:ext cx="1510145" cy="612648"/>
          </a:xfrm>
          <a:prstGeom prst="wedgeRectCallout">
            <a:avLst>
              <a:gd name="adj1" fmla="val -50749"/>
              <a:gd name="adj2" fmla="val 11292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Context switch to P1</a:t>
            </a:r>
            <a:endParaRPr lang="en-US" dirty="0"/>
          </a:p>
        </p:txBody>
      </p:sp>
      <p:sp>
        <p:nvSpPr>
          <p:cNvPr id="29" name="Right Arrow 28"/>
          <p:cNvSpPr/>
          <p:nvPr/>
        </p:nvSpPr>
        <p:spPr>
          <a:xfrm>
            <a:off x="4862086" y="3999519"/>
            <a:ext cx="225813" cy="19148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ight Arrow 29"/>
          <p:cNvSpPr/>
          <p:nvPr/>
        </p:nvSpPr>
        <p:spPr>
          <a:xfrm>
            <a:off x="4879587" y="5752119"/>
            <a:ext cx="225813" cy="191481"/>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Slide Number Placeholder 14"/>
          <p:cNvSpPr>
            <a:spLocks noGrp="1"/>
          </p:cNvSpPr>
          <p:nvPr>
            <p:ph type="sldNum" sz="quarter" idx="12"/>
          </p:nvPr>
        </p:nvSpPr>
        <p:spPr/>
        <p:txBody>
          <a:bodyPr/>
          <a:lstStyle/>
          <a:p>
            <a:fld id="{B6F15528-21DE-4FAA-801E-634DDDAF4B2B}" type="slidenum">
              <a:rPr lang="en-US" smtClean="0"/>
              <a:pPr/>
              <a:t>6</a:t>
            </a:fld>
            <a:endParaRPr lang="en-US"/>
          </a:p>
        </p:txBody>
      </p:sp>
    </p:spTree>
    <p:extLst>
      <p:ext uri="{BB962C8B-B14F-4D97-AF65-F5344CB8AC3E}">
        <p14:creationId xmlns:p14="http://schemas.microsoft.com/office/powerpoint/2010/main" val="322206874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algn="ctr" eaLnBrk="0" fontAlgn="base" hangingPunct="0">
              <a:spcBef>
                <a:spcPct val="0"/>
              </a:spcBef>
              <a:spcAft>
                <a:spcPct val="0"/>
              </a:spcAft>
              <a:defRPr>
                <a:solidFill>
                  <a:schemeClr val="tx1"/>
                </a:solidFill>
                <a:latin typeface="Helvetica" pitchFamily="34" charset="0"/>
              </a:defRPr>
            </a:lvl6pPr>
            <a:lvl7pPr marL="2971800" indent="-228600" algn="ctr" eaLnBrk="0" fontAlgn="base" hangingPunct="0">
              <a:spcBef>
                <a:spcPct val="0"/>
              </a:spcBef>
              <a:spcAft>
                <a:spcPct val="0"/>
              </a:spcAft>
              <a:defRPr>
                <a:solidFill>
                  <a:schemeClr val="tx1"/>
                </a:solidFill>
                <a:latin typeface="Helvetica" pitchFamily="34" charset="0"/>
              </a:defRPr>
            </a:lvl7pPr>
            <a:lvl8pPr marL="3429000" indent="-228600" algn="ctr" eaLnBrk="0" fontAlgn="base" hangingPunct="0">
              <a:spcBef>
                <a:spcPct val="0"/>
              </a:spcBef>
              <a:spcAft>
                <a:spcPct val="0"/>
              </a:spcAft>
              <a:defRPr>
                <a:solidFill>
                  <a:schemeClr val="tx1"/>
                </a:solidFill>
                <a:latin typeface="Helvetica" pitchFamily="34" charset="0"/>
              </a:defRPr>
            </a:lvl8pPr>
            <a:lvl9pPr marL="3886200" indent="-228600" algn="ctr" eaLnBrk="0" fontAlgn="base" hangingPunct="0">
              <a:spcBef>
                <a:spcPct val="0"/>
              </a:spcBef>
              <a:spcAft>
                <a:spcPct val="0"/>
              </a:spcAft>
              <a:defRPr>
                <a:solidFill>
                  <a:schemeClr val="tx1"/>
                </a:solidFill>
                <a:latin typeface="Helvetica" pitchFamily="34" charset="0"/>
              </a:defRPr>
            </a:lvl9pPr>
          </a:lstStyle>
          <a:p>
            <a:r>
              <a:rPr lang="en-US" smtClean="0"/>
              <a:t>Operating Systems</a:t>
            </a:r>
          </a:p>
          <a:p>
            <a:endParaRPr lang="en-US" smtClean="0"/>
          </a:p>
        </p:txBody>
      </p:sp>
      <p:sp>
        <p:nvSpPr>
          <p:cNvPr id="8195" name="Rectangle 2"/>
          <p:cNvSpPr>
            <a:spLocks noChangeArrowheads="1"/>
          </p:cNvSpPr>
          <p:nvPr/>
        </p:nvSpPr>
        <p:spPr bwMode="auto">
          <a:xfrm>
            <a:off x="684213" y="342900"/>
            <a:ext cx="7831137" cy="685800"/>
          </a:xfrm>
          <a:prstGeom prst="rect">
            <a:avLst/>
          </a:prstGeom>
          <a:solidFill>
            <a:schemeClr val="bg1"/>
          </a:solidFill>
          <a:ln w="9525">
            <a:solidFill>
              <a:schemeClr val="tx1"/>
            </a:solidFill>
            <a:miter lim="800000"/>
            <a:headEnd/>
            <a:tailEnd/>
          </a:ln>
          <a:effectLst>
            <a:outerShdw dist="107763" dir="2700000" algn="ctr" rotWithShape="0">
              <a:schemeClr val="tx1"/>
            </a:outerShdw>
          </a:effectLst>
        </p:spPr>
        <p:txBody>
          <a:bodyPr wrap="none" anchor="ctr"/>
          <a:lstStyle/>
          <a:p>
            <a:endParaRPr lang="en-US"/>
          </a:p>
        </p:txBody>
      </p:sp>
      <p:sp>
        <p:nvSpPr>
          <p:cNvPr id="8196" name="Rectangle 3"/>
          <p:cNvSpPr>
            <a:spLocks noGrp="1" noChangeArrowheads="1"/>
          </p:cNvSpPr>
          <p:nvPr>
            <p:ph type="title"/>
          </p:nvPr>
        </p:nvSpPr>
        <p:spPr>
          <a:xfrm>
            <a:off x="457200" y="152400"/>
            <a:ext cx="8229600" cy="1143000"/>
          </a:xfrm>
        </p:spPr>
        <p:txBody>
          <a:bodyPr/>
          <a:lstStyle/>
          <a:p>
            <a:r>
              <a:rPr lang="en-US" dirty="0" smtClean="0"/>
              <a:t>Race Condition</a:t>
            </a:r>
          </a:p>
        </p:txBody>
      </p:sp>
      <p:sp>
        <p:nvSpPr>
          <p:cNvPr id="3" name="Rectangle 2"/>
          <p:cNvSpPr/>
          <p:nvPr/>
        </p:nvSpPr>
        <p:spPr bwMode="auto">
          <a:xfrm>
            <a:off x="684213" y="2022764"/>
            <a:ext cx="2072842" cy="108065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Helvetica" pitchFamily="34" charset="0"/>
            </a:endParaRPr>
          </a:p>
        </p:txBody>
      </p:sp>
      <p:sp>
        <p:nvSpPr>
          <p:cNvPr id="4" name="Rectangle 3"/>
          <p:cNvSpPr/>
          <p:nvPr/>
        </p:nvSpPr>
        <p:spPr>
          <a:xfrm>
            <a:off x="682154" y="1545710"/>
            <a:ext cx="859531" cy="477054"/>
          </a:xfrm>
          <a:prstGeom prst="rect">
            <a:avLst/>
          </a:prstGeom>
        </p:spPr>
        <p:txBody>
          <a:bodyPr wrap="none">
            <a:spAutoFit/>
          </a:bodyPr>
          <a:lstStyle/>
          <a:p>
            <a:r>
              <a:rPr lang="en-US" sz="2500" dirty="0"/>
              <a:t>CPU</a:t>
            </a:r>
          </a:p>
        </p:txBody>
      </p:sp>
      <p:sp>
        <p:nvSpPr>
          <p:cNvPr id="13" name="Rectangle 12"/>
          <p:cNvSpPr/>
          <p:nvPr/>
        </p:nvSpPr>
        <p:spPr bwMode="auto">
          <a:xfrm>
            <a:off x="5089958" y="1782381"/>
            <a:ext cx="2377642" cy="108065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Helvetica" pitchFamily="34" charset="0"/>
            </a:endParaRPr>
          </a:p>
        </p:txBody>
      </p:sp>
      <p:sp>
        <p:nvSpPr>
          <p:cNvPr id="14" name="Rectangle 13"/>
          <p:cNvSpPr/>
          <p:nvPr/>
        </p:nvSpPr>
        <p:spPr bwMode="auto">
          <a:xfrm>
            <a:off x="5094136" y="2863034"/>
            <a:ext cx="2377642" cy="1632765"/>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Helvetica" pitchFamily="34" charset="0"/>
            </a:endParaRPr>
          </a:p>
        </p:txBody>
      </p:sp>
      <p:sp>
        <p:nvSpPr>
          <p:cNvPr id="10" name="Rectangle 9"/>
          <p:cNvSpPr/>
          <p:nvPr/>
        </p:nvSpPr>
        <p:spPr>
          <a:xfrm>
            <a:off x="5089958" y="1219200"/>
            <a:ext cx="1303498" cy="477054"/>
          </a:xfrm>
          <a:prstGeom prst="rect">
            <a:avLst/>
          </a:prstGeom>
        </p:spPr>
        <p:txBody>
          <a:bodyPr wrap="none">
            <a:spAutoFit/>
          </a:bodyPr>
          <a:lstStyle/>
          <a:p>
            <a:r>
              <a:rPr lang="en-US" sz="2500" dirty="0" smtClean="0"/>
              <a:t>Memory</a:t>
            </a:r>
            <a:endParaRPr lang="en-US" sz="2500" dirty="0"/>
          </a:p>
        </p:txBody>
      </p:sp>
      <p:sp>
        <p:nvSpPr>
          <p:cNvPr id="2" name="Rectangle 1"/>
          <p:cNvSpPr/>
          <p:nvPr/>
        </p:nvSpPr>
        <p:spPr>
          <a:xfrm>
            <a:off x="5361780" y="1893217"/>
            <a:ext cx="1343819" cy="353291"/>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95000"/>
                    <a:lumOff val="5000"/>
                  </a:schemeClr>
                </a:solidFill>
              </a:rPr>
              <a:t>PCB0</a:t>
            </a:r>
            <a:endParaRPr lang="en-US" dirty="0">
              <a:solidFill>
                <a:schemeClr val="tx1">
                  <a:lumMod val="95000"/>
                  <a:lumOff val="5000"/>
                </a:schemeClr>
              </a:solidFill>
            </a:endParaRPr>
          </a:p>
        </p:txBody>
      </p:sp>
      <p:sp>
        <p:nvSpPr>
          <p:cNvPr id="12" name="Rectangle 11"/>
          <p:cNvSpPr/>
          <p:nvPr/>
        </p:nvSpPr>
        <p:spPr>
          <a:xfrm>
            <a:off x="5361780" y="2301926"/>
            <a:ext cx="1343819" cy="353291"/>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lumMod val="95000"/>
                    <a:lumOff val="5000"/>
                  </a:schemeClr>
                </a:solidFill>
              </a:rPr>
              <a:t>PCB1</a:t>
            </a:r>
            <a:endParaRPr lang="en-US" b="1" dirty="0">
              <a:solidFill>
                <a:schemeClr val="tx1">
                  <a:lumMod val="95000"/>
                  <a:lumOff val="5000"/>
                </a:schemeClr>
              </a:solidFill>
            </a:endParaRPr>
          </a:p>
        </p:txBody>
      </p:sp>
      <p:sp>
        <p:nvSpPr>
          <p:cNvPr id="5" name="TextBox 4"/>
          <p:cNvSpPr txBox="1"/>
          <p:nvPr/>
        </p:nvSpPr>
        <p:spPr>
          <a:xfrm>
            <a:off x="7540665" y="2069862"/>
            <a:ext cx="1374735" cy="369332"/>
          </a:xfrm>
          <a:prstGeom prst="rect">
            <a:avLst/>
          </a:prstGeom>
          <a:noFill/>
        </p:spPr>
        <p:txBody>
          <a:bodyPr wrap="none" rtlCol="0">
            <a:spAutoFit/>
          </a:bodyPr>
          <a:lstStyle/>
          <a:p>
            <a:r>
              <a:rPr lang="en-US" dirty="0" smtClean="0"/>
              <a:t>Kernel space</a:t>
            </a:r>
            <a:endParaRPr lang="en-US" dirty="0"/>
          </a:p>
        </p:txBody>
      </p:sp>
      <p:sp>
        <p:nvSpPr>
          <p:cNvPr id="6" name="Rectangle 5"/>
          <p:cNvSpPr/>
          <p:nvPr/>
        </p:nvSpPr>
        <p:spPr>
          <a:xfrm>
            <a:off x="4862086" y="3048000"/>
            <a:ext cx="2694071" cy="1200329"/>
          </a:xfrm>
          <a:prstGeom prst="rect">
            <a:avLst/>
          </a:prstGeom>
        </p:spPr>
        <p:txBody>
          <a:bodyPr wrap="none">
            <a:spAutoFit/>
          </a:bodyPr>
          <a:lstStyle/>
          <a:p>
            <a:pPr algn="ctr" eaLnBrk="0" fontAlgn="base" hangingPunct="0">
              <a:spcBef>
                <a:spcPct val="0"/>
              </a:spcBef>
              <a:spcAft>
                <a:spcPct val="0"/>
              </a:spcAft>
            </a:pPr>
            <a:r>
              <a:rPr lang="en-US" dirty="0" smtClean="0">
                <a:latin typeface="Helvetica" pitchFamily="34" charset="0"/>
              </a:rPr>
              <a:t>P0:</a:t>
            </a:r>
          </a:p>
          <a:p>
            <a:r>
              <a:rPr lang="en-US" dirty="0">
                <a:solidFill>
                  <a:srgbClr val="00B0F0"/>
                </a:solidFill>
              </a:rPr>
              <a:t> </a:t>
            </a:r>
            <a:r>
              <a:rPr lang="en-US" dirty="0" smtClean="0">
                <a:solidFill>
                  <a:srgbClr val="00B0F0"/>
                </a:solidFill>
              </a:rPr>
              <a:t>    register1 </a:t>
            </a:r>
            <a:r>
              <a:rPr lang="en-US" dirty="0">
                <a:solidFill>
                  <a:srgbClr val="00B0F0"/>
                </a:solidFill>
              </a:rPr>
              <a:t>= </a:t>
            </a:r>
            <a:r>
              <a:rPr lang="en-US" dirty="0" smtClean="0">
                <a:solidFill>
                  <a:srgbClr val="00B0F0"/>
                </a:solidFill>
              </a:rPr>
              <a:t>counter</a:t>
            </a:r>
            <a:r>
              <a:rPr lang="en-US" dirty="0">
                <a:solidFill>
                  <a:srgbClr val="00B0F0"/>
                </a:solidFill>
              </a:rPr>
              <a:t/>
            </a:r>
            <a:br>
              <a:rPr lang="en-US" dirty="0">
                <a:solidFill>
                  <a:srgbClr val="00B0F0"/>
                </a:solidFill>
              </a:rPr>
            </a:br>
            <a:r>
              <a:rPr lang="en-US" dirty="0">
                <a:solidFill>
                  <a:srgbClr val="00B0F0"/>
                </a:solidFill>
              </a:rPr>
              <a:t>     register1 = register1 + 1</a:t>
            </a:r>
            <a:br>
              <a:rPr lang="en-US" dirty="0">
                <a:solidFill>
                  <a:srgbClr val="00B0F0"/>
                </a:solidFill>
              </a:rPr>
            </a:br>
            <a:r>
              <a:rPr lang="en-US" dirty="0">
                <a:solidFill>
                  <a:srgbClr val="00B0F0"/>
                </a:solidFill>
              </a:rPr>
              <a:t>     </a:t>
            </a:r>
            <a:r>
              <a:rPr lang="en-US" dirty="0" smtClean="0">
                <a:solidFill>
                  <a:srgbClr val="00B0F0"/>
                </a:solidFill>
              </a:rPr>
              <a:t>counter </a:t>
            </a:r>
            <a:r>
              <a:rPr lang="en-US" dirty="0">
                <a:solidFill>
                  <a:srgbClr val="00B0F0"/>
                </a:solidFill>
              </a:rPr>
              <a:t>= register1</a:t>
            </a:r>
          </a:p>
        </p:txBody>
      </p:sp>
      <p:sp>
        <p:nvSpPr>
          <p:cNvPr id="17" name="Rectangle 16"/>
          <p:cNvSpPr/>
          <p:nvPr/>
        </p:nvSpPr>
        <p:spPr bwMode="auto">
          <a:xfrm>
            <a:off x="5094136" y="4953000"/>
            <a:ext cx="2377642" cy="1632765"/>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Helvetica" pitchFamily="34" charset="0"/>
            </a:endParaRPr>
          </a:p>
        </p:txBody>
      </p:sp>
      <p:sp>
        <p:nvSpPr>
          <p:cNvPr id="18" name="Rectangle 17"/>
          <p:cNvSpPr/>
          <p:nvPr/>
        </p:nvSpPr>
        <p:spPr>
          <a:xfrm>
            <a:off x="4898570" y="5137966"/>
            <a:ext cx="2621102" cy="1200329"/>
          </a:xfrm>
          <a:prstGeom prst="rect">
            <a:avLst/>
          </a:prstGeom>
        </p:spPr>
        <p:txBody>
          <a:bodyPr wrap="none">
            <a:spAutoFit/>
          </a:bodyPr>
          <a:lstStyle/>
          <a:p>
            <a:pPr algn="ctr" eaLnBrk="0" fontAlgn="base" hangingPunct="0">
              <a:spcBef>
                <a:spcPct val="0"/>
              </a:spcBef>
              <a:spcAft>
                <a:spcPct val="0"/>
              </a:spcAft>
            </a:pPr>
            <a:r>
              <a:rPr lang="en-US" dirty="0" smtClean="0">
                <a:latin typeface="Helvetica" pitchFamily="34" charset="0"/>
              </a:rPr>
              <a:t>P1:</a:t>
            </a:r>
          </a:p>
          <a:p>
            <a:r>
              <a:rPr lang="en-US" dirty="0" smtClean="0">
                <a:solidFill>
                  <a:srgbClr val="FF0000"/>
                </a:solidFill>
              </a:rPr>
              <a:t>    register2 </a:t>
            </a:r>
            <a:r>
              <a:rPr lang="en-US" dirty="0">
                <a:solidFill>
                  <a:srgbClr val="FF0000"/>
                </a:solidFill>
              </a:rPr>
              <a:t>= </a:t>
            </a:r>
            <a:r>
              <a:rPr lang="en-US" dirty="0" smtClean="0">
                <a:solidFill>
                  <a:srgbClr val="FF0000"/>
                </a:solidFill>
              </a:rPr>
              <a:t>counter</a:t>
            </a:r>
            <a:r>
              <a:rPr lang="en-US" dirty="0">
                <a:solidFill>
                  <a:srgbClr val="FF0000"/>
                </a:solidFill>
              </a:rPr>
              <a:t/>
            </a:r>
            <a:br>
              <a:rPr lang="en-US" dirty="0">
                <a:solidFill>
                  <a:srgbClr val="FF0000"/>
                </a:solidFill>
              </a:rPr>
            </a:br>
            <a:r>
              <a:rPr lang="en-US" dirty="0">
                <a:solidFill>
                  <a:srgbClr val="FF0000"/>
                </a:solidFill>
              </a:rPr>
              <a:t>    </a:t>
            </a:r>
            <a:r>
              <a:rPr lang="en-US" dirty="0" smtClean="0">
                <a:solidFill>
                  <a:srgbClr val="FF0000"/>
                </a:solidFill>
              </a:rPr>
              <a:t>register2 </a:t>
            </a:r>
            <a:r>
              <a:rPr lang="en-US" dirty="0">
                <a:solidFill>
                  <a:srgbClr val="FF0000"/>
                </a:solidFill>
              </a:rPr>
              <a:t>= register2 - 1</a:t>
            </a:r>
            <a:br>
              <a:rPr lang="en-US" dirty="0">
                <a:solidFill>
                  <a:srgbClr val="FF0000"/>
                </a:solidFill>
              </a:rPr>
            </a:br>
            <a:r>
              <a:rPr lang="en-US" dirty="0">
                <a:solidFill>
                  <a:srgbClr val="FF0000"/>
                </a:solidFill>
              </a:rPr>
              <a:t>    </a:t>
            </a:r>
            <a:r>
              <a:rPr lang="en-US" dirty="0" smtClean="0">
                <a:solidFill>
                  <a:srgbClr val="FF0000"/>
                </a:solidFill>
              </a:rPr>
              <a:t>counter </a:t>
            </a:r>
            <a:r>
              <a:rPr lang="en-US" dirty="0">
                <a:solidFill>
                  <a:srgbClr val="FF0000"/>
                </a:solidFill>
              </a:rPr>
              <a:t>= register2</a:t>
            </a:r>
          </a:p>
        </p:txBody>
      </p:sp>
      <p:sp>
        <p:nvSpPr>
          <p:cNvPr id="19" name="TextBox 18"/>
          <p:cNvSpPr txBox="1"/>
          <p:nvPr/>
        </p:nvSpPr>
        <p:spPr>
          <a:xfrm>
            <a:off x="7617941" y="2933937"/>
            <a:ext cx="1205779" cy="369332"/>
          </a:xfrm>
          <a:prstGeom prst="rect">
            <a:avLst/>
          </a:prstGeom>
          <a:noFill/>
        </p:spPr>
        <p:txBody>
          <a:bodyPr wrap="none" rtlCol="0">
            <a:spAutoFit/>
          </a:bodyPr>
          <a:lstStyle/>
          <a:p>
            <a:r>
              <a:rPr lang="en-US" dirty="0" smtClean="0"/>
              <a:t>User space</a:t>
            </a:r>
            <a:endParaRPr lang="en-US" dirty="0"/>
          </a:p>
        </p:txBody>
      </p:sp>
      <p:grpSp>
        <p:nvGrpSpPr>
          <p:cNvPr id="7" name="Group 6"/>
          <p:cNvGrpSpPr/>
          <p:nvPr/>
        </p:nvGrpSpPr>
        <p:grpSpPr>
          <a:xfrm>
            <a:off x="4495800" y="4495800"/>
            <a:ext cx="3008709" cy="495815"/>
            <a:chOff x="4648200" y="4648200"/>
            <a:chExt cx="3008709" cy="495815"/>
          </a:xfrm>
        </p:grpSpPr>
        <p:sp>
          <p:nvSpPr>
            <p:cNvPr id="20" name="Rectangle 19"/>
            <p:cNvSpPr/>
            <p:nvPr/>
          </p:nvSpPr>
          <p:spPr bwMode="auto">
            <a:xfrm>
              <a:off x="5240299" y="4648200"/>
              <a:ext cx="2377642" cy="46273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Helvetica" pitchFamily="34" charset="0"/>
              </a:endParaRPr>
            </a:p>
          </p:txBody>
        </p:sp>
        <p:sp>
          <p:nvSpPr>
            <p:cNvPr id="21" name="Rectangle 20"/>
            <p:cNvSpPr/>
            <p:nvPr/>
          </p:nvSpPr>
          <p:spPr>
            <a:xfrm>
              <a:off x="4648200" y="4682350"/>
              <a:ext cx="3008709" cy="461665"/>
            </a:xfrm>
            <a:prstGeom prst="rect">
              <a:avLst/>
            </a:prstGeom>
          </p:spPr>
          <p:txBody>
            <a:bodyPr wrap="none">
              <a:spAutoFit/>
            </a:bodyPr>
            <a:lstStyle/>
            <a:p>
              <a:pPr lvl="2">
                <a:buFont typeface="Monotype Sorts" pitchFamily="2" charset="2"/>
                <a:buNone/>
              </a:pPr>
              <a:r>
                <a:rPr lang="en-US" sz="2400" dirty="0" err="1" smtClean="0"/>
                <a:t>int</a:t>
              </a:r>
              <a:r>
                <a:rPr lang="en-US" sz="2400" dirty="0" smtClean="0"/>
                <a:t> counter = 5;</a:t>
              </a:r>
              <a:endParaRPr lang="en-US" sz="2400" dirty="0"/>
            </a:p>
          </p:txBody>
        </p:sp>
      </p:grpSp>
      <p:sp>
        <p:nvSpPr>
          <p:cNvPr id="8" name="TextBox 7"/>
          <p:cNvSpPr txBox="1"/>
          <p:nvPr/>
        </p:nvSpPr>
        <p:spPr>
          <a:xfrm>
            <a:off x="7543800" y="4419600"/>
            <a:ext cx="1046633" cy="646331"/>
          </a:xfrm>
          <a:prstGeom prst="rect">
            <a:avLst/>
          </a:prstGeom>
          <a:noFill/>
        </p:spPr>
        <p:txBody>
          <a:bodyPr wrap="none" rtlCol="0">
            <a:spAutoFit/>
          </a:bodyPr>
          <a:lstStyle/>
          <a:p>
            <a:r>
              <a:rPr lang="en-US" dirty="0" smtClean="0"/>
              <a:t>(shared </a:t>
            </a:r>
          </a:p>
          <a:p>
            <a:r>
              <a:rPr lang="en-US" dirty="0" smtClean="0"/>
              <a:t>memory)</a:t>
            </a:r>
            <a:endParaRPr lang="en-US" dirty="0"/>
          </a:p>
        </p:txBody>
      </p:sp>
      <p:sp>
        <p:nvSpPr>
          <p:cNvPr id="9" name="Rectangle 8"/>
          <p:cNvSpPr/>
          <p:nvPr/>
        </p:nvSpPr>
        <p:spPr>
          <a:xfrm>
            <a:off x="762000" y="2133600"/>
            <a:ext cx="2667000" cy="646331"/>
          </a:xfrm>
          <a:prstGeom prst="rect">
            <a:avLst/>
          </a:prstGeom>
        </p:spPr>
        <p:txBody>
          <a:bodyPr wrap="square">
            <a:spAutoFit/>
          </a:bodyPr>
          <a:lstStyle/>
          <a:p>
            <a:r>
              <a:rPr lang="en-US" dirty="0">
                <a:solidFill>
                  <a:srgbClr val="FF0000"/>
                </a:solidFill>
              </a:rPr>
              <a:t> register2 = register2 - 1</a:t>
            </a:r>
            <a:r>
              <a:rPr lang="en-US" dirty="0">
                <a:solidFill>
                  <a:srgbClr val="00B0F0"/>
                </a:solidFill>
              </a:rPr>
              <a:t/>
            </a:r>
            <a:br>
              <a:rPr lang="en-US" dirty="0">
                <a:solidFill>
                  <a:srgbClr val="00B0F0"/>
                </a:solidFill>
              </a:rPr>
            </a:br>
            <a:endParaRPr lang="en-US" dirty="0"/>
          </a:p>
        </p:txBody>
      </p:sp>
      <p:sp>
        <p:nvSpPr>
          <p:cNvPr id="22" name="Rectangle 21"/>
          <p:cNvSpPr/>
          <p:nvPr/>
        </p:nvSpPr>
        <p:spPr bwMode="auto">
          <a:xfrm>
            <a:off x="684213" y="3103418"/>
            <a:ext cx="2072842" cy="108065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Helvetica" pitchFamily="34" charset="0"/>
            </a:endParaRPr>
          </a:p>
        </p:txBody>
      </p:sp>
      <p:sp>
        <p:nvSpPr>
          <p:cNvPr id="23" name="Rectangle 22"/>
          <p:cNvSpPr/>
          <p:nvPr/>
        </p:nvSpPr>
        <p:spPr>
          <a:xfrm>
            <a:off x="700689" y="3118603"/>
            <a:ext cx="1351588" cy="369332"/>
          </a:xfrm>
          <a:prstGeom prst="rect">
            <a:avLst/>
          </a:prstGeom>
        </p:spPr>
        <p:txBody>
          <a:bodyPr wrap="none">
            <a:spAutoFit/>
          </a:bodyPr>
          <a:lstStyle/>
          <a:p>
            <a:r>
              <a:rPr lang="en-US" dirty="0">
                <a:solidFill>
                  <a:srgbClr val="00B0F0"/>
                </a:solidFill>
              </a:rPr>
              <a:t>register1 </a:t>
            </a:r>
            <a:r>
              <a:rPr lang="en-US" dirty="0" smtClean="0">
                <a:solidFill>
                  <a:srgbClr val="00B0F0"/>
                </a:solidFill>
              </a:rPr>
              <a:t>= 6</a:t>
            </a:r>
            <a:endParaRPr lang="en-US" dirty="0"/>
          </a:p>
        </p:txBody>
      </p:sp>
      <p:sp>
        <p:nvSpPr>
          <p:cNvPr id="24" name="Rectangle 23"/>
          <p:cNvSpPr/>
          <p:nvPr/>
        </p:nvSpPr>
        <p:spPr>
          <a:xfrm>
            <a:off x="685800" y="3429000"/>
            <a:ext cx="1351588" cy="369332"/>
          </a:xfrm>
          <a:prstGeom prst="rect">
            <a:avLst/>
          </a:prstGeom>
        </p:spPr>
        <p:txBody>
          <a:bodyPr wrap="none">
            <a:spAutoFit/>
          </a:bodyPr>
          <a:lstStyle/>
          <a:p>
            <a:r>
              <a:rPr lang="en-US" dirty="0">
                <a:solidFill>
                  <a:srgbClr val="FF0000"/>
                </a:solidFill>
              </a:rPr>
              <a:t>register2 = </a:t>
            </a:r>
            <a:r>
              <a:rPr lang="en-US" dirty="0" smtClean="0">
                <a:solidFill>
                  <a:srgbClr val="FF0000"/>
                </a:solidFill>
              </a:rPr>
              <a:t>4</a:t>
            </a:r>
            <a:endParaRPr lang="en-US" dirty="0">
              <a:solidFill>
                <a:srgbClr val="FF0000"/>
              </a:solidFill>
            </a:endParaRPr>
          </a:p>
        </p:txBody>
      </p:sp>
      <p:sp>
        <p:nvSpPr>
          <p:cNvPr id="26" name="Right Arrow 25"/>
          <p:cNvSpPr/>
          <p:nvPr/>
        </p:nvSpPr>
        <p:spPr>
          <a:xfrm>
            <a:off x="4862086" y="3962400"/>
            <a:ext cx="225813" cy="19148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ight Arrow 26"/>
          <p:cNvSpPr/>
          <p:nvPr/>
        </p:nvSpPr>
        <p:spPr>
          <a:xfrm>
            <a:off x="4879587" y="6056919"/>
            <a:ext cx="225813" cy="191481"/>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lide Number Placeholder 10"/>
          <p:cNvSpPr>
            <a:spLocks noGrp="1"/>
          </p:cNvSpPr>
          <p:nvPr>
            <p:ph type="sldNum" sz="quarter" idx="12"/>
          </p:nvPr>
        </p:nvSpPr>
        <p:spPr/>
        <p:txBody>
          <a:bodyPr/>
          <a:lstStyle/>
          <a:p>
            <a:fld id="{B6F15528-21DE-4FAA-801E-634DDDAF4B2B}" type="slidenum">
              <a:rPr lang="en-US" smtClean="0"/>
              <a:pPr/>
              <a:t>7</a:t>
            </a:fld>
            <a:endParaRPr lang="en-US"/>
          </a:p>
        </p:txBody>
      </p:sp>
    </p:spTree>
    <p:extLst>
      <p:ext uri="{BB962C8B-B14F-4D97-AF65-F5344CB8AC3E}">
        <p14:creationId xmlns:p14="http://schemas.microsoft.com/office/powerpoint/2010/main" val="160813562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algn="ctr" eaLnBrk="0" fontAlgn="base" hangingPunct="0">
              <a:spcBef>
                <a:spcPct val="0"/>
              </a:spcBef>
              <a:spcAft>
                <a:spcPct val="0"/>
              </a:spcAft>
              <a:defRPr>
                <a:solidFill>
                  <a:schemeClr val="tx1"/>
                </a:solidFill>
                <a:latin typeface="Helvetica" pitchFamily="34" charset="0"/>
              </a:defRPr>
            </a:lvl6pPr>
            <a:lvl7pPr marL="2971800" indent="-228600" algn="ctr" eaLnBrk="0" fontAlgn="base" hangingPunct="0">
              <a:spcBef>
                <a:spcPct val="0"/>
              </a:spcBef>
              <a:spcAft>
                <a:spcPct val="0"/>
              </a:spcAft>
              <a:defRPr>
                <a:solidFill>
                  <a:schemeClr val="tx1"/>
                </a:solidFill>
                <a:latin typeface="Helvetica" pitchFamily="34" charset="0"/>
              </a:defRPr>
            </a:lvl7pPr>
            <a:lvl8pPr marL="3429000" indent="-228600" algn="ctr" eaLnBrk="0" fontAlgn="base" hangingPunct="0">
              <a:spcBef>
                <a:spcPct val="0"/>
              </a:spcBef>
              <a:spcAft>
                <a:spcPct val="0"/>
              </a:spcAft>
              <a:defRPr>
                <a:solidFill>
                  <a:schemeClr val="tx1"/>
                </a:solidFill>
                <a:latin typeface="Helvetica" pitchFamily="34" charset="0"/>
              </a:defRPr>
            </a:lvl8pPr>
            <a:lvl9pPr marL="3886200" indent="-228600" algn="ctr" eaLnBrk="0" fontAlgn="base" hangingPunct="0">
              <a:spcBef>
                <a:spcPct val="0"/>
              </a:spcBef>
              <a:spcAft>
                <a:spcPct val="0"/>
              </a:spcAft>
              <a:defRPr>
                <a:solidFill>
                  <a:schemeClr val="tx1"/>
                </a:solidFill>
                <a:latin typeface="Helvetica" pitchFamily="34" charset="0"/>
              </a:defRPr>
            </a:lvl9pPr>
          </a:lstStyle>
          <a:p>
            <a:r>
              <a:rPr lang="en-US" smtClean="0"/>
              <a:t>Operating Systems</a:t>
            </a:r>
          </a:p>
          <a:p>
            <a:endParaRPr lang="en-US" smtClean="0"/>
          </a:p>
        </p:txBody>
      </p:sp>
      <p:sp>
        <p:nvSpPr>
          <p:cNvPr id="8195" name="Rectangle 2"/>
          <p:cNvSpPr>
            <a:spLocks noChangeArrowheads="1"/>
          </p:cNvSpPr>
          <p:nvPr/>
        </p:nvSpPr>
        <p:spPr bwMode="auto">
          <a:xfrm>
            <a:off x="684213" y="342900"/>
            <a:ext cx="7831137" cy="685800"/>
          </a:xfrm>
          <a:prstGeom prst="rect">
            <a:avLst/>
          </a:prstGeom>
          <a:solidFill>
            <a:schemeClr val="bg1"/>
          </a:solidFill>
          <a:ln w="9525">
            <a:solidFill>
              <a:schemeClr val="tx1"/>
            </a:solidFill>
            <a:miter lim="800000"/>
            <a:headEnd/>
            <a:tailEnd/>
          </a:ln>
          <a:effectLst>
            <a:outerShdw dist="107763" dir="2700000" algn="ctr" rotWithShape="0">
              <a:schemeClr val="tx1"/>
            </a:outerShdw>
          </a:effectLst>
        </p:spPr>
        <p:txBody>
          <a:bodyPr wrap="none" anchor="ctr"/>
          <a:lstStyle/>
          <a:p>
            <a:endParaRPr lang="en-US"/>
          </a:p>
        </p:txBody>
      </p:sp>
      <p:sp>
        <p:nvSpPr>
          <p:cNvPr id="8196" name="Rectangle 3"/>
          <p:cNvSpPr>
            <a:spLocks noGrp="1" noChangeArrowheads="1"/>
          </p:cNvSpPr>
          <p:nvPr>
            <p:ph type="title"/>
          </p:nvPr>
        </p:nvSpPr>
        <p:spPr>
          <a:xfrm>
            <a:off x="457200" y="152400"/>
            <a:ext cx="8229600" cy="1143000"/>
          </a:xfrm>
        </p:spPr>
        <p:txBody>
          <a:bodyPr/>
          <a:lstStyle/>
          <a:p>
            <a:r>
              <a:rPr lang="en-US" dirty="0" smtClean="0"/>
              <a:t>Race Condition</a:t>
            </a:r>
          </a:p>
        </p:txBody>
      </p:sp>
      <p:sp>
        <p:nvSpPr>
          <p:cNvPr id="3" name="Rectangle 2"/>
          <p:cNvSpPr/>
          <p:nvPr/>
        </p:nvSpPr>
        <p:spPr bwMode="auto">
          <a:xfrm>
            <a:off x="684213" y="2022764"/>
            <a:ext cx="2072842" cy="108065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Helvetica" pitchFamily="34" charset="0"/>
            </a:endParaRPr>
          </a:p>
        </p:txBody>
      </p:sp>
      <p:sp>
        <p:nvSpPr>
          <p:cNvPr id="4" name="Rectangle 3"/>
          <p:cNvSpPr/>
          <p:nvPr/>
        </p:nvSpPr>
        <p:spPr>
          <a:xfrm>
            <a:off x="682154" y="1545710"/>
            <a:ext cx="859531" cy="477054"/>
          </a:xfrm>
          <a:prstGeom prst="rect">
            <a:avLst/>
          </a:prstGeom>
        </p:spPr>
        <p:txBody>
          <a:bodyPr wrap="none">
            <a:spAutoFit/>
          </a:bodyPr>
          <a:lstStyle/>
          <a:p>
            <a:r>
              <a:rPr lang="en-US" sz="2500" dirty="0"/>
              <a:t>CPU</a:t>
            </a:r>
          </a:p>
        </p:txBody>
      </p:sp>
      <p:sp>
        <p:nvSpPr>
          <p:cNvPr id="13" name="Rectangle 12"/>
          <p:cNvSpPr/>
          <p:nvPr/>
        </p:nvSpPr>
        <p:spPr bwMode="auto">
          <a:xfrm>
            <a:off x="5089958" y="1782381"/>
            <a:ext cx="2377642" cy="108065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Helvetica" pitchFamily="34" charset="0"/>
            </a:endParaRPr>
          </a:p>
        </p:txBody>
      </p:sp>
      <p:sp>
        <p:nvSpPr>
          <p:cNvPr id="14" name="Rectangle 13"/>
          <p:cNvSpPr/>
          <p:nvPr/>
        </p:nvSpPr>
        <p:spPr bwMode="auto">
          <a:xfrm>
            <a:off x="5094136" y="2863034"/>
            <a:ext cx="2377642" cy="1632765"/>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Helvetica" pitchFamily="34" charset="0"/>
            </a:endParaRPr>
          </a:p>
        </p:txBody>
      </p:sp>
      <p:sp>
        <p:nvSpPr>
          <p:cNvPr id="10" name="Rectangle 9"/>
          <p:cNvSpPr/>
          <p:nvPr/>
        </p:nvSpPr>
        <p:spPr>
          <a:xfrm>
            <a:off x="5089958" y="1219200"/>
            <a:ext cx="1303498" cy="477054"/>
          </a:xfrm>
          <a:prstGeom prst="rect">
            <a:avLst/>
          </a:prstGeom>
        </p:spPr>
        <p:txBody>
          <a:bodyPr wrap="none">
            <a:spAutoFit/>
          </a:bodyPr>
          <a:lstStyle/>
          <a:p>
            <a:r>
              <a:rPr lang="en-US" sz="2500" dirty="0" smtClean="0"/>
              <a:t>Memory</a:t>
            </a:r>
            <a:endParaRPr lang="en-US" sz="2500" dirty="0"/>
          </a:p>
        </p:txBody>
      </p:sp>
      <p:sp>
        <p:nvSpPr>
          <p:cNvPr id="2" name="Rectangle 1"/>
          <p:cNvSpPr/>
          <p:nvPr/>
        </p:nvSpPr>
        <p:spPr>
          <a:xfrm>
            <a:off x="5361780" y="1893217"/>
            <a:ext cx="1343819" cy="353291"/>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95000"/>
                    <a:lumOff val="5000"/>
                  </a:schemeClr>
                </a:solidFill>
              </a:rPr>
              <a:t>PCB0</a:t>
            </a:r>
            <a:endParaRPr lang="en-US" dirty="0">
              <a:solidFill>
                <a:schemeClr val="tx1">
                  <a:lumMod val="95000"/>
                  <a:lumOff val="5000"/>
                </a:schemeClr>
              </a:solidFill>
            </a:endParaRPr>
          </a:p>
        </p:txBody>
      </p:sp>
      <p:sp>
        <p:nvSpPr>
          <p:cNvPr id="12" name="Rectangle 11"/>
          <p:cNvSpPr/>
          <p:nvPr/>
        </p:nvSpPr>
        <p:spPr>
          <a:xfrm>
            <a:off x="5361780" y="2301926"/>
            <a:ext cx="1343819" cy="353291"/>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lumMod val="95000"/>
                    <a:lumOff val="5000"/>
                  </a:schemeClr>
                </a:solidFill>
              </a:rPr>
              <a:t>PCB1</a:t>
            </a:r>
            <a:endParaRPr lang="en-US" b="1" dirty="0">
              <a:solidFill>
                <a:schemeClr val="tx1">
                  <a:lumMod val="95000"/>
                  <a:lumOff val="5000"/>
                </a:schemeClr>
              </a:solidFill>
            </a:endParaRPr>
          </a:p>
        </p:txBody>
      </p:sp>
      <p:sp>
        <p:nvSpPr>
          <p:cNvPr id="5" name="TextBox 4"/>
          <p:cNvSpPr txBox="1"/>
          <p:nvPr/>
        </p:nvSpPr>
        <p:spPr>
          <a:xfrm>
            <a:off x="7540665" y="2069862"/>
            <a:ext cx="1374735" cy="369332"/>
          </a:xfrm>
          <a:prstGeom prst="rect">
            <a:avLst/>
          </a:prstGeom>
          <a:noFill/>
        </p:spPr>
        <p:txBody>
          <a:bodyPr wrap="none" rtlCol="0">
            <a:spAutoFit/>
          </a:bodyPr>
          <a:lstStyle/>
          <a:p>
            <a:r>
              <a:rPr lang="en-US" dirty="0" smtClean="0"/>
              <a:t>Kernel space</a:t>
            </a:r>
            <a:endParaRPr lang="en-US" dirty="0"/>
          </a:p>
        </p:txBody>
      </p:sp>
      <p:sp>
        <p:nvSpPr>
          <p:cNvPr id="6" name="Rectangle 5"/>
          <p:cNvSpPr/>
          <p:nvPr/>
        </p:nvSpPr>
        <p:spPr>
          <a:xfrm>
            <a:off x="4862086" y="3048000"/>
            <a:ext cx="2694071" cy="1200329"/>
          </a:xfrm>
          <a:prstGeom prst="rect">
            <a:avLst/>
          </a:prstGeom>
        </p:spPr>
        <p:txBody>
          <a:bodyPr wrap="none">
            <a:spAutoFit/>
          </a:bodyPr>
          <a:lstStyle/>
          <a:p>
            <a:pPr algn="ctr" eaLnBrk="0" fontAlgn="base" hangingPunct="0">
              <a:spcBef>
                <a:spcPct val="0"/>
              </a:spcBef>
              <a:spcAft>
                <a:spcPct val="0"/>
              </a:spcAft>
            </a:pPr>
            <a:r>
              <a:rPr lang="en-US" dirty="0" smtClean="0">
                <a:latin typeface="Helvetica" pitchFamily="34" charset="0"/>
              </a:rPr>
              <a:t>P0:</a:t>
            </a:r>
          </a:p>
          <a:p>
            <a:r>
              <a:rPr lang="en-US" dirty="0">
                <a:solidFill>
                  <a:srgbClr val="00B0F0"/>
                </a:solidFill>
              </a:rPr>
              <a:t> </a:t>
            </a:r>
            <a:r>
              <a:rPr lang="en-US" dirty="0" smtClean="0">
                <a:solidFill>
                  <a:srgbClr val="00B0F0"/>
                </a:solidFill>
              </a:rPr>
              <a:t>    register1 </a:t>
            </a:r>
            <a:r>
              <a:rPr lang="en-US" dirty="0">
                <a:solidFill>
                  <a:srgbClr val="00B0F0"/>
                </a:solidFill>
              </a:rPr>
              <a:t>= </a:t>
            </a:r>
            <a:r>
              <a:rPr lang="en-US" dirty="0" smtClean="0">
                <a:solidFill>
                  <a:srgbClr val="00B0F0"/>
                </a:solidFill>
              </a:rPr>
              <a:t>counter</a:t>
            </a:r>
            <a:r>
              <a:rPr lang="en-US" dirty="0">
                <a:solidFill>
                  <a:srgbClr val="00B0F0"/>
                </a:solidFill>
              </a:rPr>
              <a:t/>
            </a:r>
            <a:br>
              <a:rPr lang="en-US" dirty="0">
                <a:solidFill>
                  <a:srgbClr val="00B0F0"/>
                </a:solidFill>
              </a:rPr>
            </a:br>
            <a:r>
              <a:rPr lang="en-US" dirty="0">
                <a:solidFill>
                  <a:srgbClr val="00B0F0"/>
                </a:solidFill>
              </a:rPr>
              <a:t>     register1 = register1 + 1</a:t>
            </a:r>
            <a:br>
              <a:rPr lang="en-US" dirty="0">
                <a:solidFill>
                  <a:srgbClr val="00B0F0"/>
                </a:solidFill>
              </a:rPr>
            </a:br>
            <a:r>
              <a:rPr lang="en-US" dirty="0">
                <a:solidFill>
                  <a:srgbClr val="00B0F0"/>
                </a:solidFill>
              </a:rPr>
              <a:t>     </a:t>
            </a:r>
            <a:r>
              <a:rPr lang="en-US" dirty="0" smtClean="0">
                <a:solidFill>
                  <a:srgbClr val="00B0F0"/>
                </a:solidFill>
              </a:rPr>
              <a:t>counter </a:t>
            </a:r>
            <a:r>
              <a:rPr lang="en-US" dirty="0">
                <a:solidFill>
                  <a:srgbClr val="00B0F0"/>
                </a:solidFill>
              </a:rPr>
              <a:t>= register1</a:t>
            </a:r>
          </a:p>
        </p:txBody>
      </p:sp>
      <p:sp>
        <p:nvSpPr>
          <p:cNvPr id="17" name="Rectangle 16"/>
          <p:cNvSpPr/>
          <p:nvPr/>
        </p:nvSpPr>
        <p:spPr bwMode="auto">
          <a:xfrm>
            <a:off x="5094136" y="4953000"/>
            <a:ext cx="2377642" cy="1632765"/>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Helvetica" pitchFamily="34" charset="0"/>
            </a:endParaRPr>
          </a:p>
        </p:txBody>
      </p:sp>
      <p:sp>
        <p:nvSpPr>
          <p:cNvPr id="18" name="Rectangle 17"/>
          <p:cNvSpPr/>
          <p:nvPr/>
        </p:nvSpPr>
        <p:spPr>
          <a:xfrm>
            <a:off x="4898570" y="5137966"/>
            <a:ext cx="2621102" cy="1200329"/>
          </a:xfrm>
          <a:prstGeom prst="rect">
            <a:avLst/>
          </a:prstGeom>
        </p:spPr>
        <p:txBody>
          <a:bodyPr wrap="none">
            <a:spAutoFit/>
          </a:bodyPr>
          <a:lstStyle/>
          <a:p>
            <a:pPr algn="ctr" eaLnBrk="0" fontAlgn="base" hangingPunct="0">
              <a:spcBef>
                <a:spcPct val="0"/>
              </a:spcBef>
              <a:spcAft>
                <a:spcPct val="0"/>
              </a:spcAft>
            </a:pPr>
            <a:r>
              <a:rPr lang="en-US" dirty="0" smtClean="0">
                <a:latin typeface="Helvetica" pitchFamily="34" charset="0"/>
              </a:rPr>
              <a:t>P1:</a:t>
            </a:r>
          </a:p>
          <a:p>
            <a:r>
              <a:rPr lang="en-US" dirty="0" smtClean="0">
                <a:solidFill>
                  <a:srgbClr val="FF0000"/>
                </a:solidFill>
              </a:rPr>
              <a:t>    register2 </a:t>
            </a:r>
            <a:r>
              <a:rPr lang="en-US" dirty="0">
                <a:solidFill>
                  <a:srgbClr val="FF0000"/>
                </a:solidFill>
              </a:rPr>
              <a:t>= </a:t>
            </a:r>
            <a:r>
              <a:rPr lang="en-US" dirty="0" smtClean="0">
                <a:solidFill>
                  <a:srgbClr val="FF0000"/>
                </a:solidFill>
              </a:rPr>
              <a:t>counter</a:t>
            </a:r>
            <a:r>
              <a:rPr lang="en-US" dirty="0">
                <a:solidFill>
                  <a:srgbClr val="FF0000"/>
                </a:solidFill>
              </a:rPr>
              <a:t/>
            </a:r>
            <a:br>
              <a:rPr lang="en-US" dirty="0">
                <a:solidFill>
                  <a:srgbClr val="FF0000"/>
                </a:solidFill>
              </a:rPr>
            </a:br>
            <a:r>
              <a:rPr lang="en-US" dirty="0">
                <a:solidFill>
                  <a:srgbClr val="FF0000"/>
                </a:solidFill>
              </a:rPr>
              <a:t>    </a:t>
            </a:r>
            <a:r>
              <a:rPr lang="en-US" dirty="0" smtClean="0">
                <a:solidFill>
                  <a:srgbClr val="FF0000"/>
                </a:solidFill>
              </a:rPr>
              <a:t>register2 </a:t>
            </a:r>
            <a:r>
              <a:rPr lang="en-US" dirty="0">
                <a:solidFill>
                  <a:srgbClr val="FF0000"/>
                </a:solidFill>
              </a:rPr>
              <a:t>= register2 - 1</a:t>
            </a:r>
            <a:br>
              <a:rPr lang="en-US" dirty="0">
                <a:solidFill>
                  <a:srgbClr val="FF0000"/>
                </a:solidFill>
              </a:rPr>
            </a:br>
            <a:r>
              <a:rPr lang="en-US" dirty="0">
                <a:solidFill>
                  <a:srgbClr val="FF0000"/>
                </a:solidFill>
              </a:rPr>
              <a:t>    </a:t>
            </a:r>
            <a:r>
              <a:rPr lang="en-US" dirty="0" smtClean="0">
                <a:solidFill>
                  <a:srgbClr val="FF0000"/>
                </a:solidFill>
              </a:rPr>
              <a:t>counter </a:t>
            </a:r>
            <a:r>
              <a:rPr lang="en-US" dirty="0">
                <a:solidFill>
                  <a:srgbClr val="FF0000"/>
                </a:solidFill>
              </a:rPr>
              <a:t>= register2</a:t>
            </a:r>
          </a:p>
        </p:txBody>
      </p:sp>
      <p:sp>
        <p:nvSpPr>
          <p:cNvPr id="19" name="TextBox 18"/>
          <p:cNvSpPr txBox="1"/>
          <p:nvPr/>
        </p:nvSpPr>
        <p:spPr>
          <a:xfrm>
            <a:off x="7617941" y="2933937"/>
            <a:ext cx="1205779" cy="369332"/>
          </a:xfrm>
          <a:prstGeom prst="rect">
            <a:avLst/>
          </a:prstGeom>
          <a:noFill/>
        </p:spPr>
        <p:txBody>
          <a:bodyPr wrap="none" rtlCol="0">
            <a:spAutoFit/>
          </a:bodyPr>
          <a:lstStyle/>
          <a:p>
            <a:r>
              <a:rPr lang="en-US" dirty="0" smtClean="0"/>
              <a:t>User space</a:t>
            </a:r>
            <a:endParaRPr lang="en-US" dirty="0"/>
          </a:p>
        </p:txBody>
      </p:sp>
      <p:grpSp>
        <p:nvGrpSpPr>
          <p:cNvPr id="7" name="Group 6"/>
          <p:cNvGrpSpPr/>
          <p:nvPr/>
        </p:nvGrpSpPr>
        <p:grpSpPr>
          <a:xfrm>
            <a:off x="4495800" y="4495800"/>
            <a:ext cx="3008709" cy="495815"/>
            <a:chOff x="4648200" y="4648200"/>
            <a:chExt cx="3008709" cy="495815"/>
          </a:xfrm>
        </p:grpSpPr>
        <p:sp>
          <p:nvSpPr>
            <p:cNvPr id="20" name="Rectangle 19"/>
            <p:cNvSpPr/>
            <p:nvPr/>
          </p:nvSpPr>
          <p:spPr bwMode="auto">
            <a:xfrm>
              <a:off x="5240299" y="4648200"/>
              <a:ext cx="2377642" cy="46273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Helvetica" pitchFamily="34" charset="0"/>
              </a:endParaRPr>
            </a:p>
          </p:txBody>
        </p:sp>
        <p:sp>
          <p:nvSpPr>
            <p:cNvPr id="21" name="Rectangle 20"/>
            <p:cNvSpPr/>
            <p:nvPr/>
          </p:nvSpPr>
          <p:spPr>
            <a:xfrm>
              <a:off x="4648200" y="4682350"/>
              <a:ext cx="3008709" cy="461665"/>
            </a:xfrm>
            <a:prstGeom prst="rect">
              <a:avLst/>
            </a:prstGeom>
          </p:spPr>
          <p:txBody>
            <a:bodyPr wrap="none">
              <a:spAutoFit/>
            </a:bodyPr>
            <a:lstStyle/>
            <a:p>
              <a:pPr lvl="2">
                <a:buFont typeface="Monotype Sorts" pitchFamily="2" charset="2"/>
                <a:buNone/>
              </a:pPr>
              <a:r>
                <a:rPr lang="en-US" sz="2400" dirty="0" err="1" smtClean="0"/>
                <a:t>int</a:t>
              </a:r>
              <a:r>
                <a:rPr lang="en-US" sz="2400" dirty="0" smtClean="0"/>
                <a:t> counter = </a:t>
              </a:r>
              <a:r>
                <a:rPr lang="en-US" sz="2400" b="1" dirty="0" smtClean="0"/>
                <a:t>6</a:t>
              </a:r>
              <a:r>
                <a:rPr lang="en-US" sz="2400" dirty="0" smtClean="0"/>
                <a:t>;</a:t>
              </a:r>
              <a:endParaRPr lang="en-US" sz="2400" dirty="0"/>
            </a:p>
          </p:txBody>
        </p:sp>
      </p:grpSp>
      <p:sp>
        <p:nvSpPr>
          <p:cNvPr id="8" name="TextBox 7"/>
          <p:cNvSpPr txBox="1"/>
          <p:nvPr/>
        </p:nvSpPr>
        <p:spPr>
          <a:xfrm>
            <a:off x="7543800" y="4419600"/>
            <a:ext cx="1046633" cy="646331"/>
          </a:xfrm>
          <a:prstGeom prst="rect">
            <a:avLst/>
          </a:prstGeom>
          <a:noFill/>
        </p:spPr>
        <p:txBody>
          <a:bodyPr wrap="none" rtlCol="0">
            <a:spAutoFit/>
          </a:bodyPr>
          <a:lstStyle/>
          <a:p>
            <a:r>
              <a:rPr lang="en-US" dirty="0" smtClean="0"/>
              <a:t>(shared </a:t>
            </a:r>
          </a:p>
          <a:p>
            <a:r>
              <a:rPr lang="en-US" dirty="0" smtClean="0"/>
              <a:t>memory)</a:t>
            </a:r>
            <a:endParaRPr lang="en-US" dirty="0"/>
          </a:p>
        </p:txBody>
      </p:sp>
      <p:sp>
        <p:nvSpPr>
          <p:cNvPr id="9" name="Rectangle 8"/>
          <p:cNvSpPr/>
          <p:nvPr/>
        </p:nvSpPr>
        <p:spPr>
          <a:xfrm>
            <a:off x="762000" y="2133600"/>
            <a:ext cx="2667000" cy="646331"/>
          </a:xfrm>
          <a:prstGeom prst="rect">
            <a:avLst/>
          </a:prstGeom>
        </p:spPr>
        <p:txBody>
          <a:bodyPr wrap="square">
            <a:spAutoFit/>
          </a:bodyPr>
          <a:lstStyle/>
          <a:p>
            <a:r>
              <a:rPr lang="en-US" dirty="0">
                <a:solidFill>
                  <a:srgbClr val="00B0F0"/>
                </a:solidFill>
              </a:rPr>
              <a:t> counter = register1</a:t>
            </a:r>
            <a:br>
              <a:rPr lang="en-US" dirty="0">
                <a:solidFill>
                  <a:srgbClr val="00B0F0"/>
                </a:solidFill>
              </a:rPr>
            </a:br>
            <a:endParaRPr lang="en-US" dirty="0"/>
          </a:p>
        </p:txBody>
      </p:sp>
      <p:sp>
        <p:nvSpPr>
          <p:cNvPr id="22" name="Rectangle 21"/>
          <p:cNvSpPr/>
          <p:nvPr/>
        </p:nvSpPr>
        <p:spPr bwMode="auto">
          <a:xfrm>
            <a:off x="684213" y="3103418"/>
            <a:ext cx="2072842" cy="108065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Helvetica" pitchFamily="34" charset="0"/>
            </a:endParaRPr>
          </a:p>
        </p:txBody>
      </p:sp>
      <p:sp>
        <p:nvSpPr>
          <p:cNvPr id="23" name="Rectangle 22"/>
          <p:cNvSpPr/>
          <p:nvPr/>
        </p:nvSpPr>
        <p:spPr>
          <a:xfrm>
            <a:off x="700689" y="3118603"/>
            <a:ext cx="1351588" cy="369332"/>
          </a:xfrm>
          <a:prstGeom prst="rect">
            <a:avLst/>
          </a:prstGeom>
        </p:spPr>
        <p:txBody>
          <a:bodyPr wrap="none">
            <a:spAutoFit/>
          </a:bodyPr>
          <a:lstStyle/>
          <a:p>
            <a:r>
              <a:rPr lang="en-US" dirty="0">
                <a:solidFill>
                  <a:srgbClr val="00B0F0"/>
                </a:solidFill>
              </a:rPr>
              <a:t>register1 </a:t>
            </a:r>
            <a:r>
              <a:rPr lang="en-US" dirty="0" smtClean="0">
                <a:solidFill>
                  <a:srgbClr val="00B0F0"/>
                </a:solidFill>
              </a:rPr>
              <a:t>= 6</a:t>
            </a:r>
            <a:endParaRPr lang="en-US" dirty="0"/>
          </a:p>
        </p:txBody>
      </p:sp>
      <p:sp>
        <p:nvSpPr>
          <p:cNvPr id="24" name="Rectangle 23"/>
          <p:cNvSpPr/>
          <p:nvPr/>
        </p:nvSpPr>
        <p:spPr>
          <a:xfrm>
            <a:off x="685800" y="3429000"/>
            <a:ext cx="1351588" cy="369332"/>
          </a:xfrm>
          <a:prstGeom prst="rect">
            <a:avLst/>
          </a:prstGeom>
        </p:spPr>
        <p:txBody>
          <a:bodyPr wrap="none">
            <a:spAutoFit/>
          </a:bodyPr>
          <a:lstStyle/>
          <a:p>
            <a:r>
              <a:rPr lang="en-US" dirty="0">
                <a:solidFill>
                  <a:srgbClr val="FF0000"/>
                </a:solidFill>
              </a:rPr>
              <a:t>register2 = </a:t>
            </a:r>
            <a:r>
              <a:rPr lang="en-US" dirty="0" smtClean="0">
                <a:solidFill>
                  <a:srgbClr val="FF0000"/>
                </a:solidFill>
              </a:rPr>
              <a:t>4</a:t>
            </a:r>
            <a:endParaRPr lang="en-US" dirty="0">
              <a:solidFill>
                <a:srgbClr val="FF0000"/>
              </a:solidFill>
            </a:endParaRPr>
          </a:p>
        </p:txBody>
      </p:sp>
      <p:sp>
        <p:nvSpPr>
          <p:cNvPr id="25" name="Rectangular Callout 24"/>
          <p:cNvSpPr/>
          <p:nvPr/>
        </p:nvSpPr>
        <p:spPr>
          <a:xfrm>
            <a:off x="7315634" y="3635681"/>
            <a:ext cx="1510145" cy="612648"/>
          </a:xfrm>
          <a:prstGeom prst="wedgeRectCallout">
            <a:avLst>
              <a:gd name="adj1" fmla="val -50749"/>
              <a:gd name="adj2" fmla="val 11292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P0 writes counter</a:t>
            </a:r>
            <a:endParaRPr lang="en-US" dirty="0"/>
          </a:p>
        </p:txBody>
      </p:sp>
      <p:sp>
        <p:nvSpPr>
          <p:cNvPr id="26" name="Rectangular Callout 25"/>
          <p:cNvSpPr/>
          <p:nvPr/>
        </p:nvSpPr>
        <p:spPr>
          <a:xfrm>
            <a:off x="2757055" y="1295400"/>
            <a:ext cx="1510145" cy="612648"/>
          </a:xfrm>
          <a:prstGeom prst="wedgeRectCallout">
            <a:avLst>
              <a:gd name="adj1" fmla="val -50749"/>
              <a:gd name="adj2" fmla="val 11292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Context switch to P0</a:t>
            </a:r>
            <a:endParaRPr lang="en-US" dirty="0"/>
          </a:p>
        </p:txBody>
      </p:sp>
      <p:sp>
        <p:nvSpPr>
          <p:cNvPr id="27" name="Right Arrow 26"/>
          <p:cNvSpPr/>
          <p:nvPr/>
        </p:nvSpPr>
        <p:spPr>
          <a:xfrm>
            <a:off x="4862086" y="4228119"/>
            <a:ext cx="225813" cy="19148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ight Arrow 27"/>
          <p:cNvSpPr/>
          <p:nvPr/>
        </p:nvSpPr>
        <p:spPr>
          <a:xfrm>
            <a:off x="4879587" y="6056919"/>
            <a:ext cx="225813" cy="191481"/>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lide Number Placeholder 10"/>
          <p:cNvSpPr>
            <a:spLocks noGrp="1"/>
          </p:cNvSpPr>
          <p:nvPr>
            <p:ph type="sldNum" sz="quarter" idx="12"/>
          </p:nvPr>
        </p:nvSpPr>
        <p:spPr/>
        <p:txBody>
          <a:bodyPr/>
          <a:lstStyle/>
          <a:p>
            <a:fld id="{B6F15528-21DE-4FAA-801E-634DDDAF4B2B}" type="slidenum">
              <a:rPr lang="en-US" smtClean="0"/>
              <a:pPr/>
              <a:t>8</a:t>
            </a:fld>
            <a:endParaRPr lang="en-US"/>
          </a:p>
        </p:txBody>
      </p:sp>
    </p:spTree>
    <p:extLst>
      <p:ext uri="{BB962C8B-B14F-4D97-AF65-F5344CB8AC3E}">
        <p14:creationId xmlns:p14="http://schemas.microsoft.com/office/powerpoint/2010/main" val="64019373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algn="ctr" eaLnBrk="0" fontAlgn="base" hangingPunct="0">
              <a:spcBef>
                <a:spcPct val="0"/>
              </a:spcBef>
              <a:spcAft>
                <a:spcPct val="0"/>
              </a:spcAft>
              <a:defRPr>
                <a:solidFill>
                  <a:schemeClr val="tx1"/>
                </a:solidFill>
                <a:latin typeface="Helvetica" pitchFamily="34" charset="0"/>
              </a:defRPr>
            </a:lvl6pPr>
            <a:lvl7pPr marL="2971800" indent="-228600" algn="ctr" eaLnBrk="0" fontAlgn="base" hangingPunct="0">
              <a:spcBef>
                <a:spcPct val="0"/>
              </a:spcBef>
              <a:spcAft>
                <a:spcPct val="0"/>
              </a:spcAft>
              <a:defRPr>
                <a:solidFill>
                  <a:schemeClr val="tx1"/>
                </a:solidFill>
                <a:latin typeface="Helvetica" pitchFamily="34" charset="0"/>
              </a:defRPr>
            </a:lvl7pPr>
            <a:lvl8pPr marL="3429000" indent="-228600" algn="ctr" eaLnBrk="0" fontAlgn="base" hangingPunct="0">
              <a:spcBef>
                <a:spcPct val="0"/>
              </a:spcBef>
              <a:spcAft>
                <a:spcPct val="0"/>
              </a:spcAft>
              <a:defRPr>
                <a:solidFill>
                  <a:schemeClr val="tx1"/>
                </a:solidFill>
                <a:latin typeface="Helvetica" pitchFamily="34" charset="0"/>
              </a:defRPr>
            </a:lvl8pPr>
            <a:lvl9pPr marL="3886200" indent="-228600" algn="ctr" eaLnBrk="0" fontAlgn="base" hangingPunct="0">
              <a:spcBef>
                <a:spcPct val="0"/>
              </a:spcBef>
              <a:spcAft>
                <a:spcPct val="0"/>
              </a:spcAft>
              <a:defRPr>
                <a:solidFill>
                  <a:schemeClr val="tx1"/>
                </a:solidFill>
                <a:latin typeface="Helvetica" pitchFamily="34" charset="0"/>
              </a:defRPr>
            </a:lvl9pPr>
          </a:lstStyle>
          <a:p>
            <a:r>
              <a:rPr lang="en-US" smtClean="0"/>
              <a:t>Operating Systems</a:t>
            </a:r>
          </a:p>
          <a:p>
            <a:endParaRPr lang="en-US" smtClean="0"/>
          </a:p>
        </p:txBody>
      </p:sp>
      <p:sp>
        <p:nvSpPr>
          <p:cNvPr id="8195" name="Rectangle 2"/>
          <p:cNvSpPr>
            <a:spLocks noChangeArrowheads="1"/>
          </p:cNvSpPr>
          <p:nvPr/>
        </p:nvSpPr>
        <p:spPr bwMode="auto">
          <a:xfrm>
            <a:off x="684213" y="342900"/>
            <a:ext cx="7831137" cy="685800"/>
          </a:xfrm>
          <a:prstGeom prst="rect">
            <a:avLst/>
          </a:prstGeom>
          <a:solidFill>
            <a:schemeClr val="bg1"/>
          </a:solidFill>
          <a:ln w="9525">
            <a:solidFill>
              <a:schemeClr val="tx1"/>
            </a:solidFill>
            <a:miter lim="800000"/>
            <a:headEnd/>
            <a:tailEnd/>
          </a:ln>
          <a:effectLst>
            <a:outerShdw dist="107763" dir="2700000" algn="ctr" rotWithShape="0">
              <a:schemeClr val="tx1"/>
            </a:outerShdw>
          </a:effectLst>
        </p:spPr>
        <p:txBody>
          <a:bodyPr wrap="none" anchor="ctr"/>
          <a:lstStyle/>
          <a:p>
            <a:endParaRPr lang="en-US"/>
          </a:p>
        </p:txBody>
      </p:sp>
      <p:sp>
        <p:nvSpPr>
          <p:cNvPr id="8196" name="Rectangle 3"/>
          <p:cNvSpPr>
            <a:spLocks noGrp="1" noChangeArrowheads="1"/>
          </p:cNvSpPr>
          <p:nvPr>
            <p:ph type="title"/>
          </p:nvPr>
        </p:nvSpPr>
        <p:spPr>
          <a:xfrm>
            <a:off x="457200" y="152400"/>
            <a:ext cx="8229600" cy="1143000"/>
          </a:xfrm>
        </p:spPr>
        <p:txBody>
          <a:bodyPr/>
          <a:lstStyle/>
          <a:p>
            <a:r>
              <a:rPr lang="en-US" dirty="0" smtClean="0"/>
              <a:t>Race Condition</a:t>
            </a:r>
          </a:p>
        </p:txBody>
      </p:sp>
      <p:sp>
        <p:nvSpPr>
          <p:cNvPr id="3" name="Rectangle 2"/>
          <p:cNvSpPr/>
          <p:nvPr/>
        </p:nvSpPr>
        <p:spPr bwMode="auto">
          <a:xfrm>
            <a:off x="684213" y="2022764"/>
            <a:ext cx="2072842" cy="108065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Helvetica" pitchFamily="34" charset="0"/>
            </a:endParaRPr>
          </a:p>
        </p:txBody>
      </p:sp>
      <p:sp>
        <p:nvSpPr>
          <p:cNvPr id="4" name="Rectangle 3"/>
          <p:cNvSpPr/>
          <p:nvPr/>
        </p:nvSpPr>
        <p:spPr>
          <a:xfrm>
            <a:off x="682154" y="1545710"/>
            <a:ext cx="859531" cy="477054"/>
          </a:xfrm>
          <a:prstGeom prst="rect">
            <a:avLst/>
          </a:prstGeom>
        </p:spPr>
        <p:txBody>
          <a:bodyPr wrap="none">
            <a:spAutoFit/>
          </a:bodyPr>
          <a:lstStyle/>
          <a:p>
            <a:r>
              <a:rPr lang="en-US" sz="2500" dirty="0"/>
              <a:t>CPU</a:t>
            </a:r>
          </a:p>
        </p:txBody>
      </p:sp>
      <p:sp>
        <p:nvSpPr>
          <p:cNvPr id="13" name="Rectangle 12"/>
          <p:cNvSpPr/>
          <p:nvPr/>
        </p:nvSpPr>
        <p:spPr bwMode="auto">
          <a:xfrm>
            <a:off x="5089958" y="1782381"/>
            <a:ext cx="2377642" cy="108065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Helvetica" pitchFamily="34" charset="0"/>
            </a:endParaRPr>
          </a:p>
        </p:txBody>
      </p:sp>
      <p:sp>
        <p:nvSpPr>
          <p:cNvPr id="14" name="Rectangle 13"/>
          <p:cNvSpPr/>
          <p:nvPr/>
        </p:nvSpPr>
        <p:spPr bwMode="auto">
          <a:xfrm>
            <a:off x="5094136" y="2863034"/>
            <a:ext cx="2377642" cy="1632765"/>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Helvetica" pitchFamily="34" charset="0"/>
            </a:endParaRPr>
          </a:p>
        </p:txBody>
      </p:sp>
      <p:sp>
        <p:nvSpPr>
          <p:cNvPr id="10" name="Rectangle 9"/>
          <p:cNvSpPr/>
          <p:nvPr/>
        </p:nvSpPr>
        <p:spPr>
          <a:xfrm>
            <a:off x="5089958" y="1219200"/>
            <a:ext cx="1303498" cy="477054"/>
          </a:xfrm>
          <a:prstGeom prst="rect">
            <a:avLst/>
          </a:prstGeom>
        </p:spPr>
        <p:txBody>
          <a:bodyPr wrap="none">
            <a:spAutoFit/>
          </a:bodyPr>
          <a:lstStyle/>
          <a:p>
            <a:r>
              <a:rPr lang="en-US" sz="2500" dirty="0" smtClean="0"/>
              <a:t>Memory</a:t>
            </a:r>
            <a:endParaRPr lang="en-US" sz="2500" dirty="0"/>
          </a:p>
        </p:txBody>
      </p:sp>
      <p:sp>
        <p:nvSpPr>
          <p:cNvPr id="2" name="Rectangle 1"/>
          <p:cNvSpPr/>
          <p:nvPr/>
        </p:nvSpPr>
        <p:spPr>
          <a:xfrm>
            <a:off x="5361780" y="1893217"/>
            <a:ext cx="1343819" cy="353291"/>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95000"/>
                    <a:lumOff val="5000"/>
                  </a:schemeClr>
                </a:solidFill>
              </a:rPr>
              <a:t>PCB0</a:t>
            </a:r>
            <a:endParaRPr lang="en-US" dirty="0">
              <a:solidFill>
                <a:schemeClr val="tx1">
                  <a:lumMod val="95000"/>
                  <a:lumOff val="5000"/>
                </a:schemeClr>
              </a:solidFill>
            </a:endParaRPr>
          </a:p>
        </p:txBody>
      </p:sp>
      <p:sp>
        <p:nvSpPr>
          <p:cNvPr id="12" name="Rectangle 11"/>
          <p:cNvSpPr/>
          <p:nvPr/>
        </p:nvSpPr>
        <p:spPr>
          <a:xfrm>
            <a:off x="5361780" y="2301926"/>
            <a:ext cx="1343819" cy="353291"/>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lumMod val="95000"/>
                    <a:lumOff val="5000"/>
                  </a:schemeClr>
                </a:solidFill>
              </a:rPr>
              <a:t>PCB1</a:t>
            </a:r>
            <a:endParaRPr lang="en-US" b="1" dirty="0">
              <a:solidFill>
                <a:schemeClr val="tx1">
                  <a:lumMod val="95000"/>
                  <a:lumOff val="5000"/>
                </a:schemeClr>
              </a:solidFill>
            </a:endParaRPr>
          </a:p>
        </p:txBody>
      </p:sp>
      <p:sp>
        <p:nvSpPr>
          <p:cNvPr id="5" name="TextBox 4"/>
          <p:cNvSpPr txBox="1"/>
          <p:nvPr/>
        </p:nvSpPr>
        <p:spPr>
          <a:xfrm>
            <a:off x="7540665" y="2069862"/>
            <a:ext cx="1374735" cy="369332"/>
          </a:xfrm>
          <a:prstGeom prst="rect">
            <a:avLst/>
          </a:prstGeom>
          <a:noFill/>
        </p:spPr>
        <p:txBody>
          <a:bodyPr wrap="none" rtlCol="0">
            <a:spAutoFit/>
          </a:bodyPr>
          <a:lstStyle/>
          <a:p>
            <a:r>
              <a:rPr lang="en-US" dirty="0" smtClean="0"/>
              <a:t>Kernel space</a:t>
            </a:r>
            <a:endParaRPr lang="en-US" dirty="0"/>
          </a:p>
        </p:txBody>
      </p:sp>
      <p:sp>
        <p:nvSpPr>
          <p:cNvPr id="17" name="Rectangle 16"/>
          <p:cNvSpPr/>
          <p:nvPr/>
        </p:nvSpPr>
        <p:spPr bwMode="auto">
          <a:xfrm>
            <a:off x="5094136" y="4953000"/>
            <a:ext cx="2377642" cy="1632765"/>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Helvetica" pitchFamily="34" charset="0"/>
            </a:endParaRPr>
          </a:p>
        </p:txBody>
      </p:sp>
      <p:sp>
        <p:nvSpPr>
          <p:cNvPr id="18" name="Rectangle 17"/>
          <p:cNvSpPr/>
          <p:nvPr/>
        </p:nvSpPr>
        <p:spPr>
          <a:xfrm>
            <a:off x="4898570" y="5137966"/>
            <a:ext cx="2621102" cy="1200329"/>
          </a:xfrm>
          <a:prstGeom prst="rect">
            <a:avLst/>
          </a:prstGeom>
        </p:spPr>
        <p:txBody>
          <a:bodyPr wrap="none">
            <a:spAutoFit/>
          </a:bodyPr>
          <a:lstStyle/>
          <a:p>
            <a:pPr algn="ctr" eaLnBrk="0" fontAlgn="base" hangingPunct="0">
              <a:spcBef>
                <a:spcPct val="0"/>
              </a:spcBef>
              <a:spcAft>
                <a:spcPct val="0"/>
              </a:spcAft>
            </a:pPr>
            <a:r>
              <a:rPr lang="en-US" dirty="0" smtClean="0">
                <a:latin typeface="Helvetica" pitchFamily="34" charset="0"/>
              </a:rPr>
              <a:t>P1:</a:t>
            </a:r>
          </a:p>
          <a:p>
            <a:r>
              <a:rPr lang="en-US" dirty="0" smtClean="0">
                <a:solidFill>
                  <a:srgbClr val="FF0000"/>
                </a:solidFill>
              </a:rPr>
              <a:t>    register2 </a:t>
            </a:r>
            <a:r>
              <a:rPr lang="en-US" dirty="0">
                <a:solidFill>
                  <a:srgbClr val="FF0000"/>
                </a:solidFill>
              </a:rPr>
              <a:t>= </a:t>
            </a:r>
            <a:r>
              <a:rPr lang="en-US" dirty="0" smtClean="0">
                <a:solidFill>
                  <a:srgbClr val="FF0000"/>
                </a:solidFill>
              </a:rPr>
              <a:t>counter</a:t>
            </a:r>
            <a:r>
              <a:rPr lang="en-US" dirty="0">
                <a:solidFill>
                  <a:srgbClr val="FF0000"/>
                </a:solidFill>
              </a:rPr>
              <a:t/>
            </a:r>
            <a:br>
              <a:rPr lang="en-US" dirty="0">
                <a:solidFill>
                  <a:srgbClr val="FF0000"/>
                </a:solidFill>
              </a:rPr>
            </a:br>
            <a:r>
              <a:rPr lang="en-US" dirty="0">
                <a:solidFill>
                  <a:srgbClr val="FF0000"/>
                </a:solidFill>
              </a:rPr>
              <a:t>    </a:t>
            </a:r>
            <a:r>
              <a:rPr lang="en-US" dirty="0" smtClean="0">
                <a:solidFill>
                  <a:srgbClr val="FF0000"/>
                </a:solidFill>
              </a:rPr>
              <a:t>register2 </a:t>
            </a:r>
            <a:r>
              <a:rPr lang="en-US" dirty="0">
                <a:solidFill>
                  <a:srgbClr val="FF0000"/>
                </a:solidFill>
              </a:rPr>
              <a:t>= register2 - 1</a:t>
            </a:r>
            <a:br>
              <a:rPr lang="en-US" dirty="0">
                <a:solidFill>
                  <a:srgbClr val="FF0000"/>
                </a:solidFill>
              </a:rPr>
            </a:br>
            <a:r>
              <a:rPr lang="en-US" dirty="0">
                <a:solidFill>
                  <a:srgbClr val="FF0000"/>
                </a:solidFill>
              </a:rPr>
              <a:t>    </a:t>
            </a:r>
            <a:r>
              <a:rPr lang="en-US" dirty="0" smtClean="0">
                <a:solidFill>
                  <a:srgbClr val="FF0000"/>
                </a:solidFill>
              </a:rPr>
              <a:t>counter </a:t>
            </a:r>
            <a:r>
              <a:rPr lang="en-US" dirty="0">
                <a:solidFill>
                  <a:srgbClr val="FF0000"/>
                </a:solidFill>
              </a:rPr>
              <a:t>= register2</a:t>
            </a:r>
          </a:p>
        </p:txBody>
      </p:sp>
      <p:sp>
        <p:nvSpPr>
          <p:cNvPr id="19" name="TextBox 18"/>
          <p:cNvSpPr txBox="1"/>
          <p:nvPr/>
        </p:nvSpPr>
        <p:spPr>
          <a:xfrm>
            <a:off x="7617941" y="2933937"/>
            <a:ext cx="1205779" cy="369332"/>
          </a:xfrm>
          <a:prstGeom prst="rect">
            <a:avLst/>
          </a:prstGeom>
          <a:noFill/>
        </p:spPr>
        <p:txBody>
          <a:bodyPr wrap="none" rtlCol="0">
            <a:spAutoFit/>
          </a:bodyPr>
          <a:lstStyle/>
          <a:p>
            <a:r>
              <a:rPr lang="en-US" dirty="0" smtClean="0"/>
              <a:t>User space</a:t>
            </a:r>
            <a:endParaRPr lang="en-US" dirty="0"/>
          </a:p>
        </p:txBody>
      </p:sp>
      <p:grpSp>
        <p:nvGrpSpPr>
          <p:cNvPr id="7" name="Group 6"/>
          <p:cNvGrpSpPr/>
          <p:nvPr/>
        </p:nvGrpSpPr>
        <p:grpSpPr>
          <a:xfrm>
            <a:off x="4495800" y="4495800"/>
            <a:ext cx="3008709" cy="495815"/>
            <a:chOff x="4648200" y="4648200"/>
            <a:chExt cx="3008709" cy="495815"/>
          </a:xfrm>
        </p:grpSpPr>
        <p:sp>
          <p:nvSpPr>
            <p:cNvPr id="20" name="Rectangle 19"/>
            <p:cNvSpPr/>
            <p:nvPr/>
          </p:nvSpPr>
          <p:spPr bwMode="auto">
            <a:xfrm>
              <a:off x="5240299" y="4648200"/>
              <a:ext cx="2377642" cy="46273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Helvetica" pitchFamily="34" charset="0"/>
              </a:endParaRPr>
            </a:p>
          </p:txBody>
        </p:sp>
        <p:sp>
          <p:nvSpPr>
            <p:cNvPr id="21" name="Rectangle 20"/>
            <p:cNvSpPr/>
            <p:nvPr/>
          </p:nvSpPr>
          <p:spPr>
            <a:xfrm>
              <a:off x="4648200" y="4682350"/>
              <a:ext cx="3008709" cy="461665"/>
            </a:xfrm>
            <a:prstGeom prst="rect">
              <a:avLst/>
            </a:prstGeom>
          </p:spPr>
          <p:txBody>
            <a:bodyPr wrap="none">
              <a:spAutoFit/>
            </a:bodyPr>
            <a:lstStyle/>
            <a:p>
              <a:pPr lvl="2">
                <a:buFont typeface="Monotype Sorts" pitchFamily="2" charset="2"/>
                <a:buNone/>
              </a:pPr>
              <a:r>
                <a:rPr lang="en-US" sz="2400" dirty="0" err="1" smtClean="0"/>
                <a:t>int</a:t>
              </a:r>
              <a:r>
                <a:rPr lang="en-US" sz="2400" dirty="0" smtClean="0"/>
                <a:t> counter = 6;</a:t>
              </a:r>
              <a:endParaRPr lang="en-US" sz="2400" dirty="0"/>
            </a:p>
          </p:txBody>
        </p:sp>
      </p:grpSp>
      <p:sp>
        <p:nvSpPr>
          <p:cNvPr id="8" name="TextBox 7"/>
          <p:cNvSpPr txBox="1"/>
          <p:nvPr/>
        </p:nvSpPr>
        <p:spPr>
          <a:xfrm>
            <a:off x="7543800" y="4419600"/>
            <a:ext cx="1046633" cy="646331"/>
          </a:xfrm>
          <a:prstGeom prst="rect">
            <a:avLst/>
          </a:prstGeom>
          <a:noFill/>
        </p:spPr>
        <p:txBody>
          <a:bodyPr wrap="none" rtlCol="0">
            <a:spAutoFit/>
          </a:bodyPr>
          <a:lstStyle/>
          <a:p>
            <a:r>
              <a:rPr lang="en-US" dirty="0" smtClean="0"/>
              <a:t>(shared </a:t>
            </a:r>
          </a:p>
          <a:p>
            <a:r>
              <a:rPr lang="en-US" dirty="0" smtClean="0"/>
              <a:t>memory)</a:t>
            </a:r>
            <a:endParaRPr lang="en-US" dirty="0"/>
          </a:p>
        </p:txBody>
      </p:sp>
      <p:sp>
        <p:nvSpPr>
          <p:cNvPr id="9" name="Rectangle 8"/>
          <p:cNvSpPr/>
          <p:nvPr/>
        </p:nvSpPr>
        <p:spPr>
          <a:xfrm>
            <a:off x="762000" y="2133600"/>
            <a:ext cx="2667000" cy="646331"/>
          </a:xfrm>
          <a:prstGeom prst="rect">
            <a:avLst/>
          </a:prstGeom>
        </p:spPr>
        <p:txBody>
          <a:bodyPr wrap="square">
            <a:spAutoFit/>
          </a:bodyPr>
          <a:lstStyle/>
          <a:p>
            <a:r>
              <a:rPr lang="en-US" dirty="0">
                <a:solidFill>
                  <a:srgbClr val="00B0F0"/>
                </a:solidFill>
              </a:rPr>
              <a:t/>
            </a:r>
            <a:br>
              <a:rPr lang="en-US" dirty="0">
                <a:solidFill>
                  <a:srgbClr val="00B0F0"/>
                </a:solidFill>
              </a:rPr>
            </a:br>
            <a:endParaRPr lang="en-US" dirty="0"/>
          </a:p>
        </p:txBody>
      </p:sp>
      <p:sp>
        <p:nvSpPr>
          <p:cNvPr id="22" name="Rectangle 21"/>
          <p:cNvSpPr/>
          <p:nvPr/>
        </p:nvSpPr>
        <p:spPr bwMode="auto">
          <a:xfrm>
            <a:off x="684213" y="3103418"/>
            <a:ext cx="2072842" cy="108065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Helvetica" pitchFamily="34" charset="0"/>
            </a:endParaRPr>
          </a:p>
        </p:txBody>
      </p:sp>
      <p:sp>
        <p:nvSpPr>
          <p:cNvPr id="23" name="Rectangle 22"/>
          <p:cNvSpPr/>
          <p:nvPr/>
        </p:nvSpPr>
        <p:spPr>
          <a:xfrm>
            <a:off x="700689" y="3118603"/>
            <a:ext cx="1351588" cy="369332"/>
          </a:xfrm>
          <a:prstGeom prst="rect">
            <a:avLst/>
          </a:prstGeom>
        </p:spPr>
        <p:txBody>
          <a:bodyPr wrap="none">
            <a:spAutoFit/>
          </a:bodyPr>
          <a:lstStyle/>
          <a:p>
            <a:r>
              <a:rPr lang="en-US" dirty="0">
                <a:solidFill>
                  <a:srgbClr val="00B0F0"/>
                </a:solidFill>
              </a:rPr>
              <a:t>register1 </a:t>
            </a:r>
            <a:r>
              <a:rPr lang="en-US" dirty="0" smtClean="0">
                <a:solidFill>
                  <a:srgbClr val="00B0F0"/>
                </a:solidFill>
              </a:rPr>
              <a:t>= 6</a:t>
            </a:r>
            <a:endParaRPr lang="en-US" dirty="0"/>
          </a:p>
        </p:txBody>
      </p:sp>
      <p:sp>
        <p:nvSpPr>
          <p:cNvPr id="24" name="Rectangle 23"/>
          <p:cNvSpPr/>
          <p:nvPr/>
        </p:nvSpPr>
        <p:spPr>
          <a:xfrm>
            <a:off x="685800" y="3429000"/>
            <a:ext cx="1351588" cy="369332"/>
          </a:xfrm>
          <a:prstGeom prst="rect">
            <a:avLst/>
          </a:prstGeom>
        </p:spPr>
        <p:txBody>
          <a:bodyPr wrap="none">
            <a:spAutoFit/>
          </a:bodyPr>
          <a:lstStyle/>
          <a:p>
            <a:r>
              <a:rPr lang="en-US" dirty="0">
                <a:solidFill>
                  <a:srgbClr val="FF0000"/>
                </a:solidFill>
              </a:rPr>
              <a:t>register2 = </a:t>
            </a:r>
            <a:r>
              <a:rPr lang="en-US" dirty="0" smtClean="0">
                <a:solidFill>
                  <a:srgbClr val="FF0000"/>
                </a:solidFill>
              </a:rPr>
              <a:t>4</a:t>
            </a:r>
            <a:endParaRPr lang="en-US" dirty="0">
              <a:solidFill>
                <a:srgbClr val="FF0000"/>
              </a:solidFill>
            </a:endParaRPr>
          </a:p>
        </p:txBody>
      </p:sp>
      <p:sp>
        <p:nvSpPr>
          <p:cNvPr id="25" name="Rectangular Callout 24"/>
          <p:cNvSpPr/>
          <p:nvPr/>
        </p:nvSpPr>
        <p:spPr>
          <a:xfrm>
            <a:off x="7372304" y="1066800"/>
            <a:ext cx="1510145" cy="612648"/>
          </a:xfrm>
          <a:prstGeom prst="wedgeRectCallout">
            <a:avLst>
              <a:gd name="adj1" fmla="val -97389"/>
              <a:gd name="adj2" fmla="val 11897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P0 terminates</a:t>
            </a:r>
            <a:endParaRPr lang="en-US" dirty="0"/>
          </a:p>
        </p:txBody>
      </p:sp>
      <p:sp>
        <p:nvSpPr>
          <p:cNvPr id="27" name="Right Arrow 26"/>
          <p:cNvSpPr/>
          <p:nvPr/>
        </p:nvSpPr>
        <p:spPr>
          <a:xfrm>
            <a:off x="4879587" y="6056919"/>
            <a:ext cx="225813" cy="191481"/>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4862086" y="3048000"/>
            <a:ext cx="2694071" cy="1200329"/>
          </a:xfrm>
          <a:prstGeom prst="rect">
            <a:avLst/>
          </a:prstGeom>
        </p:spPr>
        <p:txBody>
          <a:bodyPr wrap="none">
            <a:spAutoFit/>
          </a:bodyPr>
          <a:lstStyle/>
          <a:p>
            <a:pPr algn="ctr" eaLnBrk="0" fontAlgn="base" hangingPunct="0">
              <a:spcBef>
                <a:spcPct val="0"/>
              </a:spcBef>
              <a:spcAft>
                <a:spcPct val="0"/>
              </a:spcAft>
            </a:pPr>
            <a:r>
              <a:rPr lang="en-US" dirty="0" smtClean="0">
                <a:latin typeface="Helvetica" pitchFamily="34" charset="0"/>
              </a:rPr>
              <a:t>P0:</a:t>
            </a:r>
          </a:p>
          <a:p>
            <a:r>
              <a:rPr lang="en-US" dirty="0">
                <a:solidFill>
                  <a:srgbClr val="00B0F0"/>
                </a:solidFill>
              </a:rPr>
              <a:t> </a:t>
            </a:r>
            <a:r>
              <a:rPr lang="en-US" dirty="0" smtClean="0">
                <a:solidFill>
                  <a:srgbClr val="00B0F0"/>
                </a:solidFill>
              </a:rPr>
              <a:t>    register1 </a:t>
            </a:r>
            <a:r>
              <a:rPr lang="en-US" dirty="0">
                <a:solidFill>
                  <a:srgbClr val="00B0F0"/>
                </a:solidFill>
              </a:rPr>
              <a:t>= </a:t>
            </a:r>
            <a:r>
              <a:rPr lang="en-US" dirty="0" smtClean="0">
                <a:solidFill>
                  <a:srgbClr val="00B0F0"/>
                </a:solidFill>
              </a:rPr>
              <a:t>counter</a:t>
            </a:r>
            <a:r>
              <a:rPr lang="en-US" dirty="0">
                <a:solidFill>
                  <a:srgbClr val="00B0F0"/>
                </a:solidFill>
              </a:rPr>
              <a:t/>
            </a:r>
            <a:br>
              <a:rPr lang="en-US" dirty="0">
                <a:solidFill>
                  <a:srgbClr val="00B0F0"/>
                </a:solidFill>
              </a:rPr>
            </a:br>
            <a:r>
              <a:rPr lang="en-US" dirty="0">
                <a:solidFill>
                  <a:srgbClr val="00B0F0"/>
                </a:solidFill>
              </a:rPr>
              <a:t>     register1 = register1 + 1</a:t>
            </a:r>
            <a:br>
              <a:rPr lang="en-US" dirty="0">
                <a:solidFill>
                  <a:srgbClr val="00B0F0"/>
                </a:solidFill>
              </a:rPr>
            </a:br>
            <a:r>
              <a:rPr lang="en-US" dirty="0">
                <a:solidFill>
                  <a:srgbClr val="00B0F0"/>
                </a:solidFill>
              </a:rPr>
              <a:t>     </a:t>
            </a:r>
            <a:r>
              <a:rPr lang="en-US" dirty="0" smtClean="0">
                <a:solidFill>
                  <a:srgbClr val="00B0F0"/>
                </a:solidFill>
              </a:rPr>
              <a:t>counter </a:t>
            </a:r>
            <a:r>
              <a:rPr lang="en-US" dirty="0">
                <a:solidFill>
                  <a:srgbClr val="00B0F0"/>
                </a:solidFill>
              </a:rPr>
              <a:t>= register1</a:t>
            </a:r>
          </a:p>
        </p:txBody>
      </p:sp>
      <p:sp>
        <p:nvSpPr>
          <p:cNvPr id="6" name="Slide Number Placeholder 5"/>
          <p:cNvSpPr>
            <a:spLocks noGrp="1"/>
          </p:cNvSpPr>
          <p:nvPr>
            <p:ph type="sldNum" sz="quarter" idx="12"/>
          </p:nvPr>
        </p:nvSpPr>
        <p:spPr/>
        <p:txBody>
          <a:bodyPr/>
          <a:lstStyle/>
          <a:p>
            <a:fld id="{B6F15528-21DE-4FAA-801E-634DDDAF4B2B}" type="slidenum">
              <a:rPr lang="en-US" smtClean="0"/>
              <a:pPr/>
              <a:t>9</a:t>
            </a:fld>
            <a:endParaRPr lang="en-US"/>
          </a:p>
        </p:txBody>
      </p:sp>
    </p:spTree>
    <p:extLst>
      <p:ext uri="{BB962C8B-B14F-4D97-AF65-F5344CB8AC3E}">
        <p14:creationId xmlns:p14="http://schemas.microsoft.com/office/powerpoint/2010/main" val="61414416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2247</TotalTime>
  <Words>4277</Words>
  <Application>Microsoft Office PowerPoint</Application>
  <PresentationFormat>On-screen Show (4:3)</PresentationFormat>
  <Paragraphs>1012</Paragraphs>
  <Slides>52</Slides>
  <Notes>52</Notes>
  <HiddenSlides>0</HiddenSlides>
  <MMClips>0</MMClips>
  <ScaleCrop>false</ScaleCrop>
  <HeadingPairs>
    <vt:vector size="4" baseType="variant">
      <vt:variant>
        <vt:lpstr>Theme</vt:lpstr>
      </vt:variant>
      <vt:variant>
        <vt:i4>1</vt:i4>
      </vt:variant>
      <vt:variant>
        <vt:lpstr>Slide Titles</vt:lpstr>
      </vt:variant>
      <vt:variant>
        <vt:i4>52</vt:i4>
      </vt:variant>
    </vt:vector>
  </HeadingPairs>
  <TitlesOfParts>
    <vt:vector size="53" baseType="lpstr">
      <vt:lpstr>Office Theme</vt:lpstr>
      <vt:lpstr>Animation For Part 4</vt:lpstr>
      <vt:lpstr>Race Condition</vt:lpstr>
      <vt:lpstr>Race Condition</vt:lpstr>
      <vt:lpstr>Race Condition</vt:lpstr>
      <vt:lpstr>Race Condition</vt:lpstr>
      <vt:lpstr>Race Condition</vt:lpstr>
      <vt:lpstr>Race Condition</vt:lpstr>
      <vt:lpstr>Race Condition</vt:lpstr>
      <vt:lpstr>Race Condition</vt:lpstr>
      <vt:lpstr>Race Condition</vt:lpstr>
      <vt:lpstr>Race Condition</vt:lpstr>
      <vt:lpstr>Race Condition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Progress Violation of Algorithm 1</vt:lpstr>
      <vt:lpstr>Progress Violation of Algorithm 1</vt:lpstr>
      <vt:lpstr>Progress Violation of Algorithm 1</vt:lpstr>
      <vt:lpstr>Progress Violation of Algorithm 1</vt:lpstr>
      <vt:lpstr>Progress Violation of Algorithm 1</vt:lpstr>
      <vt:lpstr>Progress Violation of Algorithm 1</vt:lpstr>
      <vt:lpstr>Progress Violation of Algorithm 1</vt:lpstr>
      <vt:lpstr>Progress Violation of Algorithm 2</vt:lpstr>
      <vt:lpstr>Progress Violation of Algorithm 2</vt:lpstr>
      <vt:lpstr>Progress Violation of Algorithm 2</vt:lpstr>
      <vt:lpstr>Progress Violation of Algorithm 2</vt:lpstr>
      <vt:lpstr>Progress of Algorithm 3</vt:lpstr>
      <vt:lpstr>Progress of Algorithm 3</vt:lpstr>
      <vt:lpstr>Progress of Algorithm 3</vt:lpstr>
      <vt:lpstr>Progress of Algorithm 3</vt:lpstr>
      <vt:lpstr>Progress of Algorithm 3</vt:lpstr>
      <vt:lpstr>Mutual Exclusion of TestAndSet</vt:lpstr>
      <vt:lpstr>Mutual Exclusion of TestAndSet</vt:lpstr>
      <vt:lpstr>Mutual Exclusion of TestAndSet</vt:lpstr>
      <vt:lpstr>Mutual Exclusion of TestAndSet</vt:lpstr>
      <vt:lpstr>Mutual Exclusion of TestAndSet</vt:lpstr>
      <vt:lpstr>Critical Section for Semaphore</vt:lpstr>
      <vt:lpstr>Critical Section for Semaphore</vt:lpstr>
      <vt:lpstr>Critical Section for Semaphore</vt:lpstr>
      <vt:lpstr>Critical Section for Semaphore</vt:lpstr>
      <vt:lpstr>Critical Section for Semaphore</vt:lpstr>
      <vt:lpstr>Incorrect Usage of Semaphore: Deadlock</vt:lpstr>
      <vt:lpstr>Incorrect Usage of Semaphore: Deadlock</vt:lpstr>
      <vt:lpstr>Bounded Buffer – Swapping wait(mutex) and wait(empty)</vt:lpstr>
      <vt:lpstr>Bounded Buffer – Swapping wait(mutex) and wait(empty)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Animation For Part 4</dc:title>
  <dc:creator>He Bingsheng (Asst Prof)</dc:creator>
  <cp:lastModifiedBy>Windows User</cp:lastModifiedBy>
  <cp:revision>71</cp:revision>
  <dcterms:created xsi:type="dcterms:W3CDTF">2006-08-16T00:00:00Z</dcterms:created>
  <dcterms:modified xsi:type="dcterms:W3CDTF">2015-02-09T14:33:36Z</dcterms:modified>
</cp:coreProperties>
</file>