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90" r:id="rId4"/>
    <p:sldId id="291" r:id="rId5"/>
    <p:sldId id="301" r:id="rId6"/>
    <p:sldId id="296" r:id="rId7"/>
    <p:sldId id="297" r:id="rId8"/>
    <p:sldId id="293" r:id="rId9"/>
    <p:sldId id="298" r:id="rId10"/>
    <p:sldId id="299" r:id="rId11"/>
    <p:sldId id="28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71" autoAdjust="0"/>
    <p:restoredTop sz="94660"/>
  </p:normalViewPr>
  <p:slideViewPr>
    <p:cSldViewPr snapToGrid="0">
      <p:cViewPr>
        <p:scale>
          <a:sx n="124" d="100"/>
          <a:sy n="124" d="100"/>
        </p:scale>
        <p:origin x="344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9F99E-8FC3-4F46-BA84-B9BD6B4E2B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D7A503-070E-453A-A424-A69BF1502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968AFA-A6E0-4C55-B810-CCBA2ECD9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2020. 5. 4.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CA78F0-9D9F-4EAB-83CC-2949EEE5C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EDA2D7-9E08-4172-B3DC-9AD2EF3E5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96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070F11-73BA-487F-871E-8455BFB18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70ABB8-5A11-4D61-9603-5958FDE06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5C6B2C-A75F-4EBE-AAC1-1DB08FF41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2020. 5. 4.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EE3142-BE4C-4B23-A615-076C0B9D6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B568BE-7A40-4716-93D6-F0AA2EADD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881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1A42F2-CCED-4AB0-A962-653BDEB550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A7AF3E-6F4B-455B-9660-239009E50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79AFC7-40EB-4EB5-9144-9C0A5FB4B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2020. 5. 4.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C200EB-919B-4315-9BEC-E0DDD2E2C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6FD83D-1F14-4CDC-B37B-2FC53330D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160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8C134C-62DE-4357-9721-C6307B9B6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FE7B9A-30BD-4DD0-9A74-33411FD06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0996BA-5A68-4D62-9C34-64B4E1EEF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2020. 5. 4.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FE08E5-2DD6-42E4-A50F-BEF3B399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1AAF52-AA26-45A0-8E32-61A2F351F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278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485B44-2464-4B14-B47E-9FE00BD45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A8E9C8-311B-47F1-8C45-50334E667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949701-5097-4756-85EF-9993A48F0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2020. 5. 4.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828E97-2E76-4721-97A2-444BBB90E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F91DA9-50B1-441E-B89E-B79A19377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58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73E48-9C8A-4FFE-8906-B235B594C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59EB96-2B6D-4A23-9001-F7A39EBCA4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235ACC-6DF9-4624-AE79-9079A42BF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5EEBA5-A398-4B52-BAF0-C399EEFF7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2020. 5. 4.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86F078-2B96-4906-9DB3-1C78FAE92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2D24EC-F8EA-45D9-BD52-B05B77288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134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823BD8-E1AA-4595-9E51-87848BD74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742871-AF4F-4D22-991E-47A528C06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900B61-786B-41F8-A830-A881F9169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F78E2AB-B507-4EDB-AE26-3593937485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3A50E6-DE1D-4D82-AAEB-953F7EE9C2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480F8A0-DF37-4273-966D-D46C5353C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2020. 5. 4.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6B9715-C008-496F-A9AD-F4714DCA1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46ABAD5-EB05-4C1C-9FBF-D0FE785D1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129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3CDDA8-C8ED-4E17-B4C6-880EE0CD5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2577247-360E-4536-B240-DFC88A36C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2020. 5. 4.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4E4055-A94E-4D0F-B0F3-5D57D3D42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DC248D-55F1-4D70-A929-1A2484A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429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3A19C1F-CA9A-4BD3-B160-6D573CFAE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2020. 5. 4.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F788A6-BD57-4956-A97A-E394419C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2AF659-7C28-40EA-8D4D-D72D46416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130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11AFB-21CA-46D9-AD36-B24C9012C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E1FED7-4C5E-45C8-9E70-4C8488A30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1C0AA6-0C64-40D9-8B5B-BCF00E48E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AC5655-7E71-4DB2-AFB6-305461E9A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2020. 5. 4.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430242-7D65-4B1A-9686-FA8054256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6364A9-5675-4006-961D-6F57307F6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886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07E319-6F52-4A2D-877D-8024987B9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8DBA68-208A-4665-AB1D-75689A8F30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73E795-24A9-47CB-8569-6A8BBC30D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FBEEB1-E870-4FC1-99F5-6A279D0C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2020. 5. 4.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DDE000-92CF-41A3-B90B-A15A5F0CD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BF034-FAAC-4ED7-A947-9614E71C7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956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6961F-CE17-41C1-B870-1C2D42B7C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A25A21-7CC9-4486-8FF7-76D275817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60AE08-AE86-40ED-A5B6-3C33B7837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7F239-EE01-4A70-A7D1-E3DF21DB9FCB}" type="datetimeFigureOut">
              <a:rPr lang="ko-KR" altLang="en-US" smtClean="0"/>
              <a:t>2020. 5. 4.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03573F-FC06-481B-BD7F-1FE92F65F0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5443A0-5A51-4E7B-B91D-FF12D4CCF4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976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hyun0919/OPF_Porject_EE394V_SPR202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90B53-0965-408E-A78D-4BD7420247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altLang="ko-KR" sz="3600" b="1" dirty="0">
                <a:latin typeface="D2Coding" charset="-127"/>
                <a:ea typeface="D2Coding" charset="-127"/>
                <a:cs typeface="D2Coding" charset="-127"/>
              </a:rPr>
              <a:t>EE394V Project</a:t>
            </a:r>
            <a:br>
              <a:rPr lang="en-US" altLang="ko-KR" sz="3600" b="1" dirty="0">
                <a:latin typeface="D2Coding" charset="-127"/>
                <a:ea typeface="D2Coding" charset="-127"/>
                <a:cs typeface="D2Coding" charset="-127"/>
              </a:rPr>
            </a:br>
            <a:br>
              <a:rPr lang="en-US" altLang="ko-KR" sz="3600" b="1" dirty="0">
                <a:latin typeface="D2Coding" charset="-127"/>
                <a:ea typeface="D2Coding" charset="-127"/>
                <a:cs typeface="D2Coding" charset="-127"/>
              </a:rPr>
            </a:br>
            <a:r>
              <a:rPr lang="en-US" altLang="ko-KR" sz="3200" dirty="0">
                <a:latin typeface="D2Coding" charset="-127"/>
                <a:ea typeface="D2Coding" charset="-127"/>
                <a:cs typeface="D2Coding" charset="-127"/>
              </a:rPr>
              <a:t>Learning for DC-OPF: </a:t>
            </a:r>
            <a:br>
              <a:rPr lang="en-US" altLang="ko-KR" sz="3200" dirty="0">
                <a:latin typeface="D2Coding" charset="-127"/>
                <a:ea typeface="D2Coding" charset="-127"/>
                <a:cs typeface="D2Coding" charset="-127"/>
              </a:rPr>
            </a:br>
            <a:r>
              <a:rPr lang="en-US" altLang="ko-KR" sz="3200" dirty="0">
                <a:latin typeface="D2Coding" charset="-127"/>
                <a:ea typeface="D2Coding" charset="-127"/>
                <a:cs typeface="D2Coding" charset="-127"/>
              </a:rPr>
              <a:t>Classifying active sets using neural nets</a:t>
            </a:r>
            <a:endParaRPr lang="ko-KR" altLang="en-US" sz="3600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2F529E-C580-4396-B5D8-BF2B6654AD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>
              <a:latin typeface="D2Coding" charset="-127"/>
              <a:ea typeface="D2Coding" charset="-127"/>
              <a:cs typeface="D2Coding" charset="-127"/>
            </a:endParaRPr>
          </a:p>
          <a:p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-</a:t>
            </a:r>
          </a:p>
          <a:p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Park, JeeHyun</a:t>
            </a:r>
          </a:p>
          <a:p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06</a:t>
            </a:r>
            <a:r>
              <a:rPr lang="ko-KR" altLang="en-US" dirty="0">
                <a:latin typeface="D2Coding" charset="-127"/>
                <a:ea typeface="D2Coding" charset="-127"/>
                <a:cs typeface="D2Coding" charset="-127"/>
              </a:rPr>
              <a:t> </a:t>
            </a:r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MAY 20</a:t>
            </a:r>
            <a:endParaRPr lang="ko-KR" altLang="en-US" dirty="0">
              <a:latin typeface="D2Coding" charset="-127"/>
              <a:ea typeface="D2Coding" charset="-127"/>
              <a:cs typeface="D2Coding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4422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D2Coding" charset="-127"/>
                <a:ea typeface="D2Coding" charset="-127"/>
                <a:cs typeface="D2Coding" charset="-127"/>
              </a:rPr>
              <a:t>4. Experiments and Results</a:t>
            </a:r>
            <a:endParaRPr lang="ko-KR" altLang="en-US" sz="4000" b="1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/>
          <a:lstStyle/>
          <a:p>
            <a:r>
              <a:rPr lang="en-US" altLang="ko-KR" sz="2000" dirty="0">
                <a:latin typeface="D2Coding" charset="-127"/>
                <a:ea typeface="D2Coding" charset="-127"/>
                <a:cs typeface="D2Coding" charset="-127"/>
              </a:rPr>
              <a:t>Constraints cluster visualization</a:t>
            </a:r>
          </a:p>
          <a:p>
            <a:pPr lvl="1"/>
            <a:r>
              <a:rPr lang="en-US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+1: active constraint</a:t>
            </a:r>
          </a:p>
          <a:p>
            <a:pPr lvl="1"/>
            <a:r>
              <a:rPr lang="en-US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0: inactive constraint</a:t>
            </a:r>
          </a:p>
          <a:p>
            <a:pPr lvl="1"/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-1: meaningless data (added cells to make the array as a square matrix)</a:t>
            </a:r>
          </a:p>
          <a:p>
            <a:pPr lvl="1"/>
            <a:endParaRPr lang="ko-KR" altLang="en-US" dirty="0">
              <a:latin typeface="D2Coding" charset="-127"/>
              <a:ea typeface="D2Coding" charset="-127"/>
              <a:cs typeface="D2Coding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4E50221-88C2-4005-B5EF-D66A73C8F41E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D92FB970-0E8B-0346-95FD-2E66C2EC5B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648" y="2817979"/>
            <a:ext cx="8212703" cy="373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728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D2Coding" charset="-127"/>
                <a:ea typeface="D2Coding" charset="-127"/>
                <a:cs typeface="D2Coding" charset="-127"/>
              </a:rPr>
              <a:t>References</a:t>
            </a:r>
            <a:endParaRPr lang="ko-KR" altLang="en-US" sz="4000" b="1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</a:rPr>
              <a:t>[1] 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D. Deka and S. </a:t>
            </a:r>
            <a:r>
              <a:rPr 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Misra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. “Learning for DC-OPF: Classifying active sets using neural nets,” </a:t>
            </a:r>
            <a:b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2019 IEEE Milan PowerTech,2019.</a:t>
            </a:r>
          </a:p>
          <a:p>
            <a:pPr marL="0" indent="0">
              <a:buNone/>
            </a:pP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</a:rPr>
              <a:t>[2] 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B. </a:t>
            </a:r>
            <a:r>
              <a:rPr 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Borkowska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, “Probabilistic load flow,” </a:t>
            </a:r>
            <a:r>
              <a:rPr lang="en-US" sz="1200" i="1" dirty="0">
                <a:latin typeface="D2Coding" panose="020B0609020101020101" pitchFamily="49" charset="-127"/>
                <a:ea typeface="D2Coding" panose="020B0609020101020101" pitchFamily="49" charset="-127"/>
              </a:rPr>
              <a:t>IEEE Transactions on Power App. Syst.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, vol. PAS-93, no. 3, pp. 752–759, 1974. </a:t>
            </a:r>
          </a:p>
          <a:p>
            <a:pPr marL="0" indent="0">
              <a:buNone/>
            </a:pP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</a:rPr>
              <a:t>[3]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M. </a:t>
            </a:r>
            <a:r>
              <a:rPr 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Vrakopoulou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, K. </a:t>
            </a:r>
            <a:r>
              <a:rPr 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Margellos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, J. </a:t>
            </a:r>
            <a:r>
              <a:rPr 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Lygeros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, and G. Andersson, “Probabilistic Guarantees for the N-1 Security of Systems with Wind </a:t>
            </a:r>
            <a:b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Power Generation,” in </a:t>
            </a:r>
            <a:r>
              <a:rPr lang="en-US" sz="1200" i="1" dirty="0">
                <a:latin typeface="D2Coding" panose="020B0609020101020101" pitchFamily="49" charset="-127"/>
                <a:ea typeface="D2Coding" panose="020B0609020101020101" pitchFamily="49" charset="-127"/>
              </a:rPr>
              <a:t>Probabilistic Methods Applied to Power Systems (PMAPS)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, Istanbul, Turkey, 2012. </a:t>
            </a:r>
            <a:endParaRPr lang="en-US" altLang="ko-KR" sz="1200" dirty="0">
              <a:latin typeface="D2Coding" panose="020B0609020101020101" pitchFamily="49" charset="-127"/>
              <a:ea typeface="D2Coding" panose="020B0609020101020101" pitchFamily="49" charset="-127"/>
              <a:cs typeface="D2Coding" charset="-127"/>
            </a:endParaRPr>
          </a:p>
          <a:p>
            <a:pPr marL="0" indent="0">
              <a:buNone/>
            </a:pP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</a:rPr>
              <a:t>[4]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L. Roald, S. </a:t>
            </a:r>
            <a:r>
              <a:rPr 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Misra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, T. Krause, and G. Andersson, “Corrective control to handle forecast uncertainty: A chance constrained optimal </a:t>
            </a:r>
            <a:b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power flow,” </a:t>
            </a:r>
            <a:r>
              <a:rPr lang="en-US" sz="1200" i="1" dirty="0">
                <a:latin typeface="D2Coding" panose="020B0609020101020101" pitchFamily="49" charset="-127"/>
                <a:ea typeface="D2Coding" panose="020B0609020101020101" pitchFamily="49" charset="-127"/>
              </a:rPr>
              <a:t>IEEE Trans. Power Systems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, vol. 32, no. 2, pp. 1626–1637, 2017. </a:t>
            </a:r>
            <a:endParaRPr lang="en-US" altLang="ko-KR" sz="1200" dirty="0">
              <a:latin typeface="D2Coding" panose="020B0609020101020101" pitchFamily="49" charset="-127"/>
              <a:ea typeface="D2Coding" panose="020B0609020101020101" pitchFamily="49" charset="-127"/>
              <a:cs typeface="D2Coding" charset="-127"/>
            </a:endParaRPr>
          </a:p>
          <a:p>
            <a:pPr marL="0" indent="0">
              <a:buNone/>
            </a:pP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</a:rPr>
              <a:t>[5]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L. Roald, S. </a:t>
            </a:r>
            <a:r>
              <a:rPr 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Misra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, M. </a:t>
            </a:r>
            <a:r>
              <a:rPr 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Chertkov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, and G. Andersson, “Optimal power flow with weighted chance constraints and general policies for </a:t>
            </a:r>
            <a:b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generation control,” in </a:t>
            </a:r>
            <a:r>
              <a:rPr lang="en-US" sz="1200" i="1" dirty="0">
                <a:latin typeface="D2Coding" panose="020B0609020101020101" pitchFamily="49" charset="-127"/>
                <a:ea typeface="D2Coding" panose="020B0609020101020101" pitchFamily="49" charset="-127"/>
              </a:rPr>
              <a:t>IEEE Conference on Decision and Control (CDC)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. IEEE, 2015, pp. 6927–6933. </a:t>
            </a:r>
            <a:endParaRPr lang="en-US" altLang="ko-KR" sz="1200" dirty="0">
              <a:latin typeface="D2Coding" panose="020B0609020101020101" pitchFamily="49" charset="-127"/>
              <a:ea typeface="D2Coding" panose="020B0609020101020101" pitchFamily="49" charset="-127"/>
              <a:cs typeface="D2Coding" charset="-127"/>
            </a:endParaRPr>
          </a:p>
          <a:p>
            <a:pPr marL="0" indent="0">
              <a:buNone/>
            </a:pP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</a:rPr>
              <a:t>[6]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Y. Ng, S. </a:t>
            </a:r>
            <a:r>
              <a:rPr 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Misra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, L. A. Roald, and S. Backhaus, “Statistical learning for DC optimal power flow,” Jan. 2018. </a:t>
            </a:r>
            <a:endParaRPr lang="en-US" altLang="ko-KR" sz="1200" dirty="0">
              <a:latin typeface="D2Coding" panose="020B0609020101020101" pitchFamily="49" charset="-127"/>
              <a:ea typeface="D2Coding" panose="020B0609020101020101" pitchFamily="49" charset="-127"/>
              <a:cs typeface="D2Coding" charset="-127"/>
            </a:endParaRPr>
          </a:p>
          <a:p>
            <a:pPr marL="0" indent="0">
              <a:buNone/>
            </a:pP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</a:rPr>
              <a:t>[7]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S. </a:t>
            </a:r>
            <a:r>
              <a:rPr 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Misra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, L. Roald, and Y. Ng, “Learning for convex optimization,” </a:t>
            </a:r>
            <a:r>
              <a:rPr lang="en-US" sz="1200" i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arXiv</a:t>
            </a:r>
            <a:r>
              <a:rPr lang="en-US" sz="1200" i="1" dirty="0">
                <a:latin typeface="D2Coding" panose="020B0609020101020101" pitchFamily="49" charset="-127"/>
                <a:ea typeface="D2Coding" panose="020B0609020101020101" pitchFamily="49" charset="-127"/>
              </a:rPr>
              <a:t> preprint arXiv:1802.09639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, 2018. </a:t>
            </a:r>
          </a:p>
          <a:p>
            <a:pPr marL="0" indent="0">
              <a:buNone/>
            </a:pPr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  <a:cs typeface="D2Coding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4E50221-88C2-4005-B5EF-D66A73C8F41E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074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D2Coding" charset="-127"/>
                <a:ea typeface="D2Coding" charset="-127"/>
                <a:cs typeface="D2Coding" charset="-127"/>
              </a:rPr>
              <a:t>Contents</a:t>
            </a:r>
            <a:endParaRPr lang="ko-KR" altLang="en-US" sz="4000" b="1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This slides are about a project that is based on the content covered in </a:t>
            </a:r>
            <a:r>
              <a:rPr 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“Learning for DC-OPF: Classifying active sets using neural nets” </a:t>
            </a:r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[1].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	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Motivation &amp; Context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Problem Formulation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Proposed Method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Experiments and Results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Further Studies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>
              <a:latin typeface="D2Coding" charset="-127"/>
              <a:ea typeface="D2Coding" charset="-127"/>
              <a:cs typeface="D2Coding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This project can be found in the following git repository.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hlinkClick r:id="rId2"/>
              </a:rPr>
              <a:t>https://github.com/jhyun0919/OPF_Porject_EE394V_SPR2020</a:t>
            </a:r>
            <a:endParaRPr lang="ko-KR" altLang="en-US" dirty="0">
              <a:latin typeface="D2Coding" charset="-127"/>
              <a:ea typeface="D2Coding" charset="-127"/>
              <a:cs typeface="D2Coding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4E50221-88C2-4005-B5EF-D66A73C8F41E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330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D2Coding" charset="-127"/>
                <a:ea typeface="D2Coding" charset="-127"/>
                <a:cs typeface="D2Coding" charset="-127"/>
              </a:rPr>
              <a:t>1. Motivation &amp; Context </a:t>
            </a:r>
            <a:endParaRPr lang="ko-KR" altLang="en-US" sz="4000" b="1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b="1" i="1" dirty="0">
                <a:latin typeface="D2Coding" charset="-127"/>
                <a:ea typeface="D2Coding" charset="-127"/>
                <a:cs typeface="D2Coding" charset="-127"/>
              </a:rPr>
              <a:t>Optimal power flow</a:t>
            </a:r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 is used in power system operational planning to estimate the most economical efficiency solution while satisfying demand and safety margins.</a:t>
            </a:r>
          </a:p>
          <a:p>
            <a:pPr>
              <a:lnSpc>
                <a:spcPct val="120000"/>
              </a:lnSpc>
            </a:pPr>
            <a:endParaRPr lang="en-US" altLang="ko-KR" dirty="0">
              <a:latin typeface="D2Coding" charset="-127"/>
              <a:ea typeface="D2Coding" charset="-127"/>
              <a:cs typeface="D2Coding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Due to </a:t>
            </a:r>
            <a:r>
              <a:rPr lang="en-US" altLang="ko-KR" b="1" i="1" dirty="0">
                <a:latin typeface="D2Coding" charset="-127"/>
                <a:ea typeface="D2Coding" charset="-127"/>
                <a:cs typeface="D2Coding" charset="-127"/>
              </a:rPr>
              <a:t>increasing uncertainty and variability</a:t>
            </a:r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 in energy sources and demand, the optimal solution needs to </a:t>
            </a:r>
            <a:r>
              <a:rPr lang="en-US" altLang="ko-KR" b="1" i="1" dirty="0">
                <a:latin typeface="D2Coding" charset="-127"/>
                <a:ea typeface="D2Coding" charset="-127"/>
                <a:cs typeface="D2Coding" charset="-127"/>
              </a:rPr>
              <a:t>be updated near real-time</a:t>
            </a:r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 to respond to observed uncertainty realizations.</a:t>
            </a:r>
          </a:p>
          <a:p>
            <a:pPr>
              <a:lnSpc>
                <a:spcPct val="120000"/>
              </a:lnSpc>
            </a:pPr>
            <a:endParaRPr lang="en-US" altLang="ko-KR" dirty="0">
              <a:latin typeface="D2Coding" charset="-127"/>
              <a:ea typeface="D2Coding" charset="-127"/>
              <a:cs typeface="D2Coding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The existing method of solving the optimal problem could not cope with </a:t>
            </a:r>
            <a:r>
              <a:rPr lang="en-US" altLang="ko-KR" b="1" i="1" dirty="0">
                <a:latin typeface="D2Coding" charset="-127"/>
                <a:ea typeface="D2Coding" charset="-127"/>
                <a:cs typeface="D2Coding" charset="-127"/>
              </a:rPr>
              <a:t>frequent updating</a:t>
            </a:r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 due to the </a:t>
            </a:r>
            <a:r>
              <a:rPr lang="en-US" altLang="ko-KR" dirty="0">
                <a:solidFill>
                  <a:srgbClr val="FF0000"/>
                </a:solidFill>
                <a:latin typeface="D2Coding" charset="-127"/>
                <a:ea typeface="D2Coding" charset="-127"/>
                <a:cs typeface="D2Coding" charset="-127"/>
              </a:rPr>
              <a:t>low computational efficiency</a:t>
            </a:r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dirty="0">
              <a:latin typeface="D2Coding" charset="-127"/>
              <a:ea typeface="D2Coding" charset="-127"/>
              <a:cs typeface="D2Coding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latin typeface="D2Coding" charset="-127"/>
                <a:ea typeface="D2Coding" charset="-127"/>
                <a:cs typeface="D2Coding" charset="-127"/>
                <a:sym typeface="Wingdings" pitchFamily="2" charset="2"/>
              </a:rPr>
              <a:t> A new method is required to solve the optimal power flow problem </a:t>
            </a:r>
            <a:br>
              <a:rPr lang="en-US" altLang="ko-KR" dirty="0">
                <a:latin typeface="D2Coding" charset="-127"/>
                <a:ea typeface="D2Coding" charset="-127"/>
                <a:cs typeface="D2Coding" charset="-127"/>
                <a:sym typeface="Wingdings" pitchFamily="2" charset="2"/>
              </a:rPr>
            </a:br>
            <a:r>
              <a:rPr lang="en-US" altLang="ko-KR" dirty="0">
                <a:latin typeface="D2Coding" charset="-127"/>
                <a:ea typeface="D2Coding" charset="-127"/>
                <a:cs typeface="D2Coding" charset="-127"/>
                <a:sym typeface="Wingdings" pitchFamily="2" charset="2"/>
              </a:rPr>
              <a:t>   accurately with </a:t>
            </a:r>
            <a:r>
              <a:rPr lang="en-US" altLang="ko-KR" dirty="0">
                <a:solidFill>
                  <a:schemeClr val="accent1"/>
                </a:solidFill>
                <a:latin typeface="D2Coding" charset="-127"/>
                <a:ea typeface="D2Coding" charset="-127"/>
                <a:cs typeface="D2Coding" charset="-127"/>
                <a:sym typeface="Wingdings" pitchFamily="2" charset="2"/>
              </a:rPr>
              <a:t>high computational efficiency</a:t>
            </a:r>
            <a:r>
              <a:rPr lang="en-US" altLang="ko-KR" dirty="0">
                <a:latin typeface="D2Coding" charset="-127"/>
                <a:ea typeface="D2Coding" charset="-127"/>
                <a:cs typeface="D2Coding" charset="-127"/>
                <a:sym typeface="Wingdings" pitchFamily="2" charset="2"/>
              </a:rPr>
              <a:t>.</a:t>
            </a:r>
            <a:endParaRPr lang="ko-KR" altLang="en-US" dirty="0">
              <a:latin typeface="D2Coding" charset="-127"/>
              <a:ea typeface="D2Coding" charset="-127"/>
              <a:cs typeface="D2Coding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4E50221-88C2-4005-B5EF-D66A73C8F41E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733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D2Coding" charset="-127"/>
                <a:ea typeface="D2Coding" charset="-127"/>
                <a:cs typeface="D2Coding" charset="-127"/>
              </a:rPr>
              <a:t>2. Problem Formulation</a:t>
            </a:r>
            <a:endParaRPr lang="ko-KR" altLang="en-US" sz="4000" b="1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latin typeface="D2Coding" charset="-127"/>
                <a:ea typeface="D2Coding" charset="-127"/>
                <a:cs typeface="D2Coding" charset="-127"/>
              </a:rPr>
              <a:t>DC-OPF</a:t>
            </a:r>
          </a:p>
          <a:p>
            <a:pPr lvl="1"/>
            <a:r>
              <a:rPr lang="en-US" altLang="ko-KR" sz="2000" dirty="0" err="1">
                <a:latin typeface="D2Coding" charset="-127"/>
                <a:ea typeface="D2Coding" charset="-127"/>
                <a:cs typeface="D2Coding" charset="-127"/>
              </a:rPr>
              <a:t>ρ</a:t>
            </a:r>
            <a:r>
              <a:rPr lang="en-US" altLang="ko-KR" sz="2000" dirty="0">
                <a:latin typeface="D2Coding" charset="-127"/>
                <a:ea typeface="D2Coding" charset="-127"/>
                <a:cs typeface="D2Coding" charset="-127"/>
              </a:rPr>
              <a:t>(</a:t>
            </a:r>
            <a:r>
              <a:rPr lang="en-US" altLang="ko-KR" sz="2000" dirty="0" err="1">
                <a:latin typeface="D2Coding" charset="-127"/>
                <a:ea typeface="D2Coding" charset="-127"/>
                <a:cs typeface="D2Coding" charset="-127"/>
              </a:rPr>
              <a:t>ω</a:t>
            </a:r>
            <a:r>
              <a:rPr lang="en-US" altLang="ko-KR" sz="2000" dirty="0">
                <a:latin typeface="D2Coding" charset="-127"/>
                <a:ea typeface="D2Coding" charset="-127"/>
                <a:cs typeface="D2Coding" charset="-127"/>
              </a:rPr>
              <a:t>): Control policy</a:t>
            </a:r>
          </a:p>
          <a:p>
            <a:pPr marL="914400" lvl="2" indent="0">
              <a:buNone/>
            </a:pPr>
            <a:r>
              <a:rPr lang="en-US" altLang="ko-KR" sz="1800" dirty="0">
                <a:latin typeface="D2Coding" charset="-127"/>
                <a:ea typeface="D2Coding" charset="-127"/>
                <a:cs typeface="D2Coding" charset="-127"/>
              </a:rPr>
              <a:t>A mapping adjusts the generation in response to uncertainty realization.</a:t>
            </a:r>
          </a:p>
          <a:p>
            <a:pPr lvl="2"/>
            <a:r>
              <a:rPr lang="en-US" altLang="ko-KR" sz="1800" dirty="0">
                <a:latin typeface="D2Coding" charset="-127"/>
                <a:ea typeface="D2Coding" charset="-127"/>
                <a:cs typeface="D2Coding" charset="-127"/>
              </a:rPr>
              <a:t>parameter (given)</a:t>
            </a:r>
          </a:p>
          <a:p>
            <a:pPr lvl="3"/>
            <a:r>
              <a:rPr lang="en-US" altLang="ko-KR" sz="1600" dirty="0">
                <a:latin typeface="D2Coding" charset="-127"/>
                <a:ea typeface="D2Coding" charset="-127"/>
                <a:cs typeface="D2Coding" charset="-127"/>
              </a:rPr>
              <a:t>uncertainty realization (</a:t>
            </a:r>
            <a:r>
              <a:rPr lang="en-US" altLang="ko-KR" sz="1600" dirty="0" err="1">
                <a:latin typeface="D2Coding" charset="-127"/>
                <a:ea typeface="D2Coding" charset="-127"/>
                <a:cs typeface="D2Coding" charset="-127"/>
              </a:rPr>
              <a:t>ω</a:t>
            </a:r>
            <a:r>
              <a:rPr lang="en-US" altLang="ko-KR" sz="1600" dirty="0">
                <a:latin typeface="D2Coding" charset="-127"/>
                <a:ea typeface="D2Coding" charset="-127"/>
                <a:cs typeface="D2Coding" charset="-127"/>
              </a:rPr>
              <a:t>)</a:t>
            </a:r>
          </a:p>
          <a:p>
            <a:pPr lvl="2"/>
            <a:r>
              <a:rPr lang="en-US" altLang="ko-KR" sz="1800" dirty="0">
                <a:latin typeface="D2Coding" charset="-127"/>
                <a:ea typeface="D2Coding" charset="-127"/>
                <a:cs typeface="D2Coding" charset="-127"/>
              </a:rPr>
              <a:t>unknown variable (wanted)</a:t>
            </a:r>
          </a:p>
          <a:p>
            <a:pPr lvl="3"/>
            <a:r>
              <a:rPr lang="en-US" altLang="ko-KR" sz="1600" dirty="0">
                <a:latin typeface="D2Coding" charset="-127"/>
                <a:ea typeface="D2Coding" charset="-127"/>
                <a:cs typeface="D2Coding" charset="-127"/>
              </a:rPr>
              <a:t>optimal solution (p</a:t>
            </a:r>
            <a:r>
              <a:rPr lang="en-US" altLang="ko-KR" sz="1600" baseline="30000" dirty="0">
                <a:latin typeface="D2Coding" charset="-127"/>
                <a:ea typeface="D2Coding" charset="-127"/>
                <a:cs typeface="D2Coding" charset="-127"/>
              </a:rPr>
              <a:t>*</a:t>
            </a:r>
            <a:r>
              <a:rPr lang="en-US" altLang="ko-KR" sz="1600" dirty="0">
                <a:latin typeface="D2Coding" charset="-127"/>
                <a:ea typeface="D2Coding" charset="-127"/>
                <a:cs typeface="D2Coding" charset="-127"/>
              </a:rPr>
              <a:t>)</a:t>
            </a:r>
            <a:r>
              <a:rPr lang="en-US" altLang="ko-KR" sz="1600" dirty="0">
                <a:latin typeface="D2Coding" charset="-127"/>
                <a:ea typeface="D2Coding" charset="-127"/>
                <a:cs typeface="D2Coding" charset="-127"/>
                <a:sym typeface="Wingdings" pitchFamily="2" charset="2"/>
              </a:rPr>
              <a:t>  </a:t>
            </a:r>
          </a:p>
          <a:p>
            <a:pPr lvl="1"/>
            <a:endParaRPr lang="en-US" altLang="ko-KR" sz="2000" dirty="0">
              <a:latin typeface="D2Coding" charset="-127"/>
              <a:ea typeface="D2Coding" charset="-127"/>
              <a:cs typeface="D2Coding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4E50221-88C2-4005-B5EF-D66A73C8F41E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picture containing knife&#10;&#10;Description automatically generated">
            <a:extLst>
              <a:ext uri="{FF2B5EF4-FFF2-40B4-BE49-F238E27FC236}">
                <a16:creationId xmlns:a16="http://schemas.microsoft.com/office/drawing/2014/main" id="{D8251B94-3B2E-DB4D-905E-30FC320E3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314" y="4236178"/>
            <a:ext cx="7743372" cy="158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05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D2Coding" charset="-127"/>
                <a:ea typeface="D2Coding" charset="-127"/>
                <a:cs typeface="D2Coding" charset="-127"/>
              </a:rPr>
              <a:t>2. Problem Formulation</a:t>
            </a:r>
            <a:endParaRPr lang="ko-KR" altLang="en-US" sz="4000" b="1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latin typeface="D2Coding" charset="-127"/>
                <a:ea typeface="D2Coding" charset="-127"/>
                <a:cs typeface="D2Coding" charset="-127"/>
              </a:rPr>
              <a:t>DC-OPF</a:t>
            </a:r>
          </a:p>
          <a:p>
            <a:pPr lvl="1"/>
            <a:r>
              <a:rPr lang="en-US" altLang="ko-KR" sz="2000" dirty="0">
                <a:latin typeface="D2Coding" charset="-127"/>
                <a:ea typeface="D2Coding" charset="-127"/>
                <a:cs typeface="D2Coding" charset="-127"/>
              </a:rPr>
              <a:t>The feasible set (polytope) can be represented in matrix form.</a:t>
            </a:r>
          </a:p>
          <a:p>
            <a:endParaRPr lang="en-US" altLang="ko-KR" sz="2400" dirty="0">
              <a:latin typeface="D2Coding" charset="-127"/>
              <a:ea typeface="D2Coding" charset="-127"/>
              <a:cs typeface="D2Coding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4E50221-88C2-4005-B5EF-D66A73C8F41E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EC1F3B56-2B2C-1C48-B8A0-88C6C2C74E79}"/>
              </a:ext>
            </a:extLst>
          </p:cNvPr>
          <p:cNvGrpSpPr/>
          <p:nvPr/>
        </p:nvGrpSpPr>
        <p:grpSpPr>
          <a:xfrm>
            <a:off x="1900024" y="2454493"/>
            <a:ext cx="8391951" cy="3945075"/>
            <a:chOff x="1498499" y="2547799"/>
            <a:chExt cx="8391951" cy="3945075"/>
          </a:xfrm>
        </p:grpSpPr>
        <p:pic>
          <p:nvPicPr>
            <p:cNvPr id="6" name="Picture 5" descr="A close up of text on a white background&#10;&#10;Description automatically generated">
              <a:extLst>
                <a:ext uri="{FF2B5EF4-FFF2-40B4-BE49-F238E27FC236}">
                  <a16:creationId xmlns:a16="http://schemas.microsoft.com/office/drawing/2014/main" id="{FB62D16B-2BAC-4D4F-8B30-BD3136E7FC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8499" y="3809199"/>
              <a:ext cx="8391951" cy="2683675"/>
            </a:xfrm>
            <a:prstGeom prst="rect">
              <a:avLst/>
            </a:prstGeom>
          </p:spPr>
        </p:pic>
        <p:pic>
          <p:nvPicPr>
            <p:cNvPr id="13" name="Picture 12" descr="A picture containing knife&#10;&#10;Description automatically generated">
              <a:extLst>
                <a:ext uri="{FF2B5EF4-FFF2-40B4-BE49-F238E27FC236}">
                  <a16:creationId xmlns:a16="http://schemas.microsoft.com/office/drawing/2014/main" id="{4F177F6F-6DD1-6D4E-8DD4-5DD51BCB5A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8499" y="2547799"/>
              <a:ext cx="7299974" cy="10969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5717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D2Coding" charset="-127"/>
                <a:ea typeface="D2Coding" charset="-127"/>
                <a:cs typeface="D2Coding" charset="-127"/>
              </a:rPr>
              <a:t>2. Problem Formulation</a:t>
            </a:r>
            <a:endParaRPr lang="ko-KR" altLang="en-US" sz="4000" b="1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atin typeface="D2Coding" charset="-127"/>
                <a:ea typeface="D2Coding" charset="-127"/>
                <a:cs typeface="D2Coding" charset="-127"/>
              </a:rPr>
              <a:t>Machine learning method (direct mapping)</a:t>
            </a:r>
            <a:endParaRPr lang="en-US" altLang="ko-KR" sz="1800" i="1" dirty="0">
              <a:latin typeface="D2Coding" charset="-127"/>
              <a:ea typeface="D2Coding" charset="-127"/>
              <a:cs typeface="D2Coding" charset="-127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600" i="1" dirty="0">
                <a:latin typeface="D2Coding" charset="-127"/>
                <a:ea typeface="D2Coding" charset="-127"/>
                <a:cs typeface="D2Coding" charset="-127"/>
              </a:rPr>
              <a:t>Uncertainty realization </a:t>
            </a:r>
            <a:r>
              <a:rPr lang="en-US" altLang="ko-KR" sz="1600" i="1" dirty="0">
                <a:latin typeface="D2Coding" charset="-127"/>
                <a:ea typeface="D2Coding" charset="-127"/>
                <a:cs typeface="D2Coding" charset="-127"/>
                <a:sym typeface="Wingdings" pitchFamily="2" charset="2"/>
              </a:rPr>
              <a:t> </a:t>
            </a:r>
            <a:r>
              <a:rPr lang="en-US" altLang="ko-KR" sz="1600" i="1" dirty="0">
                <a:latin typeface="D2Coding" charset="-127"/>
                <a:ea typeface="D2Coding" charset="-127"/>
                <a:cs typeface="D2Coding" charset="-127"/>
              </a:rPr>
              <a:t>[ML Predictor] </a:t>
            </a:r>
            <a:r>
              <a:rPr lang="en-US" altLang="ko-KR" sz="1600" i="1" dirty="0">
                <a:latin typeface="D2Coding" charset="-127"/>
                <a:ea typeface="D2Coding" charset="-127"/>
                <a:cs typeface="D2Coding" charset="-127"/>
                <a:sym typeface="Wingdings" pitchFamily="2" charset="2"/>
              </a:rPr>
              <a:t> Optimal solution</a:t>
            </a:r>
            <a:r>
              <a:rPr lang="en-US" altLang="ko-KR" sz="1600" dirty="0">
                <a:latin typeface="D2Coding" charset="-127"/>
                <a:ea typeface="D2Coding" charset="-127"/>
                <a:cs typeface="D2Coding" charset="-127"/>
                <a:sym typeface="Wingdings" pitchFamily="2" charset="2"/>
              </a:rPr>
              <a:t>.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600" dirty="0">
              <a:latin typeface="D2Coding" charset="-127"/>
              <a:ea typeface="D2Coding" charset="-127"/>
              <a:cs typeface="D2Coding" charset="-127"/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r>
              <a:rPr lang="en-US" altLang="ko-KR" sz="1800" dirty="0">
                <a:latin typeface="D2Coding" charset="-127"/>
                <a:ea typeface="D2Coding" charset="-127"/>
                <a:cs typeface="D2Coding" charset="-127"/>
              </a:rPr>
              <a:t>Ensemble control policy [6][7]</a:t>
            </a:r>
            <a:endParaRPr lang="en-US" altLang="ko-KR" sz="1600" i="1" dirty="0">
              <a:latin typeface="D2Coding" charset="-127"/>
              <a:ea typeface="D2Coding" charset="-127"/>
              <a:cs typeface="D2Coding" charset="-127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600" i="1" dirty="0">
                <a:latin typeface="D2Coding" charset="-127"/>
                <a:ea typeface="D2Coding" charset="-127"/>
                <a:cs typeface="D2Coding" charset="-127"/>
              </a:rPr>
              <a:t>Uncertainty realization </a:t>
            </a:r>
            <a:r>
              <a:rPr lang="en-US" altLang="ko-KR" sz="1600" i="1" dirty="0">
                <a:latin typeface="D2Coding" charset="-127"/>
                <a:ea typeface="D2Coding" charset="-127"/>
                <a:cs typeface="D2Coding" charset="-127"/>
                <a:sym typeface="Wingdings" pitchFamily="2" charset="2"/>
              </a:rPr>
              <a:t> [</a:t>
            </a:r>
            <a:r>
              <a:rPr lang="en-US" altLang="ko-KR" sz="1600" i="1" dirty="0">
                <a:highlight>
                  <a:srgbClr val="FFFF00"/>
                </a:highlight>
                <a:latin typeface="D2Coding" charset="-127"/>
                <a:ea typeface="D2Coding" charset="-127"/>
                <a:cs typeface="D2Coding" charset="-127"/>
                <a:sym typeface="Wingdings" pitchFamily="2" charset="2"/>
              </a:rPr>
              <a:t>Searching Algorithm</a:t>
            </a:r>
            <a:r>
              <a:rPr lang="en-US" altLang="ko-KR" sz="1600" i="1" dirty="0">
                <a:latin typeface="D2Coding" charset="-127"/>
                <a:ea typeface="D2Coding" charset="-127"/>
                <a:cs typeface="D2Coding" charset="-127"/>
                <a:sym typeface="Wingdings" pitchFamily="2" charset="2"/>
              </a:rPr>
              <a:t>]  </a:t>
            </a:r>
            <a:r>
              <a:rPr lang="en-US" altLang="ko-KR" sz="1600" i="1" u="sng" dirty="0">
                <a:latin typeface="D2Coding" charset="-127"/>
                <a:ea typeface="D2Coding" charset="-127"/>
                <a:cs typeface="D2Coding" charset="-127"/>
                <a:sym typeface="Wingdings" pitchFamily="2" charset="2"/>
              </a:rPr>
              <a:t>Active constraints</a:t>
            </a:r>
            <a:r>
              <a:rPr lang="en-US" altLang="ko-KR" sz="1600" i="1" dirty="0">
                <a:latin typeface="D2Coding" charset="-127"/>
                <a:ea typeface="D2Coding" charset="-127"/>
                <a:cs typeface="D2Coding" charset="-127"/>
                <a:sym typeface="Wingdings" pitchFamily="2" charset="2"/>
              </a:rPr>
              <a:t>  Optimal solution</a:t>
            </a:r>
            <a:r>
              <a:rPr lang="en-US" altLang="ko-KR" sz="1600" dirty="0">
                <a:latin typeface="D2Coding" charset="-127"/>
                <a:ea typeface="D2Coding" charset="-127"/>
                <a:cs typeface="D2Coding" charset="-127"/>
                <a:sym typeface="Wingdings" pitchFamily="2" charset="2"/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lang="en-US" altLang="ko-KR" sz="1600" dirty="0">
                <a:latin typeface="D2Coding" charset="-127"/>
                <a:ea typeface="D2Coding" charset="-127"/>
                <a:cs typeface="D2Coding" charset="-127"/>
                <a:sym typeface="Wingdings" pitchFamily="2" charset="2"/>
              </a:rPr>
              <a:t>The </a:t>
            </a:r>
            <a:r>
              <a:rPr lang="en-US" altLang="ko-KR" sz="1600" u="sng" dirty="0">
                <a:latin typeface="D2Coding" charset="-127"/>
                <a:ea typeface="D2Coding" charset="-127"/>
                <a:cs typeface="D2Coding" charset="-127"/>
                <a:sym typeface="Wingdings" pitchFamily="2" charset="2"/>
              </a:rPr>
              <a:t>active set approach</a:t>
            </a:r>
            <a:r>
              <a:rPr lang="en-US" altLang="ko-KR" sz="1600" dirty="0">
                <a:latin typeface="D2Coding" charset="-127"/>
                <a:ea typeface="D2Coding" charset="-127"/>
                <a:cs typeface="D2Coding" charset="-127"/>
                <a:sym typeface="Wingdings" pitchFamily="2" charset="2"/>
              </a:rPr>
              <a:t> for optimal solution relies on two observation. </a:t>
            </a:r>
          </a:p>
          <a:p>
            <a:pPr lvl="2">
              <a:lnSpc>
                <a:spcPct val="100000"/>
              </a:lnSpc>
            </a:pPr>
            <a:r>
              <a:rPr lang="en-US" altLang="ko-KR" sz="1400" dirty="0">
                <a:latin typeface="D2Coding" charset="-127"/>
                <a:ea typeface="D2Coding" charset="-127"/>
                <a:cs typeface="D2Coding" charset="-127"/>
                <a:sym typeface="Wingdings" pitchFamily="2" charset="2"/>
              </a:rPr>
              <a:t>For typical uncertainty distributions</a:t>
            </a:r>
            <a:r>
              <a:rPr lang="el-GR" altLang="ko-KR" sz="1400" dirty="0">
                <a:latin typeface="D2Coding" charset="-127"/>
                <a:ea typeface="D2Coding" charset="-127"/>
                <a:cs typeface="D2Coding" charset="-127"/>
                <a:sym typeface="Wingdings" pitchFamily="2" charset="2"/>
              </a:rPr>
              <a:t> </a:t>
            </a:r>
            <a:r>
              <a:rPr lang="en-US" altLang="ko-KR" sz="1400" dirty="0">
                <a:latin typeface="D2Coding" charset="-127"/>
                <a:ea typeface="D2Coding" charset="-127"/>
                <a:cs typeface="D2Coding" charset="-127"/>
                <a:sym typeface="Wingdings" pitchFamily="2" charset="2"/>
              </a:rPr>
              <a:t>of the random vector </a:t>
            </a:r>
            <a:r>
              <a:rPr lang="el-GR" altLang="ko-KR" sz="1400" dirty="0">
                <a:latin typeface="D2Coding" charset="-127"/>
                <a:ea typeface="D2Coding" charset="-127"/>
                <a:cs typeface="D2Coding" charset="-127"/>
                <a:sym typeface="Wingdings" pitchFamily="2" charset="2"/>
              </a:rPr>
              <a:t>ω, </a:t>
            </a:r>
            <a:r>
              <a:rPr lang="en-US" altLang="ko-KR" sz="1400" dirty="0">
                <a:latin typeface="D2Coding" charset="-127"/>
                <a:ea typeface="D2Coding" charset="-127"/>
                <a:cs typeface="D2Coding" charset="-127"/>
                <a:sym typeface="Wingdings" pitchFamily="2" charset="2"/>
              </a:rPr>
              <a:t>only a few of the active sets are realized.</a:t>
            </a:r>
          </a:p>
          <a:p>
            <a:pPr lvl="2">
              <a:lnSpc>
                <a:spcPct val="100000"/>
              </a:lnSpc>
            </a:pPr>
            <a:r>
              <a:rPr lang="en-US" altLang="ko-KR" sz="1400" dirty="0">
                <a:latin typeface="D2Coding" charset="-127"/>
                <a:ea typeface="D2Coding" charset="-127"/>
                <a:cs typeface="D2Coding" charset="-127"/>
                <a:sym typeface="Wingdings" pitchFamily="2" charset="2"/>
              </a:rPr>
              <a:t>The optimal solutions to linear programs lie at extreme points of the feasible polytope.</a:t>
            </a:r>
          </a:p>
          <a:p>
            <a:pPr lvl="2">
              <a:lnSpc>
                <a:spcPct val="100000"/>
              </a:lnSpc>
            </a:pPr>
            <a:endParaRPr lang="en-US" altLang="ko-KR" sz="1200" dirty="0">
              <a:latin typeface="D2Coding" charset="-127"/>
              <a:ea typeface="D2Coding" charset="-127"/>
              <a:cs typeface="D2Coding" charset="-127"/>
              <a:sym typeface="Wingdings" pitchFamily="2" charset="2"/>
            </a:endParaRPr>
          </a:p>
          <a:p>
            <a:pPr lvl="1">
              <a:lnSpc>
                <a:spcPct val="100000"/>
              </a:lnSpc>
            </a:pPr>
            <a:endParaRPr lang="en-US" altLang="ko-KR" sz="1600" dirty="0">
              <a:latin typeface="D2Coding" charset="-127"/>
              <a:ea typeface="D2Coding" charset="-127"/>
              <a:cs typeface="D2Coding" charset="-127"/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endParaRPr lang="en-US" altLang="ko-KR" sz="2000" dirty="0">
              <a:latin typeface="D2Coding" charset="-127"/>
              <a:ea typeface="D2Coding" charset="-127"/>
              <a:cs typeface="D2Coding" charset="-127"/>
              <a:sym typeface="Wingdings" pitchFamily="2" charset="2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800" dirty="0">
              <a:latin typeface="D2Coding" charset="-127"/>
              <a:ea typeface="D2Coding" charset="-127"/>
              <a:cs typeface="D2Coding" charset="-127"/>
              <a:sym typeface="Wingdings" pitchFamily="2" charset="2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800" dirty="0">
              <a:latin typeface="D2Coding" charset="-127"/>
              <a:ea typeface="D2Coding" charset="-127"/>
              <a:cs typeface="D2Coding" charset="-127"/>
              <a:sym typeface="Wingdings" pitchFamily="2" charset="2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800" dirty="0">
              <a:latin typeface="D2Coding" charset="-127"/>
              <a:ea typeface="D2Coding" charset="-127"/>
              <a:cs typeface="D2Coding" charset="-127"/>
            </a:endParaRPr>
          </a:p>
          <a:p>
            <a:pPr>
              <a:lnSpc>
                <a:spcPct val="100000"/>
              </a:lnSpc>
            </a:pPr>
            <a:endParaRPr lang="ko-KR" altLang="en-US" sz="2000" dirty="0">
              <a:latin typeface="D2Coding" charset="-127"/>
              <a:ea typeface="D2Coding" charset="-127"/>
              <a:cs typeface="D2Coding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4E50221-88C2-4005-B5EF-D66A73C8F41E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1990E86-D9A8-2F46-AA4B-1D1C7B3FE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548" y="4289240"/>
            <a:ext cx="7828903" cy="2377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353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D2Coding" charset="-127"/>
                <a:ea typeface="D2Coding" charset="-127"/>
                <a:cs typeface="D2Coding" charset="-127"/>
              </a:rPr>
              <a:t>3. Proposed Method</a:t>
            </a:r>
            <a:endParaRPr lang="ko-KR" altLang="en-US" sz="4000" b="1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en-US" altLang="ko-KR" dirty="0">
              <a:latin typeface="D2Coding" charset="-127"/>
              <a:ea typeface="D2Coding" charset="-127"/>
              <a:cs typeface="D2Coding" charset="-127"/>
            </a:endParaRPr>
          </a:p>
          <a:p>
            <a:pPr>
              <a:lnSpc>
                <a:spcPct val="100000"/>
              </a:lnSpc>
            </a:pPr>
            <a:endParaRPr lang="en-US" altLang="ko-KR" dirty="0">
              <a:latin typeface="D2Coding" charset="-127"/>
              <a:ea typeface="D2Coding" charset="-127"/>
              <a:cs typeface="D2Coding" charset="-127"/>
            </a:endParaRPr>
          </a:p>
          <a:p>
            <a:pPr>
              <a:lnSpc>
                <a:spcPct val="100000"/>
              </a:lnSpc>
            </a:pPr>
            <a:endParaRPr lang="en-US" altLang="ko-KR" dirty="0">
              <a:latin typeface="D2Coding" charset="-127"/>
              <a:ea typeface="D2Coding" charset="-127"/>
              <a:cs typeface="D2Coding" charset="-127"/>
            </a:endParaRPr>
          </a:p>
          <a:p>
            <a:pPr>
              <a:lnSpc>
                <a:spcPct val="100000"/>
              </a:lnSpc>
            </a:pPr>
            <a:endParaRPr lang="ko-KR" altLang="en-US" dirty="0">
              <a:latin typeface="D2Coding" charset="-127"/>
              <a:ea typeface="D2Coding" charset="-127"/>
              <a:cs typeface="D2Coding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4E50221-88C2-4005-B5EF-D66A73C8F41E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Content Placeholder 5">
            <a:extLst>
              <a:ext uri="{FF2B5EF4-FFF2-40B4-BE49-F238E27FC236}">
                <a16:creationId xmlns:a16="http://schemas.microsoft.com/office/drawing/2014/main" id="{62644ACF-C271-B041-92E1-2213CB4718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1196945"/>
              </p:ext>
            </p:extLst>
          </p:nvPr>
        </p:nvGraphicFramePr>
        <p:xfrm>
          <a:off x="838200" y="1379537"/>
          <a:ext cx="10515600" cy="23788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4261">
                  <a:extLst>
                    <a:ext uri="{9D8B030D-6E8A-4147-A177-3AD203B41FA5}">
                      <a16:colId xmlns:a16="http://schemas.microsoft.com/office/drawing/2014/main" val="1588115059"/>
                    </a:ext>
                  </a:extLst>
                </a:gridCol>
                <a:gridCol w="4223288">
                  <a:extLst>
                    <a:ext uri="{9D8B030D-6E8A-4147-A177-3AD203B41FA5}">
                      <a16:colId xmlns:a16="http://schemas.microsoft.com/office/drawing/2014/main" val="1130711476"/>
                    </a:ext>
                  </a:extLst>
                </a:gridCol>
                <a:gridCol w="4488051">
                  <a:extLst>
                    <a:ext uri="{9D8B030D-6E8A-4147-A177-3AD203B41FA5}">
                      <a16:colId xmlns:a16="http://schemas.microsoft.com/office/drawing/2014/main" val="1512207653"/>
                    </a:ext>
                  </a:extLst>
                </a:gridCol>
              </a:tblGrid>
              <a:tr h="550002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ML method (direct mapping)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Ensemble control policy</a:t>
                      </a:r>
                      <a:r>
                        <a:rPr lang="ko-KR" altLang="en-US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[6][7]</a:t>
                      </a:r>
                      <a:endParaRPr lang="en-US" b="1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36104"/>
                  </a:ext>
                </a:extLst>
              </a:tr>
              <a:tr h="49797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Advantages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High computational efficiency at inference stage.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High accuracy by identifying the relevant constraints at the </a:t>
                      </a:r>
                      <a:b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</a:br>
                      <a: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optimal.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346023"/>
                  </a:ext>
                </a:extLst>
              </a:tr>
              <a:tr h="49797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Disadvantages </a:t>
                      </a:r>
                    </a:p>
                  </a:txBody>
                  <a:tcPr anchor="ctr">
                    <a:solidFill>
                      <a:srgbClr val="FF0000">
                        <a:alpha val="152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Low performance when the size of training data is not large </a:t>
                      </a:r>
                      <a:b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</a:br>
                      <a: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enough.</a:t>
                      </a:r>
                    </a:p>
                  </a:txBody>
                  <a:tcPr>
                    <a:solidFill>
                      <a:srgbClr val="FF0000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Low computational efficiency due to the exhaustive searching </a:t>
                      </a:r>
                      <a:b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</a:br>
                      <a: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algorithm.</a:t>
                      </a:r>
                    </a:p>
                  </a:txBody>
                  <a:tcPr>
                    <a:solidFill>
                      <a:srgbClr val="FF0000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10959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F66C07C-E573-114D-AF9E-0B38251D60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664242"/>
              </p:ext>
            </p:extLst>
          </p:nvPr>
        </p:nvGraphicFramePr>
        <p:xfrm>
          <a:off x="838200" y="4052802"/>
          <a:ext cx="10515600" cy="2371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4261">
                  <a:extLst>
                    <a:ext uri="{9D8B030D-6E8A-4147-A177-3AD203B41FA5}">
                      <a16:colId xmlns:a16="http://schemas.microsoft.com/office/drawing/2014/main" val="2436849624"/>
                    </a:ext>
                  </a:extLst>
                </a:gridCol>
                <a:gridCol w="8711339">
                  <a:extLst>
                    <a:ext uri="{9D8B030D-6E8A-4147-A177-3AD203B41FA5}">
                      <a16:colId xmlns:a16="http://schemas.microsoft.com/office/drawing/2014/main" val="2378704240"/>
                    </a:ext>
                  </a:extLst>
                </a:gridCol>
              </a:tblGrid>
              <a:tr h="23712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Proposed </a:t>
                      </a:r>
                      <a:br>
                        <a:rPr lang="en-US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</a:br>
                      <a:r>
                        <a:rPr lang="en-US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Method</a:t>
                      </a:r>
                      <a:r>
                        <a:rPr lang="ko-KR" altLang="en-US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endParaRPr lang="en-US" b="1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Ø"/>
                      </a:pPr>
                      <a: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Use a NNs classifier for identifying the relevant constraints at the </a:t>
                      </a:r>
                      <a:b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</a:br>
                      <a: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optimal.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Use a NNs classifier instead of the exhaustive searching algorithm. </a:t>
                      </a:r>
                      <a:b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</a:br>
                      <a: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  <a:sym typeface="Wingdings" pitchFamily="2" charset="2"/>
                        </a:rPr>
                        <a:t> </a:t>
                      </a:r>
                      <a: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High computational efficiency.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Map from the uncertainty realization to the active constraints set </a:t>
                      </a:r>
                      <a:b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</a:br>
                      <a: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at optimality instead of the optimal solution (direct mapping). </a:t>
                      </a:r>
                      <a:b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</a:br>
                      <a: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  <a:sym typeface="Wingdings" pitchFamily="2" charset="2"/>
                        </a:rPr>
                        <a:t> G</a:t>
                      </a:r>
                      <a: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uarantee the satisfactory performance.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622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912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D2Coding" charset="-127"/>
                <a:ea typeface="D2Coding" charset="-127"/>
                <a:cs typeface="D2Coding" charset="-127"/>
              </a:rPr>
              <a:t>4. Experiments and Results</a:t>
            </a:r>
            <a:endParaRPr lang="ko-KR" altLang="en-US" sz="4000" b="1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D2Coding" charset="-127"/>
                <a:ea typeface="D2Coding" charset="-127"/>
                <a:cs typeface="D2Coding" charset="-127"/>
              </a:rPr>
              <a:t>NN architecture</a:t>
            </a:r>
          </a:p>
          <a:p>
            <a:pPr marL="457200" lvl="1" indent="0">
              <a:buNone/>
            </a:pPr>
            <a:endParaRPr lang="ko-KR" altLang="en-US" sz="1800" dirty="0">
              <a:latin typeface="D2Coding" charset="-127"/>
              <a:ea typeface="D2Coding" charset="-127"/>
              <a:cs typeface="D2Coding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4E50221-88C2-4005-B5EF-D66A73C8F41E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BC9D7F28-2123-664B-BBE4-16A43224D7F5}"/>
              </a:ext>
            </a:extLst>
          </p:cNvPr>
          <p:cNvGrpSpPr/>
          <p:nvPr/>
        </p:nvGrpSpPr>
        <p:grpSpPr>
          <a:xfrm>
            <a:off x="940928" y="4531373"/>
            <a:ext cx="4572000" cy="2221992"/>
            <a:chOff x="838200" y="3429000"/>
            <a:chExt cx="6119036" cy="2971800"/>
          </a:xfrm>
        </p:grpSpPr>
        <p:pic>
          <p:nvPicPr>
            <p:cNvPr id="6" name="Picture 5" descr="A close up of a map&#10;&#10;Description automatically generated">
              <a:extLst>
                <a:ext uri="{FF2B5EF4-FFF2-40B4-BE49-F238E27FC236}">
                  <a16:creationId xmlns:a16="http://schemas.microsoft.com/office/drawing/2014/main" id="{27B6621A-996B-464C-B354-DA048DC6D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3429000"/>
              <a:ext cx="6119036" cy="29718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CBFB455-F9AD-D845-8B44-F0F7D15F8361}"/>
                </a:ext>
              </a:extLst>
            </p:cNvPr>
            <p:cNvSpPr/>
            <p:nvPr/>
          </p:nvSpPr>
          <p:spPr>
            <a:xfrm rot="16200000">
              <a:off x="5204151" y="4879925"/>
              <a:ext cx="1567542" cy="3778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D2Coding" panose="020B0609020101020101" pitchFamily="49" charset="-127"/>
                  <a:ea typeface="D2Coding" panose="020B0609020101020101" pitchFamily="49" charset="-127"/>
                </a:rPr>
                <a:t>SIGMOID</a:t>
              </a:r>
            </a:p>
          </p:txBody>
        </p:sp>
      </p:grp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B486547A-C0A0-4D40-A9DE-7B0FA8953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28" y="1717380"/>
            <a:ext cx="4572000" cy="22204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F2E597-55A5-B641-A009-1B702625B1B9}"/>
              </a:ext>
            </a:extLst>
          </p:cNvPr>
          <p:cNvSpPr txBox="1"/>
          <p:nvPr/>
        </p:nvSpPr>
        <p:spPr>
          <a:xfrm>
            <a:off x="5744421" y="1512736"/>
            <a:ext cx="56093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Input: </a:t>
            </a:r>
            <a:r>
              <a:rPr lang="en-US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x</a:t>
            </a:r>
            <a:r>
              <a:rPr lang="en-US" sz="1600" baseline="-25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endParaRPr lang="en-US" sz="1600" baseline="-25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Uncertainty realization.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Output: </a:t>
            </a:r>
            <a:r>
              <a:rPr lang="en-US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y</a:t>
            </a:r>
            <a:r>
              <a:rPr lang="en-US" sz="1600" baseline="-25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k</a:t>
            </a:r>
            <a:r>
              <a:rPr lang="en-US" sz="1600" baseline="-25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{active constraints </a:t>
            </a:r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  <a:sym typeface="Wingdings" pitchFamily="2" charset="2"/>
              </a:rPr>
              <a:t> 0 ~ 1</a:t>
            </a:r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Probability for each active constraints.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Further study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Build </a:t>
            </a:r>
            <a:r>
              <a:rPr lang="en-US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set of parallel binary classifiers</a:t>
            </a:r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to predict the status of each individual </a:t>
            </a:r>
            <a:b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constraint separately.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  <a:sym typeface="Wingdings" pitchFamily="2" charset="2"/>
              </a:rPr>
              <a:t>It </a:t>
            </a:r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will be an approach to develop a deeper </a:t>
            </a:r>
            <a:b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understanding of various operational patterns, </a:t>
            </a:r>
            <a:b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such as clustering of constraints.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F924B28B-E85A-D846-849B-7181B14850E8}"/>
              </a:ext>
            </a:extLst>
          </p:cNvPr>
          <p:cNvSpPr/>
          <p:nvPr/>
        </p:nvSpPr>
        <p:spPr>
          <a:xfrm>
            <a:off x="4526688" y="3967478"/>
            <a:ext cx="523982" cy="5342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ED7A54-577E-194C-B377-24D85931A184}"/>
              </a:ext>
            </a:extLst>
          </p:cNvPr>
          <p:cNvSpPr txBox="1"/>
          <p:nvPr/>
        </p:nvSpPr>
        <p:spPr>
          <a:xfrm>
            <a:off x="5744420" y="4958724"/>
            <a:ext cx="56093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sz="1600" b="1" dirty="0">
                <a:latin typeface="D2Coding" panose="020B0609020101020101" pitchFamily="49" charset="-127"/>
                <a:ea typeface="D2Coding" panose="020B0609020101020101" pitchFamily="49" charset="-127"/>
              </a:rPr>
              <a:t>Personal project</a:t>
            </a:r>
            <a:r>
              <a:rPr lang="en-US" altLang="ko-KR" sz="1600" b="1" dirty="0"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  <a:endParaRPr lang="en-US" sz="16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Input: </a:t>
            </a:r>
            <a:r>
              <a:rPr lang="en-US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x</a:t>
            </a:r>
            <a:r>
              <a:rPr lang="en-US" sz="1600" baseline="-25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endParaRPr lang="en-US" sz="1600" baseline="-25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Uncertainty realization.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Output: </a:t>
            </a:r>
            <a:r>
              <a:rPr lang="en-US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y</a:t>
            </a:r>
            <a:r>
              <a:rPr lang="en-US" sz="1600" baseline="-25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k</a:t>
            </a:r>
            <a:r>
              <a:rPr lang="en-US" sz="1600" baseline="-25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{all active constraints </a:t>
            </a:r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  <a:sym typeface="Wingdings" pitchFamily="2" charset="2"/>
              </a:rPr>
              <a:t> 0 or 1</a:t>
            </a:r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en-US" sz="1600" baseline="-25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Whether constraint is active.</a:t>
            </a:r>
          </a:p>
        </p:txBody>
      </p:sp>
    </p:spTree>
    <p:extLst>
      <p:ext uri="{BB962C8B-B14F-4D97-AF65-F5344CB8AC3E}">
        <p14:creationId xmlns:p14="http://schemas.microsoft.com/office/powerpoint/2010/main" val="1946192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D2Coding" charset="-127"/>
                <a:ea typeface="D2Coding" charset="-127"/>
                <a:cs typeface="D2Coding" charset="-127"/>
              </a:rPr>
              <a:t>4. Experiments and Results</a:t>
            </a:r>
            <a:endParaRPr lang="ko-KR" altLang="en-US" sz="4000" b="1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/>
          <a:lstStyle/>
          <a:p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Classification performance</a:t>
            </a:r>
            <a:endParaRPr lang="ko-KR" altLang="en-US" dirty="0">
              <a:latin typeface="D2Coding" charset="-127"/>
              <a:ea typeface="D2Coding" charset="-127"/>
              <a:cs typeface="D2Coding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4E50221-88C2-4005-B5EF-D66A73C8F41E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741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10242</TotalTime>
  <Words>905</Words>
  <Application>Microsoft Macintosh PowerPoint</Application>
  <PresentationFormat>Widescreen</PresentationFormat>
  <Paragraphs>96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D2Coding</vt:lpstr>
      <vt:lpstr>맑은 고딕</vt:lpstr>
      <vt:lpstr>Arial</vt:lpstr>
      <vt:lpstr>Wingdings</vt:lpstr>
      <vt:lpstr>Office 테마</vt:lpstr>
      <vt:lpstr>EE394V Project  Learning for DC-OPF:  Classifying active sets using neural nets</vt:lpstr>
      <vt:lpstr>Contents</vt:lpstr>
      <vt:lpstr>1. Motivation &amp; Context </vt:lpstr>
      <vt:lpstr>2. Problem Formulation</vt:lpstr>
      <vt:lpstr>2. Problem Formulation</vt:lpstr>
      <vt:lpstr>2. Problem Formulation</vt:lpstr>
      <vt:lpstr>3. Proposed Method</vt:lpstr>
      <vt:lpstr>4. Experiments and Results</vt:lpstr>
      <vt:lpstr>4. Experiments and Results</vt:lpstr>
      <vt:lpstr>4. Experiments and Results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JeeHyun Park</dc:creator>
  <cp:lastModifiedBy>Park JeeHyun</cp:lastModifiedBy>
  <cp:revision>77</cp:revision>
  <dcterms:created xsi:type="dcterms:W3CDTF">2017-09-04T00:01:07Z</dcterms:created>
  <dcterms:modified xsi:type="dcterms:W3CDTF">2020-05-05T06:51:54Z</dcterms:modified>
</cp:coreProperties>
</file>