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71" r:id="rId5"/>
    <p:sldId id="272" r:id="rId6"/>
    <p:sldId id="282" r:id="rId7"/>
    <p:sldId id="283" r:id="rId8"/>
    <p:sldId id="266" r:id="rId9"/>
    <p:sldId id="284" r:id="rId10"/>
    <p:sldId id="267" r:id="rId11"/>
    <p:sldId id="275" r:id="rId12"/>
    <p:sldId id="276" r:id="rId13"/>
    <p:sldId id="279" r:id="rId14"/>
    <p:sldId id="280" r:id="rId15"/>
    <p:sldId id="269" r:id="rId16"/>
    <p:sldId id="285" r:id="rId17"/>
    <p:sldId id="281" r:id="rId18"/>
    <p:sldId id="264" r:id="rId19"/>
    <p:sldId id="265" r:id="rId20"/>
    <p:sldId id="2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7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9F99E-8FC3-4F46-BA84-B9BD6B4E2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D7A503-070E-453A-A424-A69BF150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68AFA-A6E0-4C55-B810-CCBA2ECD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A78F0-9D9F-4EAB-83CC-2949EEE5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DA2D7-9E08-4172-B3DC-9AD2EF3E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70F11-73BA-487F-871E-8455BFB1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0ABB8-5A11-4D61-9603-5958FDE06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C6B2C-A75F-4EBE-AAC1-1DB08FF4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E3142-BE4C-4B23-A615-076C0B9D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568BE-7A40-4716-93D6-F0AA2EAD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8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1A42F2-CCED-4AB0-A962-653BDEB55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A7AF3E-6F4B-455B-9660-239009E50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9AFC7-40EB-4EB5-9144-9C0A5FB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200EB-919B-4315-9BEC-E0DDD2E2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FD83D-1F14-4CDC-B37B-2FC53330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6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C134C-62DE-4357-9721-C6307B9B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E7B9A-30BD-4DD0-9A74-33411FD0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996BA-5A68-4D62-9C34-64B4E1EE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E08E5-2DD6-42E4-A50F-BEF3B399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AAF52-AA26-45A0-8E32-61A2F351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85B44-2464-4B14-B47E-9FE00BD4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8E9C8-311B-47F1-8C45-50334E6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49701-5097-4756-85EF-9993A48F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28E97-2E76-4721-97A2-444BBB90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91DA9-50B1-441E-B89E-B79A1937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73E48-9C8A-4FFE-8906-B235B594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9EB96-2B6D-4A23-9001-F7A39EBCA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35ACC-6DF9-4624-AE79-9079A42BF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EEBA5-A398-4B52-BAF0-C399EEFF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6F078-2B96-4906-9DB3-1C78FAE9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D24EC-F8EA-45D9-BD52-B05B7728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3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23BD8-E1AA-4595-9E51-87848BD7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42871-AF4F-4D22-991E-47A528C06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00B61-786B-41F8-A830-A881F9169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78E2AB-B507-4EDB-AE26-359393748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3A50E6-DE1D-4D82-AAEB-953F7EE9C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80F8A0-DF37-4273-966D-D46C5353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6B9715-C008-496F-A9AD-F4714DCA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6ABAD5-EB05-4C1C-9FBF-D0FE785D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2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CDDA8-C8ED-4E17-B4C6-880EE0CD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577247-360E-4536-B240-DFC88A36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4E4055-A94E-4D0F-B0F3-5D57D3D4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DC248D-55F1-4D70-A929-1A2484A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A19C1F-CA9A-4BD3-B160-6D573CFA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F788A6-BD57-4956-A97A-E394419C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2AF659-7C28-40EA-8D4D-D72D4641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3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11AFB-21CA-46D9-AD36-B24C9012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1FED7-4C5E-45C8-9E70-4C8488A30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C0AA6-0C64-40D9-8B5B-BCF00E48E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C5655-7E71-4DB2-AFB6-305461E9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430242-7D65-4B1A-9686-FA805425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364A9-5675-4006-961D-6F57307F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8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7E319-6F52-4A2D-877D-8024987B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8DBA68-208A-4665-AB1D-75689A8F3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73E795-24A9-47CB-8569-6A8BBC30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BEEB1-E870-4FC1-99F5-6A279D0C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DE000-92CF-41A3-B90B-A15A5F0C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BF034-FAAC-4ED7-A947-9614E71C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5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6961F-CE17-41C1-B870-1C2D42B7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25A21-7CC9-4486-8FF7-76D275817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0AE08-AE86-40ED-A5B6-3C33B7837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7F239-EE01-4A70-A7D1-E3DF21DB9FCB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3573F-FC06-481B-BD7F-1FE92F65F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443A0-5A51-4E7B-B91D-FF12D4CCF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hyun0919/OPF_Porject_EE394V_SPR202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0B53-0965-408E-A78D-4BD742024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  <a:t>EE394V Project</a:t>
            </a:r>
            <a:b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</a:br>
            <a:b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</a:br>
            <a: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  <a:t>Learning for DC-OPF: </a:t>
            </a:r>
            <a:b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</a:br>
            <a: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  <a:t>Classifying active sets using neural nets</a:t>
            </a:r>
            <a:endParaRPr lang="ko-KR" altLang="en-US" sz="36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2F529E-C580-4396-B5D8-BF2B6654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-</a:t>
            </a: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Slides by Park JeeHyun</a:t>
            </a: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05</a:t>
            </a:r>
            <a:r>
              <a:rPr lang="ko-KR" altLang="en-US" dirty="0">
                <a:latin typeface="D2Coding" charset="-127"/>
                <a:ea typeface="D2Coding" charset="-127"/>
                <a:cs typeface="D2Coding" charset="-127"/>
              </a:rPr>
              <a:t> </a:t>
            </a:r>
            <a:r>
              <a:rPr lang="en-US" altLang="ko-KR">
                <a:latin typeface="D2Coding" charset="-127"/>
                <a:ea typeface="D2Coding" charset="-127"/>
                <a:cs typeface="D2Coding" charset="-127"/>
              </a:rPr>
              <a:t>APR 20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42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3. Numerical Experiments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Set up OPF test-cases for the learning.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Check probability distribution of active sets of different OPF test-cases.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Observation of the change of accuracy according to the number of layers of fully connected (FCN) layers.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Check accuracy of active set top-K classification for different test cases with change in training data set size.</a:t>
            </a:r>
          </a:p>
          <a:p>
            <a:pPr marL="514350" indent="-514350">
              <a:buFont typeface="+mj-lt"/>
              <a:buAutoNum type="arabicParenR"/>
            </a:pP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77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3.1) </a:t>
            </a: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Set up OPF test-cases for the learning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0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3.2) P</a:t>
            </a: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robability distribution of active sets of different OPF </a:t>
            </a:r>
            <a:b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 test-cases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19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3.3)</a:t>
            </a:r>
            <a:r>
              <a:rPr lang="ko-KR" altLang="en-US" sz="2400" dirty="0">
                <a:latin typeface="D2Coding" charset="-127"/>
                <a:ea typeface="D2Coding" charset="-127"/>
                <a:cs typeface="D2Coding" charset="-127"/>
              </a:rPr>
              <a:t> </a:t>
            </a:r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Acc of NN with different FCN layers</a:t>
            </a:r>
            <a:endParaRPr lang="ko-KR" altLang="en-US" sz="24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36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3.4)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A</a:t>
            </a: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ccuracy of active set top-K classification for different test </a:t>
            </a:r>
            <a:b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 cases with change in training data set size</a:t>
            </a:r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 </a:t>
            </a:r>
            <a:endParaRPr lang="ko-KR" altLang="en-US" sz="24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55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4. (Optional) Additional Experiments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Extend the proposed method to AC OPF with non-linear variations.</a:t>
            </a:r>
            <a:b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Add a set of parallel binary classifiers to predict the status of individual constraints separately. </a:t>
            </a:r>
          </a:p>
          <a:p>
            <a:pPr lvl="1"/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It which will be an approach to develop a deeper understanding of various operational patterns, such as clustering of constraints.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588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5. Conclusion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59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References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[1] 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D. Deka and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. “Learning for DC-OPF: Classifying active sets using neural nets,”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2019 IEEE Milan PowerTech,2019.</a:t>
            </a: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[2] 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B.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Borkowska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“Probabilistic load flow,”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IEEE Transactions on Power App. Syst.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vol. PAS-93, no. 3, pp. 752–759, 1974. </a:t>
            </a: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[3]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M.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Vrakopoulou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K.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Margellos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J.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Lygeros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and G. Andersson, “Probabilistic Guarantees for the N-1 Security of Systems with Wind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Power Generation,” in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Probabilistic Methods Applied to Power Systems (PMAPS)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Istanbul, Turkey, 2012.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[4]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L. Roald,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T. Krause, and G. Andersson, “Corrective control to handle forecast uncertainty: A chance constrained optimal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power flow,”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IEEE Trans. Power Systems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vol. 32, no. 2, pp. 1626–1637, 2017.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[5]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L. Roald,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M.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Chertkov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and G. Andersson, “Optimal power flow with weighted chance constraints and general policies for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generation control,” in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IEEE Conference on Decision and Control (CDC)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. IEEE, 2015, pp. 6927–6933.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[6]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Y. Ng,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L. A. Roald, and S. Backhaus, “Statistical learning for DC optimal power flow,” Jan. 2018.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[7]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L. Roald, and Y. Ng, “Learning for convex optimization,” </a:t>
            </a:r>
            <a:r>
              <a:rPr lang="en-US" sz="1200" i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arXiv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 preprint arXiv:1802.09639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2018. </a:t>
            </a:r>
          </a:p>
          <a:p>
            <a:pPr marL="0" indent="0">
              <a:buNone/>
            </a:pP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74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518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Main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43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Contents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This slides are about a project that is based on the content covered in 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“Learning for DC-OPF: Classifying active sets using neural nets” 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[1].</a:t>
            </a:r>
          </a:p>
          <a:p>
            <a:pPr marL="0" indent="0">
              <a:buNone/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Proposed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Numerical 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(Optional) Additional 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Conclusion</a:t>
            </a:r>
          </a:p>
          <a:p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This project can be found in the following git repository.</a:t>
            </a:r>
          </a:p>
          <a:p>
            <a:pPr lvl="1"/>
            <a:r>
              <a:rPr lang="en-US" dirty="0">
                <a:hlinkClick r:id="rId2"/>
              </a:rPr>
              <a:t>https://github.com/jhyun0919/OPF_Porject_EE394V_SPR2020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30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sub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62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1. Introduction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Problem definition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Traditional methods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09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1.1) Problem definition 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Due to increasing uncertainty and variability in energy sources and demand, the optimal solution needs to be updated near real-time to respond to observed uncertainty realizations.</a:t>
            </a:r>
          </a:p>
          <a:p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The existing method of solving the optimal problem could not cope with frequent updating due to the high computational complexity.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7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1.2) Traditional methods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Affine control policy [2][3][4]</a:t>
            </a:r>
          </a:p>
          <a:p>
            <a:pPr lvl="1"/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Mimics the behavior of the widely utilized automatic automatic generation control (AGC).</a:t>
            </a:r>
          </a:p>
          <a:p>
            <a:pPr lvl="1"/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</a:rPr>
              <a:t>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Affine policies are simple to handle computationally.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Affine policies can be sub-optimal in terms of cost and constraint enforcement [5]. </a:t>
            </a:r>
          </a:p>
          <a:p>
            <a:pPr marL="914400" lvl="2" indent="0"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 Re-solving the OPF at a much faster time. </a:t>
            </a: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Disadvantages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It is still not good enough for the tight latency requirements and large system size.</a:t>
            </a:r>
          </a:p>
          <a:p>
            <a:pPr lvl="2"/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45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1.2) Traditional methods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Machine learning method (direct mapping)</a:t>
            </a:r>
          </a:p>
          <a:p>
            <a:pPr marL="457200" lvl="1" indent="0">
              <a:buNone/>
            </a:pPr>
            <a:endParaRPr lang="en-US" altLang="ko-KR" i="1" dirty="0">
              <a:latin typeface="D2Coding" charset="-127"/>
              <a:ea typeface="D2Coding" charset="-127"/>
              <a:cs typeface="D2Coding" charset="-127"/>
            </a:endParaRPr>
          </a:p>
          <a:p>
            <a:pPr marL="457200" lvl="1" indent="0">
              <a:buNone/>
            </a:pP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</a:rPr>
              <a:t>Uncertainty realization </a:t>
            </a: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</a:t>
            </a: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</a:rPr>
              <a:t>[ML Predictor] </a:t>
            </a: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Optimal solution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Using machine learning to learn the mapping from the uncertainty realization to the optimal solution of the OPF.</a:t>
            </a:r>
          </a:p>
          <a:p>
            <a:pPr lvl="1"/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</a:rPr>
              <a:t>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The model, trained with historical data, can be used to predict the optimal solution in real-time efficiency.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Disadvantages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With small size of training data, the trained model will suffer to produce predictions satisfying the hard constraints in the OPF accurately.</a:t>
            </a:r>
          </a:p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4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1.2) Traditional methods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Ensemble control policy [6][7]</a:t>
            </a:r>
          </a:p>
          <a:p>
            <a:pPr marL="457200" lvl="1" indent="0">
              <a:buNone/>
            </a:pPr>
            <a:endParaRPr lang="en-US" altLang="ko-KR" i="1" dirty="0">
              <a:latin typeface="D2Coding" charset="-127"/>
              <a:ea typeface="D2Coding" charset="-127"/>
              <a:cs typeface="D2Coding" charset="-127"/>
            </a:endParaRPr>
          </a:p>
          <a:p>
            <a:pPr marL="457200" lvl="1" indent="0">
              <a:buNone/>
            </a:pP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</a:rPr>
              <a:t>Uncertainty realization </a:t>
            </a: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[Searching Algorithm]  Active constraints  Optimal solution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.</a:t>
            </a: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marL="457200" lvl="1" indent="0">
              <a:buNone/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Use an exhaustive searching algorithm, identifying the active constraints relevant for the OPF problem, as an intermediate training step.</a:t>
            </a:r>
            <a:br>
              <a:rPr lang="en-US" altLang="ko-KR" dirty="0">
                <a:latin typeface="D2Coding" charset="-127"/>
                <a:ea typeface="D2Coding" charset="-127"/>
                <a:cs typeface="D2Coding" charset="-127"/>
              </a:rPr>
            </a:b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</a:rPr>
              <a:t>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Since only a few of possible optimal active constraints are relevant for the OPF problem, the accuracy is remarkably improved.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Disadvantages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The computational efficiency is compromised when the number of active sets is large since the exhaustive search requires one linear operation per candidate active set.</a:t>
            </a: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16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Proposed Method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Neural Nets classifier</a:t>
            </a:r>
          </a:p>
          <a:p>
            <a:pPr marL="457200" lvl="1" indent="0">
              <a:buNone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457200" lvl="1" indent="0">
              <a:buNone/>
            </a:pPr>
            <a:r>
              <a:rPr lang="en-US" altLang="ko-KR" i="1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Uncertainty realization </a:t>
            </a:r>
            <a:r>
              <a:rPr lang="en-US" altLang="ko-KR" i="1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  <a:sym typeface="Wingdings" pitchFamily="2" charset="2"/>
              </a:rPr>
              <a:t> [NNs classifier]  Active constraints  Optimal solution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  <a:sym typeface="Wingdings" pitchFamily="2" charset="2"/>
              </a:rPr>
              <a:t>.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457200" lvl="1" indent="0">
              <a:buNone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lvl="1"/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Choose to learn the mapping from uncertainty realization to active constraints set at optimality instead of directly map to the adjustment in the generation.</a:t>
            </a:r>
            <a:b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  <a:sym typeface="Wingdings" pitchFamily="2" charset="2"/>
              </a:rPr>
              <a:t> Better accuracy.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Replace the exhaustive searching algorithm with NNs classifier.</a:t>
            </a:r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</a:b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  <a:sym typeface="Wingdings" pitchFamily="2" charset="2"/>
              </a:rPr>
              <a:t> Improved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 computational efficiency.</a:t>
            </a: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457200" lvl="1" indent="0">
              <a:buNone/>
            </a:pP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1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Proposed Method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48BAAA-299C-A44E-A5C4-484DAE9FA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071634"/>
              </p:ext>
            </p:extLst>
          </p:nvPr>
        </p:nvGraphicFramePr>
        <p:xfrm>
          <a:off x="838200" y="1379537"/>
          <a:ext cx="10515600" cy="2378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261">
                  <a:extLst>
                    <a:ext uri="{9D8B030D-6E8A-4147-A177-3AD203B41FA5}">
                      <a16:colId xmlns:a16="http://schemas.microsoft.com/office/drawing/2014/main" val="1588115059"/>
                    </a:ext>
                  </a:extLst>
                </a:gridCol>
                <a:gridCol w="4223288">
                  <a:extLst>
                    <a:ext uri="{9D8B030D-6E8A-4147-A177-3AD203B41FA5}">
                      <a16:colId xmlns:a16="http://schemas.microsoft.com/office/drawing/2014/main" val="1130711476"/>
                    </a:ext>
                  </a:extLst>
                </a:gridCol>
                <a:gridCol w="4488051">
                  <a:extLst>
                    <a:ext uri="{9D8B030D-6E8A-4147-A177-3AD203B41FA5}">
                      <a16:colId xmlns:a16="http://schemas.microsoft.com/office/drawing/2014/main" val="1512207653"/>
                    </a:ext>
                  </a:extLst>
                </a:gridCol>
              </a:tblGrid>
              <a:tr h="55000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ML method (direct mapping)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Ensemble control policy</a:t>
                      </a:r>
                      <a:r>
                        <a:rPr lang="ko-KR" alt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[6][7]</a:t>
                      </a:r>
                      <a:endParaRPr lang="en-US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36104"/>
                  </a:ext>
                </a:extLst>
              </a:tr>
              <a:tr h="4979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Advantages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computational efficiency at inference stage.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accuracy by identifying the relevant constraints at the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optimal.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346023"/>
                  </a:ext>
                </a:extLst>
              </a:tr>
              <a:tr h="4979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Disadvantages </a:t>
                      </a:r>
                    </a:p>
                  </a:txBody>
                  <a:tcPr anchor="ctr">
                    <a:solidFill>
                      <a:srgbClr val="FF0000">
                        <a:alpha val="1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Low performance when the size of training data is not large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enough.</a:t>
                      </a:r>
                    </a:p>
                  </a:txBody>
                  <a:tcPr>
                    <a:solidFill>
                      <a:srgbClr val="FF0000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Low computational efficiency due to the exhaustive searching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algorithm.</a:t>
                      </a:r>
                    </a:p>
                  </a:txBody>
                  <a:tcPr>
                    <a:solidFill>
                      <a:srgbClr val="FF0000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09590"/>
                  </a:ext>
                </a:extLst>
              </a:tr>
            </a:tbl>
          </a:graphicData>
        </a:graphic>
      </p:graphicFrame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457604-9FF6-B044-9764-6ECC84DA6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066204"/>
              </p:ext>
            </p:extLst>
          </p:nvPr>
        </p:nvGraphicFramePr>
        <p:xfrm>
          <a:off x="838200" y="4052802"/>
          <a:ext cx="10515600" cy="23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261">
                  <a:extLst>
                    <a:ext uri="{9D8B030D-6E8A-4147-A177-3AD203B41FA5}">
                      <a16:colId xmlns:a16="http://schemas.microsoft.com/office/drawing/2014/main" val="2436849624"/>
                    </a:ext>
                  </a:extLst>
                </a:gridCol>
                <a:gridCol w="8711339">
                  <a:extLst>
                    <a:ext uri="{9D8B030D-6E8A-4147-A177-3AD203B41FA5}">
                      <a16:colId xmlns:a16="http://schemas.microsoft.com/office/drawing/2014/main" val="2378704240"/>
                    </a:ext>
                  </a:extLst>
                </a:gridCol>
              </a:tblGrid>
              <a:tr h="23712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Proposed </a:t>
                      </a:r>
                      <a:b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Method</a:t>
                      </a:r>
                      <a:r>
                        <a:rPr lang="ko-KR" alt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br>
                        <a:rPr lang="en-US" altLang="ko-KR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</a:t>
                      </a:r>
                      <a:endParaRPr lang="en-US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 a NNs classifier for identifying the relevant constraints at the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optimal.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 a NNs classifier instead of the exhaustive searching algorithm.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  <a:sym typeface="Wingdings" pitchFamily="2" charset="2"/>
                        </a:rPr>
                        <a:t> </a:t>
                      </a: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computational efficiency.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Map from the uncertainty realization to the active constraints set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 optimality instead of the optimal solution (direct mapping).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  <a:sym typeface="Wingdings" pitchFamily="2" charset="2"/>
                        </a:rPr>
                        <a:t> G</a:t>
                      </a: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uarantee the satisfactory performance.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2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26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1084</Words>
  <Application>Microsoft Macintosh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D2Coding</vt:lpstr>
      <vt:lpstr>맑은 고딕</vt:lpstr>
      <vt:lpstr>Arial</vt:lpstr>
      <vt:lpstr>Wingdings</vt:lpstr>
      <vt:lpstr>Office 테마</vt:lpstr>
      <vt:lpstr>EE394V Project  Learning for DC-OPF:  Classifying active sets using neural nets</vt:lpstr>
      <vt:lpstr>Contents</vt:lpstr>
      <vt:lpstr>1. Introduction</vt:lpstr>
      <vt:lpstr>1.1) Problem definition </vt:lpstr>
      <vt:lpstr>1.2) Traditional methods</vt:lpstr>
      <vt:lpstr>1.2) Traditional methods</vt:lpstr>
      <vt:lpstr>1.2) Traditional methods</vt:lpstr>
      <vt:lpstr>2. Proposed Method</vt:lpstr>
      <vt:lpstr>2. Proposed Method</vt:lpstr>
      <vt:lpstr>3. Numerical Experiments</vt:lpstr>
      <vt:lpstr>3.1) Set up OPF test-cases for the learning</vt:lpstr>
      <vt:lpstr>3.2) Probability distribution of active sets of different OPF       test-cases</vt:lpstr>
      <vt:lpstr>3.3) Acc of NN with different FCN layers</vt:lpstr>
      <vt:lpstr>3.4) Accuracy of active set top-K classification for different test       cases with change in training data set size </vt:lpstr>
      <vt:lpstr>4. (Optional) Additional Experiments</vt:lpstr>
      <vt:lpstr>5. Conclusion</vt:lpstr>
      <vt:lpstr>References</vt:lpstr>
      <vt:lpstr>PowerPoint Presentation</vt:lpstr>
      <vt:lpstr>Main</vt:lpstr>
      <vt:lpstr>sub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JeeHyun Park</dc:creator>
  <cp:lastModifiedBy>Park JeeHyun</cp:lastModifiedBy>
  <cp:revision>34</cp:revision>
  <dcterms:created xsi:type="dcterms:W3CDTF">2017-09-04T00:01:07Z</dcterms:created>
  <dcterms:modified xsi:type="dcterms:W3CDTF">2020-04-06T03:52:53Z</dcterms:modified>
</cp:coreProperties>
</file>