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90" r:id="rId4"/>
    <p:sldId id="291" r:id="rId5"/>
    <p:sldId id="301" r:id="rId6"/>
    <p:sldId id="296" r:id="rId7"/>
    <p:sldId id="297" r:id="rId8"/>
    <p:sldId id="293" r:id="rId9"/>
    <p:sldId id="298" r:id="rId10"/>
    <p:sldId id="299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 autoAdjust="0"/>
    <p:restoredTop sz="61170"/>
  </p:normalViewPr>
  <p:slideViewPr>
    <p:cSldViewPr snapToGrid="0">
      <p:cViewPr varScale="1">
        <p:scale>
          <a:sx n="100" d="100"/>
          <a:sy n="100" d="100"/>
        </p:scale>
        <p:origin x="2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7635-AB1E-C44E-A74F-7DDC654DBA5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9F2B5-2C25-8F42-812A-64952A72A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 I visualized the output of the model to check the relationship between the constraints.</a:t>
            </a:r>
          </a:p>
          <a:p>
            <a:endParaRPr lang="en-US" dirty="0"/>
          </a:p>
          <a:p>
            <a:r>
              <a:rPr lang="en-US" dirty="0"/>
              <a:t>[animation]</a:t>
            </a:r>
          </a:p>
          <a:p>
            <a:endParaRPr lang="en-US" dirty="0"/>
          </a:p>
          <a:p>
            <a:r>
              <a:rPr lang="en-US" dirty="0"/>
              <a:t>Through the heatmaps, as you can see, </a:t>
            </a:r>
          </a:p>
          <a:p>
            <a:r>
              <a:rPr lang="en-US" dirty="0"/>
              <a:t>we could check the clustering of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my project based on the paper</a:t>
            </a:r>
            <a:r>
              <a:rPr lang="ko-KR" altLang="en-US" dirty="0"/>
              <a:t> </a:t>
            </a:r>
            <a:r>
              <a:rPr lang="en-US" altLang="ko-KR" dirty="0"/>
              <a:t>”L</a:t>
            </a:r>
            <a:r>
              <a:rPr lang="en-US" dirty="0"/>
              <a:t>earning for DC-OPF: Classifying active sets using neural nets”,  and my presentation contents are as follows.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(Also, I uploaded all the materials for my project to my git, so I think you can check it at any time.)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we all know that OPTIMAL POWER FLOW is used in power system operational planning to estimate the most optimal point, which is the most economically efficient solution.</a:t>
            </a:r>
          </a:p>
          <a:p>
            <a:endParaRPr lang="en-US" dirty="0"/>
          </a:p>
          <a:p>
            <a:r>
              <a:rPr lang="en-US" dirty="0"/>
              <a:t>However, due to increasing uncertainty, such as renewable generation and EVs, </a:t>
            </a:r>
          </a:p>
          <a:p>
            <a:r>
              <a:rPr lang="en-US" dirty="0"/>
              <a:t>nowadays, the optimal solution is required to be updated in real time </a:t>
            </a:r>
          </a:p>
          <a:p>
            <a:r>
              <a:rPr lang="en-US" dirty="0"/>
              <a:t>to respond to observed uncertainty realizations.</a:t>
            </a:r>
          </a:p>
          <a:p>
            <a:endParaRPr lang="en-US" dirty="0"/>
          </a:p>
          <a:p>
            <a:r>
              <a:rPr lang="en-US" dirty="0"/>
              <a:t>But the problem here is that, because of the low computational efficiency in traditional methods, </a:t>
            </a:r>
          </a:p>
          <a:p>
            <a:r>
              <a:rPr lang="en-US" dirty="0"/>
              <a:t>it is not possible to update the optimal solution as fast as we want.</a:t>
            </a:r>
          </a:p>
          <a:p>
            <a:endParaRPr lang="en-US" dirty="0"/>
          </a:p>
          <a:p>
            <a:r>
              <a:rPr lang="en-US" dirty="0"/>
              <a:t>So, the paper proposed a new approach to obtaining an optimal solution with high computational efficiency.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Of course, satisfactory accuracy must be guaranteed.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paper, to simplify the problem, DC</a:t>
            </a:r>
            <a:r>
              <a:rPr lang="ko-KR" altLang="en-US" dirty="0"/>
              <a:t> </a:t>
            </a:r>
            <a:r>
              <a:rPr lang="en-US" altLang="ko-KR" dirty="0"/>
              <a:t>PF</a:t>
            </a:r>
            <a:r>
              <a:rPr lang="en-US" dirty="0"/>
              <a:t> was assumed.</a:t>
            </a:r>
          </a:p>
          <a:p>
            <a:endParaRPr lang="en-US" dirty="0"/>
          </a:p>
          <a:p>
            <a:r>
              <a:rPr lang="en-US" dirty="0"/>
              <a:t>They set up a function called “CONTROL POLICY”,  </a:t>
            </a:r>
          </a:p>
          <a:p>
            <a:r>
              <a:rPr lang="en-US" dirty="0"/>
              <a:t>mapping adjusts the generation in response to uncertainty realization.</a:t>
            </a:r>
          </a:p>
          <a:p>
            <a:endParaRPr lang="en-US" dirty="0"/>
          </a:p>
          <a:p>
            <a:r>
              <a:rPr lang="en-US" dirty="0"/>
              <a:t>It takes w(omega</a:t>
            </a:r>
            <a:r>
              <a:rPr lang="en-US" altLang="ko-KR" dirty="0"/>
              <a:t>)</a:t>
            </a:r>
            <a:r>
              <a:rPr lang="en-US" dirty="0"/>
              <a:t> as an input argument, which is an uncertainty realization vector </a:t>
            </a:r>
          </a:p>
          <a:p>
            <a:r>
              <a:rPr lang="en-US" dirty="0"/>
              <a:t>follows multivariate normal distribution </a:t>
            </a:r>
          </a:p>
          <a:p>
            <a:r>
              <a:rPr lang="en-US" dirty="0"/>
              <a:t>mu=0 and std are proportional to the load elements.</a:t>
            </a:r>
          </a:p>
          <a:p>
            <a:endParaRPr lang="en-US" dirty="0"/>
          </a:p>
          <a:p>
            <a:r>
              <a:rPr lang="en-US" dirty="0"/>
              <a:t>And as an output, it returns an optimal solution of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given constraints are all in linear,  </a:t>
            </a:r>
          </a:p>
          <a:p>
            <a:r>
              <a:rPr lang="en-US" dirty="0"/>
              <a:t>we can represent the feasible set, polytope,  in the following matrix form.</a:t>
            </a:r>
          </a:p>
          <a:p>
            <a:endParaRPr lang="en-US" dirty="0"/>
          </a:p>
          <a:p>
            <a:r>
              <a:rPr lang="en-US" dirty="0"/>
              <a:t>To explain the notation,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M is PTDF (Power Transfer Distribution Factor),</a:t>
            </a:r>
          </a:p>
          <a:p>
            <a:r>
              <a:rPr lang="en-US" dirty="0"/>
              <a:t>H is mapping matrix between generators and buses,</a:t>
            </a:r>
          </a:p>
          <a:p>
            <a:r>
              <a:rPr lang="en-US" dirty="0"/>
              <a:t>w is uncertainty realization vector,</a:t>
            </a:r>
          </a:p>
          <a:p>
            <a:r>
              <a:rPr lang="en-US" dirty="0"/>
              <a:t>and d is load vector.</a:t>
            </a:r>
          </a:p>
          <a:p>
            <a:endParaRPr lang="en-US" dirty="0"/>
          </a:p>
          <a:p>
            <a:r>
              <a:rPr lang="en-US" dirty="0"/>
              <a:t>n = num of gens</a:t>
            </a:r>
          </a:p>
          <a:p>
            <a:r>
              <a:rPr lang="en-US" dirty="0"/>
              <a:t>m = num of lines</a:t>
            </a:r>
          </a:p>
          <a:p>
            <a:r>
              <a:rPr lang="en-US" dirty="0"/>
              <a:t>v = num of buses</a:t>
            </a:r>
          </a:p>
          <a:p>
            <a:endParaRPr lang="en-US" dirty="0"/>
          </a:p>
          <a:p>
            <a:r>
              <a:rPr lang="en-US" dirty="0"/>
              <a:t>mu =  vector of forecast non-dispatchable active power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all the constraints are in linear and cost function is linear (or quadratic )function,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problem is an easy problem.</a:t>
            </a:r>
          </a:p>
          <a:p>
            <a:r>
              <a:rPr lang="en-US" dirty="0"/>
              <a:t>However, the focus of this paper is computational efficiency.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기존 방식의 복잡도가 높다는 내용 필요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Bisection </a:t>
            </a:r>
            <a:r>
              <a:rPr lang="en-US" dirty="0">
                <a:sym typeface="Wingdings" pitchFamily="2" charset="2"/>
              </a:rPr>
              <a:t> 3^N solutions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- exhaustive search  2^NT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Branch and Bound (recursive method)  complexity depends on (I, 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explaining the method proposed in this paper, I think it is necessary to look at the two traditional approaches.</a:t>
            </a:r>
          </a:p>
          <a:p>
            <a:endParaRPr lang="en-US" dirty="0"/>
          </a:p>
          <a:p>
            <a:r>
              <a:rPr lang="en-US" dirty="0"/>
              <a:t>The first one is ML METHOD. </a:t>
            </a:r>
          </a:p>
          <a:p>
            <a:r>
              <a:rPr lang="en-US" dirty="0"/>
              <a:t>The main feature of this approach is that </a:t>
            </a:r>
          </a:p>
          <a:p>
            <a:r>
              <a:rPr lang="en-US" dirty="0"/>
              <a:t>a model is trained to learn direct mapping between uncertainty realization and optimal solutions.</a:t>
            </a:r>
          </a:p>
          <a:p>
            <a:endParaRPr lang="en-US" dirty="0"/>
          </a:p>
          <a:p>
            <a:r>
              <a:rPr lang="en-US" dirty="0"/>
              <a:t>Due to the nature of ML, training stage requires a lot of computation, and it might take a long time. </a:t>
            </a:r>
          </a:p>
          <a:p>
            <a:r>
              <a:rPr lang="en-US" dirty="0"/>
              <a:t>But once we have the trained model,  in other words, when we are in inference step, extremely high computational efficiency is guaranteed.</a:t>
            </a:r>
          </a:p>
          <a:p>
            <a:r>
              <a:rPr lang="en-US" dirty="0"/>
              <a:t>However, the drawback of this approach is that the performance of the model depends on the size of training dataset.</a:t>
            </a:r>
          </a:p>
          <a:p>
            <a:endParaRPr lang="en-US" dirty="0"/>
          </a:p>
          <a:p>
            <a:r>
              <a:rPr lang="en-US" dirty="0"/>
              <a:t>The second one is ENSEMBLE CONTROL POLICY.</a:t>
            </a:r>
          </a:p>
          <a:p>
            <a:r>
              <a:rPr lang="en-US" dirty="0"/>
              <a:t>The important feature of this method is that it maps active constraints instead of optimal solutions.</a:t>
            </a:r>
          </a:p>
          <a:p>
            <a:r>
              <a:rPr lang="en-US" dirty="0"/>
              <a:t>Once we obtain the active constraints, we can estimate the optimal solution through the following two observations.</a:t>
            </a:r>
          </a:p>
          <a:p>
            <a:r>
              <a:rPr lang="en-US" dirty="0"/>
              <a:t>By the way, the key point of obtaining  active constraints is that we can drastically reduce the size of the matrix used in the matrix expression below.</a:t>
            </a:r>
          </a:p>
          <a:p>
            <a:r>
              <a:rPr lang="en-US" dirty="0"/>
              <a:t>This approach allows accurate estimation, but the disadvantage of this method is that it still uses an exhaustive searching algorithm.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Searching algor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  entails solving 2^NT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in this paper, they proposed a new method that took advantage of the above two methods.</a:t>
            </a:r>
          </a:p>
          <a:p>
            <a:endParaRPr lang="en-US" dirty="0"/>
          </a:p>
          <a:p>
            <a:r>
              <a:rPr lang="en-US" dirty="0"/>
              <a:t>They proposed to learning the mapping between uncertainty realization and active constraints through a Neural Network Classification model.</a:t>
            </a:r>
          </a:p>
          <a:p>
            <a:r>
              <a:rPr lang="en-US" dirty="0"/>
              <a:t>Which will allow us to have high computational efficiency and satisfactory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paper, they focused on active constraints. </a:t>
            </a:r>
          </a:p>
          <a:p>
            <a:r>
              <a:rPr lang="en-US" dirty="0"/>
              <a:t>The classifier they proposed returns probability for each active constraints.</a:t>
            </a:r>
          </a:p>
          <a:p>
            <a:r>
              <a:rPr lang="en-US" dirty="0"/>
              <a:t>Also, they left it as a further study to figure out the relationship between the constraints.</a:t>
            </a:r>
          </a:p>
          <a:p>
            <a:r>
              <a:rPr lang="en-US" dirty="0"/>
              <a:t>The paper suggest to add a set of parallel binary classifiers for this further study.</a:t>
            </a:r>
          </a:p>
          <a:p>
            <a:endParaRPr lang="en-US" dirty="0"/>
          </a:p>
          <a:p>
            <a:r>
              <a:rPr lang="en-US" dirty="0"/>
              <a:t>However, I figured out that  I could obtain the relationship between the constraints </a:t>
            </a:r>
          </a:p>
          <a:p>
            <a:r>
              <a:rPr lang="en-US" dirty="0"/>
              <a:t>by just changing the output layer from SOFTMAX to SIGMOID, </a:t>
            </a:r>
            <a:br>
              <a:rPr lang="en-US" dirty="0"/>
            </a:br>
            <a:r>
              <a:rPr lang="en-US" dirty="0"/>
              <a:t>instead of adding binary classifier for each constraints.</a:t>
            </a:r>
          </a:p>
          <a:p>
            <a:endParaRPr lang="en-US" dirty="0"/>
          </a:p>
          <a:p>
            <a:r>
              <a:rPr lang="en-US" dirty="0"/>
              <a:t>(Of course, the number of nodes in the output layer will increase from the number of active constraints to the number of all constraints.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is the structure of my model, </a:t>
            </a:r>
          </a:p>
          <a:p>
            <a:r>
              <a:rPr lang="en-US" dirty="0"/>
              <a:t>and which loss function, optimizer, and metrics I choose to use.</a:t>
            </a:r>
          </a:p>
          <a:p>
            <a:endParaRPr lang="en-US" dirty="0"/>
          </a:p>
          <a:p>
            <a:r>
              <a:rPr lang="en-US" dirty="0"/>
              <a:t>[animation]</a:t>
            </a:r>
          </a:p>
          <a:p>
            <a:endParaRPr lang="en-US" dirty="0"/>
          </a:p>
          <a:p>
            <a:r>
              <a:rPr lang="en-US" dirty="0"/>
              <a:t>And through the training, I could get pretty good performance results from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ltarion.com/knowledge-center/documentation/modeling-view/build-an-ai-model/loss-functions/binary-crossentr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yun0919/OPF_Porject_EE394V_SPR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Park,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06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MAY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Constraints cluster visualization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+1: active constraint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0: inactive constraint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-1: meaningless data (added cells to make the array as a square matrix)</a:t>
            </a:r>
          </a:p>
          <a:p>
            <a:pPr lvl="1"/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FC5B1-9991-0041-A841-C79144574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5243AED-B8E4-C846-9E62-ED10CE3C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R. D. Christie, B. F.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Wollenberg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, and I. Wangensteen, “Transmission management in the deregulated environment,” Proceedings of the    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 IEEE, vol. 88, no. 2, pp. 170–195, 2000.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[5]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Ioffe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C.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Szegedy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“Batch normalization: Accelerating deep network training by reducing internal covariate shift,”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preprint arXiv:1502.03167, 2015.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[6] N. Srivastava, G. Hinton, A.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Krizhevsky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Sutskever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R.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Salakhut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“Dropout: a simple way to prevent neural networks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from over- fitting,” The Journal of Machine Learning Research, vol. 15, no. 1, pp. 1929–1958, 2014.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[7] “Binary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loss function: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Platform,”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Peltarion.com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[Online].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Available: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https://peltarion.com/knowledge-center/documentation/modeling-view/build-an-ai-model/loss-functions/binary-crossentropy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[Accessed: 05-May-2020].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[8] D. P.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Kingma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J. Ba, “Adam: A method for stochastic optimization,”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arXiv:1412.6980, 2014.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is based on the contents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	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Motivation &amp; Context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Formulation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 and Results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Motivation &amp; Context 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Optimal power flow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is used in power system operational planning to estimate the most economical efficiency solution while satisfying demand and safety margins.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increasing uncertainty and variability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in energy sources and demand, the optimal solution needs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be updated near real-time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to respond to observed uncertainty realizations.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frequent updating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due to the </a:t>
            </a:r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low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A new approach is required to solve the optimal power flow problem 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</a:b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 accurately with </a:t>
            </a:r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high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ρ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(</a:t>
            </a:r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): Control policy</a:t>
            </a:r>
          </a:p>
          <a:p>
            <a:pPr marL="914400" lvl="2" indent="0">
              <a:buNone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A mapping adjusts the generation in response to uncertainty realization.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parameter (given)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uncertainty realization (</a:t>
            </a:r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3"/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 ~ Multivariate Normal Distribution (𝜇 = 0, 𝜎</a:t>
            </a:r>
            <a:r>
              <a:rPr lang="en-US" altLang="ko-KR" sz="1600" baseline="-25000" dirty="0" err="1">
                <a:latin typeface="D2Coding" charset="-127"/>
                <a:ea typeface="D2Coding" charset="-127"/>
                <a:cs typeface="D2Coding" charset="-127"/>
              </a:rPr>
              <a:t>i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 = 0.03*d</a:t>
            </a:r>
            <a:r>
              <a:rPr lang="en-US" altLang="ko-KR" sz="1600" baseline="-25000" dirty="0">
                <a:latin typeface="D2Coding" charset="-127"/>
                <a:ea typeface="D2Coding" charset="-127"/>
                <a:cs typeface="D2Coding" charset="-127"/>
              </a:rPr>
              <a:t>i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unknown variable (wanted)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optimal solution (p</a:t>
            </a:r>
            <a:r>
              <a:rPr lang="en-US" altLang="ko-KR" sz="1600" baseline="30000" dirty="0">
                <a:latin typeface="D2Coding" charset="-127"/>
                <a:ea typeface="D2Coding" charset="-127"/>
                <a:cs typeface="D2Coding" charset="-127"/>
              </a:rPr>
              <a:t>*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</a:t>
            </a:r>
          </a:p>
          <a:p>
            <a:pPr lvl="1"/>
            <a:endParaRPr lang="en-US" altLang="ko-KR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D8251B94-3B2E-DB4D-905E-30FC320E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14" y="4140224"/>
            <a:ext cx="7743372" cy="1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The feasible set (linear constraints 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polytope) can be represented </a:t>
            </a:r>
            <a:b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in matrix form.</a:t>
            </a:r>
          </a:p>
          <a:p>
            <a:endParaRPr lang="en-US" altLang="ko-KR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F3B56-2B2C-1C48-B8A0-88C6C2C74E79}"/>
              </a:ext>
            </a:extLst>
          </p:cNvPr>
          <p:cNvGrpSpPr/>
          <p:nvPr/>
        </p:nvGrpSpPr>
        <p:grpSpPr>
          <a:xfrm>
            <a:off x="1900024" y="2454493"/>
            <a:ext cx="8391951" cy="3945075"/>
            <a:chOff x="1498499" y="2547799"/>
            <a:chExt cx="8391951" cy="3945075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62D16B-2BAC-4D4F-8B30-BD3136E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3809199"/>
              <a:ext cx="8391951" cy="2683675"/>
            </a:xfrm>
            <a:prstGeom prst="rect">
              <a:avLst/>
            </a:prstGeom>
          </p:spPr>
        </p:pic>
        <p:pic>
          <p:nvPicPr>
            <p:cNvPr id="13" name="Picture 12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F177F6F-6DD1-6D4E-8DD4-5DD51BCB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2547799"/>
              <a:ext cx="7299974" cy="1096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7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  <a:endParaRPr lang="en-US" altLang="ko-KR" sz="18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[ML Predict Model]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Ensemble control policy [3][4]</a:t>
            </a:r>
            <a:endParaRPr lang="en-US" altLang="ko-KR" sz="16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</a:t>
            </a:r>
            <a:r>
              <a:rPr lang="en-US" altLang="ko-KR" sz="1600" i="1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constraints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</a:t>
            </a:r>
            <a:r>
              <a:rPr lang="en-US" altLang="ko-KR" sz="1600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set approach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for optimal solution relies on two observation. 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For typical uncertainty distributions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of the random vector 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ω,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only a few of the active sets are realized.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optimal solutions to linear programs lie at extreme points of the feasible polytope.</a:t>
            </a:r>
          </a:p>
          <a:p>
            <a:pPr lvl="2">
              <a:lnSpc>
                <a:spcPct val="100000"/>
              </a:lnSpc>
            </a:pPr>
            <a:endParaRPr lang="en-US" altLang="ko-KR" sz="12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90E86-D9A8-2F46-AA4B-1D1C7B3FE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8" y="4289240"/>
            <a:ext cx="7828903" cy="2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62644ACF-C271-B041-92E1-2213CB47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206334"/>
              </p:ext>
            </p:extLst>
          </p:nvPr>
        </p:nvGraphicFramePr>
        <p:xfrm>
          <a:off x="838200" y="1500151"/>
          <a:ext cx="10515600" cy="2151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822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relevant constraints at the 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8481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training data is not large 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66C07C-E573-114D-AF9E-0B38251D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5608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optimal.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NN architecture</a:t>
            </a:r>
          </a:p>
          <a:p>
            <a:pPr marL="457200" lvl="1" indent="0">
              <a:buNone/>
            </a:pPr>
            <a:endParaRPr lang="ko-KR" altLang="en-US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D7F28-2123-664B-BBE4-16A43224D7F5}"/>
              </a:ext>
            </a:extLst>
          </p:cNvPr>
          <p:cNvGrpSpPr/>
          <p:nvPr/>
        </p:nvGrpSpPr>
        <p:grpSpPr>
          <a:xfrm>
            <a:off x="940928" y="4531373"/>
            <a:ext cx="4572000" cy="2221992"/>
            <a:chOff x="838200" y="3429000"/>
            <a:chExt cx="6119036" cy="297180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27B6621A-996B-464C-B354-DA048DC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29000"/>
              <a:ext cx="6119036" cy="2971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BFB455-F9AD-D845-8B44-F0F7D15F8361}"/>
                </a:ext>
              </a:extLst>
            </p:cNvPr>
            <p:cNvSpPr/>
            <p:nvPr/>
          </p:nvSpPr>
          <p:spPr>
            <a:xfrm rot="16200000">
              <a:off x="5204151" y="4879925"/>
              <a:ext cx="1567542" cy="377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SIGMOID</a:t>
              </a: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486547A-C0A0-4D40-A9DE-7B0FA8953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8" y="1717380"/>
            <a:ext cx="4572000" cy="2220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2E597-55A5-B641-A009-1B702625B1B9}"/>
              </a:ext>
            </a:extLst>
          </p:cNvPr>
          <p:cNvSpPr txBox="1"/>
          <p:nvPr/>
        </p:nvSpPr>
        <p:spPr>
          <a:xfrm>
            <a:off x="5744421" y="1512736"/>
            <a:ext cx="5609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active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~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Probability for each active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Further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Build 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to predict the status of each individual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It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will be an approach to develop a deeper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understanding of various operational patterns,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such as clustering of constraints.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924B28B-E85A-D846-849B-7181B14850E8}"/>
              </a:ext>
            </a:extLst>
          </p:cNvPr>
          <p:cNvSpPr/>
          <p:nvPr/>
        </p:nvSpPr>
        <p:spPr>
          <a:xfrm>
            <a:off x="4526688" y="3967478"/>
            <a:ext cx="523982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D7A54-577E-194C-B377-24D85931A184}"/>
              </a:ext>
            </a:extLst>
          </p:cNvPr>
          <p:cNvSpPr txBox="1"/>
          <p:nvPr/>
        </p:nvSpPr>
        <p:spPr>
          <a:xfrm>
            <a:off x="5744420" y="4958724"/>
            <a:ext cx="560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Personal project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or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Decides the constraints are active or not.</a:t>
            </a:r>
          </a:p>
        </p:txBody>
      </p:sp>
    </p:spTree>
    <p:extLst>
      <p:ext uri="{BB962C8B-B14F-4D97-AF65-F5344CB8AC3E}">
        <p14:creationId xmlns:p14="http://schemas.microsoft.com/office/powerpoint/2010/main" val="19461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26A1B-7905-0B41-B377-89F6DA362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4839286" cy="3931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Classification model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Architecture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{Dense layer + Batch normalization[5] + Dropout[6] + ReLUs} x </a:t>
            </a:r>
            <a:r>
              <a:rPr lang="en-US" altLang="ko-KR" sz="1400" dirty="0" err="1">
                <a:latin typeface="D2Coding" charset="-127"/>
                <a:ea typeface="D2Coding" charset="-127"/>
                <a:cs typeface="D2Coding" charset="-127"/>
              </a:rPr>
              <a:t>layer_num</a:t>
            </a:r>
            <a:endParaRPr lang="en-US" altLang="ko-KR" sz="1400" dirty="0">
              <a:latin typeface="D2Coding" charset="-127"/>
              <a:ea typeface="D2Coding" charset="-127"/>
              <a:cs typeface="D2Coding" charset="-127"/>
            </a:endParaRP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Sigmoid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Loss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BinaryCrossEntropy[7]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Optimizer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Adam[8]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Metrics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BinaryAccuracy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 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Experiment results</a:t>
            </a:r>
          </a:p>
          <a:p>
            <a:pPr lvl="1"/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E6A27-84A3-4943-BA7A-8943F2CC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1088"/>
              </p:ext>
            </p:extLst>
          </p:nvPr>
        </p:nvGraphicFramePr>
        <p:xfrm>
          <a:off x="1685545" y="4775129"/>
          <a:ext cx="4410455" cy="171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59">
                  <a:extLst>
                    <a:ext uri="{9D8B030D-6E8A-4147-A177-3AD203B41FA5}">
                      <a16:colId xmlns:a16="http://schemas.microsoft.com/office/drawing/2014/main" val="1907556164"/>
                    </a:ext>
                  </a:extLst>
                </a:gridCol>
                <a:gridCol w="1537870">
                  <a:extLst>
                    <a:ext uri="{9D8B030D-6E8A-4147-A177-3AD203B41FA5}">
                      <a16:colId xmlns:a16="http://schemas.microsoft.com/office/drawing/2014/main" val="1043930737"/>
                    </a:ext>
                  </a:extLst>
                </a:gridCol>
                <a:gridCol w="1857426">
                  <a:extLst>
                    <a:ext uri="{9D8B030D-6E8A-4147-A177-3AD203B41FA5}">
                      <a16:colId xmlns:a16="http://schemas.microsoft.com/office/drawing/2014/main" val="2970935709"/>
                    </a:ext>
                  </a:extLst>
                </a:gridCol>
              </a:tblGrid>
              <a:tr h="34354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00158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04755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73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31363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162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39654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0036"/>
                  </a:ext>
                </a:extLst>
              </a:tr>
            </a:tbl>
          </a:graphicData>
        </a:graphic>
      </p:graphicFrame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EF03F0-45A3-374D-99D8-D22783F21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50252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1904</Words>
  <Application>Microsoft Macintosh PowerPoint</Application>
  <PresentationFormat>Widescreen</PresentationFormat>
  <Paragraphs>225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D2Coding</vt:lpstr>
      <vt:lpstr>맑은 고딕</vt:lpstr>
      <vt:lpstr>Arial</vt:lpstr>
      <vt:lpstr>Calibri</vt:lpstr>
      <vt:lpstr>Wingdings</vt:lpstr>
      <vt:lpstr>Office 테마</vt:lpstr>
      <vt:lpstr>EE394V Project  Learning for DC-OPF:  Classifying active sets using neural nets</vt:lpstr>
      <vt:lpstr>Contents</vt:lpstr>
      <vt:lpstr>1. Motivation &amp; Context </vt:lpstr>
      <vt:lpstr>2. Problem Formulation</vt:lpstr>
      <vt:lpstr>2. Problem Formulation</vt:lpstr>
      <vt:lpstr>2. Problem Formulation</vt:lpstr>
      <vt:lpstr>3. Proposed Method</vt:lpstr>
      <vt:lpstr>4. Experiments and Results</vt:lpstr>
      <vt:lpstr>4. Experiments and Results</vt:lpstr>
      <vt:lpstr>4. Experiments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122</cp:revision>
  <cp:lastPrinted>2020-05-06T21:43:13Z</cp:lastPrinted>
  <dcterms:created xsi:type="dcterms:W3CDTF">2017-09-04T00:01:07Z</dcterms:created>
  <dcterms:modified xsi:type="dcterms:W3CDTF">2020-05-06T22:47:45Z</dcterms:modified>
</cp:coreProperties>
</file>