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0" r:id="rId4"/>
    <p:sldId id="291" r:id="rId5"/>
    <p:sldId id="301" r:id="rId6"/>
    <p:sldId id="296" r:id="rId7"/>
    <p:sldId id="297" r:id="rId8"/>
    <p:sldId id="293" r:id="rId9"/>
    <p:sldId id="298" r:id="rId10"/>
    <p:sldId id="299" r:id="rId11"/>
    <p:sldId id="28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1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9F99E-8FC3-4F46-BA84-B9BD6B4E2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D7A503-070E-453A-A424-A69BF150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68AFA-A6E0-4C55-B810-CCBA2ECD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A78F0-9D9F-4EAB-83CC-2949EEE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DA2D7-9E08-4172-B3DC-9AD2EF3E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70F11-73BA-487F-871E-8455BFB1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0ABB8-5A11-4D61-9603-5958FDE0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C6B2C-A75F-4EBE-AAC1-1DB08FF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E3142-BE4C-4B23-A615-076C0B9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568BE-7A40-4716-93D6-F0AA2EAD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A42F2-CCED-4AB0-A962-653BDEB55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A7AF3E-6F4B-455B-9660-239009E5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9AFC7-40EB-4EB5-9144-9C0A5FB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200EB-919B-4315-9BEC-E0DDD2E2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FD83D-1F14-4CDC-B37B-2FC5333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C134C-62DE-4357-9721-C6307B9B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E7B9A-30BD-4DD0-9A74-33411FD0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996BA-5A68-4D62-9C34-64B4E1EE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E08E5-2DD6-42E4-A50F-BEF3B399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AAF52-AA26-45A0-8E32-61A2F351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85B44-2464-4B14-B47E-9FE00BD4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8E9C8-311B-47F1-8C45-50334E6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49701-5097-4756-85EF-9993A48F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28E97-2E76-4721-97A2-444BBB9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91DA9-50B1-441E-B89E-B79A1937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3E48-9C8A-4FFE-8906-B235B594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9EB96-2B6D-4A23-9001-F7A39EBC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35ACC-6DF9-4624-AE79-9079A42B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EEBA5-A398-4B52-BAF0-C399EEFF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6F078-2B96-4906-9DB3-1C78FAE9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D24EC-F8EA-45D9-BD52-B05B7728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3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23BD8-E1AA-4595-9E51-87848BD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42871-AF4F-4D22-991E-47A528C0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00B61-786B-41F8-A830-A881F916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78E2AB-B507-4EDB-AE26-359393748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3A50E6-DE1D-4D82-AAEB-953F7EE9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80F8A0-DF37-4273-966D-D46C5353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6B9715-C008-496F-A9AD-F4714DC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6ABAD5-EB05-4C1C-9FBF-D0FE785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DDA8-C8ED-4E17-B4C6-880EE0CD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577247-360E-4536-B240-DFC88A36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4E4055-A94E-4D0F-B0F3-5D57D3D4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C248D-55F1-4D70-A929-1A2484A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A19C1F-CA9A-4BD3-B160-6D573CFA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788A6-BD57-4956-A97A-E394419C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2AF659-7C28-40EA-8D4D-D72D4641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1AFB-21CA-46D9-AD36-B24C901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1FED7-4C5E-45C8-9E70-4C8488A3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C0AA6-0C64-40D9-8B5B-BCF00E48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C5655-7E71-4DB2-AFB6-305461E9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30242-7D65-4B1A-9686-FA805425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364A9-5675-4006-961D-6F57307F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7E319-6F52-4A2D-877D-8024987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8DBA68-208A-4665-AB1D-75689A8F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73E795-24A9-47CB-8569-6A8BBC30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BEEB1-E870-4FC1-99F5-6A279D0C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DE000-92CF-41A3-B90B-A15A5F0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BF034-FAAC-4ED7-A947-9614E71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6961F-CE17-41C1-B870-1C2D42B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25A21-7CC9-4486-8FF7-76D275817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0AE08-AE86-40ED-A5B6-3C33B7837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3573F-FC06-481B-BD7F-1FE92F65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443A0-5A51-4E7B-B91D-FF12D4CC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eltarion.com/knowledge-center/documentation/modeling-view/build-an-ai-model/loss-functions/binary-crossentro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hyun0919/OPF_Porject_EE394V_SPR20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0B53-0965-408E-A78D-4BD742024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  <a:t>EE394V Project</a:t>
            </a: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Learning for DC-OPF: </a:t>
            </a:r>
            <a:b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Classifying active sets using neural nets</a:t>
            </a:r>
            <a:endParaRPr lang="ko-KR" altLang="en-US" sz="36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2F529E-C580-4396-B5D8-BF2B6654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-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Park, JeeHyun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06</a:t>
            </a:r>
            <a:r>
              <a:rPr lang="ko-KR" altLang="en-US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MAY 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42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Experiments and Results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Constraints cluster visualization</a:t>
            </a:r>
          </a:p>
          <a:p>
            <a:pPr lvl="1"/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+1: active constraint</a:t>
            </a:r>
          </a:p>
          <a:p>
            <a:pPr lvl="1"/>
            <a:r>
              <a:rPr 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0: inactive constraint</a:t>
            </a:r>
          </a:p>
          <a:p>
            <a:pPr lvl="1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-1: meaningless data (added cells to make the array as a square matrix)</a:t>
            </a:r>
          </a:p>
          <a:p>
            <a:pPr lvl="1"/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1FC5B1-9991-0041-A841-C7914457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2931651"/>
            <a:ext cx="7863840" cy="393192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5243AED-B8E4-C846-9E62-ED10CE3C2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2931651"/>
            <a:ext cx="78638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References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[1]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D. Deka and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“Learning for DC-OPF: Classifying active sets using neural nets,”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2019 IEEE Milan PowerTech,2019.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[2] R. D. Christie, B. F.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Wollenberg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, and I. Wangensteen, “Transmission management in the deregulated environment,” Proceedings of the    </a:t>
            </a:r>
            <a:b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</a:b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    IEEE, vol. 88, no. 2, pp. 170–195, 2000.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[3]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Y. Ng,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A. Roald, and S. Backhaus, “Statistical learning for DC optimal power flow,” Jan. 2018.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[4]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Roald, and Y. Ng, “Learning for convex optimization,” </a:t>
            </a:r>
            <a:r>
              <a:rPr lang="en-US" sz="1200" i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 preprint arXiv:1802.09639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2018. </a:t>
            </a:r>
          </a:p>
          <a:p>
            <a:pPr marL="0" indent="0">
              <a:buNone/>
            </a:pP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[5]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Ioffe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and C.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Szegedy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“Batch normalization: Accelerating deep network training by reducing internal covariate shift,”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preprint arXiv:1502.03167, 2015.</a:t>
            </a:r>
          </a:p>
          <a:p>
            <a:pPr marL="0" indent="0">
              <a:buNone/>
            </a:pP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[6] N. Srivastava, G. Hinton, A.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Krizhevsky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I.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Sutskever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and R.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Salakhut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dinov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“Dropout: a simple way to prevent neural networks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from over- fitting,” The Journal of Machine Learning Research, vol. 15, no. 1, pp. 1929–1958, 2014.</a:t>
            </a:r>
          </a:p>
          <a:p>
            <a:pPr marL="0" indent="0">
              <a:buNone/>
            </a:pP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[7] “Binary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crossentropy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loss function: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Peltarion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Platform,”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Peltarion.com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[Online].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Available: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https://peltarion.com/knowledge-center/documentation/modeling-view/build-an-ai-model/loss-functions/binary-crossentropy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[Accessed: 05-May-2020].</a:t>
            </a:r>
          </a:p>
          <a:p>
            <a:pPr marL="0" indent="0">
              <a:buNone/>
            </a:pP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[8] D. P.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Kingma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and J. Ba, “Adam: A method for stochastic optimization,”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preprint arXiv:1412.6980, 2014.</a:t>
            </a:r>
          </a:p>
          <a:p>
            <a:pPr marL="0" indent="0">
              <a:buNone/>
            </a:pP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7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Contents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project is based on the contents covered in 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“Learning for </a:t>
            </a:r>
            <a:b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DC-OPF: Classifying active sets using neural nets”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[1].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	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Motivation &amp; Context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Problem Formulation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Proposed Method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Experiments and Results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Further Studies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project can be found in the following git repository.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2"/>
              </a:rPr>
              <a:t>https://github.com/jhyun0919/OPF_Porject_EE394V_SPR2020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3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1. Motivation &amp; Context 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</a:rPr>
              <a:t>Optimal power flow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is used in power system operational planning to estimate the most economical efficiency solution while satisfying demand and safety margins.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Due to </a:t>
            </a: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</a:rPr>
              <a:t>increasing uncertainty and variability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in energy sources and demand, the optimal solution needs to </a:t>
            </a: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</a:rPr>
              <a:t>be updated near real-time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to respond to observed uncertainty realizations.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existing method of solving the optimal problem could not cope with </a:t>
            </a: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</a:rPr>
              <a:t>frequent updating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due to the </a:t>
            </a:r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low computational efficiency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 A new method is required to solve the optimal power flow problem </a:t>
            </a:r>
            <a:b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</a:b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  accurately with </a:t>
            </a:r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high computational efficiency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73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Problem Formulation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DC-OPF</a:t>
            </a:r>
          </a:p>
          <a:p>
            <a:pPr lvl="1"/>
            <a:r>
              <a:rPr lang="en-US" altLang="ko-KR" sz="2000" dirty="0" err="1">
                <a:latin typeface="D2Coding" charset="-127"/>
                <a:ea typeface="D2Coding" charset="-127"/>
                <a:cs typeface="D2Coding" charset="-127"/>
              </a:rPr>
              <a:t>ρ</a:t>
            </a: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(</a:t>
            </a:r>
            <a:r>
              <a:rPr lang="en-US" altLang="ko-KR" sz="2000" dirty="0" err="1">
                <a:latin typeface="D2Coding" charset="-127"/>
                <a:ea typeface="D2Coding" charset="-127"/>
                <a:cs typeface="D2Coding" charset="-127"/>
              </a:rPr>
              <a:t>ω</a:t>
            </a: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): Control policy</a:t>
            </a:r>
          </a:p>
          <a:p>
            <a:pPr marL="914400" lvl="2" indent="0">
              <a:buNone/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A mapping adjusts the generation in response to uncertainty realization.</a:t>
            </a:r>
          </a:p>
          <a:p>
            <a:pPr lvl="2"/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parameter (given)</a:t>
            </a:r>
          </a:p>
          <a:p>
            <a:pPr lvl="3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uncertainty realization (</a:t>
            </a:r>
            <a:r>
              <a:rPr lang="en-US" altLang="ko-KR" sz="1600" dirty="0" err="1">
                <a:latin typeface="D2Coding" charset="-127"/>
                <a:ea typeface="D2Coding" charset="-127"/>
                <a:cs typeface="D2Coding" charset="-127"/>
              </a:rPr>
              <a:t>ω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)</a:t>
            </a:r>
          </a:p>
          <a:p>
            <a:pPr lvl="3"/>
            <a:r>
              <a:rPr lang="en-US" altLang="ko-KR" sz="1600" dirty="0" err="1">
                <a:latin typeface="D2Coding" charset="-127"/>
                <a:ea typeface="D2Coding" charset="-127"/>
                <a:cs typeface="D2Coding" charset="-127"/>
              </a:rPr>
              <a:t>ω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 ~ Multivariate Normal Distribution (𝜇 = 0, 𝜎 = 0.03*d</a:t>
            </a:r>
            <a:r>
              <a:rPr lang="en-US" altLang="ko-KR" sz="1600" baseline="-25000" dirty="0">
                <a:latin typeface="D2Coding" charset="-127"/>
                <a:ea typeface="D2Coding" charset="-127"/>
                <a:cs typeface="D2Coding" charset="-127"/>
              </a:rPr>
              <a:t>i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)</a:t>
            </a:r>
          </a:p>
          <a:p>
            <a:pPr lvl="2"/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unknown variable (wanted)</a:t>
            </a:r>
          </a:p>
          <a:p>
            <a:pPr lvl="3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optimal solution (p</a:t>
            </a:r>
            <a:r>
              <a:rPr lang="en-US" altLang="ko-KR" sz="1600" baseline="30000" dirty="0">
                <a:latin typeface="D2Coding" charset="-127"/>
                <a:ea typeface="D2Coding" charset="-127"/>
                <a:cs typeface="D2Coding" charset="-127"/>
              </a:rPr>
              <a:t>*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)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 </a:t>
            </a:r>
          </a:p>
          <a:p>
            <a:pPr lvl="1"/>
            <a:endParaRPr lang="en-US" altLang="ko-KR" sz="20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D8251B94-3B2E-DB4D-905E-30FC320E3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14" y="4140224"/>
            <a:ext cx="7743372" cy="15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Problem Formulation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DC-OPF</a:t>
            </a:r>
          </a:p>
          <a:p>
            <a:pPr lvl="1"/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The feasible set (polytope) can be represented in matrix form.</a:t>
            </a:r>
          </a:p>
          <a:p>
            <a:endParaRPr lang="en-US" altLang="ko-KR" sz="24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C1F3B56-2B2C-1C48-B8A0-88C6C2C74E79}"/>
              </a:ext>
            </a:extLst>
          </p:cNvPr>
          <p:cNvGrpSpPr/>
          <p:nvPr/>
        </p:nvGrpSpPr>
        <p:grpSpPr>
          <a:xfrm>
            <a:off x="1900024" y="2454493"/>
            <a:ext cx="8391951" cy="3945075"/>
            <a:chOff x="1498499" y="2547799"/>
            <a:chExt cx="8391951" cy="3945075"/>
          </a:xfrm>
        </p:grpSpPr>
        <p:pic>
          <p:nvPicPr>
            <p:cNvPr id="6" name="Picture 5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FB62D16B-2BAC-4D4F-8B30-BD3136E7F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499" y="3809199"/>
              <a:ext cx="8391951" cy="2683675"/>
            </a:xfrm>
            <a:prstGeom prst="rect">
              <a:avLst/>
            </a:prstGeom>
          </p:spPr>
        </p:pic>
        <p:pic>
          <p:nvPicPr>
            <p:cNvPr id="13" name="Picture 12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4F177F6F-6DD1-6D4E-8DD4-5DD51BCB5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499" y="2547799"/>
              <a:ext cx="7299974" cy="1096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71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Problem Formulation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Machine learning method (direct mapping)</a:t>
            </a:r>
            <a:endParaRPr lang="en-US" altLang="ko-KR" sz="1800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</a:rPr>
              <a:t>[ML Predictor] 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Optimal solution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Ensemble control policy [3][4]</a:t>
            </a:r>
            <a:endParaRPr lang="en-US" altLang="ko-KR" sz="1600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[Searching Algorithm]  </a:t>
            </a:r>
            <a:r>
              <a:rPr lang="en-US" altLang="ko-KR" sz="1600" i="1" u="sng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Active constraints</a:t>
            </a:r>
            <a:r>
              <a:rPr lang="en-US" altLang="ko-KR" sz="1600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 Optimal solution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The </a:t>
            </a:r>
            <a:r>
              <a:rPr lang="en-US" altLang="ko-KR" sz="1600" u="sng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active set approach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for optimal solution relies on two observation. 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For typical uncertainty distributions</a:t>
            </a:r>
            <a:r>
              <a:rPr lang="el-GR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</a:t>
            </a:r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of the random vector </a:t>
            </a:r>
            <a:r>
              <a:rPr lang="el-GR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ω, </a:t>
            </a:r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only a few of the active sets are realized.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The optimal solutions to linear programs lie at extreme points of the feasible polytope.</a:t>
            </a:r>
          </a:p>
          <a:p>
            <a:pPr lvl="2">
              <a:lnSpc>
                <a:spcPct val="100000"/>
              </a:lnSpc>
            </a:pPr>
            <a:endParaRPr lang="en-US" altLang="ko-KR" sz="12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endParaRPr lang="en-US" altLang="ko-KR" sz="16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ko-KR" altLang="en-US" sz="20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990E86-D9A8-2F46-AA4B-1D1C7B3FE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48" y="4289240"/>
            <a:ext cx="7828903" cy="23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5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3. Proposed Method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62644ACF-C271-B041-92E1-2213CB471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900003"/>
              </p:ext>
            </p:extLst>
          </p:nvPr>
        </p:nvGraphicFramePr>
        <p:xfrm>
          <a:off x="838200" y="1379537"/>
          <a:ext cx="10515600" cy="2378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1588115059"/>
                    </a:ext>
                  </a:extLst>
                </a:gridCol>
                <a:gridCol w="4223288">
                  <a:extLst>
                    <a:ext uri="{9D8B030D-6E8A-4147-A177-3AD203B41FA5}">
                      <a16:colId xmlns:a16="http://schemas.microsoft.com/office/drawing/2014/main" val="1130711476"/>
                    </a:ext>
                  </a:extLst>
                </a:gridCol>
                <a:gridCol w="4488051">
                  <a:extLst>
                    <a:ext uri="{9D8B030D-6E8A-4147-A177-3AD203B41FA5}">
                      <a16:colId xmlns:a16="http://schemas.microsoft.com/office/drawing/2014/main" val="1512207653"/>
                    </a:ext>
                  </a:extLst>
                </a:gridCol>
              </a:tblGrid>
              <a:tr h="55000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ML method (direct mapping)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Ensemble control policy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36104"/>
                  </a:ext>
                </a:extLst>
              </a:tr>
              <a:tr h="4979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Advantages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 at inference stage.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accuracy by identifying the relevant constraints at the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optimal.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46023"/>
                  </a:ext>
                </a:extLst>
              </a:tr>
              <a:tr h="4979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Disadvantages </a:t>
                      </a:r>
                    </a:p>
                  </a:txBody>
                  <a:tcPr anchor="ctr">
                    <a:solidFill>
                      <a:srgbClr val="FF0000">
                        <a:alpha val="1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performance when the size of training data is not large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enough.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computational efficiency due to the exhaustive searching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algorithm.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0959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66C07C-E573-114D-AF9E-0B38251D6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664242"/>
              </p:ext>
            </p:extLst>
          </p:nvPr>
        </p:nvGraphicFramePr>
        <p:xfrm>
          <a:off x="838200" y="4052802"/>
          <a:ext cx="10515600" cy="23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2436849624"/>
                    </a:ext>
                  </a:extLst>
                </a:gridCol>
                <a:gridCol w="8711339">
                  <a:extLst>
                    <a:ext uri="{9D8B030D-6E8A-4147-A177-3AD203B41FA5}">
                      <a16:colId xmlns:a16="http://schemas.microsoft.com/office/drawing/2014/main" val="2378704240"/>
                    </a:ext>
                  </a:extLst>
                </a:gridCol>
              </a:tblGrid>
              <a:tr h="2371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Proposed </a:t>
                      </a:r>
                      <a:b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Method</a:t>
                      </a:r>
                      <a:r>
                        <a:rPr lang="ko-KR" alt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for identifying the relevant constraints at the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optimal.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instead of the exhaustive searching algorithm.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</a:t>
                      </a: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 from the uncertainty realization to the active constraints set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 optimality instead of the optimal solution (direct mapping).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G</a:t>
                      </a: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uarantee the satisfactory performance.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2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1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Experiments and Results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NN architecture</a:t>
            </a:r>
          </a:p>
          <a:p>
            <a:pPr marL="457200" lvl="1" indent="0">
              <a:buNone/>
            </a:pPr>
            <a:endParaRPr lang="ko-KR" altLang="en-US" sz="18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D7F28-2123-664B-BBE4-16A43224D7F5}"/>
              </a:ext>
            </a:extLst>
          </p:cNvPr>
          <p:cNvGrpSpPr/>
          <p:nvPr/>
        </p:nvGrpSpPr>
        <p:grpSpPr>
          <a:xfrm>
            <a:off x="940928" y="4531373"/>
            <a:ext cx="4572000" cy="2221992"/>
            <a:chOff x="838200" y="3429000"/>
            <a:chExt cx="6119036" cy="2971800"/>
          </a:xfrm>
        </p:grpSpPr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27B6621A-996B-464C-B354-DA048DC6D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429000"/>
              <a:ext cx="6119036" cy="29718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BFB455-F9AD-D845-8B44-F0F7D15F8361}"/>
                </a:ext>
              </a:extLst>
            </p:cNvPr>
            <p:cNvSpPr/>
            <p:nvPr/>
          </p:nvSpPr>
          <p:spPr>
            <a:xfrm rot="16200000">
              <a:off x="5204151" y="4879925"/>
              <a:ext cx="1567542" cy="377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SIGMOID</a:t>
              </a:r>
            </a:p>
          </p:txBody>
        </p:sp>
      </p:grp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486547A-C0A0-4D40-A9DE-7B0FA895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28" y="1717380"/>
            <a:ext cx="4572000" cy="2220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F2E597-55A5-B641-A009-1B702625B1B9}"/>
              </a:ext>
            </a:extLst>
          </p:cNvPr>
          <p:cNvSpPr txBox="1"/>
          <p:nvPr/>
        </p:nvSpPr>
        <p:spPr>
          <a:xfrm>
            <a:off x="5744421" y="1512736"/>
            <a:ext cx="5609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Input: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sz="1600" baseline="-25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en-US" sz="1600" baseline="-25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Uncertainty realization.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Output: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sz="1600" baseline="-25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sz="1600" baseline="-25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active constraints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  <a:sym typeface="Wingdings" pitchFamily="2" charset="2"/>
              </a:rPr>
              <a:t> 0 ~ 1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Probability for each active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Further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Build 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set of parallel binary classifiers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to predict the status of each individual </a:t>
            </a:r>
            <a:b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constraint separately.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  <a:sym typeface="Wingdings" pitchFamily="2" charset="2"/>
              </a:rPr>
              <a:t>It 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will be an approach to develop a deeper </a:t>
            </a:r>
            <a:b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understanding of various operational patterns, </a:t>
            </a:r>
            <a:b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such as clustering of constraints.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924B28B-E85A-D846-849B-7181B14850E8}"/>
              </a:ext>
            </a:extLst>
          </p:cNvPr>
          <p:cNvSpPr/>
          <p:nvPr/>
        </p:nvSpPr>
        <p:spPr>
          <a:xfrm>
            <a:off x="4526688" y="3967478"/>
            <a:ext cx="523982" cy="5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D7A54-577E-194C-B377-24D85931A184}"/>
              </a:ext>
            </a:extLst>
          </p:cNvPr>
          <p:cNvSpPr txBox="1"/>
          <p:nvPr/>
        </p:nvSpPr>
        <p:spPr>
          <a:xfrm>
            <a:off x="5744420" y="4958724"/>
            <a:ext cx="5609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Personal project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lang="en-US" sz="16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Input: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sz="1600" baseline="-25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en-US" sz="1600" baseline="-25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Uncertainty realization.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Output: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sz="1600" baseline="-25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sz="1600" baseline="-25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sz="16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all active constraints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  <a:sym typeface="Wingdings" pitchFamily="2" charset="2"/>
              </a:rPr>
              <a:t> 0 or 1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sz="1600" baseline="-25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Decides the constraints are active or not.</a:t>
            </a:r>
          </a:p>
        </p:txBody>
      </p:sp>
    </p:spTree>
    <p:extLst>
      <p:ext uri="{BB962C8B-B14F-4D97-AF65-F5344CB8AC3E}">
        <p14:creationId xmlns:p14="http://schemas.microsoft.com/office/powerpoint/2010/main" val="194619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26A1B-7905-0B41-B377-89F6DA362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14" y="2560954"/>
            <a:ext cx="4839286" cy="39319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Experiments and Results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Classification model</a:t>
            </a:r>
          </a:p>
          <a:p>
            <a:pPr lvl="1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Architecture</a:t>
            </a: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{Dense layer + Batch normalization[5] + Dropout[6] + ReLUs} x </a:t>
            </a:r>
            <a:r>
              <a:rPr lang="en-US" altLang="ko-KR" sz="1400" dirty="0" err="1">
                <a:latin typeface="D2Coding" charset="-127"/>
                <a:ea typeface="D2Coding" charset="-127"/>
                <a:cs typeface="D2Coding" charset="-127"/>
              </a:rPr>
              <a:t>layer_num</a:t>
            </a:r>
            <a:endParaRPr lang="en-US" altLang="ko-KR" sz="1400" dirty="0">
              <a:latin typeface="D2Coding" charset="-127"/>
              <a:ea typeface="D2Coding" charset="-127"/>
              <a:cs typeface="D2Coding" charset="-127"/>
            </a:endParaRP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Sigmoid</a:t>
            </a:r>
          </a:p>
          <a:p>
            <a:pPr lvl="1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Loss function</a:t>
            </a: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BinaryCrossEntropy[7]</a:t>
            </a:r>
          </a:p>
          <a:p>
            <a:pPr lvl="1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Optimizer</a:t>
            </a: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Adam[8]</a:t>
            </a:r>
          </a:p>
          <a:p>
            <a:pPr lvl="1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Metrics</a:t>
            </a: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BinaryAccuracy</a:t>
            </a:r>
          </a:p>
          <a:p>
            <a:pPr lvl="2"/>
            <a:r>
              <a:rPr lang="en-US" altLang="ko-KR" sz="1400" dirty="0">
                <a:latin typeface="D2Coding" charset="-127"/>
                <a:ea typeface="D2Coding" charset="-127"/>
                <a:cs typeface="D2Coding" charset="-127"/>
              </a:rPr>
              <a:t>BinaryCrossEntropy</a:t>
            </a:r>
          </a:p>
          <a:p>
            <a:pPr lvl="1"/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Experiment results</a:t>
            </a:r>
          </a:p>
          <a:p>
            <a:pPr lvl="1"/>
            <a:endParaRPr lang="ko-KR" altLang="en-US" sz="20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AE6A27-84A3-4943-BA7A-8943F2CC9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92787"/>
              </p:ext>
            </p:extLst>
          </p:nvPr>
        </p:nvGraphicFramePr>
        <p:xfrm>
          <a:off x="1685545" y="4775129"/>
          <a:ext cx="4410455" cy="1717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159">
                  <a:extLst>
                    <a:ext uri="{9D8B030D-6E8A-4147-A177-3AD203B41FA5}">
                      <a16:colId xmlns:a16="http://schemas.microsoft.com/office/drawing/2014/main" val="1907556164"/>
                    </a:ext>
                  </a:extLst>
                </a:gridCol>
                <a:gridCol w="1537870">
                  <a:extLst>
                    <a:ext uri="{9D8B030D-6E8A-4147-A177-3AD203B41FA5}">
                      <a16:colId xmlns:a16="http://schemas.microsoft.com/office/drawing/2014/main" val="1043930737"/>
                    </a:ext>
                  </a:extLst>
                </a:gridCol>
                <a:gridCol w="1857426">
                  <a:extLst>
                    <a:ext uri="{9D8B030D-6E8A-4147-A177-3AD203B41FA5}">
                      <a16:colId xmlns:a16="http://schemas.microsoft.com/office/drawing/2014/main" val="2970935709"/>
                    </a:ext>
                  </a:extLst>
                </a:gridCol>
              </a:tblGrid>
              <a:tr h="343549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BinaryAccuracy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BinaryCrossEntropy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00158"/>
                  </a:ext>
                </a:extLst>
              </a:tr>
              <a:tr h="34354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 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0.00116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04755"/>
                  </a:ext>
                </a:extLst>
              </a:tr>
              <a:tr h="34354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73 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31363"/>
                  </a:ext>
                </a:extLst>
              </a:tr>
              <a:tr h="34354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162 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0.00039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39654"/>
                  </a:ext>
                </a:extLst>
              </a:tr>
              <a:tr h="34354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300 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0.00026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30036"/>
                  </a:ext>
                </a:extLst>
              </a:tr>
            </a:tbl>
          </a:graphicData>
        </a:graphic>
      </p:graphicFrame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EF03F0-45A3-374D-99D8-D22783F21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14" y="2560954"/>
            <a:ext cx="502526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11011</TotalTime>
  <Words>998</Words>
  <Application>Microsoft Macintosh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D2Coding</vt:lpstr>
      <vt:lpstr>맑은 고딕</vt:lpstr>
      <vt:lpstr>Arial</vt:lpstr>
      <vt:lpstr>Wingdings</vt:lpstr>
      <vt:lpstr>Office 테마</vt:lpstr>
      <vt:lpstr>EE394V Project  Learning for DC-OPF:  Classifying active sets using neural nets</vt:lpstr>
      <vt:lpstr>Contents</vt:lpstr>
      <vt:lpstr>1. Motivation &amp; Context </vt:lpstr>
      <vt:lpstr>2. Problem Formulation</vt:lpstr>
      <vt:lpstr>2. Problem Formulation</vt:lpstr>
      <vt:lpstr>2. Problem Formulation</vt:lpstr>
      <vt:lpstr>3. Proposed Method</vt:lpstr>
      <vt:lpstr>4. Experiments and Results</vt:lpstr>
      <vt:lpstr>4. Experiments and Results</vt:lpstr>
      <vt:lpstr>4. Experiments and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JeeHyun Park</dc:creator>
  <cp:lastModifiedBy>Park JeeHyun</cp:lastModifiedBy>
  <cp:revision>94</cp:revision>
  <dcterms:created xsi:type="dcterms:W3CDTF">2017-09-04T00:01:07Z</dcterms:created>
  <dcterms:modified xsi:type="dcterms:W3CDTF">2020-05-05T20:01:34Z</dcterms:modified>
</cp:coreProperties>
</file>