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90" r:id="rId4"/>
    <p:sldId id="291" r:id="rId5"/>
    <p:sldId id="292" r:id="rId6"/>
    <p:sldId id="293" r:id="rId7"/>
    <p:sldId id="294" r:id="rId8"/>
    <p:sldId id="271" r:id="rId9"/>
    <p:sldId id="272" r:id="rId10"/>
    <p:sldId id="282" r:id="rId11"/>
    <p:sldId id="283" r:id="rId12"/>
    <p:sldId id="266" r:id="rId13"/>
    <p:sldId id="284" r:id="rId14"/>
    <p:sldId id="267" r:id="rId15"/>
    <p:sldId id="275" r:id="rId16"/>
    <p:sldId id="276" r:id="rId17"/>
    <p:sldId id="279" r:id="rId18"/>
    <p:sldId id="280" r:id="rId19"/>
    <p:sldId id="269" r:id="rId20"/>
    <p:sldId id="286" r:id="rId21"/>
    <p:sldId id="287" r:id="rId22"/>
    <p:sldId id="288" r:id="rId23"/>
    <p:sldId id="289" r:id="rId24"/>
    <p:sldId id="285" r:id="rId25"/>
    <p:sldId id="281" r:id="rId26"/>
    <p:sldId id="264" r:id="rId27"/>
    <p:sldId id="265" r:id="rId28"/>
    <p:sldId id="263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1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00" y="1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9F99E-8FC3-4F46-BA84-B9BD6B4E2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D7A503-070E-453A-A424-A69BF1502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968AFA-A6E0-4C55-B810-CCBA2ECD9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2020. 5. 3.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CA78F0-9D9F-4EAB-83CC-2949EEE5C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EDA2D7-9E08-4172-B3DC-9AD2EF3E5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96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070F11-73BA-487F-871E-8455BFB18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70ABB8-5A11-4D61-9603-5958FDE06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5C6B2C-A75F-4EBE-AAC1-1DB08FF41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2020. 5. 3.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EE3142-BE4C-4B23-A615-076C0B9D6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B568BE-7A40-4716-93D6-F0AA2EADD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881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1A42F2-CCED-4AB0-A962-653BDEB55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A7AF3E-6F4B-455B-9660-239009E50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79AFC7-40EB-4EB5-9144-9C0A5FB4B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2020. 5. 3.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C200EB-919B-4315-9BEC-E0DDD2E2C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6FD83D-1F14-4CDC-B37B-2FC53330D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160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8C134C-62DE-4357-9721-C6307B9B6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FE7B9A-30BD-4DD0-9A74-33411FD06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0996BA-5A68-4D62-9C34-64B4E1EEF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2020. 5. 3.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FE08E5-2DD6-42E4-A50F-BEF3B399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1AAF52-AA26-45A0-8E32-61A2F351F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278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485B44-2464-4B14-B47E-9FE00BD45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A8E9C8-311B-47F1-8C45-50334E667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949701-5097-4756-85EF-9993A48F0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2020. 5. 3.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828E97-2E76-4721-97A2-444BBB90E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F91DA9-50B1-441E-B89E-B79A19377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58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73E48-9C8A-4FFE-8906-B235B594C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59EB96-2B6D-4A23-9001-F7A39EBCA4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235ACC-6DF9-4624-AE79-9079A42BF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5EEBA5-A398-4B52-BAF0-C399EEFF7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2020. 5. 3.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86F078-2B96-4906-9DB3-1C78FAE92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2D24EC-F8EA-45D9-BD52-B05B77288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134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823BD8-E1AA-4595-9E51-87848BD74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742871-AF4F-4D22-991E-47A528C06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900B61-786B-41F8-A830-A881F9169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F78E2AB-B507-4EDB-AE26-3593937485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3A50E6-DE1D-4D82-AAEB-953F7EE9C2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480F8A0-DF37-4273-966D-D46C5353C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2020. 5. 3.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6B9715-C008-496F-A9AD-F4714DCA1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46ABAD5-EB05-4C1C-9FBF-D0FE785D1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129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3CDDA8-C8ED-4E17-B4C6-880EE0CD5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2577247-360E-4536-B240-DFC88A36C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2020. 5. 3.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4E4055-A94E-4D0F-B0F3-5D57D3D42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DC248D-55F1-4D70-A929-1A2484A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429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3A19C1F-CA9A-4BD3-B160-6D573CFAE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2020. 5. 3.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F788A6-BD57-4956-A97A-E394419C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2AF659-7C28-40EA-8D4D-D72D46416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130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11AFB-21CA-46D9-AD36-B24C9012C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E1FED7-4C5E-45C8-9E70-4C8488A30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1C0AA6-0C64-40D9-8B5B-BCF00E48E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AC5655-7E71-4DB2-AFB6-305461E9A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2020. 5. 3.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430242-7D65-4B1A-9686-FA8054256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6364A9-5675-4006-961D-6F57307F6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886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07E319-6F52-4A2D-877D-8024987B9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8DBA68-208A-4665-AB1D-75689A8F30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73E795-24A9-47CB-8569-6A8BBC30D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FBEEB1-E870-4FC1-99F5-6A279D0C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2020. 5. 3.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DDE000-92CF-41A3-B90B-A15A5F0CD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BF034-FAAC-4ED7-A947-9614E71C7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956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6961F-CE17-41C1-B870-1C2D42B7C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A25A21-7CC9-4486-8FF7-76D275817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60AE08-AE86-40ED-A5B6-3C33B7837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7F239-EE01-4A70-A7D1-E3DF21DB9FCB}" type="datetimeFigureOut">
              <a:rPr lang="ko-KR" altLang="en-US" smtClean="0"/>
              <a:t>2020. 5. 3.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03573F-FC06-481B-BD7F-1FE92F65F0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5443A0-5A51-4E7B-B91D-FF12D4CCF4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976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hyun0919/OPF_Porject_EE394V_SPR2020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706.03762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90B53-0965-408E-A78D-4BD7420247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3600" b="1" dirty="0">
                <a:latin typeface="D2Coding" charset="-127"/>
                <a:ea typeface="D2Coding" charset="-127"/>
                <a:cs typeface="D2Coding" charset="-127"/>
              </a:rPr>
              <a:t>EE394V Project</a:t>
            </a:r>
            <a:br>
              <a:rPr lang="en-US" altLang="ko-KR" sz="3600" b="1" dirty="0">
                <a:latin typeface="D2Coding" charset="-127"/>
                <a:ea typeface="D2Coding" charset="-127"/>
                <a:cs typeface="D2Coding" charset="-127"/>
              </a:rPr>
            </a:br>
            <a:br>
              <a:rPr lang="en-US" altLang="ko-KR" sz="3600" b="1" dirty="0">
                <a:latin typeface="D2Coding" charset="-127"/>
                <a:ea typeface="D2Coding" charset="-127"/>
                <a:cs typeface="D2Coding" charset="-127"/>
              </a:rPr>
            </a:br>
            <a:r>
              <a:rPr lang="en-US" altLang="ko-KR" sz="3200" dirty="0">
                <a:latin typeface="D2Coding" charset="-127"/>
                <a:ea typeface="D2Coding" charset="-127"/>
                <a:cs typeface="D2Coding" charset="-127"/>
              </a:rPr>
              <a:t>Learning for DC-OPF: </a:t>
            </a:r>
            <a:br>
              <a:rPr lang="en-US" altLang="ko-KR" sz="3200" dirty="0">
                <a:latin typeface="D2Coding" charset="-127"/>
                <a:ea typeface="D2Coding" charset="-127"/>
                <a:cs typeface="D2Coding" charset="-127"/>
              </a:rPr>
            </a:br>
            <a:r>
              <a:rPr lang="en-US" altLang="ko-KR" sz="3200" dirty="0">
                <a:latin typeface="D2Coding" charset="-127"/>
                <a:ea typeface="D2Coding" charset="-127"/>
                <a:cs typeface="D2Coding" charset="-127"/>
              </a:rPr>
              <a:t>Classifying active sets using neural nets</a:t>
            </a:r>
            <a:endParaRPr lang="ko-KR" altLang="en-US" sz="3600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2F529E-C580-4396-B5D8-BF2B6654AD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>
              <a:latin typeface="D2Coding" charset="-127"/>
              <a:ea typeface="D2Coding" charset="-127"/>
              <a:cs typeface="D2Coding" charset="-127"/>
            </a:endParaRPr>
          </a:p>
          <a:p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-</a:t>
            </a:r>
          </a:p>
          <a:p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Park, JeeHyun</a:t>
            </a:r>
          </a:p>
          <a:p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06</a:t>
            </a:r>
            <a:r>
              <a:rPr lang="ko-KR" altLang="en-US" dirty="0">
                <a:latin typeface="D2Coding" charset="-127"/>
                <a:ea typeface="D2Coding" charset="-127"/>
                <a:cs typeface="D2Coding" charset="-127"/>
              </a:rPr>
              <a:t> </a:t>
            </a: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MAY 20</a:t>
            </a:r>
            <a:endParaRPr lang="ko-KR" altLang="en-US" dirty="0">
              <a:latin typeface="D2Coding" charset="-127"/>
              <a:ea typeface="D2Coding" charset="-127"/>
              <a:cs typeface="D2Coding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4422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D2Coding" charset="-127"/>
                <a:ea typeface="D2Coding" charset="-127"/>
                <a:cs typeface="D2Coding" charset="-127"/>
              </a:rPr>
              <a:t>1.2) Traditional methods</a:t>
            </a:r>
            <a:endParaRPr lang="ko-KR" altLang="en-US" sz="4000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Machine learning method (direct mapping)</a:t>
            </a:r>
          </a:p>
          <a:p>
            <a:pPr marL="457200" lvl="1" indent="0">
              <a:buNone/>
            </a:pPr>
            <a:endParaRPr lang="en-US" altLang="ko-KR" i="1" dirty="0">
              <a:latin typeface="D2Coding" charset="-127"/>
              <a:ea typeface="D2Coding" charset="-127"/>
              <a:cs typeface="D2Coding" charset="-127"/>
            </a:endParaRPr>
          </a:p>
          <a:p>
            <a:pPr marL="457200" lvl="1" indent="0">
              <a:buNone/>
            </a:pPr>
            <a:r>
              <a:rPr lang="en-US" altLang="ko-KR" i="1" dirty="0">
                <a:latin typeface="D2Coding" charset="-127"/>
                <a:ea typeface="D2Coding" charset="-127"/>
                <a:cs typeface="D2Coding" charset="-127"/>
              </a:rPr>
              <a:t>Uncertainty realization </a:t>
            </a:r>
            <a:r>
              <a:rPr lang="en-US" altLang="ko-KR" i="1" dirty="0">
                <a:latin typeface="D2Coding" charset="-127"/>
                <a:ea typeface="D2Coding" charset="-127"/>
                <a:cs typeface="D2Coding" charset="-127"/>
                <a:sym typeface="Wingdings" pitchFamily="2" charset="2"/>
              </a:rPr>
              <a:t> </a:t>
            </a:r>
            <a:r>
              <a:rPr lang="en-US" altLang="ko-KR" i="1" dirty="0">
                <a:latin typeface="D2Coding" charset="-127"/>
                <a:ea typeface="D2Coding" charset="-127"/>
                <a:cs typeface="D2Coding" charset="-127"/>
              </a:rPr>
              <a:t>[ML Predictor] </a:t>
            </a:r>
            <a:r>
              <a:rPr lang="en-US" altLang="ko-KR" i="1" dirty="0">
                <a:latin typeface="D2Coding" charset="-127"/>
                <a:ea typeface="D2Coding" charset="-127"/>
                <a:cs typeface="D2Coding" charset="-127"/>
                <a:sym typeface="Wingdings" pitchFamily="2" charset="2"/>
              </a:rPr>
              <a:t> Optimal solution</a:t>
            </a:r>
            <a:r>
              <a:rPr lang="en-US" altLang="ko-KR" dirty="0">
                <a:latin typeface="D2Coding" charset="-127"/>
                <a:ea typeface="D2Coding" charset="-127"/>
                <a:cs typeface="D2Coding" charset="-127"/>
                <a:sym typeface="Wingdings" pitchFamily="2" charset="2"/>
              </a:rPr>
              <a:t>.</a:t>
            </a:r>
          </a:p>
          <a:p>
            <a:pPr marL="457200" lvl="1" indent="0">
              <a:buNone/>
            </a:pPr>
            <a:endParaRPr lang="en-US" altLang="ko-KR" dirty="0">
              <a:latin typeface="D2Coding" charset="-127"/>
              <a:ea typeface="D2Coding" charset="-127"/>
              <a:cs typeface="D2Coding" charset="-127"/>
            </a:endParaRPr>
          </a:p>
          <a:p>
            <a:pPr lvl="1"/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Using machine learning to learn the mapping from the uncertainty realization to the optimal solution of the OPF.</a:t>
            </a:r>
          </a:p>
          <a:p>
            <a:pPr lvl="1"/>
            <a:endParaRPr lang="en-US" altLang="ko-KR" dirty="0">
              <a:latin typeface="D2Coding" charset="-127"/>
              <a:ea typeface="D2Coding" charset="-127"/>
              <a:cs typeface="D2Coding" charset="-127"/>
            </a:endParaRPr>
          </a:p>
          <a:p>
            <a:pPr lvl="1"/>
            <a:r>
              <a:rPr lang="en-US" altLang="ko-KR" dirty="0">
                <a:solidFill>
                  <a:schemeClr val="accent1"/>
                </a:solidFill>
                <a:latin typeface="D2Coding" charset="-127"/>
                <a:ea typeface="D2Coding" charset="-127"/>
                <a:cs typeface="D2Coding" charset="-127"/>
              </a:rPr>
              <a:t>Advantages</a:t>
            </a:r>
          </a:p>
          <a:p>
            <a:pPr lvl="2"/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The model, trained with historical data, can be used to predict the optimal solution in real-time efficiency.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  <a:latin typeface="D2Coding" charset="-127"/>
                <a:ea typeface="D2Coding" charset="-127"/>
                <a:cs typeface="D2Coding" charset="-127"/>
              </a:rPr>
              <a:t>Disadvantages</a:t>
            </a:r>
          </a:p>
          <a:p>
            <a:pPr lvl="2"/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With small size of training data, the trained model will suffer to produce predictions satisfying the hard constraints in the OPF accurately.</a:t>
            </a:r>
          </a:p>
          <a:p>
            <a:endParaRPr lang="ko-KR" altLang="en-US" dirty="0">
              <a:latin typeface="D2Coding" charset="-127"/>
              <a:ea typeface="D2Coding" charset="-127"/>
              <a:cs typeface="D2Coding" charset="-127"/>
            </a:endParaRPr>
          </a:p>
        </p:txBody>
      </p:sp>
      <p:cxnSp>
        <p:nvCxnSpPr>
          <p:cNvPr id="4" name="직선 연결선[R] 4">
            <a:extLst>
              <a:ext uri="{FF2B5EF4-FFF2-40B4-BE49-F238E27FC236}">
                <a16:creationId xmlns:a16="http://schemas.microsoft.com/office/drawing/2014/main" id="{5BD8E0DD-24F6-47D4-B48B-D66106AA114B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742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D2Coding" charset="-127"/>
                <a:ea typeface="D2Coding" charset="-127"/>
                <a:cs typeface="D2Coding" charset="-127"/>
              </a:rPr>
              <a:t>1.2) Traditional methods</a:t>
            </a:r>
            <a:endParaRPr lang="ko-KR" altLang="en-US" sz="4000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Ensemble control policy [6][7]</a:t>
            </a:r>
          </a:p>
          <a:p>
            <a:pPr marL="457200" lvl="1" indent="0">
              <a:buNone/>
            </a:pPr>
            <a:endParaRPr lang="en-US" altLang="ko-KR" i="1" dirty="0">
              <a:latin typeface="D2Coding" charset="-127"/>
              <a:ea typeface="D2Coding" charset="-127"/>
              <a:cs typeface="D2Coding" charset="-127"/>
            </a:endParaRPr>
          </a:p>
          <a:p>
            <a:pPr marL="457200" lvl="1" indent="0">
              <a:buNone/>
            </a:pPr>
            <a:r>
              <a:rPr lang="en-US" altLang="ko-KR" b="1" i="1" dirty="0">
                <a:latin typeface="D2Coding" charset="-127"/>
                <a:ea typeface="D2Coding" charset="-127"/>
                <a:cs typeface="D2Coding" charset="-127"/>
              </a:rPr>
              <a:t>Uncertainty realization </a:t>
            </a:r>
            <a:r>
              <a:rPr lang="en-US" altLang="ko-KR" b="1" i="1" dirty="0">
                <a:latin typeface="D2Coding" charset="-127"/>
                <a:ea typeface="D2Coding" charset="-127"/>
                <a:cs typeface="D2Coding" charset="-127"/>
                <a:sym typeface="Wingdings" pitchFamily="2" charset="2"/>
              </a:rPr>
              <a:t> [Searching Algorithm]  Active constraints</a:t>
            </a:r>
            <a:r>
              <a:rPr lang="en-US" altLang="ko-KR" i="1" dirty="0">
                <a:latin typeface="D2Coding" charset="-127"/>
                <a:ea typeface="D2Coding" charset="-127"/>
                <a:cs typeface="D2Coding" charset="-127"/>
                <a:sym typeface="Wingdings" pitchFamily="2" charset="2"/>
              </a:rPr>
              <a:t> </a:t>
            </a:r>
            <a:r>
              <a:rPr lang="en-US" altLang="ko-KR" i="1" dirty="0">
                <a:solidFill>
                  <a:schemeClr val="bg1">
                    <a:lumMod val="65000"/>
                  </a:schemeClr>
                </a:solidFill>
                <a:latin typeface="D2Coding" charset="-127"/>
                <a:ea typeface="D2Coding" charset="-127"/>
                <a:cs typeface="D2Coding" charset="-127"/>
                <a:sym typeface="Wingdings" pitchFamily="2" charset="2"/>
              </a:rPr>
              <a:t> Optimal solution</a:t>
            </a:r>
            <a:r>
              <a:rPr lang="en-US" altLang="ko-KR" dirty="0">
                <a:latin typeface="D2Coding" charset="-127"/>
                <a:ea typeface="D2Coding" charset="-127"/>
                <a:cs typeface="D2Coding" charset="-127"/>
                <a:sym typeface="Wingdings" pitchFamily="2" charset="2"/>
              </a:rPr>
              <a:t>.</a:t>
            </a:r>
            <a:endParaRPr lang="en-US" altLang="ko-KR" dirty="0">
              <a:latin typeface="D2Coding" charset="-127"/>
              <a:ea typeface="D2Coding" charset="-127"/>
              <a:cs typeface="D2Coding" charset="-127"/>
            </a:endParaRPr>
          </a:p>
          <a:p>
            <a:pPr marL="457200" lvl="1" indent="0">
              <a:buNone/>
            </a:pPr>
            <a:endParaRPr lang="en-US" altLang="ko-KR" dirty="0">
              <a:latin typeface="D2Coding" charset="-127"/>
              <a:ea typeface="D2Coding" charset="-127"/>
              <a:cs typeface="D2Coding" charset="-127"/>
            </a:endParaRPr>
          </a:p>
          <a:p>
            <a:pPr lvl="1"/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Use an exhaustive searching algorithm, identifying the active constraints relevant for the OPF problem, as an intermediate training step.</a:t>
            </a:r>
            <a:br>
              <a:rPr lang="en-US" altLang="ko-KR" dirty="0">
                <a:latin typeface="D2Coding" charset="-127"/>
                <a:ea typeface="D2Coding" charset="-127"/>
                <a:cs typeface="D2Coding" charset="-127"/>
              </a:rPr>
            </a:br>
            <a:endParaRPr lang="en-US" altLang="ko-KR" dirty="0">
              <a:latin typeface="D2Coding" charset="-127"/>
              <a:ea typeface="D2Coding" charset="-127"/>
              <a:cs typeface="D2Coding" charset="-127"/>
            </a:endParaRPr>
          </a:p>
          <a:p>
            <a:pPr lvl="1"/>
            <a:r>
              <a:rPr lang="en-US" altLang="ko-KR" dirty="0">
                <a:solidFill>
                  <a:schemeClr val="accent1"/>
                </a:solidFill>
                <a:latin typeface="D2Coding" charset="-127"/>
                <a:ea typeface="D2Coding" charset="-127"/>
                <a:cs typeface="D2Coding" charset="-127"/>
              </a:rPr>
              <a:t>Advantages</a:t>
            </a:r>
          </a:p>
          <a:p>
            <a:pPr lvl="2"/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Since only a few of possible optimal active constraints are relevant for the OPF problem, the accuracy is remarkably improved. 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  <a:latin typeface="D2Coding" charset="-127"/>
                <a:ea typeface="D2Coding" charset="-127"/>
                <a:cs typeface="D2Coding" charset="-127"/>
              </a:rPr>
              <a:t>Disadvantages</a:t>
            </a:r>
          </a:p>
          <a:p>
            <a:pPr lvl="2"/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The computational efficiency is compromised when the number of active sets is large since the exhaustive search requires one linear operation per candidate active set.</a:t>
            </a:r>
          </a:p>
        </p:txBody>
      </p:sp>
      <p:cxnSp>
        <p:nvCxnSpPr>
          <p:cNvPr id="4" name="직선 연결선[R] 4">
            <a:extLst>
              <a:ext uri="{FF2B5EF4-FFF2-40B4-BE49-F238E27FC236}">
                <a16:creationId xmlns:a16="http://schemas.microsoft.com/office/drawing/2014/main" id="{5BD8E0DD-24F6-47D4-B48B-D66106AA114B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162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D2Coding" charset="-127"/>
                <a:ea typeface="D2Coding" charset="-127"/>
                <a:cs typeface="D2Coding" charset="-127"/>
              </a:rPr>
              <a:t>2. Proposed Method</a:t>
            </a:r>
            <a:endParaRPr lang="ko-KR" altLang="en-US" sz="4000" b="1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/>
          <a:lstStyle/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  <a:t>Neural Nets classifier</a:t>
            </a:r>
          </a:p>
          <a:p>
            <a:pPr marL="457200" lvl="1" indent="0">
              <a:buNone/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  <a:cs typeface="D2Coding" charset="-127"/>
            </a:endParaRPr>
          </a:p>
          <a:p>
            <a:pPr marL="457200" lvl="1" indent="0">
              <a:buNone/>
            </a:pPr>
            <a:r>
              <a:rPr lang="en-US" altLang="ko-KR" b="1" i="1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  <a:t>Uncertainty realization </a:t>
            </a:r>
            <a:r>
              <a:rPr lang="en-US" altLang="ko-KR" b="1" i="1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  <a:sym typeface="Wingdings" pitchFamily="2" charset="2"/>
              </a:rPr>
              <a:t> [NNs classifier]  Active constraints</a:t>
            </a:r>
            <a:r>
              <a:rPr lang="en-US" altLang="ko-KR" i="1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  <a:sym typeface="Wingdings" pitchFamily="2" charset="2"/>
              </a:rPr>
              <a:t> </a:t>
            </a:r>
            <a:r>
              <a:rPr lang="en-US" altLang="ko-KR" i="1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  <a:sym typeface="Wingdings" pitchFamily="2" charset="2"/>
              </a:rPr>
              <a:t> Optimal solution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  <a:sym typeface="Wingdings" pitchFamily="2" charset="2"/>
              </a:rPr>
              <a:t>.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  <a:cs typeface="D2Coding" charset="-127"/>
            </a:endParaRPr>
          </a:p>
          <a:p>
            <a:pPr marL="457200" lvl="1" indent="0">
              <a:buNone/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  <a:cs typeface="D2Coding" charset="-127"/>
            </a:endParaRPr>
          </a:p>
          <a:p>
            <a:pPr lvl="1"/>
            <a:r>
              <a:rPr 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Choose to learn the mapping from uncertainty realization to active constraints set at optimality instead of directly map to the adjustment in the generation.</a:t>
            </a:r>
            <a:br>
              <a:rPr lang="en-US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dirty="0">
                <a:latin typeface="D2Coding" panose="020B0609020101020101" pitchFamily="49" charset="-127"/>
                <a:ea typeface="D2Coding" panose="020B0609020101020101" pitchFamily="49" charset="-127"/>
                <a:sym typeface="Wingdings" pitchFamily="2" charset="2"/>
              </a:rPr>
              <a:t> Better accuracy.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  <a:cs typeface="D2Coding" charset="-127"/>
            </a:endParaRPr>
          </a:p>
          <a:p>
            <a:pPr lvl="1"/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  <a:cs typeface="D2Coding" charset="-127"/>
            </a:endParaRPr>
          </a:p>
          <a:p>
            <a:pPr lvl="1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  <a:t>Replace the exhaustive searching algorithm with NNs classifier.</a:t>
            </a:r>
            <a:b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</a:b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  <a:sym typeface="Wingdings" pitchFamily="2" charset="2"/>
              </a:rPr>
              <a:t> Improved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  <a:t> computational efficiency.</a:t>
            </a:r>
          </a:p>
          <a:p>
            <a:pPr lvl="1"/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  <a:cs typeface="D2Coding" charset="-127"/>
            </a:endParaRPr>
          </a:p>
          <a:p>
            <a:pPr marL="457200" lvl="1" indent="0">
              <a:buNone/>
            </a:pP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  <a:cs typeface="D2Coding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4E50221-88C2-4005-B5EF-D66A73C8F41E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710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D2Coding" charset="-127"/>
                <a:ea typeface="D2Coding" charset="-127"/>
                <a:cs typeface="D2Coding" charset="-127"/>
              </a:rPr>
              <a:t>2. Proposed Method</a:t>
            </a:r>
            <a:endParaRPr lang="ko-KR" altLang="en-US" sz="4000" b="1" dirty="0">
              <a:latin typeface="D2Coding" charset="-127"/>
              <a:ea typeface="D2Coding" charset="-127"/>
              <a:cs typeface="D2Coding" charset="-127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648BAAA-299C-A44E-A5C4-484DAE9FA9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0071634"/>
              </p:ext>
            </p:extLst>
          </p:nvPr>
        </p:nvGraphicFramePr>
        <p:xfrm>
          <a:off x="838200" y="1379537"/>
          <a:ext cx="10515600" cy="23788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4261">
                  <a:extLst>
                    <a:ext uri="{9D8B030D-6E8A-4147-A177-3AD203B41FA5}">
                      <a16:colId xmlns:a16="http://schemas.microsoft.com/office/drawing/2014/main" val="1588115059"/>
                    </a:ext>
                  </a:extLst>
                </a:gridCol>
                <a:gridCol w="4223288">
                  <a:extLst>
                    <a:ext uri="{9D8B030D-6E8A-4147-A177-3AD203B41FA5}">
                      <a16:colId xmlns:a16="http://schemas.microsoft.com/office/drawing/2014/main" val="1130711476"/>
                    </a:ext>
                  </a:extLst>
                </a:gridCol>
                <a:gridCol w="4488051">
                  <a:extLst>
                    <a:ext uri="{9D8B030D-6E8A-4147-A177-3AD203B41FA5}">
                      <a16:colId xmlns:a16="http://schemas.microsoft.com/office/drawing/2014/main" val="1512207653"/>
                    </a:ext>
                  </a:extLst>
                </a:gridCol>
              </a:tblGrid>
              <a:tr h="550002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ML method (direct mapping)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Ensemble control policy</a:t>
                      </a:r>
                      <a:r>
                        <a:rPr lang="ko-KR" altLang="en-US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[6][7]</a:t>
                      </a:r>
                      <a:endParaRPr lang="en-US" b="1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36104"/>
                  </a:ext>
                </a:extLst>
              </a:tr>
              <a:tr h="49797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Advantages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High computational efficiency at inference stage.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High accuracy by identifying the relevant constraints at the </a:t>
                      </a:r>
                      <a:b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</a:br>
                      <a: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optimal.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346023"/>
                  </a:ext>
                </a:extLst>
              </a:tr>
              <a:tr h="49797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Disadvantages </a:t>
                      </a:r>
                    </a:p>
                  </a:txBody>
                  <a:tcPr anchor="ctr">
                    <a:solidFill>
                      <a:srgbClr val="FF0000">
                        <a:alpha val="152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Low performance when the size of training data is not large </a:t>
                      </a:r>
                      <a:b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</a:br>
                      <a: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enough.</a:t>
                      </a:r>
                    </a:p>
                  </a:txBody>
                  <a:tcPr>
                    <a:solidFill>
                      <a:srgbClr val="FF0000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Low computational efficiency due to the exhaustive searching </a:t>
                      </a:r>
                      <a:b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</a:br>
                      <a: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algorithm.</a:t>
                      </a:r>
                    </a:p>
                  </a:txBody>
                  <a:tcPr>
                    <a:solidFill>
                      <a:srgbClr val="FF0000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109590"/>
                  </a:ext>
                </a:extLst>
              </a:tr>
            </a:tbl>
          </a:graphicData>
        </a:graphic>
      </p:graphicFrame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4E50221-88C2-4005-B5EF-D66A73C8F41E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0457604-9FF6-B044-9764-6ECC84DA63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066204"/>
              </p:ext>
            </p:extLst>
          </p:nvPr>
        </p:nvGraphicFramePr>
        <p:xfrm>
          <a:off x="838200" y="4052802"/>
          <a:ext cx="10515600" cy="2371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4261">
                  <a:extLst>
                    <a:ext uri="{9D8B030D-6E8A-4147-A177-3AD203B41FA5}">
                      <a16:colId xmlns:a16="http://schemas.microsoft.com/office/drawing/2014/main" val="2436849624"/>
                    </a:ext>
                  </a:extLst>
                </a:gridCol>
                <a:gridCol w="8711339">
                  <a:extLst>
                    <a:ext uri="{9D8B030D-6E8A-4147-A177-3AD203B41FA5}">
                      <a16:colId xmlns:a16="http://schemas.microsoft.com/office/drawing/2014/main" val="2378704240"/>
                    </a:ext>
                  </a:extLst>
                </a:gridCol>
              </a:tblGrid>
              <a:tr h="23712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Proposed </a:t>
                      </a:r>
                      <a:br>
                        <a:rPr lang="en-US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</a:br>
                      <a:r>
                        <a:rPr lang="en-US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Method</a:t>
                      </a:r>
                      <a:r>
                        <a:rPr lang="ko-KR" altLang="en-US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br>
                        <a:rPr lang="en-US" altLang="ko-KR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</a:br>
                      <a:r>
                        <a:rPr lang="en-US" altLang="ko-KR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[1]</a:t>
                      </a:r>
                      <a:endParaRPr lang="en-US" b="1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Ø"/>
                      </a:pPr>
                      <a: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Use a NNs classifier for identifying the relevant constraints at the </a:t>
                      </a:r>
                      <a:b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</a:br>
                      <a: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optimal.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Use a NNs classifier instead of the exhaustive searching algorithm. </a:t>
                      </a:r>
                      <a:b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</a:br>
                      <a: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  <a:sym typeface="Wingdings" pitchFamily="2" charset="2"/>
                        </a:rPr>
                        <a:t> </a:t>
                      </a:r>
                      <a: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High computational efficiency.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Map from the uncertainty realization to the active constraints set </a:t>
                      </a:r>
                      <a:b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</a:br>
                      <a: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at optimality instead of the optimal solution (direct mapping). </a:t>
                      </a:r>
                      <a:b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</a:br>
                      <a: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  <a:sym typeface="Wingdings" pitchFamily="2" charset="2"/>
                        </a:rPr>
                        <a:t> G</a:t>
                      </a:r>
                      <a:r>
                        <a:rPr lang="en-US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uarantee the satisfactory performance.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622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2263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D2Coding" charset="-127"/>
                <a:ea typeface="D2Coding" charset="-127"/>
                <a:cs typeface="D2Coding" charset="-127"/>
              </a:rPr>
              <a:t>3. Numerical Experiments</a:t>
            </a:r>
            <a:endParaRPr lang="ko-KR" altLang="en-US" sz="4000" b="1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Set up OPF test-cases for the learning.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Check probability distribution of active sets of different OPF test-cases.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Observation of the change of accuracy according to the number of layers of fully connected (FCN) layers.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Check accuracy of active set top-K classification for different test cases with change in training data set size.</a:t>
            </a:r>
          </a:p>
          <a:p>
            <a:pPr marL="514350" indent="-514350">
              <a:buFont typeface="+mj-lt"/>
              <a:buAutoNum type="arabicParenR"/>
            </a:pP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  <a:cs typeface="D2Coding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4E50221-88C2-4005-B5EF-D66A73C8F41E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779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  <a:t>3.1) </a:t>
            </a:r>
            <a:r>
              <a:rPr 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Set up OPF test-cases for the learning</a:t>
            </a:r>
            <a:endParaRPr lang="ko-KR" altLang="en-US" sz="2400" dirty="0">
              <a:latin typeface="D2Coding" panose="020B0609020101020101" pitchFamily="49" charset="-127"/>
              <a:ea typeface="D2Coding" panose="020B0609020101020101" pitchFamily="49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/>
          <a:lstStyle/>
          <a:p>
            <a:endParaRPr lang="ko-KR" altLang="en-US" dirty="0">
              <a:latin typeface="D2Coding" charset="-127"/>
              <a:ea typeface="D2Coding" charset="-127"/>
              <a:cs typeface="D2Coding" charset="-127"/>
            </a:endParaRPr>
          </a:p>
        </p:txBody>
      </p:sp>
      <p:cxnSp>
        <p:nvCxnSpPr>
          <p:cNvPr id="4" name="직선 연결선[R] 4">
            <a:extLst>
              <a:ext uri="{FF2B5EF4-FFF2-40B4-BE49-F238E27FC236}">
                <a16:creationId xmlns:a16="http://schemas.microsoft.com/office/drawing/2014/main" id="{5BD8E0DD-24F6-47D4-B48B-D66106AA114B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406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Autofit/>
          </a:bodyPr>
          <a:lstStyle/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  <a:t>3.2) P</a:t>
            </a:r>
            <a:r>
              <a:rPr 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robability distribution of active sets of different OPF </a:t>
            </a:r>
            <a:br>
              <a:rPr 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    test-cases</a:t>
            </a:r>
            <a:endParaRPr lang="ko-KR" altLang="en-US" sz="2400" dirty="0">
              <a:latin typeface="D2Coding" panose="020B0609020101020101" pitchFamily="49" charset="-127"/>
              <a:ea typeface="D2Coding" panose="020B0609020101020101" pitchFamily="49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/>
          <a:lstStyle/>
          <a:p>
            <a:endParaRPr lang="ko-KR" altLang="en-US" dirty="0">
              <a:latin typeface="D2Coding" charset="-127"/>
              <a:ea typeface="D2Coding" charset="-127"/>
              <a:cs typeface="D2Coding" charset="-127"/>
            </a:endParaRPr>
          </a:p>
        </p:txBody>
      </p:sp>
      <p:cxnSp>
        <p:nvCxnSpPr>
          <p:cNvPr id="4" name="직선 연결선[R] 4">
            <a:extLst>
              <a:ext uri="{FF2B5EF4-FFF2-40B4-BE49-F238E27FC236}">
                <a16:creationId xmlns:a16="http://schemas.microsoft.com/office/drawing/2014/main" id="{5BD8E0DD-24F6-47D4-B48B-D66106AA114B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192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latin typeface="D2Coding" charset="-127"/>
                <a:ea typeface="D2Coding" charset="-127"/>
                <a:cs typeface="D2Coding" charset="-127"/>
              </a:rPr>
              <a:t>3.3)</a:t>
            </a:r>
            <a:r>
              <a:rPr lang="ko-KR" altLang="en-US" sz="2400" dirty="0">
                <a:latin typeface="D2Coding" charset="-127"/>
                <a:ea typeface="D2Coding" charset="-127"/>
                <a:cs typeface="D2Coding" charset="-127"/>
              </a:rPr>
              <a:t> </a:t>
            </a:r>
            <a:r>
              <a:rPr lang="en-US" altLang="ko-KR" sz="2400" dirty="0">
                <a:latin typeface="D2Coding" charset="-127"/>
                <a:ea typeface="D2Coding" charset="-127"/>
                <a:cs typeface="D2Coding" charset="-127"/>
              </a:rPr>
              <a:t>Acc of NN with different FCN layers</a:t>
            </a:r>
            <a:endParaRPr lang="ko-KR" altLang="en-US" sz="2400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/>
          <a:lstStyle/>
          <a:p>
            <a:endParaRPr lang="ko-KR" altLang="en-US" dirty="0">
              <a:latin typeface="D2Coding" charset="-127"/>
              <a:ea typeface="D2Coding" charset="-127"/>
              <a:cs typeface="D2Coding" charset="-127"/>
            </a:endParaRPr>
          </a:p>
        </p:txBody>
      </p:sp>
      <p:cxnSp>
        <p:nvCxnSpPr>
          <p:cNvPr id="4" name="직선 연결선[R] 4">
            <a:extLst>
              <a:ext uri="{FF2B5EF4-FFF2-40B4-BE49-F238E27FC236}">
                <a16:creationId xmlns:a16="http://schemas.microsoft.com/office/drawing/2014/main" id="{5BD8E0DD-24F6-47D4-B48B-D66106AA114B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369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Autofit/>
          </a:bodyPr>
          <a:lstStyle/>
          <a:p>
            <a:r>
              <a:rPr lang="en-US" altLang="ko-KR" sz="2400" dirty="0">
                <a:latin typeface="D2Coding" charset="-127"/>
                <a:ea typeface="D2Coding" charset="-127"/>
                <a:cs typeface="D2Coding" charset="-127"/>
              </a:rPr>
              <a:t>3.4)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  <a:t>A</a:t>
            </a:r>
            <a:r>
              <a:rPr 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ccuracy of active set top-K classification for different test </a:t>
            </a:r>
            <a:br>
              <a:rPr 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    cases with change in training data set size</a:t>
            </a:r>
            <a:r>
              <a:rPr lang="en-US" altLang="ko-KR" sz="2400" dirty="0">
                <a:latin typeface="D2Coding" charset="-127"/>
                <a:ea typeface="D2Coding" charset="-127"/>
                <a:cs typeface="D2Coding" charset="-127"/>
              </a:rPr>
              <a:t> </a:t>
            </a:r>
            <a:endParaRPr lang="ko-KR" altLang="en-US" sz="2400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/>
          <a:lstStyle/>
          <a:p>
            <a:endParaRPr lang="ko-KR" altLang="en-US" dirty="0">
              <a:latin typeface="D2Coding" charset="-127"/>
              <a:ea typeface="D2Coding" charset="-127"/>
              <a:cs typeface="D2Coding" charset="-127"/>
            </a:endParaRPr>
          </a:p>
        </p:txBody>
      </p:sp>
      <p:cxnSp>
        <p:nvCxnSpPr>
          <p:cNvPr id="4" name="직선 연결선[R] 4">
            <a:extLst>
              <a:ext uri="{FF2B5EF4-FFF2-40B4-BE49-F238E27FC236}">
                <a16:creationId xmlns:a16="http://schemas.microsoft.com/office/drawing/2014/main" id="{5BD8E0DD-24F6-47D4-B48B-D66106AA114B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655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D2Coding" charset="-127"/>
                <a:ea typeface="D2Coding" charset="-127"/>
                <a:cs typeface="D2Coding" charset="-127"/>
              </a:rPr>
              <a:t>4. (Optional) Additional Experiments</a:t>
            </a:r>
            <a:endParaRPr lang="ko-KR" altLang="en-US" sz="4000" b="1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/>
          <a:lstStyle/>
          <a:p>
            <a:r>
              <a:rPr 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Add </a:t>
            </a:r>
            <a:r>
              <a:rPr lang="en-US" strike="sngStrike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set of parallel binary classifiers</a:t>
            </a:r>
            <a:r>
              <a:rPr 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to predict the status of individual constraints separately. </a:t>
            </a:r>
          </a:p>
          <a:p>
            <a:pPr lvl="1"/>
            <a:r>
              <a:rPr 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It which will be an approach to develop a deeper understanding of various operational patterns, such as clustering of constraints.</a:t>
            </a:r>
          </a:p>
          <a:p>
            <a:pPr lvl="1"/>
            <a:endParaRPr 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  <a:sym typeface="Wingdings" pitchFamily="2" charset="2"/>
              </a:rPr>
              <a:t>We will add </a:t>
            </a:r>
            <a:r>
              <a:rPr lang="en-US" altLang="ko-KR" dirty="0">
                <a:solidFill>
                  <a:schemeClr val="accent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  <a:sym typeface="Wingdings" pitchFamily="2" charset="2"/>
              </a:rPr>
              <a:t>T</a:t>
            </a:r>
            <a:r>
              <a:rPr lang="en-US" dirty="0">
                <a:solidFill>
                  <a:schemeClr val="accent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ensor-to-Tensor Nets [8] </a:t>
            </a:r>
            <a:r>
              <a:rPr 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instead of</a:t>
            </a:r>
            <a:r>
              <a:rPr lang="en-US" dirty="0">
                <a:solidFill>
                  <a:schemeClr val="accent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br>
              <a:rPr lang="en-US" dirty="0">
                <a:solidFill>
                  <a:schemeClr val="accent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set of parallel binary classifiers</a:t>
            </a:r>
            <a:r>
              <a:rPr 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lvl="1"/>
            <a:r>
              <a:rPr 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This will allow us to more effectively represent and understand the relationships between the constraints.</a:t>
            </a:r>
          </a:p>
          <a:p>
            <a:pPr lvl="1"/>
            <a:r>
              <a:rPr 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This allows the relationships between constraints to be </a:t>
            </a:r>
            <a:br>
              <a:rPr lang="en-US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represented numerically.</a:t>
            </a: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4E50221-88C2-4005-B5EF-D66A73C8F41E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588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D2Coding" charset="-127"/>
                <a:ea typeface="D2Coding" charset="-127"/>
                <a:cs typeface="D2Coding" charset="-127"/>
              </a:rPr>
              <a:t>Contents</a:t>
            </a:r>
            <a:endParaRPr lang="ko-KR" altLang="en-US" sz="4000" b="1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This slides are about a project that is based on the content covered in </a:t>
            </a:r>
            <a:r>
              <a:rPr 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“Learning for DC-OPF: Classifying active sets using neural nets” </a:t>
            </a: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[1].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	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Motivation &amp; Context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Problem Formulation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Proposed Method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Experiments and Results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>
              <a:latin typeface="D2Coding" charset="-127"/>
              <a:ea typeface="D2Coding" charset="-127"/>
              <a:cs typeface="D2Coding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This project can be found in the following git repository.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hlinkClick r:id="rId2"/>
              </a:rPr>
              <a:t>https://github.com/jhyun0919/OPF_Porject_EE394V_SPR2020</a:t>
            </a:r>
            <a:endParaRPr lang="ko-KR" altLang="en-US" dirty="0">
              <a:latin typeface="D2Coding" charset="-127"/>
              <a:ea typeface="D2Coding" charset="-127"/>
              <a:cs typeface="D2Coding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4E50221-88C2-4005-B5EF-D66A73C8F41E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330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D2Coding" charset="-127"/>
                <a:ea typeface="D2Coding" charset="-127"/>
                <a:cs typeface="D2Coding" charset="-127"/>
              </a:rPr>
              <a:t>4. Tensor-to-Tensor</a:t>
            </a:r>
            <a:endParaRPr lang="ko-KR" altLang="en-US" sz="4000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/>
          <a:lstStyle/>
          <a:p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Attention is All You Need</a:t>
            </a:r>
          </a:p>
          <a:p>
            <a:pPr lvl="1"/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In Natural Language Processing (NLP), this is one of the most powerful and effective methods used to learn </a:t>
            </a:r>
            <a:r>
              <a:rPr lang="en-US" altLang="ko-KR" dirty="0">
                <a:solidFill>
                  <a:schemeClr val="accent1"/>
                </a:solidFill>
                <a:latin typeface="D2Coding" charset="-127"/>
                <a:ea typeface="D2Coding" charset="-127"/>
                <a:cs typeface="D2Coding" charset="-127"/>
              </a:rPr>
              <a:t>relationships</a:t>
            </a:r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 between words.</a:t>
            </a:r>
          </a:p>
          <a:p>
            <a:endParaRPr lang="ko-KR" altLang="en-US" dirty="0">
              <a:latin typeface="D2Coding" charset="-127"/>
              <a:ea typeface="D2Coding" charset="-127"/>
              <a:cs typeface="D2Coding" charset="-127"/>
            </a:endParaRPr>
          </a:p>
        </p:txBody>
      </p:sp>
      <p:cxnSp>
        <p:nvCxnSpPr>
          <p:cNvPr id="4" name="직선 연결선[R] 4">
            <a:extLst>
              <a:ext uri="{FF2B5EF4-FFF2-40B4-BE49-F238E27FC236}">
                <a16:creationId xmlns:a16="http://schemas.microsoft.com/office/drawing/2014/main" id="{5BD8E0DD-24F6-47D4-B48B-D66106AA114B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C9732D8-29EF-794A-B736-3FAC2D14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333" y="2995725"/>
            <a:ext cx="6513334" cy="35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1227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  <a:t>4. Tensor-to-Tensor</a:t>
            </a:r>
            <a:endParaRPr lang="ko-KR" altLang="en-US" sz="4000" dirty="0">
              <a:latin typeface="D2Coding" panose="020B0609020101020101" pitchFamily="49" charset="-127"/>
              <a:ea typeface="D2Coding" panose="020B0609020101020101" pitchFamily="49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  <a:t>It will be trained to learn the relationships between the constraints of the system.</a:t>
            </a:r>
            <a:endParaRPr lang="en-US" altLang="ko-KR" sz="2400" dirty="0">
              <a:latin typeface="D2Coding" panose="020B0609020101020101" pitchFamily="49" charset="-127"/>
              <a:ea typeface="D2Coding" panose="020B0609020101020101" pitchFamily="49" charset="-127"/>
              <a:cs typeface="D2Coding" charset="-127"/>
            </a:endParaRPr>
          </a:p>
          <a:p>
            <a:endParaRPr lang="ko-KR" altLang="en-US" sz="2400" dirty="0">
              <a:latin typeface="D2Coding" panose="020B0609020101020101" pitchFamily="49" charset="-127"/>
              <a:ea typeface="D2Coding" panose="020B0609020101020101" pitchFamily="49" charset="-127"/>
              <a:cs typeface="D2Coding" charset="-127"/>
            </a:endParaRPr>
          </a:p>
        </p:txBody>
      </p:sp>
      <p:cxnSp>
        <p:nvCxnSpPr>
          <p:cNvPr id="4" name="직선 연결선[R] 4">
            <a:extLst>
              <a:ext uri="{FF2B5EF4-FFF2-40B4-BE49-F238E27FC236}">
                <a16:creationId xmlns:a16="http://schemas.microsoft.com/office/drawing/2014/main" id="{5BD8E0DD-24F6-47D4-B48B-D66106AA114B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0D3C799-08EF-5B47-AF38-17A72200A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19281"/>
            <a:ext cx="5317273" cy="3447288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010BDB60-251D-1C46-B84E-962992F64870}"/>
              </a:ext>
            </a:extLst>
          </p:cNvPr>
          <p:cNvSpPr txBox="1"/>
          <p:nvPr/>
        </p:nvSpPr>
        <p:spPr>
          <a:xfrm>
            <a:off x="6330140" y="2495003"/>
            <a:ext cx="48489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  <a:t>Constraint feature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  <a:t>nx1 vector, where n is the number of the constraints.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  <a:cs typeface="D2Coding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  <a:t>Constraint feature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  <a:t>i-th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  <a:t> element </a:t>
            </a:r>
            <a:b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</a:b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  <a:t>:= The degree of deviation that   </a:t>
            </a:r>
            <a:b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</a:b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  <a:t>   occurs in the variable of the </a:t>
            </a:r>
            <a:b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</a:b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  <a:t>  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  <a:t>i-th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  <a:t> constraint after accepting </a:t>
            </a:r>
            <a:b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</a:b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  <a:t>   uncertainty realization.</a:t>
            </a:r>
          </a:p>
        </p:txBody>
      </p:sp>
    </p:spTree>
    <p:extLst>
      <p:ext uri="{BB962C8B-B14F-4D97-AF65-F5344CB8AC3E}">
        <p14:creationId xmlns:p14="http://schemas.microsoft.com/office/powerpoint/2010/main" val="2262776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D2Coding" charset="-127"/>
                <a:ea typeface="D2Coding" charset="-127"/>
                <a:cs typeface="D2Coding" charset="-127"/>
              </a:rPr>
              <a:t>4. Tensor-to-Tensor</a:t>
            </a:r>
            <a:endParaRPr lang="ko-KR" altLang="en-US" sz="4000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/>
          <a:lstStyle/>
          <a:p>
            <a:endParaRPr lang="ko-KR" altLang="en-US" dirty="0">
              <a:latin typeface="D2Coding" charset="-127"/>
              <a:ea typeface="D2Coding" charset="-127"/>
              <a:cs typeface="D2Coding" charset="-127"/>
            </a:endParaRPr>
          </a:p>
        </p:txBody>
      </p:sp>
      <p:cxnSp>
        <p:nvCxnSpPr>
          <p:cNvPr id="4" name="직선 연결선[R] 4">
            <a:extLst>
              <a:ext uri="{FF2B5EF4-FFF2-40B4-BE49-F238E27FC236}">
                <a16:creationId xmlns:a16="http://schemas.microsoft.com/office/drawing/2014/main" id="{5BD8E0DD-24F6-47D4-B48B-D66106AA114B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9760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D2Coding" charset="-127"/>
                <a:ea typeface="D2Coding" charset="-127"/>
                <a:cs typeface="D2Coding" charset="-127"/>
              </a:rPr>
              <a:t>4. Tensor-to-Tensor</a:t>
            </a:r>
            <a:endParaRPr lang="ko-KR" altLang="en-US" sz="4000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/>
          <a:lstStyle/>
          <a:p>
            <a:endParaRPr lang="ko-KR" altLang="en-US" dirty="0">
              <a:latin typeface="D2Coding" charset="-127"/>
              <a:ea typeface="D2Coding" charset="-127"/>
              <a:cs typeface="D2Coding" charset="-127"/>
            </a:endParaRPr>
          </a:p>
        </p:txBody>
      </p:sp>
      <p:cxnSp>
        <p:nvCxnSpPr>
          <p:cNvPr id="4" name="직선 연결선[R] 4">
            <a:extLst>
              <a:ext uri="{FF2B5EF4-FFF2-40B4-BE49-F238E27FC236}">
                <a16:creationId xmlns:a16="http://schemas.microsoft.com/office/drawing/2014/main" id="{5BD8E0DD-24F6-47D4-B48B-D66106AA114B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265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D2Coding" charset="-127"/>
                <a:ea typeface="D2Coding" charset="-127"/>
                <a:cs typeface="D2Coding" charset="-127"/>
              </a:rPr>
              <a:t>5. Conclusion</a:t>
            </a:r>
            <a:endParaRPr lang="ko-KR" altLang="en-US" sz="4000" b="1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/>
          <a:lstStyle/>
          <a:p>
            <a:endParaRPr lang="ko-KR" altLang="en-US" dirty="0">
              <a:latin typeface="D2Coding" charset="-127"/>
              <a:ea typeface="D2Coding" charset="-127"/>
              <a:cs typeface="D2Coding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4E50221-88C2-4005-B5EF-D66A73C8F41E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1598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D2Coding" charset="-127"/>
                <a:ea typeface="D2Coding" charset="-127"/>
                <a:cs typeface="D2Coding" charset="-127"/>
              </a:rPr>
              <a:t>References</a:t>
            </a:r>
            <a:endParaRPr lang="ko-KR" altLang="en-US" sz="4000" b="1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  <a:t>[1] 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D. Deka and S. </a:t>
            </a:r>
            <a:r>
              <a:rPr 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Misra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. “Learning for DC-OPF: Classifying active sets using neural nets,” </a:t>
            </a:r>
            <a:b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2019 IEEE Milan PowerTech,2019.</a:t>
            </a:r>
          </a:p>
          <a:p>
            <a:pPr marL="0" indent="0">
              <a:buNone/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  <a:t>[2] 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B. </a:t>
            </a:r>
            <a:r>
              <a:rPr 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Borkowska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, “Probabilistic load flow,” </a:t>
            </a:r>
            <a:r>
              <a:rPr lang="en-US" sz="1200" i="1" dirty="0">
                <a:latin typeface="D2Coding" panose="020B0609020101020101" pitchFamily="49" charset="-127"/>
                <a:ea typeface="D2Coding" panose="020B0609020101020101" pitchFamily="49" charset="-127"/>
              </a:rPr>
              <a:t>IEEE Transactions on Power App. Syst.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, vol. PAS-93, no. 3, pp. 752–759, 1974. </a:t>
            </a:r>
          </a:p>
          <a:p>
            <a:pPr marL="0" indent="0">
              <a:buNone/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  <a:t>[3]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M. </a:t>
            </a:r>
            <a:r>
              <a:rPr 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Vrakopoulou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, K. </a:t>
            </a:r>
            <a:r>
              <a:rPr 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Margellos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, J. </a:t>
            </a:r>
            <a:r>
              <a:rPr 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Lygeros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, and G. Andersson, “Probabilistic Guarantees for the N-1 Security of Systems with Wind </a:t>
            </a:r>
            <a:b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Power Generation,” in </a:t>
            </a:r>
            <a:r>
              <a:rPr lang="en-US" sz="1200" i="1" dirty="0">
                <a:latin typeface="D2Coding" panose="020B0609020101020101" pitchFamily="49" charset="-127"/>
                <a:ea typeface="D2Coding" panose="020B0609020101020101" pitchFamily="49" charset="-127"/>
              </a:rPr>
              <a:t>Probabilistic Methods Applied to Power Systems (PMAPS)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, Istanbul, Turkey, 2012. </a:t>
            </a:r>
            <a:endParaRPr lang="en-US" altLang="ko-KR" sz="1200" dirty="0">
              <a:latin typeface="D2Coding" panose="020B0609020101020101" pitchFamily="49" charset="-127"/>
              <a:ea typeface="D2Coding" panose="020B0609020101020101" pitchFamily="49" charset="-127"/>
              <a:cs typeface="D2Coding" charset="-127"/>
            </a:endParaRPr>
          </a:p>
          <a:p>
            <a:pPr marL="0" indent="0">
              <a:buNone/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  <a:t>[4]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L. Roald, S. </a:t>
            </a:r>
            <a:r>
              <a:rPr 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Misra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, T. Krause, and G. Andersson, “Corrective control to handle forecast uncertainty: A chance constrained optimal </a:t>
            </a:r>
            <a:b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power flow,” </a:t>
            </a:r>
            <a:r>
              <a:rPr lang="en-US" sz="1200" i="1" dirty="0">
                <a:latin typeface="D2Coding" panose="020B0609020101020101" pitchFamily="49" charset="-127"/>
                <a:ea typeface="D2Coding" panose="020B0609020101020101" pitchFamily="49" charset="-127"/>
              </a:rPr>
              <a:t>IEEE Trans. Power Systems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, vol. 32, no. 2, pp. 1626–1637, 2017. </a:t>
            </a:r>
            <a:endParaRPr lang="en-US" altLang="ko-KR" sz="1200" dirty="0">
              <a:latin typeface="D2Coding" panose="020B0609020101020101" pitchFamily="49" charset="-127"/>
              <a:ea typeface="D2Coding" panose="020B0609020101020101" pitchFamily="49" charset="-127"/>
              <a:cs typeface="D2Coding" charset="-127"/>
            </a:endParaRPr>
          </a:p>
          <a:p>
            <a:pPr marL="0" indent="0">
              <a:buNone/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  <a:t>[5]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L. Roald, S. </a:t>
            </a:r>
            <a:r>
              <a:rPr 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Misra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, M. </a:t>
            </a:r>
            <a:r>
              <a:rPr 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Chertkov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, and G. Andersson, “Optimal power flow with weighted chance constraints and general policies for </a:t>
            </a:r>
            <a:b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generation control,” in </a:t>
            </a:r>
            <a:r>
              <a:rPr lang="en-US" sz="1200" i="1" dirty="0">
                <a:latin typeface="D2Coding" panose="020B0609020101020101" pitchFamily="49" charset="-127"/>
                <a:ea typeface="D2Coding" panose="020B0609020101020101" pitchFamily="49" charset="-127"/>
              </a:rPr>
              <a:t>IEEE Conference on Decision and Control (CDC)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. IEEE, 2015, pp. 6927–6933. </a:t>
            </a:r>
            <a:endParaRPr lang="en-US" altLang="ko-KR" sz="1200" dirty="0">
              <a:latin typeface="D2Coding" panose="020B0609020101020101" pitchFamily="49" charset="-127"/>
              <a:ea typeface="D2Coding" panose="020B0609020101020101" pitchFamily="49" charset="-127"/>
              <a:cs typeface="D2Coding" charset="-127"/>
            </a:endParaRPr>
          </a:p>
          <a:p>
            <a:pPr marL="0" indent="0">
              <a:buNone/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  <a:t>[6]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Y. Ng, S. </a:t>
            </a:r>
            <a:r>
              <a:rPr 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Misra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, L. A. Roald, and S. Backhaus, “Statistical learning for DC optimal power flow,” Jan. 2018. </a:t>
            </a:r>
            <a:endParaRPr lang="en-US" altLang="ko-KR" sz="1200" dirty="0">
              <a:latin typeface="D2Coding" panose="020B0609020101020101" pitchFamily="49" charset="-127"/>
              <a:ea typeface="D2Coding" panose="020B0609020101020101" pitchFamily="49" charset="-127"/>
              <a:cs typeface="D2Coding" charset="-127"/>
            </a:endParaRPr>
          </a:p>
          <a:p>
            <a:pPr marL="0" indent="0">
              <a:buNone/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D2Coding" charset="-127"/>
              </a:rPr>
              <a:t>[7]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S. </a:t>
            </a:r>
            <a:r>
              <a:rPr 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Misra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, L. Roald, and Y. Ng, “Learning for convex optimization,” </a:t>
            </a:r>
            <a:r>
              <a:rPr lang="en-US" sz="1200" i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arXiv</a:t>
            </a:r>
            <a:r>
              <a:rPr lang="en-US" sz="1200" i="1" dirty="0">
                <a:latin typeface="D2Coding" panose="020B0609020101020101" pitchFamily="49" charset="-127"/>
                <a:ea typeface="D2Coding" panose="020B0609020101020101" pitchFamily="49" charset="-127"/>
              </a:rPr>
              <a:t> preprint arXiv:1802.09639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, 2018. </a:t>
            </a:r>
          </a:p>
          <a:p>
            <a:pPr marL="0" indent="0">
              <a:buNone/>
            </a:pP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[8] Vaswani, Ashish, </a:t>
            </a:r>
            <a:r>
              <a:rPr 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Shazeer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, Noam, Parmar, Niki, Jakob, Jones, Gomez, A. N., Kaiser, Lukasz, </a:t>
            </a:r>
            <a:r>
              <a:rPr 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Polosukhin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, and </a:t>
            </a:r>
            <a:r>
              <a:rPr 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Illia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, “Attention Is All </a:t>
            </a:r>
            <a:b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You Need,” </a:t>
            </a:r>
            <a:r>
              <a:rPr 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arXiv.org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, 06-Dec-2017. [Online]. Available: 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  <a:hlinkClick r:id="rId2"/>
              </a:rPr>
              <a:t>https://arxiv.org/abs/1706.03762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. [Accessed: 23-Apr-2020].</a:t>
            </a:r>
          </a:p>
          <a:p>
            <a:pPr marL="0" indent="0">
              <a:buNone/>
            </a:pPr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  <a:cs typeface="D2Coding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4E50221-88C2-4005-B5EF-D66A73C8F41E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0746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35189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D2Coding" charset="-127"/>
                <a:ea typeface="D2Coding" charset="-127"/>
                <a:cs typeface="D2Coding" charset="-127"/>
              </a:rPr>
              <a:t>Main</a:t>
            </a:r>
            <a:endParaRPr lang="ko-KR" altLang="en-US" sz="4000" b="1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/>
          <a:lstStyle/>
          <a:p>
            <a:endParaRPr lang="ko-KR" altLang="en-US" dirty="0">
              <a:latin typeface="D2Coding" charset="-127"/>
              <a:ea typeface="D2Coding" charset="-127"/>
              <a:cs typeface="D2Coding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4E50221-88C2-4005-B5EF-D66A73C8F41E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4326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D2Coding" charset="-127"/>
                <a:ea typeface="D2Coding" charset="-127"/>
                <a:cs typeface="D2Coding" charset="-127"/>
              </a:rPr>
              <a:t>sub</a:t>
            </a:r>
            <a:endParaRPr lang="ko-KR" altLang="en-US" sz="4000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/>
          <a:lstStyle/>
          <a:p>
            <a:endParaRPr lang="ko-KR" altLang="en-US" dirty="0">
              <a:latin typeface="D2Coding" charset="-127"/>
              <a:ea typeface="D2Coding" charset="-127"/>
              <a:cs typeface="D2Coding" charset="-127"/>
            </a:endParaRPr>
          </a:p>
        </p:txBody>
      </p:sp>
      <p:cxnSp>
        <p:nvCxnSpPr>
          <p:cNvPr id="4" name="직선 연결선[R] 4">
            <a:extLst>
              <a:ext uri="{FF2B5EF4-FFF2-40B4-BE49-F238E27FC236}">
                <a16:creationId xmlns:a16="http://schemas.microsoft.com/office/drawing/2014/main" id="{5BD8E0DD-24F6-47D4-B48B-D66106AA114B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628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D2Coding" charset="-127"/>
                <a:ea typeface="D2Coding" charset="-127"/>
                <a:cs typeface="D2Coding" charset="-127"/>
              </a:rPr>
              <a:t>1. Motivation &amp; Context </a:t>
            </a:r>
            <a:endParaRPr lang="ko-KR" altLang="en-US" sz="4000" b="1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/>
          <a:lstStyle/>
          <a:p>
            <a:endParaRPr lang="ko-KR" altLang="en-US" dirty="0">
              <a:latin typeface="D2Coding" charset="-127"/>
              <a:ea typeface="D2Coding" charset="-127"/>
              <a:cs typeface="D2Coding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4E50221-88C2-4005-B5EF-D66A73C8F41E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733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D2Coding" charset="-127"/>
                <a:ea typeface="D2Coding" charset="-127"/>
                <a:cs typeface="D2Coding" charset="-127"/>
              </a:rPr>
              <a:t>2. Problem Formulation</a:t>
            </a:r>
            <a:endParaRPr lang="ko-KR" altLang="en-US" sz="4000" b="1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/>
          <a:lstStyle/>
          <a:p>
            <a:endParaRPr lang="ko-KR" altLang="en-US" dirty="0">
              <a:latin typeface="D2Coding" charset="-127"/>
              <a:ea typeface="D2Coding" charset="-127"/>
              <a:cs typeface="D2Coding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4E50221-88C2-4005-B5EF-D66A73C8F41E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05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D2Coding" charset="-127"/>
                <a:ea typeface="D2Coding" charset="-127"/>
                <a:cs typeface="D2Coding" charset="-127"/>
              </a:rPr>
              <a:t>3. Proposed Method</a:t>
            </a:r>
            <a:endParaRPr lang="ko-KR" altLang="en-US" sz="4000" b="1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/>
          <a:lstStyle/>
          <a:p>
            <a:endParaRPr lang="ko-KR" altLang="en-US" dirty="0">
              <a:latin typeface="D2Coding" charset="-127"/>
              <a:ea typeface="D2Coding" charset="-127"/>
              <a:cs typeface="D2Coding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4E50221-88C2-4005-B5EF-D66A73C8F41E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934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D2Coding" charset="-127"/>
                <a:ea typeface="D2Coding" charset="-127"/>
                <a:cs typeface="D2Coding" charset="-127"/>
              </a:rPr>
              <a:t>4. Experiments and Results</a:t>
            </a:r>
            <a:endParaRPr lang="ko-KR" altLang="en-US" sz="4000" b="1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/>
          <a:lstStyle/>
          <a:p>
            <a:endParaRPr lang="ko-KR" altLang="en-US" dirty="0">
              <a:latin typeface="D2Coding" charset="-127"/>
              <a:ea typeface="D2Coding" charset="-127"/>
              <a:cs typeface="D2Coding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4E50221-88C2-4005-B5EF-D66A73C8F41E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192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D2Coding" charset="-127"/>
                <a:ea typeface="D2Coding" charset="-127"/>
                <a:cs typeface="D2Coding" charset="-127"/>
              </a:rPr>
              <a:t>Main</a:t>
            </a:r>
            <a:endParaRPr lang="ko-KR" altLang="en-US" sz="4000" b="1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/>
          <a:lstStyle/>
          <a:p>
            <a:endParaRPr lang="ko-KR" altLang="en-US" dirty="0">
              <a:latin typeface="D2Coding" charset="-127"/>
              <a:ea typeface="D2Coding" charset="-127"/>
              <a:cs typeface="D2Coding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4E50221-88C2-4005-B5EF-D66A73C8F41E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518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D2Coding" charset="-127"/>
                <a:ea typeface="D2Coding" charset="-127"/>
                <a:cs typeface="D2Coding" charset="-127"/>
              </a:rPr>
              <a:t>1.Motivation &amp; Context </a:t>
            </a:r>
            <a:endParaRPr lang="ko-KR" altLang="en-US" sz="4000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/>
          <a:lstStyle/>
          <a:p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Due to increasing uncertainty and variability in energy sources and demand, the optimal solution needs to be updated near real-time to respond to observed uncertainty realizations.</a:t>
            </a:r>
          </a:p>
          <a:p>
            <a:endParaRPr lang="en-US" altLang="ko-KR" dirty="0">
              <a:latin typeface="D2Coding" charset="-127"/>
              <a:ea typeface="D2Coding" charset="-127"/>
              <a:cs typeface="D2Coding" charset="-127"/>
            </a:endParaRPr>
          </a:p>
          <a:p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The existing method of solving the optimal problem could not cope with frequent updating due to the high computational complexity.</a:t>
            </a:r>
            <a:endParaRPr lang="ko-KR" altLang="en-US" dirty="0">
              <a:latin typeface="D2Coding" charset="-127"/>
              <a:ea typeface="D2Coding" charset="-127"/>
              <a:cs typeface="D2Coding" charset="-127"/>
            </a:endParaRPr>
          </a:p>
        </p:txBody>
      </p:sp>
      <p:cxnSp>
        <p:nvCxnSpPr>
          <p:cNvPr id="4" name="직선 연결선[R] 4">
            <a:extLst>
              <a:ext uri="{FF2B5EF4-FFF2-40B4-BE49-F238E27FC236}">
                <a16:creationId xmlns:a16="http://schemas.microsoft.com/office/drawing/2014/main" id="{5BD8E0DD-24F6-47D4-B48B-D66106AA114B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870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D2Coding" charset="-127"/>
                <a:ea typeface="D2Coding" charset="-127"/>
                <a:cs typeface="D2Coding" charset="-127"/>
              </a:rPr>
              <a:t>1.Traditional methods</a:t>
            </a:r>
            <a:endParaRPr lang="ko-KR" altLang="en-US" sz="4000" dirty="0">
              <a:latin typeface="D2Coding" charset="-127"/>
              <a:ea typeface="D2Coding" charset="-127"/>
              <a:cs typeface="D2Coding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/>
          <a:lstStyle/>
          <a:p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Affine control policy [2][3][4]</a:t>
            </a:r>
          </a:p>
          <a:p>
            <a:pPr lvl="1"/>
            <a:endParaRPr lang="en-US" altLang="ko-KR" dirty="0">
              <a:latin typeface="D2Coding" charset="-127"/>
              <a:ea typeface="D2Coding" charset="-127"/>
              <a:cs typeface="D2Coding" charset="-127"/>
            </a:endParaRPr>
          </a:p>
          <a:p>
            <a:pPr lvl="1"/>
            <a:r>
              <a:rPr lang="en-US" altLang="ko-KR" dirty="0">
                <a:solidFill>
                  <a:srgbClr val="00B050"/>
                </a:solidFill>
                <a:latin typeface="D2Coding" charset="-127"/>
                <a:ea typeface="D2Coding" charset="-127"/>
                <a:cs typeface="D2Coding" charset="-127"/>
              </a:rPr>
              <a:t>Mimics the behavior of the widely utilized automatic generation control (AGC).</a:t>
            </a:r>
          </a:p>
          <a:p>
            <a:pPr lvl="1"/>
            <a:endParaRPr lang="en-US" altLang="ko-KR" dirty="0">
              <a:latin typeface="D2Coding" charset="-127"/>
              <a:ea typeface="D2Coding" charset="-127"/>
              <a:cs typeface="D2Coding" charset="-127"/>
            </a:endParaRPr>
          </a:p>
          <a:p>
            <a:pPr lvl="1"/>
            <a:r>
              <a:rPr lang="en-US" altLang="ko-KR" dirty="0">
                <a:solidFill>
                  <a:schemeClr val="accent1"/>
                </a:solidFill>
                <a:latin typeface="D2Coding" charset="-127"/>
                <a:ea typeface="D2Coding" charset="-127"/>
                <a:cs typeface="D2Coding" charset="-127"/>
              </a:rPr>
              <a:t>Advantages</a:t>
            </a:r>
          </a:p>
          <a:p>
            <a:pPr lvl="2"/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Affine policies are simple to handle computationally.</a:t>
            </a:r>
          </a:p>
          <a:p>
            <a:pPr lvl="2"/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Affine policies can be sub-optimal in terms of cost and constraint enforcement [5]. </a:t>
            </a:r>
          </a:p>
          <a:p>
            <a:pPr marL="914400" lvl="2" indent="0">
              <a:buNone/>
            </a:pPr>
            <a:r>
              <a:rPr lang="en-US" altLang="ko-KR" dirty="0">
                <a:latin typeface="D2Coding" charset="-127"/>
                <a:ea typeface="D2Coding" charset="-127"/>
                <a:cs typeface="D2Coding" charset="-127"/>
                <a:sym typeface="Wingdings" pitchFamily="2" charset="2"/>
              </a:rPr>
              <a:t> Re-solving the OPF at a much faster time. </a:t>
            </a:r>
            <a:endParaRPr lang="en-US" altLang="ko-KR" dirty="0">
              <a:latin typeface="D2Coding" charset="-127"/>
              <a:ea typeface="D2Coding" charset="-127"/>
              <a:cs typeface="D2Coding" charset="-127"/>
            </a:endParaRPr>
          </a:p>
          <a:p>
            <a:pPr lvl="1"/>
            <a:r>
              <a:rPr lang="en-US" altLang="ko-KR" dirty="0">
                <a:solidFill>
                  <a:srgbClr val="FF0000"/>
                </a:solidFill>
                <a:latin typeface="D2Coding" charset="-127"/>
                <a:ea typeface="D2Coding" charset="-127"/>
                <a:cs typeface="D2Coding" charset="-127"/>
              </a:rPr>
              <a:t>Disadvantages</a:t>
            </a:r>
          </a:p>
          <a:p>
            <a:pPr lvl="2"/>
            <a:r>
              <a:rPr lang="en-US" altLang="ko-KR" dirty="0">
                <a:latin typeface="D2Coding" charset="-127"/>
                <a:ea typeface="D2Coding" charset="-127"/>
                <a:cs typeface="D2Coding" charset="-127"/>
              </a:rPr>
              <a:t>It is still not good enough for the tight latency requirements and large system size.</a:t>
            </a:r>
          </a:p>
          <a:p>
            <a:pPr lvl="2"/>
            <a:endParaRPr lang="en-US" altLang="ko-KR" dirty="0">
              <a:latin typeface="D2Coding" charset="-127"/>
              <a:ea typeface="D2Coding" charset="-127"/>
              <a:cs typeface="D2Coding" charset="-127"/>
            </a:endParaRPr>
          </a:p>
          <a:p>
            <a:endParaRPr lang="ko-KR" altLang="en-US" dirty="0">
              <a:latin typeface="D2Coding" charset="-127"/>
              <a:ea typeface="D2Coding" charset="-127"/>
              <a:cs typeface="D2Coding" charset="-127"/>
            </a:endParaRPr>
          </a:p>
        </p:txBody>
      </p:sp>
      <p:cxnSp>
        <p:nvCxnSpPr>
          <p:cNvPr id="4" name="직선 연결선[R] 4">
            <a:extLst>
              <a:ext uri="{FF2B5EF4-FFF2-40B4-BE49-F238E27FC236}">
                <a16:creationId xmlns:a16="http://schemas.microsoft.com/office/drawing/2014/main" id="{5BD8E0DD-24F6-47D4-B48B-D66106AA114B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458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9764</TotalTime>
  <Words>1298</Words>
  <Application>Microsoft Macintosh PowerPoint</Application>
  <PresentationFormat>Widescreen</PresentationFormat>
  <Paragraphs>116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D2Coding</vt:lpstr>
      <vt:lpstr>맑은 고딕</vt:lpstr>
      <vt:lpstr>Arial</vt:lpstr>
      <vt:lpstr>Wingdings</vt:lpstr>
      <vt:lpstr>Office 테마</vt:lpstr>
      <vt:lpstr>EE394V Project  Learning for DC-OPF:  Classifying active sets using neural nets</vt:lpstr>
      <vt:lpstr>Contents</vt:lpstr>
      <vt:lpstr>1. Motivation &amp; Context </vt:lpstr>
      <vt:lpstr>2. Problem Formulation</vt:lpstr>
      <vt:lpstr>3. Proposed Method</vt:lpstr>
      <vt:lpstr>4. Experiments and Results</vt:lpstr>
      <vt:lpstr>Main</vt:lpstr>
      <vt:lpstr>1.Motivation &amp; Context </vt:lpstr>
      <vt:lpstr>1.Traditional methods</vt:lpstr>
      <vt:lpstr>1.2) Traditional methods</vt:lpstr>
      <vt:lpstr>1.2) Traditional methods</vt:lpstr>
      <vt:lpstr>2. Proposed Method</vt:lpstr>
      <vt:lpstr>2. Proposed Method</vt:lpstr>
      <vt:lpstr>3. Numerical Experiments</vt:lpstr>
      <vt:lpstr>3.1) Set up OPF test-cases for the learning</vt:lpstr>
      <vt:lpstr>3.2) Probability distribution of active sets of different OPF       test-cases</vt:lpstr>
      <vt:lpstr>3.3) Acc of NN with different FCN layers</vt:lpstr>
      <vt:lpstr>3.4) Accuracy of active set top-K classification for different test       cases with change in training data set size </vt:lpstr>
      <vt:lpstr>4. (Optional) Additional Experiments</vt:lpstr>
      <vt:lpstr>4. Tensor-to-Tensor</vt:lpstr>
      <vt:lpstr>4. Tensor-to-Tensor</vt:lpstr>
      <vt:lpstr>4. Tensor-to-Tensor</vt:lpstr>
      <vt:lpstr>4. Tensor-to-Tensor</vt:lpstr>
      <vt:lpstr>5. Conclusion</vt:lpstr>
      <vt:lpstr>References</vt:lpstr>
      <vt:lpstr>PowerPoint Presentation</vt:lpstr>
      <vt:lpstr>Main</vt:lpstr>
      <vt:lpstr>sub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JeeHyun Park</dc:creator>
  <cp:lastModifiedBy>Park JeeHyun</cp:lastModifiedBy>
  <cp:revision>51</cp:revision>
  <dcterms:created xsi:type="dcterms:W3CDTF">2017-09-04T00:01:07Z</dcterms:created>
  <dcterms:modified xsi:type="dcterms:W3CDTF">2020-05-04T22:16:32Z</dcterms:modified>
</cp:coreProperties>
</file>