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88" r:id="rId4"/>
    <p:sldId id="296" r:id="rId5"/>
    <p:sldId id="289" r:id="rId6"/>
    <p:sldId id="297" r:id="rId7"/>
    <p:sldId id="313" r:id="rId8"/>
    <p:sldId id="298" r:id="rId9"/>
    <p:sldId id="290" r:id="rId10"/>
    <p:sldId id="293" r:id="rId11"/>
    <p:sldId id="294" r:id="rId12"/>
    <p:sldId id="315" r:id="rId13"/>
    <p:sldId id="314" r:id="rId14"/>
    <p:sldId id="316" r:id="rId15"/>
    <p:sldId id="317" r:id="rId16"/>
    <p:sldId id="318" r:id="rId17"/>
    <p:sldId id="295" r:id="rId18"/>
    <p:sldId id="304" r:id="rId19"/>
    <p:sldId id="305" r:id="rId20"/>
    <p:sldId id="306" r:id="rId21"/>
    <p:sldId id="307" r:id="rId22"/>
    <p:sldId id="308" r:id="rId23"/>
    <p:sldId id="301" r:id="rId24"/>
    <p:sldId id="302" r:id="rId25"/>
    <p:sldId id="309" r:id="rId26"/>
    <p:sldId id="310" r:id="rId27"/>
    <p:sldId id="311" r:id="rId28"/>
    <p:sldId id="312" r:id="rId29"/>
    <p:sldId id="292" r:id="rId30"/>
    <p:sldId id="299" r:id="rId31"/>
    <p:sldId id="270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0"/>
    <p:restoredTop sz="94633"/>
  </p:normalViewPr>
  <p:slideViewPr>
    <p:cSldViewPr snapToGrid="0" snapToObjects="1">
      <p:cViewPr>
        <p:scale>
          <a:sx n="87" d="100"/>
          <a:sy n="87" d="100"/>
        </p:scale>
        <p:origin x="36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23AE4-0464-1543-A980-755D476CA001}" type="datetimeFigureOut">
              <a:rPr kumimoji="1" lang="ko-KR" altLang="en-US" smtClean="0"/>
              <a:t>2017. 5. 17.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FF34B-FD6A-DA47-969A-A5284DB7CD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834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27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802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45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494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497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6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2017. 5. 17.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905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2017. 5. 17.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568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2017. 5. 17.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972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439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687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FA205-6D7A-A342-8BD2-019DFBBA20DC}" type="datetimeFigureOut">
              <a:rPr kumimoji="1" lang="ko-KR" altLang="en-US" smtClean="0"/>
              <a:t>2017. 5. 17.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81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emo.com.au/" TargetMode="External"/><Relationship Id="rId3" Type="http://schemas.openxmlformats.org/officeDocument/2006/relationships/hyperlink" Target="http://www.bom.gov.au/index.s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42452" y="1122363"/>
            <a:ext cx="11356258" cy="2387600"/>
          </a:xfrm>
        </p:spPr>
        <p:txBody>
          <a:bodyPr>
            <a:noAutofit/>
          </a:bodyPr>
          <a:lstStyle/>
          <a:p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Short-term load forecasting of </a:t>
            </a:r>
            <a:b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Australian </a:t>
            </a:r>
            <a:r>
              <a:rPr kumimoji="1" lang="en-US" altLang="ko-KR" sz="4000" b="1" dirty="0">
                <a:latin typeface="Arial" charset="0"/>
                <a:ea typeface="Arial" charset="0"/>
                <a:cs typeface="Arial" charset="0"/>
              </a:rPr>
              <a:t>National Electricity Market </a:t>
            </a:r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by</a:t>
            </a:r>
            <a:b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hierarchical extreme learning machine</a:t>
            </a:r>
            <a:endParaRPr kumimoji="1" lang="ko-KR" altLang="en-US" sz="4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4144477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Park </a:t>
            </a:r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Jee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Hyun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15 MAY 2017</a:t>
            </a: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-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SungKyunGwan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University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Nanyang Technological University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33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IET paper’s structure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85000" lnSpcReduction="20000"/>
              </a:bodyPr>
              <a:lstStyle/>
              <a:p>
                <a:pPr marL="514350" marR="0" lvl="0" indent="-5143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lphaLcParenR"/>
                  <a:tabLst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</a:p>
              <a:p>
                <a:pPr lvl="1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Feature vector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k−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1 :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1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Label vector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Daily temperature vector of day k −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1</a:t>
                </a:r>
                <a:r>
                  <a:rPr kumimoji="1" lang="mr-IN" altLang="ko-KR" dirty="0" smtClean="0"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 smtClean="0">
                    <a:ea typeface="Arial" charset="0"/>
                    <a:cs typeface="Arial" charset="0"/>
                  </a:rPr>
                  <a:t>:</a:t>
                </a:r>
                <a:br>
                  <a:rPr kumimoji="1" lang="en-US" altLang="ko-KR" dirty="0" smtClean="0"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1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 type index of day k−1 and day k−2</a:t>
                </a:r>
                <a:endParaRPr kumimoji="1" lang="en-US" altLang="ko-KR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lvl="1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514350" marR="0" lvl="0" indent="-5143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lphaLcParenR"/>
                  <a:tabLst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1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vector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Daily forecasted temperature inputs of day k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 smtClean="0">
                    <a:ea typeface="Arial" charset="0"/>
                    <a:cs typeface="Arial" charset="0"/>
                  </a:rPr>
                  <a:t>:</a:t>
                </a:r>
                <a:br>
                  <a:rPr kumimoji="1" lang="en-US" altLang="ko-KR" dirty="0" smtClean="0"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1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Forecasted vector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the 48 load points corresponding to each half-hour of a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day :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 smtClean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 smtClean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514350" marR="0" lvl="0" indent="-5143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lphaLcParenR"/>
                  <a:tabLst/>
                  <a:defRPr/>
                </a:pPr>
                <a:endParaRPr kumimoji="1" lang="ko-KR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812" t="-21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599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Pre-processing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processes : 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Training with load data of previous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day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&amp;</a:t>
            </a:r>
            <a:r>
              <a:rPr kumimoji="1" lang="ko-KR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daily forecasted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>
              <a:buFont typeface="+mj-lt"/>
              <a:buAutoNum type="arabicPeriod"/>
            </a:pP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Training with load data of 7 days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ago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&amp;</a:t>
            </a:r>
            <a:r>
              <a:rPr kumimoji="1" lang="ko-KR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daily forecasted data</a:t>
            </a:r>
          </a:p>
          <a:p>
            <a:pPr marL="914400" lvl="1" indent="-457200">
              <a:buFont typeface="+mj-lt"/>
              <a:buAutoNum type="arabicPeriod"/>
            </a:pP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Training with load data of previous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day, 7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days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ago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&amp;</a:t>
            </a:r>
            <a:r>
              <a:rPr kumimoji="1" lang="ko-KR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daily forecasted data</a:t>
            </a:r>
          </a:p>
          <a:p>
            <a:pPr marL="914400" lvl="1" indent="-457200">
              <a:buFont typeface="+mj-lt"/>
              <a:buAutoNum type="arabicPeriod"/>
            </a:pP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Training with exaggerated load data of previous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day, 7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days ago &amp;</a:t>
            </a:r>
            <a:r>
              <a:rPr kumimoji="1" lang="ko-KR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daily forecasted data</a:t>
            </a: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349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1" indent="0" latinLnBrk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1. Training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with load data of previous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day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&amp;</a:t>
                </a:r>
                <a:r>
                  <a:rPr kumimoji="1" lang="ko-KR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daily 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data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 smtClean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k−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1 (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=1, 2, 3, …, 48</m:t>
                    </m:r>
                  </m:oMath>
                </a14:m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Max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r>
                      <a:rPr kumimoji="1" lang="mr-IN" altLang="ko-KR" i="1" smtClean="0"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kumimoji="1" lang="mr-IN" altLang="ko-KR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mr-IN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 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𝑀𝑎𝑥</m:t>
                                </m:r>
                              </m:sup>
                            </m:sSub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𝑚𝑖𝑛</m:t>
                                </m:r>
                              </m:sup>
                            </m:sSub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k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latin typeface="Cambria Math" charset="0"/>
                        <a:ea typeface="Arial" charset="0"/>
                        <a:cs typeface="Arial" charset="0"/>
                      </a:rPr>
                      <m:t>=1, 2, 3, …, 48</m:t>
                    </m:r>
                  </m:oMath>
                </a14:m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 </m:t>
                        </m:r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(same format as training stage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638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357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1" indent="0" latinLnBrk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2. Training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with load data of 7 days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ago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&amp;</a:t>
                </a:r>
                <a:r>
                  <a:rPr kumimoji="1" lang="ko-KR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daily 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data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k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−7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latin typeface="Cambria Math" charset="0"/>
                        <a:ea typeface="Arial" charset="0"/>
                        <a:cs typeface="Arial" charset="0"/>
                      </a:rPr>
                      <m:t>=1, 2, 3, …, 48</m:t>
                    </m:r>
                  </m:oMath>
                </a14:m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)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Max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−7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mr-IN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 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𝑀𝑎𝑥</m:t>
                                </m:r>
                              </m:sup>
                            </m:sSub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𝑚𝑖𝑛</m:t>
                                </m:r>
                              </m:sup>
                            </m:sSub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k (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latin typeface="Cambria Math" charset="0"/>
                        <a:ea typeface="Arial" charset="0"/>
                        <a:cs typeface="Arial" charset="0"/>
                      </a:rPr>
                      <m:t>=1, 2, 3, …, 48</m:t>
                    </m:r>
                  </m:oMath>
                </a14:m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 </m:t>
                        </m:r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(same format as training stage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endParaRPr kumimoji="1" lang="ko-KR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638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717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1" indent="0" latinLnBrk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3.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Training with load data of previous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day, 7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days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ago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&amp;</a:t>
                </a:r>
                <a:r>
                  <a:rPr kumimoji="1" lang="ko-KR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daily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forecasted data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k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−7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k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−1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latin typeface="Cambria Math" charset="0"/>
                        <a:ea typeface="Arial" charset="0"/>
                        <a:cs typeface="Arial" charset="0"/>
                      </a:rPr>
                      <m:t>=1, 2, 3, …, 48</m:t>
                    </m:r>
                  </m:oMath>
                </a14:m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Max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mr-IN" altLang="ko-KR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−7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mr-IN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mr-IN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mr-IN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𝑀𝑎𝑥</m:t>
                                </m:r>
                              </m:sup>
                            </m:sSub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𝑚𝑖𝑛</m:t>
                                </m:r>
                              </m:sup>
                            </m:sSub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k (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latin typeface="Cambria Math" charset="0"/>
                        <a:ea typeface="Arial" charset="0"/>
                        <a:cs typeface="Arial" charset="0"/>
                      </a:rPr>
                      <m:t>=1, 2, 3, …, 48</m:t>
                    </m:r>
                  </m:oMath>
                </a14:m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 </m:t>
                        </m:r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(same format as training stage)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endParaRPr kumimoji="1" lang="ko-KR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638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747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1" indent="0" latinLnBrk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4-1.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Training with exaggerated load data of previous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day, 7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days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ago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&amp;</a:t>
                </a:r>
                <a:r>
                  <a:rPr kumimoji="1" lang="ko-KR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daily forecasted data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 smtClean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Use matrix multiplication or convolution for data exaggeration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k−7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k−1 (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latin typeface="Cambria Math" charset="0"/>
                        <a:ea typeface="Arial" charset="0"/>
                        <a:cs typeface="Arial" charset="0"/>
                      </a:rPr>
                      <m:t>=1, 2, 3, …, 48</m:t>
                    </m:r>
                  </m:oMath>
                </a14:m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)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Max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mr-IN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−7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1" lang="mr-IN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kumimoji="1" lang="mr-IN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⨂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𝑀𝑎𝑥</m:t>
                                </m:r>
                              </m:sup>
                            </m:sSub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𝑚𝑖𝑛</m:t>
                                </m:r>
                              </m:sup>
                            </m:sSub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mr-IN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1" lang="mr-IN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kumimoji="1" lang="mr-IN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⨂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𝑀𝑎𝑥</m:t>
                                </m:r>
                              </m:sup>
                            </m:sSub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𝑚𝑖𝑛</m:t>
                                </m:r>
                              </m:sup>
                            </m:sSub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k (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latin typeface="Cambria Math" charset="0"/>
                        <a:ea typeface="Arial" charset="0"/>
                        <a:cs typeface="Arial" charset="0"/>
                      </a:rPr>
                      <m:t>=1, 2, 3, …, 48</m:t>
                    </m:r>
                  </m:oMath>
                </a14:m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 </m:t>
                        </m:r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 (same format as training stage)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endParaRPr kumimoji="1" lang="ko-KR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580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977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1" indent="0" latinLnBrk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4-2.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Training with exaggerated load data of previous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day, 7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days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ago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&amp;</a:t>
                </a:r>
                <a:r>
                  <a:rPr kumimoji="1" lang="ko-KR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daily forecasted data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 smtClean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Use matrix multiplication or convolution for data exaggeration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k−7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k−1 (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latin typeface="Cambria Math" charset="0"/>
                        <a:ea typeface="Arial" charset="0"/>
                        <a:cs typeface="Arial" charset="0"/>
                      </a:rPr>
                      <m:t>=1, 2, 3, …, 48</m:t>
                    </m:r>
                  </m:oMath>
                </a14:m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)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Max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mr-IN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−7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1" lang="mr-IN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kumimoji="1" lang="mr-IN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𝑀𝑎𝑥</m:t>
                                </m:r>
                              </m:sup>
                            </m:sSub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𝑚𝑖𝑛</m:t>
                                </m:r>
                              </m:sup>
                            </m:sSub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mr-IN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1" lang="mr-IN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kumimoji="1" lang="mr-IN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𝑀𝑎𝑥</m:t>
                                </m:r>
                              </m:sup>
                            </m:sSub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𝑚𝑖𝑛</m:t>
                                </m:r>
                              </m:sup>
                            </m:sSub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kumimoji="1" lang="en-US" altLang="ko-KR" b="0" i="1" dirty="0" smtClean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b="0" i="1" dirty="0" smtClean="0">
                    <a:latin typeface="Cambria Math" charset="0"/>
                    <a:ea typeface="Arial" charset="0"/>
                    <a:cs typeface="Arial" charset="0"/>
                  </a:rPr>
                </a:b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k (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latin typeface="Cambria Math" charset="0"/>
                        <a:ea typeface="Arial" charset="0"/>
                        <a:cs typeface="Arial" charset="0"/>
                      </a:rPr>
                      <m:t>=1, 2, 3, …, 48</m:t>
                    </m:r>
                  </m:oMath>
                </a14:m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 </m:t>
                        </m:r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 (same format as training stage)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endParaRPr kumimoji="1" lang="ko-KR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580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620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Experiments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683" y="1560153"/>
            <a:ext cx="7764634" cy="5032375"/>
          </a:xfrm>
        </p:spPr>
      </p:pic>
    </p:spTree>
    <p:extLst>
      <p:ext uri="{BB962C8B-B14F-4D97-AF65-F5344CB8AC3E}">
        <p14:creationId xmlns:p14="http://schemas.microsoft.com/office/powerpoint/2010/main" val="637464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Load data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Input load data types :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Case (1) Training with load data of previous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day</a:t>
            </a:r>
            <a:r>
              <a:rPr kumimoji="1" lang="ko-KR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&amp;</a:t>
            </a:r>
            <a:r>
              <a:rPr kumimoji="1" lang="ko-KR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daily forecasted data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Case (2) Training with load data of 7 days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ago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&amp;</a:t>
            </a:r>
            <a:r>
              <a:rPr kumimoji="1" lang="ko-KR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daily forecasted data</a:t>
            </a:r>
          </a:p>
          <a:p>
            <a:pPr lvl="1"/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Case (3) Training with load data of previous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day, 7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days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ago,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&amp;</a:t>
            </a:r>
            <a:r>
              <a:rPr kumimoji="1" lang="ko-KR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daily forecasted data</a:t>
            </a:r>
          </a:p>
          <a:p>
            <a:pPr lvl="1"/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Case (4) Training with exaggerated load data of previous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day, 7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days ago &amp;</a:t>
            </a:r>
            <a:r>
              <a:rPr kumimoji="1" lang="ko-KR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daily forecasted data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47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Learning Algorithm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Single Layer Perceptron Network (SLPN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Specs :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Based on gradient descent learning algorithm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Hyper parameters</a:t>
            </a:r>
          </a:p>
          <a:p>
            <a:pPr lvl="3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Number of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hidden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layer</a:t>
            </a:r>
          </a:p>
          <a:p>
            <a:pPr lvl="3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Number of nodes for each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hidden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layer</a:t>
            </a:r>
          </a:p>
          <a:p>
            <a:pPr lvl="3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Learning rate</a:t>
            </a:r>
          </a:p>
          <a:p>
            <a:pPr lvl="3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Activation function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pPr lvl="3"/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8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Contents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Introduction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Hierarchical extreme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earning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m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achine (H-ELM)</a:t>
            </a:r>
          </a:p>
          <a:p>
            <a:pPr lvl="1"/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Pros &amp;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cons of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Comparison 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b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etween ELM 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&amp;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H-ELM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Implementation structure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IET paper’s structure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Developed structure in this paper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Experiments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Load data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Learning algorithm : SLPN vs. MLPN vs. ELM vs. H-ELM</a:t>
            </a:r>
          </a:p>
          <a:p>
            <a:pPr lvl="1"/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Performance comparing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measurements</a:t>
            </a: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esults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Conclusion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References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46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Learning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Algorithm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Multiple Layer Perceptron Network (MLPN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Specs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Based on gradient descent learning algorithm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Hyper parameters</a:t>
            </a:r>
          </a:p>
          <a:p>
            <a:pPr lvl="3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Number of hidden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layer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3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Number of nodes for each hidden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layer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3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Learning rate</a:t>
            </a:r>
          </a:p>
          <a:p>
            <a:pPr lvl="3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Activation function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72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Learning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Algorithm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Single ELM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Specs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Based on feed-forward neural network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Hyper parameters</a:t>
            </a:r>
          </a:p>
          <a:p>
            <a:pPr lvl="3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Parameter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C for the regularized least mean square calculation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3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Number of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hidden layer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3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Number of nodes for each hidden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layer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3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Activation function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pPr lvl="3"/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383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Learning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Algorithm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Hierarchical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Specs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Based on feed-forward neural network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Hyper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parameters</a:t>
            </a:r>
          </a:p>
          <a:p>
            <a:pPr lvl="3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Parameter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C for the regularized least mean square calculation</a:t>
            </a:r>
          </a:p>
          <a:p>
            <a:pPr lvl="3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Number of hidden layer</a:t>
            </a:r>
          </a:p>
          <a:p>
            <a:pPr lvl="3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Number of nodes for each hidden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layer</a:t>
            </a:r>
          </a:p>
          <a:p>
            <a:pPr lvl="3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Activation function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pPr lvl="3"/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907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Performance comparing measurements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Accuracy</a:t>
                </a: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MAPE(%)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𝑀𝐴𝑃𝐸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%</m:t>
                        </m:r>
                      </m:e>
                    </m:d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kumimoji="1" lang="mr-IN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fPr>
                      <m:num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is-I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kumimoji="1" lang="mr-IN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hr-HR" altLang="ko-KR" b="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1" lang="mr-IN" altLang="ko-KR" b="0" i="1" smtClean="0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kumimoji="1" lang="en-US" altLang="ko-KR" b="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1" lang="en-US" altLang="ko-KR" b="0" i="1" smtClean="0">
                                            <a:latin typeface="Cambria Math" charset="0"/>
                                            <a:ea typeface="Arial" charset="0"/>
                                            <a:cs typeface="Arial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charset="0"/>
                                            <a:ea typeface="Arial" charset="0"/>
                                            <a:cs typeface="Arial" charset="0"/>
                                          </a:rPr>
                                          <m:t>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1" lang="mr-IN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hr-HR" altLang="ko-KR" b="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1" lang="mr-IN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den>
                        </m:f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 100</m:t>
                        </m:r>
                      </m:e>
                    </m:nary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kumimoji="1" lang="en-US" altLang="ko-KR" i="1"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Stability</a:t>
                </a: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Standard deviation of MAPE of 1,000 trails</a:t>
                </a:r>
              </a:p>
              <a:p>
                <a:pPr lvl="1"/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Efficiency</a:t>
                </a: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Average of training time of 1,000 trails</a:t>
                </a:r>
              </a:p>
              <a:p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1043" t="-20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692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Case (1) Training with load data of previous day</a:t>
            </a:r>
            <a:r>
              <a:rPr kumimoji="1" lang="ko-KR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&amp;</a:t>
            </a:r>
            <a:r>
              <a:rPr kumimoji="1" lang="ko-KR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daily forecasted data</a:t>
            </a: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Case (2) Training with load data of 7 days ago &amp;</a:t>
            </a:r>
            <a:r>
              <a:rPr kumimoji="1" lang="ko-KR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daily forecasted data</a:t>
            </a: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Case (3) Training with load data of previous day, 7 days ago, &amp;</a:t>
            </a:r>
            <a:r>
              <a:rPr kumimoji="1" lang="ko-KR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daily forecasted data</a:t>
            </a: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Case (4) Training with exaggerated load data of previous day, 7 days ago &amp;</a:t>
            </a:r>
            <a:r>
              <a:rPr kumimoji="1" lang="ko-KR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daily forecasted data</a:t>
            </a: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681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of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case (1)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Blah blah</a:t>
            </a: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7381874"/>
              </p:ext>
            </p:extLst>
          </p:nvPr>
        </p:nvGraphicFramePr>
        <p:xfrm>
          <a:off x="962332" y="3790337"/>
          <a:ext cx="10267336" cy="2539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834"/>
                <a:gridCol w="2566834"/>
                <a:gridCol w="2566834"/>
                <a:gridCol w="2566834"/>
              </a:tblGrid>
              <a:tr h="400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MAPE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[%]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Training time [sec]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SLPN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MLPN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H-ELM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209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of case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(2)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Blah blah</a:t>
            </a: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613778"/>
              </p:ext>
            </p:extLst>
          </p:nvPr>
        </p:nvGraphicFramePr>
        <p:xfrm>
          <a:off x="962332" y="3790337"/>
          <a:ext cx="10267336" cy="2539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834"/>
                <a:gridCol w="2566834"/>
                <a:gridCol w="2566834"/>
                <a:gridCol w="2566834"/>
              </a:tblGrid>
              <a:tr h="400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MAPE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[%]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Training time [sec]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SLPN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MLPN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H-ELM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94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of case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(3)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Blah blah</a:t>
            </a: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613778"/>
              </p:ext>
            </p:extLst>
          </p:nvPr>
        </p:nvGraphicFramePr>
        <p:xfrm>
          <a:off x="962332" y="3790337"/>
          <a:ext cx="10267336" cy="2539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834"/>
                <a:gridCol w="2566834"/>
                <a:gridCol w="2566834"/>
                <a:gridCol w="2566834"/>
              </a:tblGrid>
              <a:tr h="400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MAPE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[%]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Training time [sec]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SLPN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MLPN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H-ELM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690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of case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(4)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Blah blah</a:t>
            </a: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613778"/>
              </p:ext>
            </p:extLst>
          </p:nvPr>
        </p:nvGraphicFramePr>
        <p:xfrm>
          <a:off x="962332" y="3790337"/>
          <a:ext cx="10267336" cy="2539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834"/>
                <a:gridCol w="2566834"/>
                <a:gridCol w="2566834"/>
                <a:gridCol w="2566834"/>
              </a:tblGrid>
              <a:tr h="400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MAPE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[%]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Training time [sec]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SLPN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MLPN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H-ELM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81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Conclusion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Learning algorithm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H-ELM showed excellent prediction accuracy compared to other methods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Better efficiency than gradient-descent based forecasting algorithm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More accurate forecasting result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than gradient-descent based forecasting algorithm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More accurate forecasting result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than single ELM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Eliminating the problem of stability, which was a disadvantage of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 pre-processing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All experiments</a:t>
            </a:r>
            <a:r>
              <a:rPr kumimoji="1" lang="ko-KR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with various methods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show that data preprocessing can help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to get better performance in load forecasting</a:t>
            </a:r>
          </a:p>
          <a:p>
            <a:pPr lvl="2"/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994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Introduction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With</a:t>
            </a:r>
            <a:r>
              <a:rPr lang="en-US" altLang="ko-KR" b="1" dirty="0" smtClean="0">
                <a:latin typeface="Arial" charset="0"/>
                <a:ea typeface="Arial" charset="0"/>
                <a:cs typeface="Arial" charset="0"/>
              </a:rPr>
              <a:t> machine learning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, we can effectively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approach for short-term electricity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load forecasting (STLF).</a:t>
            </a:r>
            <a:endParaRPr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Accurate load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forecasting is pivotal for the economic and secure operation of the power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system.</a:t>
            </a:r>
            <a:endParaRPr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here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have been continuous efforts to achieve high load forecasting accuracy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/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improvement of the performance of the</a:t>
            </a:r>
            <a:r>
              <a:rPr lang="en-US" altLang="ko-KR" b="1" dirty="0">
                <a:latin typeface="Arial" charset="0"/>
                <a:ea typeface="Arial" charset="0"/>
                <a:cs typeface="Arial" charset="0"/>
              </a:rPr>
              <a:t> learning </a:t>
            </a:r>
            <a:r>
              <a:rPr lang="en-US" altLang="ko-KR" b="1" dirty="0" smtClean="0">
                <a:latin typeface="Arial" charset="0"/>
                <a:ea typeface="Arial" charset="0"/>
                <a:cs typeface="Arial" charset="0"/>
              </a:rPr>
              <a:t>algorithm model</a:t>
            </a:r>
            <a:endParaRPr lang="en-US" altLang="ko-KR" b="1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how well the </a:t>
            </a:r>
            <a:r>
              <a:rPr lang="en-US" altLang="ko-KR" b="1" dirty="0">
                <a:latin typeface="Arial" charset="0"/>
                <a:ea typeface="Arial" charset="0"/>
                <a:cs typeface="Arial" charset="0"/>
              </a:rPr>
              <a:t>data features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 are extracted through the </a:t>
            </a:r>
            <a:r>
              <a:rPr lang="en-US" altLang="ko-KR" b="1" dirty="0" smtClean="0">
                <a:latin typeface="Arial" charset="0"/>
                <a:ea typeface="Arial" charset="0"/>
                <a:cs typeface="Arial" charset="0"/>
              </a:rPr>
              <a:t>pre-processing process</a:t>
            </a:r>
          </a:p>
          <a:p>
            <a:endParaRPr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859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References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1] </a:t>
            </a:r>
            <a:r>
              <a:rPr kumimoji="1" lang="en-US" altLang="ko-KR" sz="1600" dirty="0" err="1">
                <a:latin typeface="Arial" charset="0"/>
                <a:ea typeface="Arial" charset="0"/>
                <a:cs typeface="Arial" charset="0"/>
              </a:rPr>
              <a:t>Jiexiong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Tang, </a:t>
            </a:r>
            <a:r>
              <a:rPr kumimoji="1" lang="en-US" altLang="ko-KR" sz="1600" dirty="0" err="1">
                <a:latin typeface="Arial" charset="0"/>
                <a:ea typeface="Arial" charset="0"/>
                <a:cs typeface="Arial" charset="0"/>
              </a:rPr>
              <a:t>Chenwei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Deng, </a:t>
            </a:r>
            <a:r>
              <a:rPr kumimoji="1" lang="en-US" altLang="ko-KR" sz="1600" dirty="0" err="1">
                <a:latin typeface="Arial" charset="0"/>
                <a:ea typeface="Arial" charset="0"/>
                <a:cs typeface="Arial" charset="0"/>
              </a:rPr>
              <a:t>Guang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-Bin Huang, Extreme Learning Machine for Multilayer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Perceptron, IEEE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ransactions on neural Network and learning systems, Vol.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27,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No.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4,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April 2016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[2] </a:t>
            </a:r>
            <a:r>
              <a:rPr kumimoji="1" lang="en-US" altLang="ko-KR" sz="1600" dirty="0" err="1" smtClean="0">
                <a:latin typeface="Arial" charset="0"/>
                <a:ea typeface="Arial" charset="0"/>
                <a:cs typeface="Arial" charset="0"/>
              </a:rPr>
              <a:t>Rui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 Zhang, Zhao Yang Dong, Yan Xu, </a:t>
            </a:r>
            <a:r>
              <a:rPr kumimoji="1" lang="en-US" altLang="ko-KR" sz="1600" dirty="0" err="1" smtClean="0">
                <a:latin typeface="Arial" charset="0"/>
                <a:ea typeface="Arial" charset="0"/>
                <a:cs typeface="Arial" charset="0"/>
              </a:rPr>
              <a:t>Ke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sz="1600" dirty="0" err="1" smtClean="0">
                <a:latin typeface="Arial" charset="0"/>
                <a:ea typeface="Arial" charset="0"/>
                <a:cs typeface="Arial" charset="0"/>
              </a:rPr>
              <a:t>Meng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, Kit Po Wong, Short-term load forecasting of Australian National Electricity Market by an ensemble model of extreme learning machine, December 2012</a:t>
            </a: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[3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] Bartlett, P.L.: ‘The sample complexity of pattern classification with neural networks: the size of the weights is more important than the size of the network’, IEEE Trans. Inf. Theory, 1998, 44, (2), pp. 525–536</a:t>
            </a: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[4] Huang, G.-B., Zhu, Q.-Y., Siew, C.-K.: ‘Extreme learning machine: theory and applications’, </a:t>
            </a:r>
            <a:r>
              <a:rPr kumimoji="1" lang="en-US" altLang="ko-KR" sz="1600" dirty="0" err="1">
                <a:latin typeface="Arial" charset="0"/>
                <a:ea typeface="Arial" charset="0"/>
                <a:cs typeface="Arial" charset="0"/>
              </a:rPr>
              <a:t>Neurocomputing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, 2006, 70, pp. 489–501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[5]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Australian Energy Market Operator [Online]. Available at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  <a:hlinkClick r:id="rId2"/>
              </a:rPr>
              <a:t>http://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  <a:hlinkClick r:id="rId2"/>
              </a:rPr>
              <a:t>www.aemo.com.au/</a:t>
            </a: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[6]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Bureau of Meteorology of Australian Government [Online]. Available at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  <a:hlinkClick r:id="rId3"/>
              </a:rPr>
              <a:t>http://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  <a:hlinkClick r:id="rId3"/>
              </a:rPr>
              <a:t>www.bom.gov.au/index.shtml</a:t>
            </a: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397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0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Introduction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lang="en-US" altLang="ko-KR" dirty="0"/>
              <a:t>In this </a:t>
            </a:r>
            <a:r>
              <a:rPr lang="en-US" altLang="ko-KR" dirty="0" smtClean="0"/>
              <a:t>paper</a:t>
            </a:r>
            <a:r>
              <a:rPr lang="mr-IN" altLang="ko-KR" dirty="0" smtClean="0"/>
              <a:t>…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We </a:t>
            </a:r>
            <a:r>
              <a:rPr lang="en-US" altLang="ko-KR" dirty="0"/>
              <a:t>design Hierarchical extreme learning machine (</a:t>
            </a:r>
            <a:r>
              <a:rPr lang="en-US" altLang="ko-KR" dirty="0" smtClean="0"/>
              <a:t>H-ELM) </a:t>
            </a:r>
            <a:r>
              <a:rPr lang="en-US" altLang="ko-KR" dirty="0"/>
              <a:t>based model for predicting the electricity load of </a:t>
            </a:r>
            <a:r>
              <a:rPr lang="en-US" altLang="ko-KR" b="1" dirty="0"/>
              <a:t>Australian National Electricity Market (NEM)</a:t>
            </a:r>
            <a:r>
              <a:rPr lang="en-US" altLang="ko-KR" dirty="0"/>
              <a:t> </a:t>
            </a:r>
            <a:r>
              <a:rPr lang="en-US" altLang="ko-KR" dirty="0" smtClean="0"/>
              <a:t>data []. 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Owing </a:t>
            </a:r>
            <a:r>
              <a:rPr lang="en-US" altLang="ko-KR" dirty="0"/>
              <a:t>to the very fast training/tuning speed of ELM and multilayer concept, H-ELM show that the training efficiency and the forecasting accuracy are superior over the competitive algorithms and get better performance due to data pre-processing.</a:t>
            </a: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상자 3"/>
          <p:cNvSpPr txBox="1"/>
          <p:nvPr/>
        </p:nvSpPr>
        <p:spPr>
          <a:xfrm rot="19363460">
            <a:off x="-944467" y="-678149"/>
            <a:ext cx="25042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solidFill>
                  <a:srgbClr val="FF0000"/>
                </a:solidFill>
              </a:rPr>
              <a:t>Need </a:t>
            </a:r>
            <a:r>
              <a:rPr lang="en-US" altLang="ko-KR" sz="3200" b="1" smtClean="0">
                <a:solidFill>
                  <a:srgbClr val="FF0000"/>
                </a:solidFill>
              </a:rPr>
              <a:t>correction</a:t>
            </a:r>
            <a:r>
              <a:rPr lang="en-US" altLang="ko-KR" sz="3200" b="1" dirty="0">
                <a:solidFill>
                  <a:srgbClr val="FF0000"/>
                </a:solidFill>
              </a:rPr>
              <a:t>s</a:t>
            </a:r>
            <a:endParaRPr kumimoji="1"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03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Hierarchical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extreme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earning machine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85000" lnSpcReduction="20000"/>
          </a:bodyPr>
          <a:lstStyle/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H-ELM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is built in a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multilayer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manner []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H-ELM training architecture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is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divided into two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separate phases :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Phase (1) unsupervised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hierarchical 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representation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new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ELM-based autoencoder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is developed to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extract multilayer sparse features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the input data, which is to be discussed in the next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section.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Phase (2) supervised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classification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original ELM-based regression is performed for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final decision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making.</a:t>
            </a: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71" y="1363847"/>
            <a:ext cx="10278458" cy="265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64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Hierarchical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extreme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earning machine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Phase (1) unsupervised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hierarchical 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representation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Before unsupervised feature learning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, the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input raw data should be transformed into an ELM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random feature space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which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can help to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exploit hidden information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among training samples. 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Then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a N-layer unsupervised learning is performed to eventually obtain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the high-level sparse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features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/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Phase (2) supervised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classification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resultant outputs of the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last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layer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of phase 1 are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randomly perturbed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and then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utilized as the inputs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the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supervised ELM-based regression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to obtain the final results of the whole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network.</a:t>
            </a: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240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Pros &amp; cons of ELM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According to ANN theory [] [], for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feed-forward neural networks reaching smaller training error, the smaller the norm of weights is, the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better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generalization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performance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the networks tend to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have.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{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✓}</a:t>
            </a: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Unlike with traditional ANN learning algorithms,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requires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no iteratively adjustments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(back-propagation) of network parameters during the training; therefore its training speed can be thousands times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faster.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{✓} </a:t>
            </a:r>
            <a:br>
              <a:rPr kumimoji="1" lang="en-US" altLang="ko-KR" dirty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ko-KR" dirty="0">
                <a:latin typeface="Arial" charset="0"/>
                <a:ea typeface="Arial" charset="0"/>
                <a:cs typeface="Arial" charset="0"/>
                <a:sym typeface="Wingdings"/>
              </a:rPr>
              <a:t> feed-forward neural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network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has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efficient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tuning mechanism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: given an activation function, only the hidden neuron nodes number needs to be tuned, which can be efficiently achieved via a linear validation procedure. {✓}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Besides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ELM can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avoid difficulties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such as stopping criteria, learning rate, learning epochs and local minima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that can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be commonly encountered by traditional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algorithms. {✓}</a:t>
            </a:r>
          </a:p>
          <a:p>
            <a:pPr marL="0" indent="0">
              <a:buNone/>
            </a:pP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randomly selects the input weights and biases for hidden nodes,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and it cause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a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crux in the stability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the forecasting results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{✗}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9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vs. H-ELM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The major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difference[]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between H-ELM and the original ELM is that before ELM-based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regression.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ELM sparse autoencoder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H-ELM helps to generate a better performance by providing more robust features extract from the data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itself.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H-ELM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uses hierarchical training to obtain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multilayer sparse representation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the input raw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data.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While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in ELM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scheme,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raw data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is used for regression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or classification.</a:t>
            </a:r>
          </a:p>
          <a:p>
            <a:pPr>
              <a:buFont typeface="Wingdings" charset="2"/>
              <a:buChar char="è"/>
            </a:pP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buFont typeface="Wingdings" charset="2"/>
              <a:buChar char="è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Generally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speaking, the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compact features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can help to remove 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redundancy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of the original inputs, and thus improve the overall learning performance.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113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Implementation structure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Training &amp;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1141630" y="2149573"/>
            <a:ext cx="9908739" cy="4126423"/>
            <a:chOff x="1157221" y="1785162"/>
            <a:chExt cx="9908739" cy="4126423"/>
          </a:xfrm>
        </p:grpSpPr>
        <p:grpSp>
          <p:nvGrpSpPr>
            <p:cNvPr id="6" name="그룹 5"/>
            <p:cNvGrpSpPr/>
            <p:nvPr/>
          </p:nvGrpSpPr>
          <p:grpSpPr>
            <a:xfrm>
              <a:off x="1562715" y="2156426"/>
              <a:ext cx="9503245" cy="3755159"/>
              <a:chOff x="1796142" y="1616528"/>
              <a:chExt cx="9503245" cy="3755159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1796142" y="1910444"/>
                <a:ext cx="1698171" cy="800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Feature</a:t>
                </a:r>
                <a:br>
                  <a:rPr kumimoji="1" lang="en-US" altLang="ko-KR" dirty="0" smtClean="0">
                    <a:solidFill>
                      <a:schemeClr val="tx1"/>
                    </a:solidFill>
                  </a:rPr>
                </a:br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Vector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9508673" y="1910442"/>
                <a:ext cx="1698171" cy="800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Label</a:t>
                </a:r>
                <a:r>
                  <a:rPr kumimoji="1" lang="en-US" altLang="ko-KR" dirty="0">
                    <a:solidFill>
                      <a:schemeClr val="tx1"/>
                    </a:solidFill>
                  </a:rPr>
                  <a:t/>
                </a:r>
                <a:br>
                  <a:rPr kumimoji="1" lang="en-US" altLang="ko-KR" dirty="0">
                    <a:solidFill>
                      <a:schemeClr val="tx1"/>
                    </a:solidFill>
                  </a:rPr>
                </a:br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Vector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6057904" y="1616528"/>
                <a:ext cx="1763486" cy="138792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Learning Algorithm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직선 화살표 연결선 9"/>
              <p:cNvCxnSpPr>
                <a:stCxn id="8" idx="3"/>
                <a:endCxn id="11" idx="1"/>
              </p:cNvCxnSpPr>
              <p:nvPr/>
            </p:nvCxnSpPr>
            <p:spPr>
              <a:xfrm flipV="1">
                <a:off x="3494313" y="2310493"/>
                <a:ext cx="2563591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7821390" y="2310492"/>
                <a:ext cx="1687283" cy="1"/>
              </a:xfrm>
              <a:prstGeom prst="straightConnector1">
                <a:avLst/>
              </a:prstGeom>
              <a:ln w="38100">
                <a:headEnd w="lg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직사각형 11"/>
              <p:cNvSpPr/>
              <p:nvPr/>
            </p:nvSpPr>
            <p:spPr>
              <a:xfrm>
                <a:off x="1796142" y="4279606"/>
                <a:ext cx="1698171" cy="800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Feature</a:t>
                </a:r>
                <a:br>
                  <a:rPr kumimoji="1" lang="en-US" altLang="ko-KR" dirty="0" smtClean="0">
                    <a:solidFill>
                      <a:schemeClr val="tx1"/>
                    </a:solidFill>
                  </a:rPr>
                </a:br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Vector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6057904" y="3983758"/>
                <a:ext cx="1763486" cy="138792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Learning Algorithm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직선 화살표 연결선 13"/>
              <p:cNvCxnSpPr/>
              <p:nvPr/>
            </p:nvCxnSpPr>
            <p:spPr>
              <a:xfrm flipV="1">
                <a:off x="3494313" y="4677722"/>
                <a:ext cx="2563591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직사각형 14"/>
              <p:cNvSpPr/>
              <p:nvPr/>
            </p:nvSpPr>
            <p:spPr>
              <a:xfrm>
                <a:off x="9601216" y="4279606"/>
                <a:ext cx="1698171" cy="800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Forecasted Vector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직선 화살표 연결선 15"/>
              <p:cNvCxnSpPr>
                <a:stCxn id="19" idx="3"/>
                <a:endCxn id="21" idx="1"/>
              </p:cNvCxnSpPr>
              <p:nvPr/>
            </p:nvCxnSpPr>
            <p:spPr>
              <a:xfrm>
                <a:off x="7821390" y="4677723"/>
                <a:ext cx="1779826" cy="193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>
                <a:stCxn id="11" idx="2"/>
                <a:endCxn id="19" idx="0"/>
              </p:cNvCxnSpPr>
              <p:nvPr/>
            </p:nvCxnSpPr>
            <p:spPr>
              <a:xfrm>
                <a:off x="6939647" y="3004457"/>
                <a:ext cx="0" cy="97930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텍스트 상자 17"/>
            <p:cNvSpPr txBox="1"/>
            <p:nvPr/>
          </p:nvSpPr>
          <p:spPr>
            <a:xfrm>
              <a:off x="1157221" y="1785162"/>
              <a:ext cx="1698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dirty="0" smtClean="0"/>
                <a:t>a) Training</a:t>
              </a:r>
              <a:endParaRPr kumimoji="1" lang="ko-KR" altLang="en-US" dirty="0"/>
            </a:p>
          </p:txBody>
        </p:sp>
        <p:sp>
          <p:nvSpPr>
            <p:cNvPr id="19" name="텍스트 상자 18"/>
            <p:cNvSpPr txBox="1"/>
            <p:nvPr/>
          </p:nvSpPr>
          <p:spPr>
            <a:xfrm>
              <a:off x="1157221" y="4154324"/>
              <a:ext cx="1812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dirty="0"/>
                <a:t>b</a:t>
              </a:r>
              <a:r>
                <a:rPr kumimoji="1" lang="en-US" altLang="ko-KR" sz="2400" dirty="0" smtClean="0"/>
                <a:t>) Testing</a:t>
              </a:r>
              <a:endParaRPr kumimoji="1" lang="ko-KR" altLang="en-US" sz="2400" dirty="0"/>
            </a:p>
          </p:txBody>
        </p:sp>
        <p:sp>
          <p:nvSpPr>
            <p:cNvPr id="20" name="텍스트 상자 19"/>
            <p:cNvSpPr txBox="1"/>
            <p:nvPr/>
          </p:nvSpPr>
          <p:spPr>
            <a:xfrm>
              <a:off x="6706220" y="3600326"/>
              <a:ext cx="15185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smtClean="0"/>
                <a:t>transplant trained </a:t>
              </a:r>
            </a:p>
            <a:p>
              <a:r>
                <a:rPr kumimoji="1" lang="en-US" altLang="ko-KR" sz="1400" dirty="0" smtClean="0"/>
                <a:t>model</a:t>
              </a:r>
              <a:endParaRPr kumimoji="1" lang="ko-KR" altLang="en-US" sz="1400" dirty="0"/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3786123" y="4909841"/>
              <a:ext cx="1518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i="1" dirty="0"/>
                <a:t>f</a:t>
              </a:r>
              <a:r>
                <a:rPr kumimoji="1" lang="en-US" altLang="ko-KR" sz="1400" i="1" dirty="0" smtClean="0"/>
                <a:t>eature data</a:t>
              </a:r>
              <a:endParaRPr kumimoji="1" lang="ko-KR" altLang="en-US" sz="1400" i="1" dirty="0"/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7868271" y="4864674"/>
              <a:ext cx="1518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b="1" i="1" dirty="0" smtClean="0"/>
                <a:t>forecasting</a:t>
              </a:r>
              <a:endParaRPr kumimoji="1" lang="ko-KR" altLang="en-US" sz="1400" b="1" i="1" dirty="0"/>
            </a:p>
          </p:txBody>
        </p:sp>
        <p:sp>
          <p:nvSpPr>
            <p:cNvPr id="23" name="텍스트 상자 22"/>
            <p:cNvSpPr txBox="1"/>
            <p:nvPr/>
          </p:nvSpPr>
          <p:spPr>
            <a:xfrm>
              <a:off x="7868272" y="2534882"/>
              <a:ext cx="11036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i="1" dirty="0" smtClean="0"/>
                <a:t>label data</a:t>
              </a:r>
              <a:endParaRPr kumimoji="1" lang="ko-KR" altLang="en-US" sz="1400" i="1" dirty="0"/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3909026" y="2541123"/>
              <a:ext cx="1518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i="1" dirty="0"/>
                <a:t>f</a:t>
              </a:r>
              <a:r>
                <a:rPr kumimoji="1" lang="en-US" altLang="ko-KR" sz="1400" i="1" dirty="0" smtClean="0"/>
                <a:t>eature data</a:t>
              </a:r>
              <a:endParaRPr kumimoji="1" lang="ko-KR" altLang="en-US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0265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1417</Words>
  <Application>Microsoft Macintosh PowerPoint</Application>
  <PresentationFormat>와이드스크린</PresentationFormat>
  <Paragraphs>332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맑은 고딕</vt:lpstr>
      <vt:lpstr>Arial</vt:lpstr>
      <vt:lpstr>Cambria Math</vt:lpstr>
      <vt:lpstr>Mangal</vt:lpstr>
      <vt:lpstr>Wingdings</vt:lpstr>
      <vt:lpstr>Office 테마</vt:lpstr>
      <vt:lpstr>Short-term load forecasting of  Australian National Electricity Market by hierarchical extreme learning machine</vt:lpstr>
      <vt:lpstr>Contents</vt:lpstr>
      <vt:lpstr>Introduction</vt:lpstr>
      <vt:lpstr>Introduction</vt:lpstr>
      <vt:lpstr>Hierarchical extreme learning machine</vt:lpstr>
      <vt:lpstr>Hierarchical extreme learning machine</vt:lpstr>
      <vt:lpstr>Pros &amp; cons of ELM</vt:lpstr>
      <vt:lpstr>ELM vs. H-ELM</vt:lpstr>
      <vt:lpstr>Implementation structure</vt:lpstr>
      <vt:lpstr>IET paper’s structure</vt:lpstr>
      <vt:lpstr>Developed structure in this paper</vt:lpstr>
      <vt:lpstr>Developed structure in this paper</vt:lpstr>
      <vt:lpstr>Developed structure in this paper</vt:lpstr>
      <vt:lpstr>Developed structure in this paper</vt:lpstr>
      <vt:lpstr>Developed structure in this paper</vt:lpstr>
      <vt:lpstr>Developed structure in this paper</vt:lpstr>
      <vt:lpstr>Experiments</vt:lpstr>
      <vt:lpstr>Load data</vt:lpstr>
      <vt:lpstr>Learning Algorithm</vt:lpstr>
      <vt:lpstr>Learning Algorithm</vt:lpstr>
      <vt:lpstr>Learning Algorithm</vt:lpstr>
      <vt:lpstr>Learning Algorithm</vt:lpstr>
      <vt:lpstr>Performance comparing measurements</vt:lpstr>
      <vt:lpstr>Results</vt:lpstr>
      <vt:lpstr>Result of case (1)</vt:lpstr>
      <vt:lpstr>Result of case (2)</vt:lpstr>
      <vt:lpstr>Result of case (3)</vt:lpstr>
      <vt:lpstr>Result of case (4)</vt:lpstr>
      <vt:lpstr>Conclusion</vt:lpstr>
      <vt:lpstr>References</vt:lpstr>
      <vt:lpstr>PowerPoint 프레젠테이션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H-ELM for Prediction of Power Load</dc:title>
  <dc:creator>박지현</dc:creator>
  <cp:lastModifiedBy>박지현</cp:lastModifiedBy>
  <cp:revision>116</cp:revision>
  <dcterms:created xsi:type="dcterms:W3CDTF">2017-02-16T02:39:46Z</dcterms:created>
  <dcterms:modified xsi:type="dcterms:W3CDTF">2017-05-17T02:45:31Z</dcterms:modified>
</cp:coreProperties>
</file>