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3" r:id="rId11"/>
    <p:sldId id="294" r:id="rId12"/>
    <p:sldId id="315" r:id="rId13"/>
    <p:sldId id="314" r:id="rId14"/>
    <p:sldId id="316" r:id="rId15"/>
    <p:sldId id="317" r:id="rId16"/>
    <p:sldId id="318" r:id="rId17"/>
    <p:sldId id="295" r:id="rId18"/>
    <p:sldId id="304" r:id="rId19"/>
    <p:sldId id="305" r:id="rId20"/>
    <p:sldId id="306" r:id="rId21"/>
    <p:sldId id="307" r:id="rId22"/>
    <p:sldId id="320" r:id="rId23"/>
    <p:sldId id="308" r:id="rId24"/>
    <p:sldId id="321" r:id="rId25"/>
    <p:sldId id="301" r:id="rId26"/>
    <p:sldId id="302" r:id="rId27"/>
    <p:sldId id="309" r:id="rId28"/>
    <p:sldId id="310" r:id="rId29"/>
    <p:sldId id="311" r:id="rId30"/>
    <p:sldId id="312" r:id="rId31"/>
    <p:sldId id="292" r:id="rId32"/>
    <p:sldId id="299" r:id="rId33"/>
    <p:sldId id="27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33"/>
  </p:normalViewPr>
  <p:slideViewPr>
    <p:cSldViewPr snapToGrid="0" snapToObjects="1">
      <p:cViewPr>
        <p:scale>
          <a:sx n="100" d="100"/>
          <a:sy n="100" d="100"/>
        </p:scale>
        <p:origin x="92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17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IET paper’s structure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marR="0" lvl="0" indent="-5143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1 :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Label vector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Daily temperature vector of day k −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mr-IN" altLang="ko-KR" dirty="0" smtClean="0"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ea typeface="Arial" charset="0"/>
                    <a:cs typeface="Arial" charset="0"/>
                  </a:rPr>
                  <a:t>:</a:t>
                </a:r>
                <a:br>
                  <a:rPr kumimoji="1" lang="en-US" altLang="ko-KR" dirty="0" smtClean="0"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 type index of day k−1 and day k−2</a:t>
                </a:r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514350" marR="0" lvl="0" indent="-5143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Daily forecasted temperature inputs of day k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ea typeface="Arial" charset="0"/>
                    <a:cs typeface="Arial" charset="0"/>
                  </a:rPr>
                  <a:t>:</a:t>
                </a:r>
                <a:br>
                  <a:rPr kumimoji="1" lang="en-US" altLang="ko-KR" dirty="0" smtClean="0"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Forecasted vector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48 load points corresponding to each half-hour of a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day :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514350" marR="0" lvl="0" indent="-5143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812" t="-2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9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with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with load data of 7 days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ago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with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day, 7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days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ago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with exaggerated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day, 7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days ago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1" indent="0" latinLnBrk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1. Training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with load data of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day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&amp;</a:t>
                </a:r>
                <a:r>
                  <a:rPr kumimoji="1" lang="ko-KR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daily 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1 (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r>
                      <a:rPr kumimoji="1" lang="mr-IN" altLang="ko-KR" i="1" smtClean="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638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1" indent="0" latinLnBrk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2. Training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with load data of 7 days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ago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&amp;</a:t>
                </a:r>
                <a:r>
                  <a:rPr kumimoji="1" lang="ko-KR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daily 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−7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−7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638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1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1" indent="0" latinLnBrk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3.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Training with load data of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day, 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days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ago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&amp;</a:t>
                </a:r>
                <a:r>
                  <a:rPr kumimoji="1" lang="ko-KR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daily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forecasted data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−7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−1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−7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stage)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638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4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1" indent="0" latinLnBrk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4-1.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Training with exaggerated load data of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day, 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days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ago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&amp;</a:t>
                </a:r>
                <a:r>
                  <a:rPr kumimoji="1" lang="ko-KR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daily forecasted data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Use matrix multiplication or convolution for data exaggeration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k−7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k−1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−7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 (same format as training stage)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80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7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1" indent="0" latinLnBrk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4-2.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Training with exaggerated load data of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day, 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days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ago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&amp;</a:t>
                </a:r>
                <a:r>
                  <a:rPr kumimoji="1" lang="ko-KR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daily forecasted data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Use matrix multiplication or convolution for data exaggeration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k−7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k−1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−7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mr-IN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𝑀𝑎𝑥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𝑚𝑖𝑛</m:t>
                                </m:r>
                              </m:sup>
                            </m:sSub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en-US" altLang="ko-KR" b="0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b="0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k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 (same format as training stage)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80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2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83" y="1560153"/>
            <a:ext cx="7764634" cy="5032375"/>
          </a:xfrm>
        </p:spPr>
      </p:pic>
      <p:cxnSp>
        <p:nvCxnSpPr>
          <p:cNvPr id="4" name="직선 화살표 연결선 3"/>
          <p:cNvCxnSpPr/>
          <p:nvPr/>
        </p:nvCxnSpPr>
        <p:spPr>
          <a:xfrm flipV="1">
            <a:off x="6489291" y="2212258"/>
            <a:ext cx="943896" cy="54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6504040" y="3331703"/>
            <a:ext cx="943896" cy="54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(1) Training with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daily forecasted data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(2) Training with load data of 7 days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ago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(3) Training with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day, 7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days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ago,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(4) Training with exaggerated load data of previous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day, 7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days ago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strike="sngStrike" dirty="0">
                <a:latin typeface="Arial" charset="0"/>
                <a:ea typeface="Arial" charset="0"/>
                <a:cs typeface="Arial" charset="0"/>
              </a:rPr>
              <a:t>Single Layer Perceptron Network (SLPN</a:t>
            </a:r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Specs :</a:t>
            </a:r>
          </a:p>
          <a:p>
            <a:pPr lvl="2"/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Based on gradient descent learning algorithm</a:t>
            </a:r>
          </a:p>
          <a:p>
            <a:pPr lvl="2"/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Hyper parameters</a:t>
            </a:r>
          </a:p>
          <a:p>
            <a:pPr lvl="3"/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Number of </a:t>
            </a:r>
            <a:r>
              <a:rPr kumimoji="1" lang="en-US" altLang="ko-KR" strike="sngStrike" dirty="0">
                <a:latin typeface="Arial" charset="0"/>
                <a:ea typeface="Arial" charset="0"/>
                <a:cs typeface="Arial" charset="0"/>
              </a:rPr>
              <a:t>hidden </a:t>
            </a:r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3"/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Number of nodes for each </a:t>
            </a:r>
            <a:r>
              <a:rPr kumimoji="1" lang="en-US" altLang="ko-KR" strike="sngStrike" dirty="0">
                <a:latin typeface="Arial" charset="0"/>
                <a:ea typeface="Arial" charset="0"/>
                <a:cs typeface="Arial" charset="0"/>
              </a:rPr>
              <a:t>hidden </a:t>
            </a:r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3"/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Learning rate</a:t>
            </a:r>
          </a:p>
          <a:p>
            <a:pPr lvl="3"/>
            <a:r>
              <a:rPr kumimoji="1" lang="en-US" altLang="ko-KR" strike="sngStrike" dirty="0">
                <a:latin typeface="Arial" charset="0"/>
                <a:ea typeface="Arial" charset="0"/>
                <a:cs typeface="Arial" charset="0"/>
              </a:rPr>
              <a:t>Activation function</a:t>
            </a:r>
            <a:endParaRPr kumimoji="1" lang="ko-KR" altLang="en-US" strike="sngStrike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IET paper’s structure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structure in this paper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: </a:t>
            </a:r>
            <a:r>
              <a:rPr kumimoji="1" lang="en-US" altLang="ko-KR" strike="sngStrike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SLPN vs. MLPN vs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 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strike="sngStrike" dirty="0">
                <a:latin typeface="Arial" charset="0"/>
                <a:ea typeface="Arial" charset="0"/>
                <a:cs typeface="Arial" charset="0"/>
              </a:rPr>
              <a:t>Multiple Layer Perceptron Network (MLPN</a:t>
            </a:r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kumimoji="1" lang="en-US" altLang="ko-KR" strike="sngStrike" dirty="0">
                <a:latin typeface="Arial" charset="0"/>
                <a:ea typeface="Arial" charset="0"/>
                <a:cs typeface="Arial" charset="0"/>
              </a:rPr>
              <a:t>Specs </a:t>
            </a:r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2"/>
            <a:r>
              <a:rPr kumimoji="1" lang="en-US" altLang="ko-KR" strike="sngStrike" dirty="0">
                <a:latin typeface="Arial" charset="0"/>
                <a:ea typeface="Arial" charset="0"/>
                <a:cs typeface="Arial" charset="0"/>
              </a:rPr>
              <a:t>Based on gradient descent learning algorithm</a:t>
            </a:r>
          </a:p>
          <a:p>
            <a:pPr lvl="2"/>
            <a:r>
              <a:rPr kumimoji="1" lang="en-US" altLang="ko-KR" strike="sngStrike" dirty="0">
                <a:latin typeface="Arial" charset="0"/>
                <a:ea typeface="Arial" charset="0"/>
                <a:cs typeface="Arial" charset="0"/>
              </a:rPr>
              <a:t>Hyper parameters</a:t>
            </a:r>
          </a:p>
          <a:p>
            <a:pPr lvl="3"/>
            <a:r>
              <a:rPr kumimoji="1" lang="en-US" altLang="ko-KR" strike="sngStrike" dirty="0">
                <a:latin typeface="Arial" charset="0"/>
                <a:ea typeface="Arial" charset="0"/>
                <a:cs typeface="Arial" charset="0"/>
              </a:rPr>
              <a:t>Number of hidden </a:t>
            </a:r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kumimoji="1" lang="en-US" altLang="ko-KR" strike="sngStrike" dirty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strike="sngStrike" dirty="0">
                <a:latin typeface="Arial" charset="0"/>
                <a:ea typeface="Arial" charset="0"/>
                <a:cs typeface="Arial" charset="0"/>
              </a:rPr>
              <a:t>Number of nodes for each hidden </a:t>
            </a:r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kumimoji="1" lang="en-US" altLang="ko-KR" strike="sngStrike" dirty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Learning rate</a:t>
            </a:r>
          </a:p>
          <a:p>
            <a:pPr lvl="3"/>
            <a:r>
              <a:rPr kumimoji="1" lang="en-US" altLang="ko-KR" strike="sngStrike" dirty="0" smtClean="0">
                <a:latin typeface="Arial" charset="0"/>
                <a:ea typeface="Arial" charset="0"/>
                <a:cs typeface="Arial" charset="0"/>
              </a:rPr>
              <a:t>Activation function</a:t>
            </a:r>
            <a:endParaRPr kumimoji="1" lang="ko-KR" altLang="en-US" strike="sngStrike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Single ELM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Specs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Based on feed-forward neural network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Hyper parameters</a:t>
            </a:r>
          </a:p>
          <a:p>
            <a:pPr lvl="3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 for the regularized least mean square calculation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hidden layer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nodes for each hidden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Activation function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83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MAPE 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7546">
            <a:off x="4028356" y="3860009"/>
            <a:ext cx="3750523" cy="216411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Specs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Based on feed-forward neural network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Hyper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parameters</a:t>
            </a:r>
          </a:p>
          <a:p>
            <a:pPr lvl="3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 for the regularized least mean square calculation</a:t>
            </a: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hidden layer</a:t>
            </a: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nodes for each hidden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3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Activation function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0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MAPE 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Accuracy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MAPE(%)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𝑀𝐴𝑃𝐸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%</m:t>
                        </m:r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is-I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kumimoji="1" lang="mr-IN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hr-HR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hr-HR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mr-IN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 100</m:t>
                        </m:r>
                      </m:e>
                    </m:nary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Stability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Standard deviation of MAPE of 1,000 trails</a:t>
                </a:r>
              </a:p>
              <a:p>
                <a:pPr lvl="1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Efficiency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Average of training time of 1,000 trails</a:t>
                </a:r>
              </a:p>
              <a:p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(1) Training with load data of previous day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(2) Training with load data of 7 days ago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(3) Training with load data of previous day, 7 days ago,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Case (4) Training with exaggerated load data of previous day, 7 days ago &amp;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daily forecasted data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(1)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Blah blah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76475"/>
              </p:ext>
            </p:extLst>
          </p:nvPr>
        </p:nvGraphicFramePr>
        <p:xfrm>
          <a:off x="962332" y="3790337"/>
          <a:ext cx="10267336" cy="253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smtClean="0"/>
                        <a:t>SLPN</a:t>
                      </a:r>
                      <a:endParaRPr lang="ko-KR" altLang="en-US" strike="sngStrik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smtClean="0"/>
                        <a:t>MLPN</a:t>
                      </a:r>
                      <a:endParaRPr lang="ko-KR" altLang="en-US" strike="sngStrik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(2)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Blah blah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02074"/>
              </p:ext>
            </p:extLst>
          </p:nvPr>
        </p:nvGraphicFramePr>
        <p:xfrm>
          <a:off x="962332" y="3790337"/>
          <a:ext cx="10267336" cy="253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smtClean="0"/>
                        <a:t>SLPN</a:t>
                      </a:r>
                      <a:endParaRPr lang="ko-KR" altLang="en-US" strike="sngStrik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smtClean="0"/>
                        <a:t>MLPN</a:t>
                      </a:r>
                      <a:endParaRPr lang="ko-KR" altLang="en-US" strike="sngStrik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(3)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Blah blah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667863"/>
              </p:ext>
            </p:extLst>
          </p:nvPr>
        </p:nvGraphicFramePr>
        <p:xfrm>
          <a:off x="962332" y="3790337"/>
          <a:ext cx="10267336" cy="253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smtClean="0"/>
                        <a:t>SLPN</a:t>
                      </a:r>
                      <a:endParaRPr lang="ko-KR" altLang="en-US" strike="sngStrik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smtClean="0"/>
                        <a:t>MLPN</a:t>
                      </a:r>
                      <a:endParaRPr lang="ko-KR" altLang="en-US" strike="sngStrik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(4)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Blah blah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23054"/>
              </p:ext>
            </p:extLst>
          </p:nvPr>
        </p:nvGraphicFramePr>
        <p:xfrm>
          <a:off x="962332" y="3790337"/>
          <a:ext cx="10267336" cy="253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smtClean="0"/>
                        <a:t>SLPN</a:t>
                      </a:r>
                      <a:endParaRPr lang="ko-KR" altLang="en-US" strike="sngStrik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smtClean="0"/>
                        <a:t>MLPN</a:t>
                      </a:r>
                      <a:endParaRPr lang="ko-KR" altLang="en-US" strike="sngStrik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excellent prediction accuracy compared to other methods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efficiency than gradient-descent based forecasting algorithm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More accurate forecasting result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than gradient-descent based forecasting algorithm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More accurate forecasting 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single 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Eliminating the problem of stability, which was a disadvantage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with various methods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 that data preprocessing can help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to get better performance in load forecasting</a:t>
            </a: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/>
              <a:t>In this </a:t>
            </a:r>
            <a:r>
              <a:rPr lang="en-US" altLang="ko-KR" dirty="0" smtClean="0"/>
              <a:t>paper</a:t>
            </a:r>
            <a:r>
              <a:rPr lang="mr-IN" altLang="ko-KR" dirty="0" smtClean="0"/>
              <a:t>…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We </a:t>
            </a:r>
            <a:r>
              <a:rPr lang="en-US" altLang="ko-KR" dirty="0"/>
              <a:t>design Hierarchical extreme learning machine (</a:t>
            </a:r>
            <a:r>
              <a:rPr lang="en-US" altLang="ko-KR" dirty="0" smtClean="0"/>
              <a:t>H-ELM) </a:t>
            </a:r>
            <a:r>
              <a:rPr lang="en-US" altLang="ko-KR" dirty="0"/>
              <a:t>based model for predicting the electricity load of </a:t>
            </a:r>
            <a:r>
              <a:rPr lang="en-US" altLang="ko-KR" b="1" dirty="0"/>
              <a:t>Australian National Electricity Market (NEM)</a:t>
            </a:r>
            <a:r>
              <a:rPr lang="en-US" altLang="ko-KR" dirty="0"/>
              <a:t> </a:t>
            </a:r>
            <a:r>
              <a:rPr lang="en-US" altLang="ko-KR" dirty="0" smtClean="0"/>
              <a:t>data [].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Owing </a:t>
            </a:r>
            <a:r>
              <a:rPr lang="en-US" altLang="ko-KR" dirty="0"/>
              <a:t>to the very fast training/tuning speed of ELM and multilayer concept, H-ELM show that the training efficiency and the forecasting accuracy are superior over the competitive algorithms and get better performance due to data pre-processing.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 rot="19363460">
            <a:off x="-944467" y="-678149"/>
            <a:ext cx="2504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Need </a:t>
            </a:r>
            <a:r>
              <a:rPr lang="en-US" altLang="ko-KR" sz="3200" b="1" smtClean="0">
                <a:solidFill>
                  <a:srgbClr val="FF0000"/>
                </a:solidFill>
              </a:rPr>
              <a:t>correction</a:t>
            </a:r>
            <a:r>
              <a:rPr lang="en-US" altLang="ko-KR" sz="3200" b="1" dirty="0">
                <a:solidFill>
                  <a:srgbClr val="FF0000"/>
                </a:solidFill>
              </a:rPr>
              <a:t>s</a:t>
            </a:r>
            <a:endParaRPr kumimoji="1"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[] [],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no iteratively adjustments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faster.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{✓}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{✓}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such as stopping criteria, learning rate, learning epochs and local minima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raw 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forecasting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1515</Words>
  <Application>Microsoft Macintosh PowerPoint</Application>
  <PresentationFormat>와이드스크린</PresentationFormat>
  <Paragraphs>344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Implementation structure</vt:lpstr>
      <vt:lpstr>IET paper’s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Learning Algorithm</vt:lpstr>
      <vt:lpstr>Learning Algorithm</vt:lpstr>
      <vt:lpstr>Learning Algorithm</vt:lpstr>
      <vt:lpstr>Learning Algorithm</vt:lpstr>
      <vt:lpstr>Performance comparing measurements</vt:lpstr>
      <vt:lpstr>Results</vt:lpstr>
      <vt:lpstr>Result of case (1)</vt:lpstr>
      <vt:lpstr>Result of case (2)</vt:lpstr>
      <vt:lpstr>Result of case (3)</vt:lpstr>
      <vt:lpstr>Result of case (4)</vt:lpstr>
      <vt:lpstr>Conclusion</vt:lpstr>
      <vt:lpstr>References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127</cp:revision>
  <dcterms:created xsi:type="dcterms:W3CDTF">2017-02-16T02:39:46Z</dcterms:created>
  <dcterms:modified xsi:type="dcterms:W3CDTF">2017-05-17T04:50:20Z</dcterms:modified>
</cp:coreProperties>
</file>