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5" r:id="rId5"/>
    <p:sldId id="300" r:id="rId6"/>
    <p:sldId id="283" r:id="rId7"/>
    <p:sldId id="299" r:id="rId8"/>
    <p:sldId id="301" r:id="rId9"/>
    <p:sldId id="302" r:id="rId10"/>
    <p:sldId id="303" r:id="rId11"/>
    <p:sldId id="304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0"/>
    <p:restoredTop sz="94633"/>
  </p:normalViewPr>
  <p:slideViewPr>
    <p:cSldViewPr snapToGrid="0" snapToObjects="1">
      <p:cViewPr>
        <p:scale>
          <a:sx n="78" d="100"/>
          <a:sy n="78" d="100"/>
        </p:scale>
        <p:origin x="6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Evaluation of demand power prediction performance based </a:t>
            </a:r>
            <a:r>
              <a:rPr lang="en-US" altLang="ko-KR" sz="3600" b="1"/>
              <a:t>on </a:t>
            </a:r>
            <a:r>
              <a:rPr lang="en-US" altLang="ko-KR" sz="3600" b="1" smtClean="0"/>
              <a:t>deep </a:t>
            </a:r>
            <a:r>
              <a:rPr lang="en-US" altLang="ko-KR" sz="3600" b="1" dirty="0"/>
              <a:t>learning algorithm and data preprocessing</a:t>
            </a:r>
            <a:r>
              <a:rPr lang="ko-KR" altLang="ko-KR" sz="3600" b="1" dirty="0"/>
              <a:t> </a:t>
            </a:r>
            <a:endParaRPr kumimoji="1" lang="ko-KR" alt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26 MAY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Convolutional Neural Network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2" y="1363663"/>
            <a:ext cx="7244076" cy="52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Recurrent Neural Network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54" y="1363663"/>
            <a:ext cx="7461491" cy="52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/>
              <a:t>All algorithms show </a:t>
            </a:r>
            <a:r>
              <a:rPr kumimoji="1" lang="en-US" altLang="ko-KR" dirty="0" smtClean="0"/>
              <a:t>better and stable </a:t>
            </a:r>
            <a:r>
              <a:rPr kumimoji="1" lang="en-US" altLang="ko-KR" dirty="0"/>
              <a:t>RMSE score with </a:t>
            </a:r>
            <a:r>
              <a:rPr kumimoji="1" lang="en-US" altLang="ko-KR" dirty="0" smtClean="0"/>
              <a:t>preprocessed data.</a:t>
            </a:r>
            <a:endParaRPr kumimoji="1" lang="en-US" altLang="ko-KR" dirty="0"/>
          </a:p>
          <a:p>
            <a:r>
              <a:rPr kumimoji="1" lang="en-US" altLang="ko-KR" dirty="0"/>
              <a:t>RNN model shows the best </a:t>
            </a:r>
            <a:r>
              <a:rPr kumimoji="1" lang="en-US" altLang="ko-KR" dirty="0" smtClean="0"/>
              <a:t>performance among four learning algorithm designed.</a:t>
            </a:r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lang="en-US" altLang="ko-KR" dirty="0" smtClean="0"/>
              <a:t>We checked that it is able to </a:t>
            </a:r>
            <a:r>
              <a:rPr lang="en-US" altLang="ko-KR" dirty="0"/>
              <a:t>get better performance from the same predictive model </a:t>
            </a:r>
            <a:r>
              <a:rPr lang="en-US" altLang="ko-KR" dirty="0" smtClean="0"/>
              <a:t>with only </a:t>
            </a:r>
            <a:r>
              <a:rPr lang="en-US" altLang="ko-KR" dirty="0"/>
              <a:t>limited data if the </a:t>
            </a:r>
            <a:r>
              <a:rPr lang="en-US" altLang="ko-KR" dirty="0" smtClean="0"/>
              <a:t>data preprocessing </a:t>
            </a:r>
            <a:r>
              <a:rPr lang="en-US" altLang="ko-KR" dirty="0"/>
              <a:t>process is used.</a:t>
            </a:r>
            <a:endParaRPr kumimoji="1" lang="en-US" altLang="ko-KR" dirty="0" smtClean="0">
              <a:sym typeface="Wingdings"/>
            </a:endParaRPr>
          </a:p>
          <a:p>
            <a:pPr marL="0" indent="0">
              <a:buNone/>
            </a:pPr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lang="en-US" altLang="ko-KR" dirty="0" smtClean="0"/>
              <a:t>The </a:t>
            </a:r>
            <a:r>
              <a:rPr lang="en-US" altLang="ko-KR" dirty="0"/>
              <a:t>results show that the RNN model is most suitable for the power demand forecasting.</a:t>
            </a:r>
            <a:endParaRPr kumimoji="1" lang="en-US" altLang="ko-KR" dirty="0"/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Purpose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Training &amp; Testing </a:t>
            </a:r>
            <a:r>
              <a:rPr kumimoji="1"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Algorithm</a:t>
            </a:r>
          </a:p>
          <a:p>
            <a:pPr lvl="1"/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Raw vs. </a:t>
            </a:r>
            <a:r>
              <a:rPr kumimoji="1"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Preprocessed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Results</a:t>
            </a:r>
          </a:p>
          <a:p>
            <a:pPr lvl="1"/>
            <a:r>
              <a:rPr kumimoji="1"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Single Layer Perceptron</a:t>
            </a:r>
          </a:p>
          <a:p>
            <a:pPr lvl="1"/>
            <a:r>
              <a:rPr kumimoji="1"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Multiple Layer Perceptron</a:t>
            </a:r>
          </a:p>
          <a:p>
            <a:pPr lvl="1"/>
            <a:r>
              <a:rPr kumimoji="1"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Convolutional Neural Network</a:t>
            </a:r>
          </a:p>
          <a:p>
            <a:pPr lvl="1"/>
            <a:r>
              <a:rPr kumimoji="1"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Recurrent Neural Network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Conclusions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Purpose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ccurate </a:t>
            </a:r>
            <a:r>
              <a:rPr lang="en-US" altLang="ko-KR" dirty="0"/>
              <a:t>load forecasting is pivotal for the economic and secure operation of the power </a:t>
            </a:r>
            <a:r>
              <a:rPr lang="en-US" altLang="ko-KR" dirty="0" smtClean="0"/>
              <a:t>system</a:t>
            </a:r>
          </a:p>
          <a:p>
            <a:endParaRPr lang="en-US" altLang="ko-KR" dirty="0" smtClean="0"/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Goal: </a:t>
            </a:r>
            <a:r>
              <a:rPr lang="en-US" altLang="ko-KR" dirty="0" smtClean="0"/>
              <a:t>Achieving </a:t>
            </a:r>
            <a:r>
              <a:rPr lang="en-US" altLang="ko-KR" dirty="0"/>
              <a:t>high load forecasting </a:t>
            </a:r>
            <a:r>
              <a:rPr lang="en-US" altLang="ko-KR" dirty="0" smtClean="0"/>
              <a:t>accuracy</a:t>
            </a:r>
          </a:p>
          <a:p>
            <a:endParaRPr lang="en-US" altLang="ko-KR" dirty="0" smtClean="0"/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Two main way to do this: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/>
              <a:t>improvement of the performance of the learning </a:t>
            </a:r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/>
              <a:t>how well the data features are extracted through the pre-processing process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/>
              </a:rPr>
              <a:t> In this paper, we will going to evaluate</a:t>
            </a:r>
            <a:r>
              <a:rPr lang="en-US" altLang="ko-KR" dirty="0" smtClean="0"/>
              <a:t> </a:t>
            </a:r>
            <a:r>
              <a:rPr lang="en-US" altLang="ko-KR" dirty="0"/>
              <a:t>of demand power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prediction </a:t>
            </a:r>
            <a:r>
              <a:rPr lang="en-US" altLang="ko-KR" dirty="0"/>
              <a:t>performance based on </a:t>
            </a:r>
            <a:r>
              <a:rPr lang="en-US" altLang="ko-KR" b="1" dirty="0" smtClean="0"/>
              <a:t>deep </a:t>
            </a:r>
            <a:r>
              <a:rPr lang="en-US" altLang="ko-KR" b="1" dirty="0"/>
              <a:t>learning algorithm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and </a:t>
            </a:r>
            <a:r>
              <a:rPr lang="en-US" altLang="ko-KR" b="1" dirty="0"/>
              <a:t>data preprocessing</a:t>
            </a:r>
            <a:r>
              <a:rPr lang="ko-KR" altLang="ko-KR" dirty="0"/>
              <a:t> </a:t>
            </a:r>
            <a:endParaRPr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87" y="1515382"/>
            <a:ext cx="7020826" cy="4915664"/>
          </a:xfrm>
        </p:spPr>
      </p:pic>
    </p:spTree>
    <p:extLst>
      <p:ext uri="{BB962C8B-B14F-4D97-AF65-F5344CB8AC3E}">
        <p14:creationId xmlns:p14="http://schemas.microsoft.com/office/powerpoint/2010/main" val="2386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&amp; Testing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695449" y="2318657"/>
            <a:ext cx="9503245" cy="3755159"/>
            <a:chOff x="1796142" y="1616528"/>
            <a:chExt cx="9503245" cy="3755159"/>
          </a:xfrm>
        </p:grpSpPr>
        <p:sp>
          <p:nvSpPr>
            <p:cNvPr id="4" name="직사각형 3"/>
            <p:cNvSpPr/>
            <p:nvPr/>
          </p:nvSpPr>
          <p:spPr>
            <a:xfrm>
              <a:off x="1796142" y="1910444"/>
              <a:ext cx="1698171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Input Vector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99073" y="1910442"/>
              <a:ext cx="1698171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Target Vector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057904" y="1616528"/>
              <a:ext cx="1763486" cy="13879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Training Algorithm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4" idx="3"/>
              <a:endCxn id="7" idx="1"/>
            </p:cNvCxnSpPr>
            <p:nvPr/>
          </p:nvCxnSpPr>
          <p:spPr>
            <a:xfrm flipV="1">
              <a:off x="3494313" y="2310493"/>
              <a:ext cx="256359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1"/>
              <a:endCxn id="7" idx="3"/>
            </p:cNvCxnSpPr>
            <p:nvPr/>
          </p:nvCxnSpPr>
          <p:spPr>
            <a:xfrm flipH="1">
              <a:off x="7821390" y="2310492"/>
              <a:ext cx="1077683" cy="1"/>
            </a:xfrm>
            <a:prstGeom prst="straightConnector1">
              <a:avLst/>
            </a:prstGeom>
            <a:ln w="38100"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796142" y="4279606"/>
              <a:ext cx="1698171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Input Vector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57904" y="3983758"/>
              <a:ext cx="1763486" cy="13879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Training Algorithm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3494313" y="4677722"/>
              <a:ext cx="256359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9601216" y="4279606"/>
              <a:ext cx="1698171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Predict Vector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5" idx="3"/>
              <a:endCxn id="17" idx="1"/>
            </p:cNvCxnSpPr>
            <p:nvPr/>
          </p:nvCxnSpPr>
          <p:spPr>
            <a:xfrm>
              <a:off x="7821390" y="4677723"/>
              <a:ext cx="1779826" cy="1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2"/>
              <a:endCxn id="15" idx="0"/>
            </p:cNvCxnSpPr>
            <p:nvPr/>
          </p:nvCxnSpPr>
          <p:spPr>
            <a:xfrm>
              <a:off x="6939647" y="3004457"/>
              <a:ext cx="0" cy="9793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텍스트 상자 22"/>
          <p:cNvSpPr txBox="1"/>
          <p:nvPr/>
        </p:nvSpPr>
        <p:spPr>
          <a:xfrm>
            <a:off x="1289955" y="1947393"/>
            <a:ext cx="169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a) Training</a:t>
            </a:r>
            <a:endParaRPr kumimoji="1" lang="ko-KR" altLang="en-US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1289955" y="4316555"/>
            <a:ext cx="181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b</a:t>
            </a:r>
            <a:r>
              <a:rPr kumimoji="1" lang="en-US" altLang="ko-KR" sz="2400" dirty="0" smtClean="0"/>
              <a:t>) Testing</a:t>
            </a:r>
            <a:endParaRPr kumimoji="1" lang="ko-KR" altLang="en-US" sz="2400" dirty="0"/>
          </a:p>
        </p:txBody>
      </p:sp>
      <p:sp>
        <p:nvSpPr>
          <p:cNvPr id="25" name="텍스트 상자 24"/>
          <p:cNvSpPr txBox="1"/>
          <p:nvPr/>
        </p:nvSpPr>
        <p:spPr>
          <a:xfrm>
            <a:off x="6838954" y="3762557"/>
            <a:ext cx="1518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smtClean="0"/>
              <a:t>transplant trained </a:t>
            </a:r>
          </a:p>
          <a:p>
            <a:r>
              <a:rPr kumimoji="1" lang="en-US" altLang="ko-KR" sz="1400" dirty="0" smtClean="0"/>
              <a:t>model</a:t>
            </a:r>
            <a:endParaRPr kumimoji="1" lang="ko-KR" altLang="en-US" sz="1400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3918857" y="5072072"/>
            <a:ext cx="151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f</a:t>
            </a:r>
            <a:r>
              <a:rPr kumimoji="1" lang="en-US" altLang="ko-KR" sz="1400" dirty="0" smtClean="0"/>
              <a:t>eature data</a:t>
            </a:r>
            <a:endParaRPr kumimoji="1" lang="ko-KR" altLang="en-US" sz="1400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8001005" y="5026905"/>
            <a:ext cx="151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predicting</a:t>
            </a:r>
            <a:endParaRPr kumimoji="1" lang="ko-KR" altLang="en-US" sz="14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3918857" y="2704844"/>
            <a:ext cx="151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f</a:t>
            </a:r>
            <a:r>
              <a:rPr kumimoji="1" lang="en-US" altLang="ko-KR" sz="1400" dirty="0" smtClean="0"/>
              <a:t>eature data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119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Raw vs. Preprocessed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663"/>
                <a:ext cx="10515600" cy="52847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ko-KR" dirty="0" smtClean="0"/>
                  <a:t>Given data(Australia NEM data):</a:t>
                </a:r>
              </a:p>
              <a:p>
                <a:pPr lvl="1"/>
                <a:r>
                  <a:rPr kumimoji="1" lang="en-US" altLang="ko-KR" dirty="0" smtClean="0"/>
                  <a:t>Daily Max and Mean Temperature data                     (  2 points/day)</a:t>
                </a:r>
              </a:p>
              <a:p>
                <a:pPr lvl="1"/>
                <a:r>
                  <a:rPr kumimoji="1" lang="en-US" altLang="ko-KR" dirty="0"/>
                  <a:t>D</a:t>
                </a:r>
                <a:r>
                  <a:rPr kumimoji="1" lang="en-US" altLang="ko-KR" dirty="0" smtClean="0"/>
                  <a:t>aily power load data with 30 mins interval               ( 48 points/day</a:t>
                </a:r>
                <a:r>
                  <a:rPr kumimoji="1" lang="en-US" altLang="ko-KR" dirty="0"/>
                  <a:t>)</a:t>
                </a:r>
                <a:endParaRPr kumimoji="1" lang="en-US" altLang="ko-KR" dirty="0" smtClean="0"/>
              </a:p>
              <a:p>
                <a:pPr lvl="1"/>
                <a:endParaRPr kumimoji="1" lang="en-US" altLang="ko-KR" dirty="0" smtClean="0"/>
              </a:p>
              <a:p>
                <a:r>
                  <a:rPr kumimoji="1" lang="en-US" altLang="ko-KR" dirty="0" smtClean="0"/>
                  <a:t>Raw data:</a:t>
                </a:r>
              </a:p>
              <a:p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𝑟𝑎𝑤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ko-KR" i="1">
                        <a:latin typeface="Cambria Math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latin typeface="Cambria Math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</a:rPr>
                              <m:t>𝑚𝑒𝑎𝑛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</a:rPr>
                      <m:t>           </m:t>
                    </m:r>
                  </m:oMath>
                </a14:m>
                <a:r>
                  <a:rPr kumimoji="1" lang="en-US" altLang="ko-KR" dirty="0" smtClean="0"/>
                  <a:t>                                ( 50 points/day)</a:t>
                </a:r>
              </a:p>
              <a:p>
                <a:endParaRPr kumimoji="1" lang="en-US" altLang="ko-KR" dirty="0" smtClean="0"/>
              </a:p>
              <a:p>
                <a:r>
                  <a:rPr kumimoji="1" lang="en-US" altLang="ko-KR" dirty="0" smtClean="0"/>
                  <a:t>Preprocessed data:</a:t>
                </a:r>
              </a:p>
              <a:p>
                <a:pPr lvl="1"/>
                <a:endParaRPr kumimoji="1" lang="en-US" altLang="ko-KR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[</m:t>
                    </m:r>
                    <m:sSubSup>
                      <m:sSubSupPr>
                        <m:ctrlPr>
                          <a:rPr lang="ko-KR" altLang="ko-KR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𝑝𝑟𝑒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ko-KR" i="1">
                        <a:latin typeface="Cambria Math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latin typeface="Cambria Math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𝑚𝑎𝑥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𝑠𝑐𝑎𝑙𝑒𝑑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𝑚𝑒𝑎𝑛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𝑠𝑐𝑎𝑙𝑒𝑑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  </a:t>
                </a:r>
                <a:r>
                  <a:rPr lang="en-US" altLang="ko-KR" dirty="0" smtClean="0"/>
                  <a:t>                  </a:t>
                </a:r>
                <a:r>
                  <a:rPr lang="en-US" altLang="ko-KR" sz="400" dirty="0" smtClean="0"/>
                  <a:t>      </a:t>
                </a:r>
                <a:r>
                  <a:rPr kumimoji="1" lang="en-US" altLang="ko-KR" dirty="0" smtClean="0"/>
                  <a:t>(144 </a:t>
                </a:r>
                <a:r>
                  <a:rPr kumimoji="1" lang="en-US" altLang="ko-KR" dirty="0"/>
                  <a:t>points/day</a:t>
                </a:r>
                <a:r>
                  <a:rPr kumimoji="1" lang="en-US" altLang="ko-KR" dirty="0" smtClean="0"/>
                  <a:t>)</a:t>
                </a:r>
                <a:endParaRPr lang="ko-KR" altLang="ko-KR" dirty="0"/>
              </a:p>
              <a:p>
                <a:pPr latinLnBrk="0"/>
                <a:endParaRPr lang="ko-KR" altLang="ko-KR" dirty="0"/>
              </a:p>
              <a:p>
                <a:pPr lvl="2" latinLnBrk="0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altLang="ko-KR" b="0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altLang="ko-KR" b="0" i="1">
                                <a:latin typeface="Cambria Math" charset="0"/>
                              </a:rPr>
                              <m:t>𝑚𝑎𝑥</m:t>
                            </m:r>
                            <m:r>
                              <a:rPr lang="en-US" altLang="ko-KR" b="0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altLang="ko-KR" b="0" i="1">
                                <a:latin typeface="Cambria Math" charset="0"/>
                              </a:rPr>
                              <m:t>𝑠𝑐𝑎𝑙𝑒𝑑</m:t>
                            </m:r>
                          </m:sub>
                          <m:sup>
                            <m:r>
                              <a:rPr lang="en-US" altLang="ko-KR" b="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ko-KR" b="0" i="1">
                        <a:latin typeface="Cambria Math" charset="0"/>
                      </a:rPr>
                      <m:t>=  </m:t>
                    </m:r>
                    <m:sSup>
                      <m:sSupPr>
                        <m:ctrlPr>
                          <a:rPr lang="ko-KR" altLang="ko-K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altLang="ko-KR" b="0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𝑝𝑜𝑤𝑒𝑟𝑒𝑑</m:t>
                    </m:r>
                    <m:r>
                      <a:rPr lang="en-US" altLang="ko-KR" b="0" i="1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𝑏𝑦</m:t>
                    </m:r>
                    <m:r>
                      <a:rPr lang="en-US" altLang="ko-KR" b="0" i="1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𝑠𝑐𝑎𝑙𝑒𝑑</m:t>
                    </m:r>
                    <m:r>
                      <a:rPr lang="en-US" altLang="ko-KR" b="0" i="1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𝑀𝑎𝑥</m:t>
                    </m:r>
                    <m:r>
                      <a:rPr lang="en-US" altLang="ko-KR" b="0" i="1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𝑇𝑒𝑚𝑝𝑒𝑟𝑎𝑡𝑢𝑟𝑒</m:t>
                    </m:r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   </a:t>
                </a:r>
                <a:endParaRPr lang="ko-KR" altLang="ko-KR" dirty="0"/>
              </a:p>
              <a:p>
                <a:pPr lvl="2" latinLnBrk="0"/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</a:rPr>
                      <m:t>[</m:t>
                    </m:r>
                    <m:sSubSup>
                      <m:sSubSupPr>
                        <m:ctrlPr>
                          <a:rPr lang="ko-KR" altLang="ko-KR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latin typeface="Cambria Math" charset="0"/>
                          </a:rPr>
                          <m:t>𝑇</m:t>
                        </m:r>
                        <m:r>
                          <a:rPr lang="en-US" altLang="ko-KR" b="0" i="1">
                            <a:latin typeface="Cambria Math" charset="0"/>
                          </a:rPr>
                          <m:t>.</m:t>
                        </m:r>
                        <m:r>
                          <a:rPr lang="en-US" altLang="ko-KR" b="0" i="1">
                            <a:latin typeface="Cambria Math" charset="0"/>
                          </a:rPr>
                          <m:t>𝑚𝑒𝑎𝑛</m:t>
                        </m:r>
                        <m:r>
                          <a:rPr lang="en-US" altLang="ko-KR" b="0" i="1">
                            <a:latin typeface="Cambria Math" charset="0"/>
                          </a:rPr>
                          <m:t>.</m:t>
                        </m:r>
                        <m:r>
                          <a:rPr lang="en-US" altLang="ko-KR" b="0" i="1">
                            <a:latin typeface="Cambria Math" charset="0"/>
                          </a:rPr>
                          <m:t>𝑠𝑐𝑎𝑙𝑒𝑑</m:t>
                        </m:r>
                      </m:sub>
                      <m:sup>
                        <m:r>
                          <a:rPr lang="en-US" altLang="ko-KR" b="0" i="1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en-US" altLang="ko-KR" b="0" i="1">
                        <a:latin typeface="Cambria Math" charset="0"/>
                      </a:rPr>
                      <m:t>]= </m:t>
                    </m:r>
                    <m:sSup>
                      <m:sSupPr>
                        <m:ctrlPr>
                          <a:rPr lang="ko-KR" altLang="ko-K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𝑝𝑜𝑤𝑒𝑟𝑒𝑑</m:t>
                    </m:r>
                    <m:r>
                      <a:rPr lang="en-US" altLang="ko-KR" b="0" i="1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𝑏𝑦</m:t>
                    </m:r>
                    <m:r>
                      <a:rPr lang="en-US" altLang="ko-KR" b="0" i="1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𝑠𝑐𝑎𝑙𝑒𝑑</m:t>
                    </m:r>
                    <m:r>
                      <a:rPr lang="en-US" altLang="ko-KR" b="0" i="1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𝑀𝑒𝑎𝑛</m:t>
                    </m:r>
                    <m:r>
                      <a:rPr lang="en-US" altLang="ko-KR" b="0" i="1">
                        <a:latin typeface="Cambria Math" charset="0"/>
                      </a:rPr>
                      <m:t> </m:t>
                    </m:r>
                    <m:r>
                      <a:rPr lang="en-US" altLang="ko-KR" b="0" i="1">
                        <a:latin typeface="Cambria Math" charset="0"/>
                      </a:rPr>
                      <m:t>𝑇𝑒𝑚𝑝𝑒𝑟𝑎𝑡𝑢𝑟𝑒</m:t>
                    </m:r>
                  </m:oMath>
                </a14:m>
                <a:r>
                  <a:rPr lang="en-US" altLang="ko-KR" i="1" dirty="0"/>
                  <a:t>   </a:t>
                </a:r>
                <a:endParaRPr lang="ko-KR" altLang="ko-KR" dirty="0"/>
              </a:p>
              <a:p>
                <a:pPr latinLnBrk="0"/>
                <a:endParaRPr lang="ko-KR" altLang="ko-KR" dirty="0"/>
              </a:p>
              <a:p>
                <a:pPr lvl="1"/>
                <a:endParaRPr kumimoji="1" lang="ko-KR" altLang="en-US" dirty="0"/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663"/>
                <a:ext cx="10515600" cy="5284787"/>
              </a:xfrm>
              <a:blipFill rotWithShape="0">
                <a:blip r:embed="rId2"/>
                <a:stretch>
                  <a:fillRect l="-928" t="-2653" b="-8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5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4351338"/>
          </a:xfrm>
        </p:spPr>
        <p:txBody>
          <a:bodyPr/>
          <a:lstStyle/>
          <a:p>
            <a:r>
              <a:rPr kumimoji="1" lang="en-US" altLang="ko-KR" dirty="0" smtClean="0"/>
              <a:t>RMSE &amp;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standard deviation score</a:t>
            </a:r>
          </a:p>
          <a:p>
            <a:pPr lvl="1"/>
            <a:endParaRPr kumimoji="1" lang="ko-KR" altLang="en-US" dirty="0"/>
          </a:p>
        </p:txBody>
      </p:sp>
      <p:graphicFrame>
        <p:nvGraphicFramePr>
          <p:cNvPr id="10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553831"/>
              </p:ext>
            </p:extLst>
          </p:nvPr>
        </p:nvGraphicFramePr>
        <p:xfrm>
          <a:off x="838200" y="2318654"/>
          <a:ext cx="10515600" cy="337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6756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Raw [RMSE / </a:t>
                      </a:r>
                      <a:r>
                        <a:rPr lang="en-US" altLang="ko-KR" sz="1400" dirty="0" err="1" smtClean="0"/>
                        <a:t>std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Preprocessed [RMSE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en-US" altLang="ko-KR" sz="1400" baseline="0" dirty="0" err="1" smtClean="0"/>
                        <a:t>std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7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Single Layer </a:t>
                      </a:r>
                      <a:r>
                        <a:rPr lang="en-US" altLang="ko-KR" sz="1400" dirty="0" err="1" smtClean="0"/>
                        <a:t>Perceptrons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/>
                        <a:t>6.30388</a:t>
                      </a:r>
                      <a:r>
                        <a:rPr lang="en-US" altLang="ko-KR" sz="1400" dirty="0" smtClean="0"/>
                        <a:t> / </a:t>
                      </a:r>
                      <a:r>
                        <a:rPr lang="nb-NO" altLang="ko-KR" sz="1400" dirty="0" smtClean="0"/>
                        <a:t>1.0803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/>
                        <a:t>1.86425</a:t>
                      </a:r>
                      <a:r>
                        <a:rPr lang="en-US" altLang="ko-KR" sz="1400" dirty="0" smtClean="0"/>
                        <a:t> /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nb-NO" altLang="ko-KR" sz="1400" dirty="0" smtClean="0"/>
                        <a:t>0.314612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7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Multiple Layer </a:t>
                      </a:r>
                      <a:r>
                        <a:rPr lang="en-US" altLang="ko-KR" sz="1400" dirty="0" err="1" smtClean="0"/>
                        <a:t>Perceptrons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/>
                        <a:t>27.0591</a:t>
                      </a:r>
                      <a:r>
                        <a:rPr lang="en-US" altLang="ko-KR" sz="1400" dirty="0" smtClean="0"/>
                        <a:t> /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23.0247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/>
                        <a:t>2.2562</a:t>
                      </a:r>
                      <a:r>
                        <a:rPr lang="en-US" altLang="ko-KR" sz="1400" dirty="0" smtClean="0"/>
                        <a:t> / 3.21933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7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Convolutional Neural</a:t>
                      </a:r>
                      <a:r>
                        <a:rPr lang="en-US" altLang="ko-KR" sz="1400" baseline="0" dirty="0" smtClean="0"/>
                        <a:t> Network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/>
                        <a:t>4.61754</a:t>
                      </a:r>
                      <a:r>
                        <a:rPr lang="en-US" altLang="ko-KR" sz="1400" dirty="0" smtClean="0"/>
                        <a:t> /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hr-HR" altLang="ko-KR" sz="1400" dirty="0" smtClean="0"/>
                        <a:t>3.52584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/>
                        <a:t>2.63669</a:t>
                      </a:r>
                      <a:r>
                        <a:rPr lang="en-US" altLang="ko-KR" sz="1400" dirty="0" smtClean="0"/>
                        <a:t> / </a:t>
                      </a:r>
                      <a:r>
                        <a:rPr lang="fi-FI" altLang="ko-KR" sz="1400" dirty="0" smtClean="0"/>
                        <a:t>1.11987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7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Recurrent Neural Network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/>
                        <a:t>0.0964969</a:t>
                      </a:r>
                      <a:r>
                        <a:rPr lang="en-US" altLang="ko-KR" sz="1400" dirty="0" smtClean="0"/>
                        <a:t> /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nb-NO" altLang="ko-KR" sz="1400" dirty="0" smtClean="0"/>
                        <a:t>0.00310329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/>
                        <a:t>0.0696449</a:t>
                      </a:r>
                      <a:r>
                        <a:rPr lang="en-US" altLang="ko-KR" sz="1400" dirty="0" smtClean="0"/>
                        <a:t> /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is-IS" altLang="ko-KR" sz="1400" dirty="0" smtClean="0"/>
                        <a:t>0.00145637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Single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Layer Perceptron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40" y="1363663"/>
            <a:ext cx="7424119" cy="52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Multiple Layer Perceptron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24" y="1363663"/>
            <a:ext cx="7167752" cy="52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445</Words>
  <Application>Microsoft Macintosh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Evaluation of demand power prediction performance based on deep learning algorithm and data preprocessing </vt:lpstr>
      <vt:lpstr>Contents</vt:lpstr>
      <vt:lpstr>Purpose</vt:lpstr>
      <vt:lpstr>Experiments</vt:lpstr>
      <vt:lpstr>Training &amp; Testing Algorithm</vt:lpstr>
      <vt:lpstr>Raw vs. Preprocessed</vt:lpstr>
      <vt:lpstr>Results</vt:lpstr>
      <vt:lpstr>Single Layer Perceptron</vt:lpstr>
      <vt:lpstr>Multiple Layer Perceptron</vt:lpstr>
      <vt:lpstr>Convolutional Neural Network</vt:lpstr>
      <vt:lpstr>Recurrent Neural Network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66</cp:revision>
  <dcterms:created xsi:type="dcterms:W3CDTF">2017-02-16T02:39:46Z</dcterms:created>
  <dcterms:modified xsi:type="dcterms:W3CDTF">2017-05-26T11:03:45Z</dcterms:modified>
</cp:coreProperties>
</file>