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sldIdLst>
    <p:sldId id="257" r:id="rId2"/>
    <p:sldId id="258" r:id="rId3"/>
    <p:sldId id="261" r:id="rId4"/>
    <p:sldId id="262" r:id="rId5"/>
    <p:sldId id="268" r:id="rId6"/>
    <p:sldId id="279" r:id="rId7"/>
    <p:sldId id="281" r:id="rId8"/>
    <p:sldId id="269" r:id="rId9"/>
    <p:sldId id="280" r:id="rId10"/>
    <p:sldId id="263" r:id="rId11"/>
    <p:sldId id="270" r:id="rId12"/>
    <p:sldId id="271" r:id="rId13"/>
    <p:sldId id="284" r:id="rId14"/>
    <p:sldId id="272" r:id="rId15"/>
    <p:sldId id="285" r:id="rId16"/>
    <p:sldId id="273" r:id="rId17"/>
    <p:sldId id="274" r:id="rId18"/>
    <p:sldId id="260" r:id="rId19"/>
    <p:sldId id="275" r:id="rId20"/>
    <p:sldId id="276" r:id="rId21"/>
    <p:sldId id="282" r:id="rId22"/>
    <p:sldId id="283" r:id="rId23"/>
    <p:sldId id="264" r:id="rId24"/>
    <p:sldId id="265" r:id="rId25"/>
    <p:sldId id="277" r:id="rId26"/>
    <p:sldId id="266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250"/>
    <p:restoredTop sz="76444"/>
  </p:normalViewPr>
  <p:slideViewPr>
    <p:cSldViewPr snapToGrid="0" snapToObjects="1">
      <p:cViewPr varScale="1">
        <p:scale>
          <a:sx n="70" d="100"/>
          <a:sy n="70" d="100"/>
        </p:scale>
        <p:origin x="84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ACF723-4B42-3E4F-90DD-27D26AF9F558}" type="datetimeFigureOut">
              <a:rPr lang="en-US" smtClean="0"/>
              <a:t>8/7/17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44F541-DA18-3149-B7A2-88DD7540FC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153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Given a training data set with N samples, the output function of the SLFN with L hidden nodes and activation function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θ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activation function is expressed as (1).</a:t>
            </a:r>
          </a:p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1FF34B-FD6A-DA47-969A-A5284DB7CD72}" type="slidenum">
              <a:rPr kumimoji="1" lang="ko-KR" altLang="en-US" smtClean="0"/>
              <a:t>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135013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1FF34B-FD6A-DA47-969A-A5284DB7CD72}" type="slidenum">
              <a:rPr kumimoji="1" lang="ko-KR" altLang="en-US" smtClean="0"/>
              <a:t>15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98411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architecture is divided into two phases: a) training and b) testing.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a) training phase, the learning model receives the feature vector obtained through the data pre- processing process and performs model training. The STLF model trained in this phase is used in the next phase.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b) testing phase, the feature vector is input and forecasting is performed based on the STLF model trained in the previous process. </a:t>
            </a: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1FF34B-FD6A-DA47-969A-A5284DB7CD72}" type="slidenum">
              <a:rPr kumimoji="1" lang="ko-KR" altLang="en-US" smtClean="0"/>
              <a:t>16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20934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this experiment, we will confirm the role of data pre-processing in addition to the performance comparison between ELM and H-ELM.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Therefore,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ased on the PCC results, we propose the following 4 cases.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1FF34B-FD6A-DA47-969A-A5284DB7CD72}" type="slidenum">
              <a:rPr kumimoji="1" lang="ko-KR" altLang="en-US" smtClean="0"/>
              <a:t>17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196151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 smtClean="0"/>
              <a:t>The STLF model designed in this experiment needs to be optimized for maxi- mum performance, which is the task of determining the number of hidden nodes.</a:t>
            </a:r>
          </a:p>
          <a:p>
            <a:endParaRPr kumimoji="1" lang="en-US" altLang="ko-KR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MAPE method was used to measure accuracy, and the forecasting accuracy result obtained from this optimization process corresponds to the average value of the same 20 repetitive prediction experiments. </a:t>
            </a:r>
            <a:endParaRPr lang="en-US" dirty="0" smtClean="0"/>
          </a:p>
          <a:p>
            <a:endParaRPr kumimoji="1" lang="en-US" altLang="ko-KR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each case, the number of hidden nodes for the optimization of the STLF model slightly differed, and the results of the experiment for the optimization are shown in Figure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dirty="0" smtClean="0"/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1FF34B-FD6A-DA47-969A-A5284DB7CD72}" type="slidenum">
              <a:rPr kumimoji="1" lang="ko-KR" altLang="en-US" smtClean="0"/>
              <a:t>19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457597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1FF34B-FD6A-DA47-969A-A5284DB7CD72}" type="slidenum">
              <a:rPr kumimoji="1" lang="ko-KR" altLang="en-US" smtClean="0"/>
              <a:t>20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108882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1FF34B-FD6A-DA47-969A-A5284DB7CD72}" type="slidenum">
              <a:rPr kumimoji="1" lang="ko-KR" altLang="en-US" smtClean="0"/>
              <a:t>21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269261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1FF34B-FD6A-DA47-969A-A5284DB7CD72}" type="slidenum">
              <a:rPr kumimoji="1" lang="ko-KR" altLang="en-US" smtClean="0"/>
              <a:t>22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207801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ELM is completely different from traditional iterative learning algorithms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it randomly selects the input weights and biases for hidden nodes, 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ω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b and analytically calculates the output weights, β, by finding least-square solution [8]. 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once ELM parameters of hidden layers of the ELM are generated randomly, it does not need to be tuned. Therefore, its training speed can be thousands of times faster [3]. </a:t>
            </a:r>
            <a:endParaRPr lang="en-US" dirty="0" smtClean="0"/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1FF34B-FD6A-DA47-969A-A5284DB7CD72}" type="slidenum">
              <a:rPr kumimoji="1" lang="ko-KR" altLang="en-US" smtClean="0"/>
              <a:t>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855120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Due to the characteristics of the ELM based SLFN, we can obtain very short training time, excellent efficiency and good generalize performance [3]. However, it randomly selects the input weights and biases for hidden nodes, and cause a crux in the stability of its outputs [4].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1FF34B-FD6A-DA47-969A-A5284DB7CD72}" type="slidenum">
              <a:rPr kumimoji="1" lang="ko-KR" altLang="en-US" smtClean="0"/>
              <a:t>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968233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1FF34B-FD6A-DA47-969A-A5284DB7CD72}" type="slidenum">
              <a:rPr kumimoji="1" lang="ko-KR" altLang="en-US" smtClean="0"/>
              <a:t>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282832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Since H-ELM receives input of high-level sparse features obtained from unsupervised feature learning, instead of raw input data,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is able to obtain more accurate and stable performance. </a:t>
            </a:r>
            <a:endParaRPr lang="en-US" dirty="0" smtClean="0"/>
          </a:p>
          <a:p>
            <a:endParaRPr kumimoji="1" lang="en-US" altLang="ko-KR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experiments designed in the back will confirm that H-ELM shows better performance than ELM. </a:t>
            </a:r>
            <a:endParaRPr 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1FF34B-FD6A-DA47-969A-A5284DB7CD72}" type="slidenum">
              <a:rPr kumimoji="1" lang="ko-KR" altLang="en-US" smtClean="0"/>
              <a:t>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923754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dirty="0" smtClean="0"/>
              <a:t>Normally in STLF,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load data is used</a:t>
            </a:r>
            <a:r>
              <a:rPr kumimoji="1" lang="en-US" altLang="ko-KR" baseline="0" dirty="0" smtClean="0"/>
              <a:t> as input label data and </a:t>
            </a:r>
            <a:r>
              <a:rPr kumimoji="1" lang="en-US" altLang="ko-KR" dirty="0" smtClean="0"/>
              <a:t>weather data</a:t>
            </a:r>
            <a:r>
              <a:rPr kumimoji="1" lang="en-US" altLang="ko-KR" baseline="0" dirty="0" smtClean="0"/>
              <a:t> is used</a:t>
            </a:r>
            <a:r>
              <a:rPr kumimoji="1" lang="en-US" altLang="ko-KR" dirty="0" smtClean="0"/>
              <a:t> as input feature data.</a:t>
            </a:r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1FF34B-FD6A-DA47-969A-A5284DB7CD72}" type="slidenum">
              <a:rPr kumimoji="1" lang="ko-KR" altLang="en-US" smtClean="0"/>
              <a:t>11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435463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Which historical load data to be included in the feature input dataset will be described in the following correlation study. </a:t>
            </a:r>
            <a:endParaRPr lang="en-US" dirty="0" smtClean="0"/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1FF34B-FD6A-DA47-969A-A5284DB7CD72}" type="slidenum">
              <a:rPr kumimoji="1" lang="ko-KR" altLang="en-US" smtClean="0"/>
              <a:t>12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43113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1FF34B-FD6A-DA47-969A-A5284DB7CD72}" type="slidenum">
              <a:rPr kumimoji="1" lang="ko-KR" altLang="en-US" smtClean="0"/>
              <a:t>13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735047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1FF34B-FD6A-DA47-969A-A5284DB7CD72}" type="slidenum">
              <a:rPr kumimoji="1" lang="ko-KR" altLang="en-US" smtClean="0"/>
              <a:t>14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18300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7473C-42C5-8F4E-9E7A-E4FD8560DA69}" type="datetimeFigureOut">
              <a:rPr lang="en-US" smtClean="0"/>
              <a:t>8/7/17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725A2-8BE2-2A4C-A1B7-D4B878B42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907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7473C-42C5-8F4E-9E7A-E4FD8560DA69}" type="datetimeFigureOut">
              <a:rPr lang="en-US" smtClean="0"/>
              <a:t>8/7/17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725A2-8BE2-2A4C-A1B7-D4B878B42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413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7473C-42C5-8F4E-9E7A-E4FD8560DA69}" type="datetimeFigureOut">
              <a:rPr lang="en-US" smtClean="0"/>
              <a:t>8/7/17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725A2-8BE2-2A4C-A1B7-D4B878B42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522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7473C-42C5-8F4E-9E7A-E4FD8560DA69}" type="datetimeFigureOut">
              <a:rPr lang="en-US" smtClean="0"/>
              <a:t>8/7/17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725A2-8BE2-2A4C-A1B7-D4B878B42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186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7473C-42C5-8F4E-9E7A-E4FD8560DA69}" type="datetimeFigureOut">
              <a:rPr lang="en-US" smtClean="0"/>
              <a:t>8/7/17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725A2-8BE2-2A4C-A1B7-D4B878B42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841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7473C-42C5-8F4E-9E7A-E4FD8560DA69}" type="datetimeFigureOut">
              <a:rPr lang="en-US" smtClean="0"/>
              <a:t>8/7/17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725A2-8BE2-2A4C-A1B7-D4B878B42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270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7473C-42C5-8F4E-9E7A-E4FD8560DA69}" type="datetimeFigureOut">
              <a:rPr lang="en-US" smtClean="0"/>
              <a:t>8/7/17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725A2-8BE2-2A4C-A1B7-D4B878B42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84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7473C-42C5-8F4E-9E7A-E4FD8560DA69}" type="datetimeFigureOut">
              <a:rPr lang="en-US" smtClean="0"/>
              <a:t>8/7/17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725A2-8BE2-2A4C-A1B7-D4B878B42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35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7473C-42C5-8F4E-9E7A-E4FD8560DA69}" type="datetimeFigureOut">
              <a:rPr lang="en-US" smtClean="0"/>
              <a:t>8/7/17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725A2-8BE2-2A4C-A1B7-D4B878B42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519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7473C-42C5-8F4E-9E7A-E4FD8560DA69}" type="datetimeFigureOut">
              <a:rPr lang="en-US" smtClean="0"/>
              <a:t>8/7/17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725A2-8BE2-2A4C-A1B7-D4B878B42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49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7473C-42C5-8F4E-9E7A-E4FD8560DA69}" type="datetimeFigureOut">
              <a:rPr lang="en-US" smtClean="0"/>
              <a:t>8/7/17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725A2-8BE2-2A4C-A1B7-D4B878B42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36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87473C-42C5-8F4E-9E7A-E4FD8560DA69}" type="datetimeFigureOut">
              <a:rPr lang="en-US" smtClean="0"/>
              <a:t>8/7/17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E725A2-8BE2-2A4C-A1B7-D4B878B42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860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4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jp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jp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jp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42452" y="1122363"/>
            <a:ext cx="11356258" cy="2387600"/>
          </a:xfrm>
        </p:spPr>
        <p:txBody>
          <a:bodyPr>
            <a:noAutofit/>
          </a:bodyPr>
          <a:lstStyle/>
          <a:p>
            <a:r>
              <a:rPr kumimoji="1" lang="en-US" altLang="ko-KR" sz="4000" b="1" dirty="0" smtClean="0">
                <a:latin typeface="Arial" charset="0"/>
                <a:ea typeface="Arial" charset="0"/>
                <a:cs typeface="Arial" charset="0"/>
              </a:rPr>
              <a:t>Short-Term Load Forecasting of Australian National Electricity Market by Hierarchical Extreme Learning Machine</a:t>
            </a:r>
            <a:endParaRPr kumimoji="1" lang="ko-KR" altLang="en-US" sz="4000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524000" y="4144477"/>
            <a:ext cx="9144000" cy="1655762"/>
          </a:xfrm>
        </p:spPr>
        <p:txBody>
          <a:bodyPr>
            <a:normAutofit fontScale="77500" lnSpcReduction="20000"/>
          </a:bodyPr>
          <a:lstStyle/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Park </a:t>
            </a:r>
            <a:r>
              <a:rPr kumimoji="1" lang="en-US" altLang="ko-KR" dirty="0" err="1" smtClean="0">
                <a:latin typeface="Arial" charset="0"/>
                <a:ea typeface="Arial" charset="0"/>
                <a:cs typeface="Arial" charset="0"/>
              </a:rPr>
              <a:t>Jee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 Hyun</a:t>
            </a:r>
          </a:p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07 JUL 2017</a:t>
            </a:r>
          </a:p>
          <a:p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-</a:t>
            </a:r>
            <a:endParaRPr kumimoji="1" lang="en-US" altLang="ko-KR" dirty="0" smtClean="0">
              <a:latin typeface="Arial" charset="0"/>
              <a:ea typeface="Arial" charset="0"/>
              <a:cs typeface="Arial" charset="0"/>
            </a:endParaRPr>
          </a:p>
          <a:p>
            <a:r>
              <a:rPr kumimoji="1" lang="en-US" altLang="ko-KR" dirty="0" err="1" smtClean="0">
                <a:latin typeface="Arial" charset="0"/>
                <a:ea typeface="Arial" charset="0"/>
                <a:cs typeface="Arial" charset="0"/>
              </a:rPr>
              <a:t>SungKyunGwan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 University </a:t>
            </a:r>
            <a:r>
              <a:rPr kumimoji="1" lang="mr-IN" altLang="ko-KR" dirty="0" smtClean="0">
                <a:latin typeface="Arial" charset="0"/>
                <a:ea typeface="Arial" charset="0"/>
                <a:cs typeface="Arial" charset="0"/>
              </a:rPr>
              <a:t>–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 undergraduate student</a:t>
            </a:r>
          </a:p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Nanyang Technological University </a:t>
            </a:r>
            <a:r>
              <a:rPr kumimoji="1" lang="mr-IN" altLang="ko-KR" dirty="0" smtClean="0">
                <a:latin typeface="Arial" charset="0"/>
                <a:ea typeface="Arial" charset="0"/>
                <a:cs typeface="Arial" charset="0"/>
              </a:rPr>
              <a:t>–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 exchange student</a:t>
            </a:r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2502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2138"/>
            <a:ext cx="10515600" cy="688760"/>
          </a:xfrm>
        </p:spPr>
        <p:txBody>
          <a:bodyPr>
            <a:normAutofit fontScale="90000"/>
          </a:bodyPr>
          <a:lstStyle/>
          <a:p>
            <a:r>
              <a:rPr kumimoji="1" lang="en-US" altLang="ko-KR" b="1" dirty="0" smtClean="0">
                <a:latin typeface="Arial" charset="0"/>
                <a:ea typeface="Arial" charset="0"/>
                <a:cs typeface="Arial" charset="0"/>
              </a:rPr>
              <a:t>3. Implementation Structure</a:t>
            </a:r>
            <a:endParaRPr kumimoji="1" lang="ko-KR" altLang="en-US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63847"/>
            <a:ext cx="10515600" cy="5284922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lphaLcPeriod"/>
            </a:pP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Data used in experiments</a:t>
            </a:r>
          </a:p>
          <a:p>
            <a:pPr marL="514350" indent="-514350">
              <a:buFont typeface="+mj-lt"/>
              <a:buAutoNum type="alphaLcPeriod"/>
            </a:pP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Data pre-processing strategies</a:t>
            </a:r>
          </a:p>
          <a:p>
            <a:pPr marL="514350" indent="-514350">
              <a:buFont typeface="+mj-lt"/>
              <a:buAutoNum type="alphaLcPeriod"/>
            </a:pP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Correlation study</a:t>
            </a:r>
          </a:p>
          <a:p>
            <a:pPr marL="514350" indent="-514350">
              <a:buFont typeface="+mj-lt"/>
              <a:buAutoNum type="alphaLcPeriod"/>
            </a:pP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STLF architecture</a:t>
            </a:r>
          </a:p>
          <a:p>
            <a:pPr marL="514350" indent="-514350">
              <a:buFont typeface="+mj-lt"/>
              <a:buAutoNum type="alphaLcPeriod"/>
            </a:pP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Input &amp; Output</a:t>
            </a:r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5" name="직선 연결선[R] 4"/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77851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5894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2138"/>
            <a:ext cx="10515600" cy="688760"/>
          </a:xfrm>
        </p:spPr>
        <p:txBody>
          <a:bodyPr>
            <a:normAutofit fontScale="90000"/>
          </a:bodyPr>
          <a:lstStyle/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3.a. Data used in experiments</a:t>
            </a:r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63847"/>
            <a:ext cx="10515600" cy="5284922"/>
          </a:xfrm>
        </p:spPr>
        <p:txBody>
          <a:bodyPr/>
          <a:lstStyle/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Australian National Electricity Market (NEM)</a:t>
            </a:r>
          </a:p>
          <a:p>
            <a:pPr lvl="1"/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Contents : </a:t>
            </a:r>
          </a:p>
          <a:p>
            <a:pPr lvl="2"/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L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oad profile of New South Wales (NSW) region from 1 January 2006 to 31 December 2015</a:t>
            </a:r>
          </a:p>
          <a:p>
            <a:pPr lvl="1"/>
            <a:r>
              <a:rPr lang="en-US" i="1" dirty="0">
                <a:latin typeface="Arial" charset="0"/>
                <a:ea typeface="Arial" charset="0"/>
                <a:cs typeface="Arial" charset="0"/>
              </a:rPr>
              <a:t>k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-</a:t>
            </a:r>
            <a:r>
              <a:rPr lang="en-US" dirty="0" err="1">
                <a:latin typeface="Arial" charset="0"/>
                <a:ea typeface="Arial" charset="0"/>
                <a:cs typeface="Arial" charset="0"/>
              </a:rPr>
              <a:t>th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 date of the data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:</a:t>
            </a:r>
          </a:p>
          <a:p>
            <a:pPr lvl="1"/>
            <a:endParaRPr kumimoji="1" lang="en-US" altLang="ko-KR" dirty="0" smtClean="0">
              <a:latin typeface="Arial" charset="0"/>
              <a:ea typeface="Arial" charset="0"/>
              <a:cs typeface="Arial" charset="0"/>
            </a:endParaRPr>
          </a:p>
          <a:p>
            <a:pPr lvl="1"/>
            <a:endParaRPr kumimoji="1" lang="en-US" altLang="ko-KR" dirty="0" smtClean="0">
              <a:latin typeface="Arial" charset="0"/>
              <a:ea typeface="Arial" charset="0"/>
              <a:cs typeface="Arial" charset="0"/>
            </a:endParaRPr>
          </a:p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Australian Bureau of Meteorology (BOM)</a:t>
            </a:r>
          </a:p>
          <a:p>
            <a:pPr lvl="1"/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Contents : </a:t>
            </a:r>
          </a:p>
          <a:p>
            <a:pPr lvl="2"/>
            <a:r>
              <a:rPr kumimoji="1" lang="ko-KR" altLang="en-US" dirty="0" smtClean="0">
                <a:latin typeface="Arial" charset="0"/>
                <a:ea typeface="Arial" charset="0"/>
                <a:cs typeface="Arial" charset="0"/>
              </a:rPr>
              <a:t>ㅍ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of NSW region from 1 January 2006 to 31 December 2015</a:t>
            </a:r>
          </a:p>
          <a:p>
            <a:pPr lvl="1"/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the </a:t>
            </a:r>
            <a:r>
              <a:rPr kumimoji="1" lang="en-US" altLang="ko-KR" i="1" dirty="0" smtClean="0">
                <a:latin typeface="Arial" charset="0"/>
                <a:ea typeface="Arial" charset="0"/>
                <a:cs typeface="Arial" charset="0"/>
              </a:rPr>
              <a:t>k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-</a:t>
            </a:r>
            <a:r>
              <a:rPr kumimoji="1" lang="en-US" altLang="ko-KR" dirty="0" err="1" smtClean="0">
                <a:latin typeface="Arial" charset="0"/>
                <a:ea typeface="Arial" charset="0"/>
                <a:cs typeface="Arial" charset="0"/>
              </a:rPr>
              <a:t>th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 date of the data : </a:t>
            </a:r>
          </a:p>
        </p:txBody>
      </p:sp>
      <p:cxnSp>
        <p:nvCxnSpPr>
          <p:cNvPr id="5" name="직선 연결선[R] 4"/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40132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4350" y="3246628"/>
            <a:ext cx="6083300" cy="584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5950" y="5970589"/>
            <a:ext cx="5880100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467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2138"/>
            <a:ext cx="10515600" cy="688760"/>
          </a:xfrm>
        </p:spPr>
        <p:txBody>
          <a:bodyPr>
            <a:normAutofit fontScale="90000"/>
          </a:bodyPr>
          <a:lstStyle/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3.b. Data pre-processing strategies</a:t>
            </a:r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63847"/>
            <a:ext cx="10515600" cy="5284922"/>
          </a:xfrm>
        </p:spPr>
        <p:txBody>
          <a:bodyPr/>
          <a:lstStyle/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The feature of the weather data is too poor to be used as the input feature data of the STL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F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.</a:t>
            </a:r>
            <a:r>
              <a:rPr kumimoji="1" lang="ko-KR" altLang="en-US" dirty="0" smtClean="0">
                <a:latin typeface="Arial" charset="0"/>
                <a:ea typeface="Arial" charset="0"/>
                <a:cs typeface="Arial" charset="0"/>
              </a:rPr>
              <a:t>  </a:t>
            </a:r>
            <a:endParaRPr kumimoji="1" lang="en-US" altLang="ko-KR" dirty="0" smtClean="0">
              <a:latin typeface="Arial" charset="0"/>
              <a:ea typeface="Arial" charset="0"/>
              <a:cs typeface="Arial" charset="0"/>
            </a:endParaRPr>
          </a:p>
          <a:p>
            <a:pPr lvl="1"/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BOM data show only one record per day for maximum temperature, minimum temperature, rainfall, and solar exposure. </a:t>
            </a:r>
          </a:p>
          <a:p>
            <a:pPr lvl="1"/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Using these data directly as input feature dataset can not provide sufficient features to train the STLF model</a:t>
            </a:r>
          </a:p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To overcome this problem, we suggest following data pre-processing strategy</a:t>
            </a:r>
          </a:p>
          <a:p>
            <a:pPr lvl="1"/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To enrich the features of input data,</a:t>
            </a:r>
            <a:r>
              <a:rPr kumimoji="1" lang="ko-KR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include the historical load data from the NEM in the input dataset consisting of the weather data of the BOM.</a:t>
            </a:r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5" name="직선 연결선[R] 4"/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40132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73194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2138"/>
            <a:ext cx="10515600" cy="688760"/>
          </a:xfrm>
        </p:spPr>
        <p:txBody>
          <a:bodyPr>
            <a:normAutofit fontScale="90000"/>
          </a:bodyPr>
          <a:lstStyle/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3.b. Data pre-processing strategies</a:t>
            </a:r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63847"/>
            <a:ext cx="10515600" cy="5284922"/>
          </a:xfrm>
        </p:spPr>
        <p:txBody>
          <a:bodyPr/>
          <a:lstStyle/>
          <a:p>
            <a:r>
              <a:rPr kumimoji="1" lang="en-US" altLang="ko-KR" smtClean="0">
                <a:latin typeface="Arial" charset="0"/>
                <a:ea typeface="Arial" charset="0"/>
                <a:cs typeface="Arial" charset="0"/>
              </a:rPr>
              <a:t>In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short, the forecasting method is based on historical load data and takes weather forecast as a hint to predict future load data.</a:t>
            </a:r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5" name="직선 연결선[R] 4"/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40132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114" y="2620264"/>
            <a:ext cx="10367772" cy="3443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6001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2138"/>
            <a:ext cx="10515600" cy="688760"/>
          </a:xfrm>
        </p:spPr>
        <p:txBody>
          <a:bodyPr>
            <a:normAutofit fontScale="90000"/>
          </a:bodyPr>
          <a:lstStyle/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3.c. Correlation study</a:t>
            </a:r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63847"/>
            <a:ext cx="10515600" cy="5284922"/>
          </a:xfrm>
        </p:spPr>
        <p:txBody>
          <a:bodyPr/>
          <a:lstStyle/>
          <a:p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NEM load data will be used not only as label data but also as feature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data</a:t>
            </a:r>
          </a:p>
          <a:p>
            <a:pPr lvl="1"/>
            <a:r>
              <a:rPr lang="en-US" dirty="0"/>
              <a:t>Selecting the right amount of data and the appropriate features of data as input data is an important process that must be performed first for accurate load forecasting [15]. </a:t>
            </a:r>
          </a:p>
          <a:p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We used Pearson's correlation coefficient (PCC) to track the relationship between date and load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data.</a:t>
            </a:r>
          </a:p>
        </p:txBody>
      </p:sp>
      <p:cxnSp>
        <p:nvCxnSpPr>
          <p:cNvPr id="5" name="직선 연결선[R] 4"/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40132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2084" y="4494784"/>
            <a:ext cx="7340600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1548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2138"/>
            <a:ext cx="10515600" cy="688760"/>
          </a:xfrm>
        </p:spPr>
        <p:txBody>
          <a:bodyPr>
            <a:normAutofit fontScale="90000"/>
          </a:bodyPr>
          <a:lstStyle/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3.c. Correlation study</a:t>
            </a:r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63847"/>
            <a:ext cx="10515600" cy="5284922"/>
          </a:xfrm>
        </p:spPr>
        <p:txBody>
          <a:bodyPr/>
          <a:lstStyle/>
          <a:p>
            <a:endParaRPr kumimoji="1" lang="en-US" altLang="ko-KR" dirty="0" smtClean="0">
              <a:latin typeface="Arial" charset="0"/>
              <a:ea typeface="Arial" charset="0"/>
              <a:cs typeface="Arial" charset="0"/>
            </a:endParaRPr>
          </a:p>
          <a:p>
            <a:endParaRPr kumimoji="1" lang="en-US" altLang="ko-KR" dirty="0">
              <a:latin typeface="Arial" charset="0"/>
              <a:ea typeface="Arial" charset="0"/>
              <a:cs typeface="Arial" charset="0"/>
            </a:endParaRPr>
          </a:p>
          <a:p>
            <a:endParaRPr kumimoji="1" lang="en-US" altLang="ko-KR" dirty="0" smtClean="0">
              <a:latin typeface="Arial" charset="0"/>
              <a:ea typeface="Arial" charset="0"/>
              <a:cs typeface="Arial" charset="0"/>
            </a:endParaRPr>
          </a:p>
          <a:p>
            <a:endParaRPr kumimoji="1" lang="en-US" altLang="ko-KR" dirty="0">
              <a:latin typeface="Arial" charset="0"/>
              <a:ea typeface="Arial" charset="0"/>
              <a:cs typeface="Arial" charset="0"/>
            </a:endParaRPr>
          </a:p>
          <a:p>
            <a:endParaRPr kumimoji="1" lang="en-US" altLang="ko-KR" dirty="0" smtClean="0">
              <a:latin typeface="Arial" charset="0"/>
              <a:ea typeface="Arial" charset="0"/>
              <a:cs typeface="Arial" charset="0"/>
            </a:endParaRPr>
          </a:p>
          <a:p>
            <a:endParaRPr kumimoji="1" lang="en-US" altLang="ko-KR" dirty="0">
              <a:latin typeface="Arial" charset="0"/>
              <a:ea typeface="Arial" charset="0"/>
              <a:cs typeface="Arial" charset="0"/>
            </a:endParaRPr>
          </a:p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As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a result, the load data of the previous day and the week before showed the highest PCC value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.</a:t>
            </a:r>
          </a:p>
          <a:p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We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set the strategy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to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add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the load data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of just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before and one week before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to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input feature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dataset.</a:t>
            </a:r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5" name="직선 연결선[R] 4"/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40132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6950" y="1505712"/>
            <a:ext cx="7658100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27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2138"/>
            <a:ext cx="10515600" cy="688760"/>
          </a:xfrm>
        </p:spPr>
        <p:txBody>
          <a:bodyPr>
            <a:normAutofit fontScale="90000"/>
          </a:bodyPr>
          <a:lstStyle/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3.d. STLF architecture</a:t>
            </a:r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63847"/>
            <a:ext cx="10515600" cy="5284922"/>
          </a:xfrm>
        </p:spPr>
        <p:txBody>
          <a:bodyPr>
            <a:normAutofit fontScale="92500" lnSpcReduction="10000"/>
          </a:bodyPr>
          <a:lstStyle/>
          <a:p>
            <a:endParaRPr kumimoji="1" lang="en-US" altLang="ko-KR" dirty="0" smtClean="0">
              <a:latin typeface="Arial" charset="0"/>
              <a:ea typeface="Arial" charset="0"/>
              <a:cs typeface="Arial" charset="0"/>
            </a:endParaRPr>
          </a:p>
          <a:p>
            <a:endParaRPr kumimoji="1" lang="en-US" altLang="ko-KR" dirty="0">
              <a:latin typeface="Arial" charset="0"/>
              <a:ea typeface="Arial" charset="0"/>
              <a:cs typeface="Arial" charset="0"/>
            </a:endParaRPr>
          </a:p>
          <a:p>
            <a:endParaRPr kumimoji="1" lang="en-US" altLang="ko-KR" dirty="0" smtClean="0">
              <a:latin typeface="Arial" charset="0"/>
              <a:ea typeface="Arial" charset="0"/>
              <a:cs typeface="Arial" charset="0"/>
            </a:endParaRPr>
          </a:p>
          <a:p>
            <a:endParaRPr kumimoji="1" lang="en-US" altLang="ko-KR" dirty="0">
              <a:latin typeface="Arial" charset="0"/>
              <a:ea typeface="Arial" charset="0"/>
              <a:cs typeface="Arial" charset="0"/>
            </a:endParaRPr>
          </a:p>
          <a:p>
            <a:endParaRPr kumimoji="1" lang="en-US" altLang="ko-KR" dirty="0" smtClean="0">
              <a:latin typeface="Arial" charset="0"/>
              <a:ea typeface="Arial" charset="0"/>
              <a:cs typeface="Arial" charset="0"/>
            </a:endParaRPr>
          </a:p>
          <a:p>
            <a:endParaRPr kumimoji="1" lang="en-US" altLang="ko-KR" dirty="0">
              <a:latin typeface="Arial" charset="0"/>
              <a:ea typeface="Arial" charset="0"/>
              <a:cs typeface="Arial" charset="0"/>
            </a:endParaRPr>
          </a:p>
          <a:p>
            <a:endParaRPr kumimoji="1" lang="en-US" altLang="ko-KR" dirty="0" smtClean="0">
              <a:latin typeface="Arial" charset="0"/>
              <a:ea typeface="Arial" charset="0"/>
              <a:cs typeface="Arial" charset="0"/>
            </a:endParaRPr>
          </a:p>
          <a:p>
            <a:endParaRPr kumimoji="1" lang="en-US" altLang="ko-KR" dirty="0">
              <a:latin typeface="Arial" charset="0"/>
              <a:ea typeface="Arial" charset="0"/>
              <a:cs typeface="Arial" charset="0"/>
            </a:endParaRPr>
          </a:p>
          <a:p>
            <a:endParaRPr kumimoji="1" lang="en-US" altLang="ko-KR" dirty="0" smtClean="0">
              <a:latin typeface="Arial" charset="0"/>
              <a:ea typeface="Arial" charset="0"/>
              <a:cs typeface="Arial" charset="0"/>
            </a:endParaRPr>
          </a:p>
          <a:p>
            <a:endParaRPr kumimoji="1" lang="en-US" altLang="ko-KR" dirty="0" smtClean="0">
              <a:latin typeface="Arial" charset="0"/>
              <a:ea typeface="Arial" charset="0"/>
              <a:cs typeface="Arial" charset="0"/>
            </a:endParaRPr>
          </a:p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We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will compare the performance of each STLF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architecture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implemented with ELM and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H-ELM.</a:t>
            </a:r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5" name="직선 연결선[R] 4"/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40132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2116" y="1306867"/>
            <a:ext cx="9827768" cy="4062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3566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2138"/>
            <a:ext cx="10515600" cy="688760"/>
          </a:xfrm>
        </p:spPr>
        <p:txBody>
          <a:bodyPr>
            <a:normAutofit fontScale="90000"/>
          </a:bodyPr>
          <a:lstStyle/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3.e. Input &amp; Output</a:t>
            </a:r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63847"/>
            <a:ext cx="10515600" cy="5284922"/>
          </a:xfrm>
        </p:spPr>
        <p:txBody>
          <a:bodyPr>
            <a:normAutofit lnSpcReduction="10000"/>
          </a:bodyPr>
          <a:lstStyle/>
          <a:p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I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nput data consists of feature data and label data</a:t>
            </a:r>
          </a:p>
          <a:p>
            <a:endParaRPr kumimoji="1" lang="en-US" altLang="ko-KR" dirty="0">
              <a:latin typeface="Arial" charset="0"/>
              <a:ea typeface="Arial" charset="0"/>
              <a:cs typeface="Arial" charset="0"/>
            </a:endParaRPr>
          </a:p>
          <a:p>
            <a:endParaRPr kumimoji="1" lang="en-US" altLang="ko-KR" dirty="0" smtClean="0">
              <a:latin typeface="Arial" charset="0"/>
              <a:ea typeface="Arial" charset="0"/>
              <a:cs typeface="Arial" charset="0"/>
            </a:endParaRPr>
          </a:p>
          <a:p>
            <a:endParaRPr kumimoji="1" lang="en-US" altLang="ko-KR" dirty="0">
              <a:latin typeface="Arial" charset="0"/>
              <a:ea typeface="Arial" charset="0"/>
              <a:cs typeface="Arial" charset="0"/>
            </a:endParaRPr>
          </a:p>
          <a:p>
            <a:endParaRPr kumimoji="1" lang="en-US" altLang="ko-KR" dirty="0" smtClean="0">
              <a:latin typeface="Arial" charset="0"/>
              <a:ea typeface="Arial" charset="0"/>
              <a:cs typeface="Arial" charset="0"/>
            </a:endParaRPr>
          </a:p>
          <a:p>
            <a:endParaRPr kumimoji="1" lang="en-US" altLang="ko-KR" dirty="0" smtClean="0">
              <a:latin typeface="Arial" charset="0"/>
              <a:ea typeface="Arial" charset="0"/>
              <a:cs typeface="Arial" charset="0"/>
            </a:endParaRPr>
          </a:p>
          <a:p>
            <a:endParaRPr kumimoji="1" lang="en-US" altLang="ko-KR" dirty="0">
              <a:latin typeface="Arial" charset="0"/>
              <a:ea typeface="Arial" charset="0"/>
              <a:cs typeface="Arial" charset="0"/>
            </a:endParaRPr>
          </a:p>
          <a:p>
            <a:endParaRPr kumimoji="1" lang="en-US" altLang="ko-KR" dirty="0" smtClean="0">
              <a:latin typeface="Arial" charset="0"/>
              <a:ea typeface="Arial" charset="0"/>
              <a:cs typeface="Arial" charset="0"/>
            </a:endParaRPr>
          </a:p>
          <a:p>
            <a:endParaRPr kumimoji="1" lang="en-US" altLang="ko-KR" dirty="0" smtClean="0">
              <a:latin typeface="Arial" charset="0"/>
              <a:ea typeface="Arial" charset="0"/>
              <a:cs typeface="Arial" charset="0"/>
            </a:endParaRPr>
          </a:p>
          <a:p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O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utput value is forecasted daily load profile, namely the 48 load points corresponding to each half-hour of a day.</a:t>
            </a:r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5" name="직선 연결선[R] 4"/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40132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4640" y="1920240"/>
            <a:ext cx="8456650" cy="3356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164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2138"/>
            <a:ext cx="10515600" cy="688760"/>
          </a:xfrm>
        </p:spPr>
        <p:txBody>
          <a:bodyPr>
            <a:normAutofit fontScale="90000"/>
          </a:bodyPr>
          <a:lstStyle/>
          <a:p>
            <a:r>
              <a:rPr kumimoji="1" lang="en-US" altLang="ko-KR" b="1" dirty="0" smtClean="0">
                <a:latin typeface="Arial" charset="0"/>
                <a:ea typeface="Arial" charset="0"/>
                <a:cs typeface="Arial" charset="0"/>
              </a:rPr>
              <a:t>4. Test Results</a:t>
            </a:r>
            <a:endParaRPr kumimoji="1" lang="ko-KR" altLang="en-US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63847"/>
            <a:ext cx="10515600" cy="5284922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lphaLcPeriod"/>
            </a:pP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Optimal number of hidden nodes</a:t>
            </a:r>
          </a:p>
          <a:p>
            <a:pPr marL="514350" indent="-514350">
              <a:buFont typeface="+mj-lt"/>
              <a:buAutoNum type="alphaLcPeriod"/>
            </a:pP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Performance comparison between ELM and H-ELM</a:t>
            </a:r>
            <a:endParaRPr kumimoji="1" lang="en-US" altLang="ko-KR" dirty="0">
              <a:latin typeface="Arial" charset="0"/>
              <a:ea typeface="Arial" charset="0"/>
              <a:cs typeface="Arial" charset="0"/>
            </a:endParaRPr>
          </a:p>
          <a:p>
            <a:pPr marL="514350" indent="-514350">
              <a:buFont typeface="+mj-lt"/>
              <a:buAutoNum type="alphaLcPeriod"/>
            </a:pPr>
            <a:endParaRPr kumimoji="1" lang="en-US" altLang="ko-KR" dirty="0" smtClean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5" name="직선 연결선[R] 4"/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77851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1146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2138"/>
            <a:ext cx="10515600" cy="688760"/>
          </a:xfrm>
        </p:spPr>
        <p:txBody>
          <a:bodyPr>
            <a:normAutofit fontScale="90000"/>
          </a:bodyPr>
          <a:lstStyle/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4.a. Optimal number of hidden nodes</a:t>
            </a:r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63847"/>
            <a:ext cx="10515600" cy="5284922"/>
          </a:xfrm>
        </p:spPr>
        <p:txBody>
          <a:bodyPr>
            <a:normAutofit/>
          </a:bodyPr>
          <a:lstStyle/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The STLF model designed in this experiment needs to be optimized for maximum performance, which is the task of determining the number of hidden nodes.</a:t>
            </a:r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5" name="직선 연결선[R] 4"/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40132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964" y="2728468"/>
            <a:ext cx="10582071" cy="3920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823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2138"/>
            <a:ext cx="10515600" cy="688760"/>
          </a:xfrm>
        </p:spPr>
        <p:txBody>
          <a:bodyPr>
            <a:normAutofit fontScale="90000"/>
          </a:bodyPr>
          <a:lstStyle/>
          <a:p>
            <a:r>
              <a:rPr kumimoji="1" lang="en-US" altLang="ko-KR" b="1" dirty="0" smtClean="0">
                <a:latin typeface="Arial" charset="0"/>
                <a:ea typeface="Arial" charset="0"/>
                <a:cs typeface="Arial" charset="0"/>
              </a:rPr>
              <a:t>Contents</a:t>
            </a:r>
            <a:endParaRPr kumimoji="1" lang="ko-KR" altLang="en-US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63847"/>
            <a:ext cx="10515600" cy="5284922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kumimoji="1" lang="en-US" altLang="ko-KR" b="1" dirty="0" smtClean="0">
                <a:latin typeface="Arial" charset="0"/>
                <a:ea typeface="Arial" charset="0"/>
                <a:cs typeface="Arial" charset="0"/>
              </a:rPr>
              <a:t>Introduction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en-US" altLang="ko-KR" b="1" dirty="0" smtClean="0">
                <a:latin typeface="Arial" charset="0"/>
                <a:ea typeface="Arial" charset="0"/>
                <a:cs typeface="Arial" charset="0"/>
              </a:rPr>
              <a:t>Hierarchical extreme </a:t>
            </a:r>
            <a:r>
              <a:rPr kumimoji="1" lang="en-US" altLang="ko-KR" b="1" dirty="0">
                <a:latin typeface="Arial" charset="0"/>
                <a:ea typeface="Arial" charset="0"/>
                <a:cs typeface="Arial" charset="0"/>
              </a:rPr>
              <a:t>l</a:t>
            </a:r>
            <a:r>
              <a:rPr kumimoji="1" lang="en-US" altLang="ko-KR" b="1" dirty="0" smtClean="0">
                <a:latin typeface="Arial" charset="0"/>
                <a:ea typeface="Arial" charset="0"/>
                <a:cs typeface="Arial" charset="0"/>
              </a:rPr>
              <a:t>earning </a:t>
            </a:r>
            <a:r>
              <a:rPr kumimoji="1" lang="en-US" altLang="ko-KR" b="1" dirty="0">
                <a:latin typeface="Arial" charset="0"/>
                <a:ea typeface="Arial" charset="0"/>
                <a:cs typeface="Arial" charset="0"/>
              </a:rPr>
              <a:t>m</a:t>
            </a:r>
            <a:r>
              <a:rPr kumimoji="1" lang="en-US" altLang="ko-KR" b="1" dirty="0" smtClean="0">
                <a:latin typeface="Arial" charset="0"/>
                <a:ea typeface="Arial" charset="0"/>
                <a:cs typeface="Arial" charset="0"/>
              </a:rPr>
              <a:t>achine (H-ELM)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en-US" altLang="ko-KR" b="1" dirty="0" smtClean="0">
                <a:latin typeface="Arial" charset="0"/>
                <a:ea typeface="Arial" charset="0"/>
                <a:cs typeface="Arial" charset="0"/>
              </a:rPr>
              <a:t>Implemented structure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en-US" altLang="ko-KR" b="1" dirty="0" smtClean="0">
                <a:latin typeface="Arial" charset="0"/>
                <a:ea typeface="Arial" charset="0"/>
                <a:cs typeface="Arial" charset="0"/>
              </a:rPr>
              <a:t>Test results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en-US" altLang="ko-KR" b="1" dirty="0" smtClean="0">
                <a:latin typeface="Arial" charset="0"/>
                <a:ea typeface="Arial" charset="0"/>
                <a:cs typeface="Arial" charset="0"/>
              </a:rPr>
              <a:t>Conclusion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en-US" altLang="ko-KR" b="1" dirty="0" smtClean="0">
                <a:latin typeface="Arial" charset="0"/>
                <a:ea typeface="Arial" charset="0"/>
                <a:cs typeface="Arial" charset="0"/>
              </a:rPr>
              <a:t>References</a:t>
            </a:r>
            <a:endParaRPr kumimoji="1" lang="ko-KR" altLang="en-US" b="1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5" name="직선 연결선[R] 4"/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77851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7140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2138"/>
            <a:ext cx="10515600" cy="688760"/>
          </a:xfrm>
        </p:spPr>
        <p:txBody>
          <a:bodyPr>
            <a:normAutofit fontScale="90000"/>
          </a:bodyPr>
          <a:lstStyle/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4.b. Performance :  ELM vs. H-ELM</a:t>
            </a:r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63847"/>
            <a:ext cx="10515600" cy="5284922"/>
          </a:xfrm>
        </p:spPr>
        <p:txBody>
          <a:bodyPr/>
          <a:lstStyle/>
          <a:p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T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he accuracy of the prediction is evaluated using MAPE and MAE.</a:t>
            </a:r>
          </a:p>
          <a:p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T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he stability of the prediction is evaluated as the standard deviation of the distribution of the prediction accuracy.</a:t>
            </a:r>
          </a:p>
          <a:p>
            <a:endParaRPr kumimoji="1" lang="en-US" altLang="ko-KR" dirty="0" smtClean="0">
              <a:latin typeface="Arial" charset="0"/>
              <a:ea typeface="Arial" charset="0"/>
              <a:cs typeface="Arial" charset="0"/>
            </a:endParaRPr>
          </a:p>
          <a:p>
            <a:pPr>
              <a:buFont typeface="ZapfDingbatsITC" charset="0"/>
              <a:buChar char="➔"/>
            </a:pP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In order to measure these two evaluation items, </a:t>
            </a:r>
            <a:b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</a:b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1,000 identical repeating experiments were conducted for each STLF model.</a:t>
            </a:r>
          </a:p>
          <a:p>
            <a:pPr>
              <a:buFont typeface="ZapfDingbatsITC" charset="0"/>
              <a:buChar char="➔"/>
            </a:pP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In order to evaluate the accuracy, the mean value of MAPE and MAE values was taken as the final value, and the standard deviation was calculated to evaluate the stability.</a:t>
            </a:r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5" name="직선 연결선[R] 4"/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40132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38018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2138"/>
            <a:ext cx="10515600" cy="688760"/>
          </a:xfrm>
        </p:spPr>
        <p:txBody>
          <a:bodyPr>
            <a:normAutofit fontScale="90000"/>
          </a:bodyPr>
          <a:lstStyle/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4.b. Performance :  ELM vs. H-ELM</a:t>
            </a:r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63847"/>
            <a:ext cx="10515600" cy="5284922"/>
          </a:xfrm>
        </p:spPr>
        <p:txBody>
          <a:bodyPr/>
          <a:lstStyle/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Forecasting MAPE and stability</a:t>
            </a:r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5" name="직선 연결선[R] 4"/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40132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2750" y="2558508"/>
            <a:ext cx="8826500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6516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2138"/>
            <a:ext cx="10515600" cy="688760"/>
          </a:xfrm>
        </p:spPr>
        <p:txBody>
          <a:bodyPr>
            <a:normAutofit fontScale="90000"/>
          </a:bodyPr>
          <a:lstStyle/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4.b. Performance :  ELM vs. H-ELM</a:t>
            </a:r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63847"/>
            <a:ext cx="10515600" cy="5284922"/>
          </a:xfrm>
        </p:spPr>
        <p:txBody>
          <a:bodyPr/>
          <a:lstStyle/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Forecasting MAE and stability</a:t>
            </a:r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5" name="직선 연결선[R] 4"/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40132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2577558"/>
            <a:ext cx="88392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4310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2138"/>
            <a:ext cx="10515600" cy="688760"/>
          </a:xfrm>
        </p:spPr>
        <p:txBody>
          <a:bodyPr>
            <a:normAutofit fontScale="90000"/>
          </a:bodyPr>
          <a:lstStyle/>
          <a:p>
            <a:r>
              <a:rPr kumimoji="1" lang="en-US" altLang="ko-KR" b="1" dirty="0" smtClean="0">
                <a:latin typeface="Arial" charset="0"/>
                <a:ea typeface="Arial" charset="0"/>
                <a:cs typeface="Arial" charset="0"/>
              </a:rPr>
              <a:t>5. Conclusion</a:t>
            </a:r>
            <a:endParaRPr kumimoji="1" lang="ko-KR" altLang="en-US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63847"/>
            <a:ext cx="10515600" cy="5284922"/>
          </a:xfrm>
        </p:spPr>
        <p:txBody>
          <a:bodyPr>
            <a:normAutofit lnSpcReduction="10000"/>
          </a:bodyPr>
          <a:lstStyle/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Improvement of Learning Algorithm</a:t>
            </a:r>
          </a:p>
          <a:p>
            <a:pPr lvl="1"/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Due to the characteristics of ELM, the output value of the ELM SLTF is unstable, which degrades the accuracy of prediction. </a:t>
            </a:r>
          </a:p>
          <a:p>
            <a:pPr lvl="1"/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By constructing the STLF model through H-ELM, it is possible to solve the instability of the output value and able to get more accurate prediction.</a:t>
            </a:r>
          </a:p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Data pre-processing</a:t>
            </a:r>
          </a:p>
          <a:p>
            <a:pPr lvl="1"/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Data pre-processing plays a significant role in improving the performance of the STLF model.</a:t>
            </a:r>
          </a:p>
          <a:p>
            <a:pPr lvl="1"/>
            <a:endParaRPr kumimoji="1" lang="en-US" altLang="ko-KR" dirty="0">
              <a:latin typeface="Arial" charset="0"/>
              <a:ea typeface="Arial" charset="0"/>
              <a:cs typeface="Arial" charset="0"/>
            </a:endParaRPr>
          </a:p>
          <a:p>
            <a:pPr>
              <a:buFont typeface="ZapfDingbatsITC" charset="0"/>
              <a:buChar char="➔"/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 In 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summary, in order to improve the performance of the STLF, it is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necessary 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to construct a STLF model using H-ELM and to input well-defined input features through proper data pre-processing. </a:t>
            </a:r>
            <a:endParaRPr lang="en-US" dirty="0" smtClean="0">
              <a:latin typeface="Arial" charset="0"/>
              <a:ea typeface="Arial" charset="0"/>
              <a:cs typeface="Arial" charset="0"/>
            </a:endParaRPr>
          </a:p>
          <a:p>
            <a:pPr marL="0" indent="0">
              <a:buNone/>
            </a:pPr>
            <a:endParaRPr kumimoji="1" lang="en-US" altLang="ko-KR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5" name="직선 연결선[R] 4"/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77851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858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2138"/>
            <a:ext cx="10515600" cy="688760"/>
          </a:xfrm>
        </p:spPr>
        <p:txBody>
          <a:bodyPr>
            <a:normAutofit fontScale="90000"/>
          </a:bodyPr>
          <a:lstStyle/>
          <a:p>
            <a:r>
              <a:rPr kumimoji="1" lang="en-US" altLang="ko-KR" b="1" dirty="0" smtClean="0">
                <a:latin typeface="Arial" charset="0"/>
                <a:ea typeface="Arial" charset="0"/>
                <a:cs typeface="Arial" charset="0"/>
              </a:rPr>
              <a:t>6. References</a:t>
            </a:r>
            <a:endParaRPr kumimoji="1" lang="ko-KR" altLang="en-US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63847"/>
            <a:ext cx="10515600" cy="52849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ko-KR" sz="1400" dirty="0" smtClean="0">
                <a:latin typeface="Arial" charset="0"/>
                <a:ea typeface="Arial" charset="0"/>
                <a:cs typeface="Arial" charset="0"/>
              </a:rPr>
              <a:t>1. </a:t>
            </a:r>
            <a:r>
              <a:rPr kumimoji="1" lang="en-US" altLang="ko-KR" sz="1400" dirty="0" err="1" smtClean="0">
                <a:latin typeface="Arial" charset="0"/>
                <a:ea typeface="Arial" charset="0"/>
                <a:cs typeface="Arial" charset="0"/>
              </a:rPr>
              <a:t>Zhiyi</a:t>
            </a:r>
            <a:r>
              <a:rPr kumimoji="1" lang="en-US" altLang="ko-KR" sz="1400" dirty="0" smtClean="0">
                <a:latin typeface="Arial" charset="0"/>
                <a:ea typeface="Arial" charset="0"/>
                <a:cs typeface="Arial" charset="0"/>
              </a:rPr>
              <a:t> Li, Xuan Liu, </a:t>
            </a:r>
            <a:r>
              <a:rPr kumimoji="1" lang="en-US" altLang="ko-KR" sz="1400" dirty="0" err="1" smtClean="0">
                <a:latin typeface="Arial" charset="0"/>
                <a:ea typeface="Arial" charset="0"/>
                <a:cs typeface="Arial" charset="0"/>
              </a:rPr>
              <a:t>Liyuan</a:t>
            </a:r>
            <a:r>
              <a:rPr kumimoji="1" lang="en-US" altLang="ko-KR" sz="1400" dirty="0" smtClean="0">
                <a:latin typeface="Arial" charset="0"/>
                <a:ea typeface="Arial" charset="0"/>
                <a:cs typeface="Arial" charset="0"/>
              </a:rPr>
              <a:t> Chen, "Load Interval Forecasting Methods Based on An Ensemble of Extreme Learning Machines," Power &amp; Energy Society General Meeting, 2015 IEEE, October 2015.</a:t>
            </a:r>
          </a:p>
          <a:p>
            <a:pPr marL="0" indent="0">
              <a:buNone/>
            </a:pPr>
            <a:r>
              <a:rPr kumimoji="1" lang="en-US" altLang="ko-KR" sz="1400" dirty="0" smtClean="0">
                <a:latin typeface="Arial" charset="0"/>
                <a:ea typeface="Arial" charset="0"/>
                <a:cs typeface="Arial" charset="0"/>
              </a:rPr>
              <a:t>2. Guang-BinHuang,ErikCambria,“ExtremeLearningMachines,”IEEETransactions on Cybernetics, vol. 28, no. 6, pp. 30-59, 2013.</a:t>
            </a:r>
          </a:p>
          <a:p>
            <a:pPr marL="0" indent="0">
              <a:buNone/>
            </a:pPr>
            <a:r>
              <a:rPr kumimoji="1" lang="en-US" altLang="ko-KR" sz="1400" dirty="0" smtClean="0">
                <a:latin typeface="Arial" charset="0"/>
                <a:ea typeface="Arial" charset="0"/>
                <a:cs typeface="Arial" charset="0"/>
              </a:rPr>
              <a:t>3. G.-B.Huang,Q.-Y.Zhu,andC.-K.Siew,“ExtremeLearningMachine:ANewLearn- </a:t>
            </a:r>
            <a:r>
              <a:rPr kumimoji="1" lang="en-US" altLang="ko-KR" sz="1400" dirty="0" err="1" smtClean="0">
                <a:latin typeface="Arial" charset="0"/>
                <a:ea typeface="Arial" charset="0"/>
                <a:cs typeface="Arial" charset="0"/>
              </a:rPr>
              <a:t>ing</a:t>
            </a:r>
            <a:r>
              <a:rPr kumimoji="1" lang="en-US" altLang="ko-KR" sz="1400" dirty="0" smtClean="0">
                <a:latin typeface="Arial" charset="0"/>
                <a:ea typeface="Arial" charset="0"/>
                <a:cs typeface="Arial" charset="0"/>
              </a:rPr>
              <a:t> Scheme of Feedforward Neural Networks,” 2004 International Joint Conference on Neural Networks (IJCNN’2004), July 25-29, 2004.</a:t>
            </a:r>
          </a:p>
          <a:p>
            <a:pPr marL="0" indent="0">
              <a:buNone/>
            </a:pPr>
            <a:r>
              <a:rPr kumimoji="1" lang="en-US" altLang="ko-KR" sz="1400" dirty="0" smtClean="0">
                <a:latin typeface="Arial" charset="0"/>
                <a:ea typeface="Arial" charset="0"/>
                <a:cs typeface="Arial" charset="0"/>
              </a:rPr>
              <a:t>4. </a:t>
            </a:r>
            <a:r>
              <a:rPr kumimoji="1" lang="en-US" altLang="ko-KR" sz="1400" dirty="0" err="1" smtClean="0">
                <a:latin typeface="Arial" charset="0"/>
                <a:ea typeface="Arial" charset="0"/>
                <a:cs typeface="Arial" charset="0"/>
              </a:rPr>
              <a:t>Rui</a:t>
            </a:r>
            <a:r>
              <a:rPr kumimoji="1" lang="en-US" altLang="ko-KR" sz="1400" dirty="0" smtClean="0">
                <a:latin typeface="Arial" charset="0"/>
                <a:ea typeface="Arial" charset="0"/>
                <a:cs typeface="Arial" charset="0"/>
              </a:rPr>
              <a:t> Zhang, Zhao Yang Dong, Yan Xu, </a:t>
            </a:r>
            <a:r>
              <a:rPr kumimoji="1" lang="en-US" altLang="ko-KR" sz="1400" dirty="0" err="1" smtClean="0">
                <a:latin typeface="Arial" charset="0"/>
                <a:ea typeface="Arial" charset="0"/>
                <a:cs typeface="Arial" charset="0"/>
              </a:rPr>
              <a:t>Ke</a:t>
            </a:r>
            <a:r>
              <a:rPr kumimoji="1" lang="en-US" altLang="ko-KR" sz="14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ko-KR" sz="1400" dirty="0" err="1" smtClean="0">
                <a:latin typeface="Arial" charset="0"/>
                <a:ea typeface="Arial" charset="0"/>
                <a:cs typeface="Arial" charset="0"/>
              </a:rPr>
              <a:t>Meng</a:t>
            </a:r>
            <a:r>
              <a:rPr kumimoji="1" lang="en-US" altLang="ko-KR" sz="1400" dirty="0" smtClean="0">
                <a:latin typeface="Arial" charset="0"/>
                <a:ea typeface="Arial" charset="0"/>
                <a:cs typeface="Arial" charset="0"/>
              </a:rPr>
              <a:t>, Kit Po Wong, "Short-term load forecasting of Australian National Electricity Market by an ensemble model of ex- </a:t>
            </a:r>
            <a:r>
              <a:rPr kumimoji="1" lang="en-US" altLang="ko-KR" sz="1400" dirty="0" err="1" smtClean="0">
                <a:latin typeface="Arial" charset="0"/>
                <a:ea typeface="Arial" charset="0"/>
                <a:cs typeface="Arial" charset="0"/>
              </a:rPr>
              <a:t>treme</a:t>
            </a:r>
            <a:r>
              <a:rPr kumimoji="1" lang="en-US" altLang="ko-KR" sz="1400" dirty="0" smtClean="0">
                <a:latin typeface="Arial" charset="0"/>
                <a:ea typeface="Arial" charset="0"/>
                <a:cs typeface="Arial" charset="0"/>
              </a:rPr>
              <a:t> learning machine," December 2012.</a:t>
            </a:r>
          </a:p>
          <a:p>
            <a:pPr marL="0" indent="0">
              <a:buNone/>
            </a:pPr>
            <a:r>
              <a:rPr kumimoji="1" lang="en-US" altLang="ko-KR" sz="1400" dirty="0" smtClean="0">
                <a:latin typeface="Arial" charset="0"/>
                <a:ea typeface="Arial" charset="0"/>
                <a:cs typeface="Arial" charset="0"/>
              </a:rPr>
              <a:t>5. Muhammad Qamar Raza, </a:t>
            </a:r>
            <a:r>
              <a:rPr kumimoji="1" lang="en-US" altLang="ko-KR" sz="1400" dirty="0" err="1" smtClean="0">
                <a:latin typeface="Arial" charset="0"/>
                <a:ea typeface="Arial" charset="0"/>
                <a:cs typeface="Arial" charset="0"/>
              </a:rPr>
              <a:t>Dr-Badar</a:t>
            </a:r>
            <a:r>
              <a:rPr kumimoji="1" lang="en-US" altLang="ko-KR" sz="1400" dirty="0" smtClean="0">
                <a:latin typeface="Arial" charset="0"/>
                <a:ea typeface="Arial" charset="0"/>
                <a:cs typeface="Arial" charset="0"/>
              </a:rPr>
              <a:t> Islam, M. A. </a:t>
            </a:r>
            <a:r>
              <a:rPr kumimoji="1" lang="en-US" altLang="ko-KR" sz="1400" dirty="0" err="1" smtClean="0">
                <a:latin typeface="Arial" charset="0"/>
                <a:ea typeface="Arial" charset="0"/>
                <a:cs typeface="Arial" charset="0"/>
              </a:rPr>
              <a:t>Zakariya</a:t>
            </a:r>
            <a:r>
              <a:rPr kumimoji="1" lang="en-US" altLang="ko-KR" sz="1400" dirty="0" smtClean="0">
                <a:latin typeface="Arial" charset="0"/>
                <a:ea typeface="Arial" charset="0"/>
                <a:cs typeface="Arial" charset="0"/>
              </a:rPr>
              <a:t>, "Neural Network Based STLF Model to Study the Seasonal Impact of Weather and Exogenous Variables," Research Journal of Applied Sciences, Engineering and Technology · November 2013.</a:t>
            </a:r>
          </a:p>
          <a:p>
            <a:pPr marL="0" indent="0">
              <a:buNone/>
            </a:pPr>
            <a:r>
              <a:rPr kumimoji="1" lang="en-US" altLang="ko-KR" sz="1400" dirty="0" smtClean="0">
                <a:latin typeface="Arial" charset="0"/>
                <a:ea typeface="Arial" charset="0"/>
                <a:cs typeface="Arial" charset="0"/>
              </a:rPr>
              <a:t>6. </a:t>
            </a:r>
            <a:r>
              <a:rPr kumimoji="1" lang="en-US" altLang="ko-KR" sz="1400" dirty="0" err="1" smtClean="0">
                <a:latin typeface="Arial" charset="0"/>
                <a:ea typeface="Arial" charset="0"/>
                <a:cs typeface="Arial" charset="0"/>
              </a:rPr>
              <a:t>Damitha</a:t>
            </a:r>
            <a:r>
              <a:rPr kumimoji="1" lang="en-US" altLang="ko-KR" sz="1400" dirty="0" smtClean="0">
                <a:latin typeface="Arial" charset="0"/>
                <a:ea typeface="Arial" charset="0"/>
                <a:cs typeface="Arial" charset="0"/>
              </a:rPr>
              <a:t> K. </a:t>
            </a:r>
            <a:r>
              <a:rPr kumimoji="1" lang="en-US" altLang="ko-KR" sz="1400" dirty="0" err="1" smtClean="0">
                <a:latin typeface="Arial" charset="0"/>
                <a:ea typeface="Arial" charset="0"/>
                <a:cs typeface="Arial" charset="0"/>
              </a:rPr>
              <a:t>Ranaweera</a:t>
            </a:r>
            <a:r>
              <a:rPr kumimoji="1" lang="en-US" altLang="ko-KR" sz="1400" dirty="0" smtClean="0">
                <a:latin typeface="Arial" charset="0"/>
                <a:ea typeface="Arial" charset="0"/>
                <a:cs typeface="Arial" charset="0"/>
              </a:rPr>
              <a:t>, George G. </a:t>
            </a:r>
            <a:r>
              <a:rPr kumimoji="1" lang="en-US" altLang="ko-KR" sz="1400" dirty="0" err="1" smtClean="0">
                <a:latin typeface="Arial" charset="0"/>
                <a:ea typeface="Arial" charset="0"/>
                <a:cs typeface="Arial" charset="0"/>
              </a:rPr>
              <a:t>Karady</a:t>
            </a:r>
            <a:r>
              <a:rPr kumimoji="1" lang="en-US" altLang="ko-KR" sz="1400" dirty="0" smtClean="0">
                <a:latin typeface="Arial" charset="0"/>
                <a:ea typeface="Arial" charset="0"/>
                <a:cs typeface="Arial" charset="0"/>
              </a:rPr>
              <a:t>, Richard. C. Farmer, "Economic Impact Analysis of Load Forecasting," IEEE Transactions on Power Systems, Vol. 12, No. 3, August 1997.</a:t>
            </a:r>
          </a:p>
          <a:p>
            <a:pPr marL="0" indent="0">
              <a:buNone/>
            </a:pPr>
            <a:r>
              <a:rPr kumimoji="1" lang="en-US" altLang="ko-KR" sz="1400" dirty="0" smtClean="0">
                <a:latin typeface="Arial" charset="0"/>
                <a:ea typeface="Arial" charset="0"/>
                <a:cs typeface="Arial" charset="0"/>
              </a:rPr>
              <a:t>7. C.L. Wu, K.W. Chau, C. Fan, "Prediction of rainfall time series using modular artificial neural networks coupled with data-preprocessing techniques," Journal of Hydrology Volume 389, Issues 1–2, 28 July 2010.</a:t>
            </a:r>
          </a:p>
          <a:p>
            <a:pPr marL="0" indent="0">
              <a:buNone/>
            </a:pPr>
            <a:r>
              <a:rPr kumimoji="1" lang="en-US" altLang="ko-KR" sz="1400" dirty="0" smtClean="0">
                <a:latin typeface="Arial" charset="0"/>
                <a:ea typeface="Arial" charset="0"/>
                <a:cs typeface="Arial" charset="0"/>
              </a:rPr>
              <a:t>8. Huang, G.-B., Zhu, Q.-Y., Siew, C.-K, "Extreme learning machine: theory and </a:t>
            </a:r>
            <a:r>
              <a:rPr kumimoji="1" lang="en-US" altLang="ko-KR" sz="1400" dirty="0" err="1" smtClean="0">
                <a:latin typeface="Arial" charset="0"/>
                <a:ea typeface="Arial" charset="0"/>
                <a:cs typeface="Arial" charset="0"/>
              </a:rPr>
              <a:t>ap</a:t>
            </a:r>
            <a:r>
              <a:rPr kumimoji="1" lang="en-US" altLang="ko-KR" sz="1400" dirty="0" smtClean="0">
                <a:latin typeface="Arial" charset="0"/>
                <a:ea typeface="Arial" charset="0"/>
                <a:cs typeface="Arial" charset="0"/>
              </a:rPr>
              <a:t>- plications," </a:t>
            </a:r>
            <a:r>
              <a:rPr kumimoji="1" lang="en-US" altLang="ko-KR" sz="1400" dirty="0" err="1" smtClean="0">
                <a:latin typeface="Arial" charset="0"/>
                <a:ea typeface="Arial" charset="0"/>
                <a:cs typeface="Arial" charset="0"/>
              </a:rPr>
              <a:t>Neurocomputing</a:t>
            </a:r>
            <a:r>
              <a:rPr kumimoji="1" lang="en-US" altLang="ko-KR" sz="1400" dirty="0" smtClean="0">
                <a:latin typeface="Arial" charset="0"/>
                <a:ea typeface="Arial" charset="0"/>
                <a:cs typeface="Arial" charset="0"/>
              </a:rPr>
              <a:t>, 2006, 70, pp. 489–501</a:t>
            </a:r>
          </a:p>
          <a:p>
            <a:pPr marL="0" indent="0">
              <a:buNone/>
            </a:pPr>
            <a:r>
              <a:rPr kumimoji="1" lang="en-US" altLang="ko-KR" sz="1400" dirty="0" smtClean="0">
                <a:latin typeface="Arial" charset="0"/>
                <a:ea typeface="Arial" charset="0"/>
                <a:cs typeface="Arial" charset="0"/>
              </a:rPr>
              <a:t>9. Bartlett, P.L., "The sample complexity of pattern classification with neural net- works: the size of the weights is more important than the size of the network," IEEE Trans. Inf. Theory, 1998, 44, (2), pp. 525–536</a:t>
            </a:r>
          </a:p>
          <a:p>
            <a:pPr marL="0" indent="0">
              <a:buNone/>
            </a:pPr>
            <a:endParaRPr kumimoji="1" lang="ko-KR" altLang="en-US" sz="1400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5" name="직선 연결선[R] 4"/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77851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6180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2138"/>
            <a:ext cx="10515600" cy="688760"/>
          </a:xfrm>
        </p:spPr>
        <p:txBody>
          <a:bodyPr>
            <a:normAutofit fontScale="90000"/>
          </a:bodyPr>
          <a:lstStyle/>
          <a:p>
            <a:r>
              <a:rPr kumimoji="1" lang="en-US" altLang="ko-KR" b="1" dirty="0" smtClean="0">
                <a:latin typeface="Arial" charset="0"/>
                <a:ea typeface="Arial" charset="0"/>
                <a:cs typeface="Arial" charset="0"/>
              </a:rPr>
              <a:t>6. References</a:t>
            </a:r>
            <a:endParaRPr kumimoji="1" lang="ko-KR" altLang="en-US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63847"/>
            <a:ext cx="10515600" cy="52849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ko-KR" sz="1400" dirty="0" smtClean="0">
                <a:latin typeface="Arial" charset="0"/>
                <a:ea typeface="Arial" charset="0"/>
                <a:cs typeface="Arial" charset="0"/>
              </a:rPr>
              <a:t>10. </a:t>
            </a:r>
            <a:r>
              <a:rPr kumimoji="1" lang="en-US" altLang="ko-KR" sz="1400" dirty="0" err="1" smtClean="0">
                <a:latin typeface="Arial" charset="0"/>
                <a:ea typeface="Arial" charset="0"/>
                <a:cs typeface="Arial" charset="0"/>
              </a:rPr>
              <a:t>Jiexiong</a:t>
            </a:r>
            <a:r>
              <a:rPr kumimoji="1" lang="en-US" altLang="ko-KR" sz="1400" dirty="0" smtClean="0">
                <a:latin typeface="Arial" charset="0"/>
                <a:ea typeface="Arial" charset="0"/>
                <a:cs typeface="Arial" charset="0"/>
              </a:rPr>
              <a:t> Tang, </a:t>
            </a:r>
            <a:r>
              <a:rPr kumimoji="1" lang="en-US" altLang="ko-KR" sz="1400" dirty="0" err="1" smtClean="0">
                <a:latin typeface="Arial" charset="0"/>
                <a:ea typeface="Arial" charset="0"/>
                <a:cs typeface="Arial" charset="0"/>
              </a:rPr>
              <a:t>Chenwei</a:t>
            </a:r>
            <a:r>
              <a:rPr kumimoji="1" lang="en-US" altLang="ko-KR" sz="1400" dirty="0" smtClean="0">
                <a:latin typeface="Arial" charset="0"/>
                <a:ea typeface="Arial" charset="0"/>
                <a:cs typeface="Arial" charset="0"/>
              </a:rPr>
              <a:t> Deng, </a:t>
            </a:r>
            <a:r>
              <a:rPr kumimoji="1" lang="en-US" altLang="ko-KR" sz="1400" dirty="0" err="1" smtClean="0">
                <a:latin typeface="Arial" charset="0"/>
                <a:ea typeface="Arial" charset="0"/>
                <a:cs typeface="Arial" charset="0"/>
              </a:rPr>
              <a:t>Guang</a:t>
            </a:r>
            <a:r>
              <a:rPr kumimoji="1" lang="en-US" altLang="ko-KR" sz="1400" dirty="0" smtClean="0">
                <a:latin typeface="Arial" charset="0"/>
                <a:ea typeface="Arial" charset="0"/>
                <a:cs typeface="Arial" charset="0"/>
              </a:rPr>
              <a:t>-Bin Huang, "Extreme Learning Machine for Multilayer Perceptron," IEEE transactions on neural Network and learning systems, Vol. 27, No. 4, April 2016.</a:t>
            </a:r>
          </a:p>
          <a:p>
            <a:pPr marL="0" indent="0">
              <a:buNone/>
            </a:pPr>
            <a:r>
              <a:rPr kumimoji="1" lang="en-US" altLang="ko-KR" sz="1400" dirty="0" smtClean="0">
                <a:latin typeface="Arial" charset="0"/>
                <a:ea typeface="Arial" charset="0"/>
                <a:cs typeface="Arial" charset="0"/>
              </a:rPr>
              <a:t>11. Pradeep </a:t>
            </a:r>
            <a:r>
              <a:rPr kumimoji="1" lang="en-US" altLang="ko-KR" sz="1400" dirty="0" err="1" smtClean="0">
                <a:latin typeface="Arial" charset="0"/>
                <a:ea typeface="Arial" charset="0"/>
                <a:cs typeface="Arial" charset="0"/>
              </a:rPr>
              <a:t>C.Gupta</a:t>
            </a:r>
            <a:r>
              <a:rPr kumimoji="1" lang="en-US" altLang="ko-KR" sz="1400" dirty="0" smtClean="0">
                <a:latin typeface="Arial" charset="0"/>
                <a:ea typeface="Arial" charset="0"/>
                <a:cs typeface="Arial" charset="0"/>
              </a:rPr>
              <a:t>, </a:t>
            </a:r>
            <a:r>
              <a:rPr kumimoji="1" lang="en-US" altLang="ko-KR" sz="1400" dirty="0" err="1" smtClean="0">
                <a:latin typeface="Arial" charset="0"/>
                <a:ea typeface="Arial" charset="0"/>
                <a:cs typeface="Arial" charset="0"/>
              </a:rPr>
              <a:t>Keigo</a:t>
            </a:r>
            <a:r>
              <a:rPr kumimoji="1" lang="en-US" altLang="ko-KR" sz="1400" dirty="0" smtClean="0">
                <a:latin typeface="Arial" charset="0"/>
                <a:ea typeface="Arial" charset="0"/>
                <a:cs typeface="Arial" charset="0"/>
              </a:rPr>
              <a:t> Yamada, "Adaptive Short-Term Forecasting of Hourly Loads Using Weather Information," IEEE Transactions on Power Apparatus and Systems, Volume: PAS-91, Issue: 5, Sept. 1972, pp. 2085-2094</a:t>
            </a:r>
          </a:p>
          <a:p>
            <a:pPr marL="0" indent="0">
              <a:buNone/>
            </a:pPr>
            <a:r>
              <a:rPr kumimoji="1" lang="en-US" altLang="ko-KR" sz="1400" dirty="0" smtClean="0">
                <a:latin typeface="Arial" charset="0"/>
                <a:ea typeface="Arial" charset="0"/>
                <a:cs typeface="Arial" charset="0"/>
              </a:rPr>
              <a:t>12. Muhammad Qamar Raza, </a:t>
            </a:r>
            <a:r>
              <a:rPr kumimoji="1" lang="en-US" altLang="ko-KR" sz="1400" dirty="0" err="1" smtClean="0">
                <a:latin typeface="Arial" charset="0"/>
                <a:ea typeface="Arial" charset="0"/>
                <a:cs typeface="Arial" charset="0"/>
              </a:rPr>
              <a:t>Zuhairi</a:t>
            </a:r>
            <a:r>
              <a:rPr kumimoji="1" lang="en-US" altLang="ko-KR" sz="14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ko-KR" sz="1400" dirty="0" err="1" smtClean="0">
                <a:latin typeface="Arial" charset="0"/>
                <a:ea typeface="Arial" charset="0"/>
                <a:cs typeface="Arial" charset="0"/>
              </a:rPr>
              <a:t>Baharudin</a:t>
            </a:r>
            <a:r>
              <a:rPr kumimoji="1" lang="en-US" altLang="ko-KR" sz="1400" dirty="0" smtClean="0">
                <a:latin typeface="Arial" charset="0"/>
                <a:ea typeface="Arial" charset="0"/>
                <a:cs typeface="Arial" charset="0"/>
              </a:rPr>
              <a:t>, </a:t>
            </a:r>
            <a:r>
              <a:rPr kumimoji="1" lang="en-US" altLang="ko-KR" sz="1400" dirty="0" err="1" smtClean="0">
                <a:latin typeface="Arial" charset="0"/>
                <a:ea typeface="Arial" charset="0"/>
                <a:cs typeface="Arial" charset="0"/>
              </a:rPr>
              <a:t>Badar</a:t>
            </a:r>
            <a:r>
              <a:rPr kumimoji="1" lang="en-US" altLang="ko-KR" sz="1400" dirty="0" smtClean="0">
                <a:latin typeface="Arial" charset="0"/>
                <a:ea typeface="Arial" charset="0"/>
                <a:cs typeface="Arial" charset="0"/>
              </a:rPr>
              <a:t>-</a:t>
            </a:r>
            <a:r>
              <a:rPr kumimoji="1" lang="en-US" altLang="ko-KR" sz="1400" dirty="0" err="1" smtClean="0">
                <a:latin typeface="Arial" charset="0"/>
                <a:ea typeface="Arial" charset="0"/>
                <a:cs typeface="Arial" charset="0"/>
              </a:rPr>
              <a:t>Ul</a:t>
            </a:r>
            <a:r>
              <a:rPr kumimoji="1" lang="en-US" altLang="ko-KR" sz="1400" dirty="0" smtClean="0">
                <a:latin typeface="Arial" charset="0"/>
                <a:ea typeface="Arial" charset="0"/>
                <a:cs typeface="Arial" charset="0"/>
              </a:rPr>
              <a:t>-Islam, </a:t>
            </a:r>
            <a:r>
              <a:rPr kumimoji="1" lang="en-US" altLang="ko-KR" sz="1400" dirty="0" err="1" smtClean="0">
                <a:latin typeface="Arial" charset="0"/>
                <a:ea typeface="Arial" charset="0"/>
                <a:cs typeface="Arial" charset="0"/>
              </a:rPr>
              <a:t>Mohd</a:t>
            </a:r>
            <a:r>
              <a:rPr kumimoji="1" lang="en-US" altLang="ko-KR" sz="1400" dirty="0" smtClean="0">
                <a:latin typeface="Arial" charset="0"/>
                <a:ea typeface="Arial" charset="0"/>
                <a:cs typeface="Arial" charset="0"/>
              </a:rPr>
              <a:t>. </a:t>
            </a:r>
            <a:r>
              <a:rPr kumimoji="1" lang="en-US" altLang="ko-KR" sz="1400" dirty="0" err="1" smtClean="0">
                <a:latin typeface="Arial" charset="0"/>
                <a:ea typeface="Arial" charset="0"/>
                <a:cs typeface="Arial" charset="0"/>
              </a:rPr>
              <a:t>Azman</a:t>
            </a:r>
            <a:r>
              <a:rPr kumimoji="1" lang="en-US" altLang="ko-KR" sz="14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ko-KR" sz="1400" dirty="0" err="1" smtClean="0">
                <a:latin typeface="Arial" charset="0"/>
                <a:ea typeface="Arial" charset="0"/>
                <a:cs typeface="Arial" charset="0"/>
              </a:rPr>
              <a:t>Za</a:t>
            </a:r>
            <a:r>
              <a:rPr kumimoji="1" lang="en-US" altLang="ko-KR" sz="1400" dirty="0" smtClean="0">
                <a:latin typeface="Arial" charset="0"/>
                <a:ea typeface="Arial" charset="0"/>
                <a:cs typeface="Arial" charset="0"/>
              </a:rPr>
              <a:t>- </a:t>
            </a:r>
            <a:r>
              <a:rPr kumimoji="1" lang="en-US" altLang="ko-KR" sz="1400" dirty="0" err="1" smtClean="0">
                <a:latin typeface="Arial" charset="0"/>
                <a:ea typeface="Arial" charset="0"/>
                <a:cs typeface="Arial" charset="0"/>
              </a:rPr>
              <a:t>kariya</a:t>
            </a:r>
            <a:r>
              <a:rPr kumimoji="1" lang="en-US" altLang="ko-KR" sz="1400" dirty="0" smtClean="0">
                <a:latin typeface="Arial" charset="0"/>
                <a:ea typeface="Arial" charset="0"/>
                <a:cs typeface="Arial" charset="0"/>
              </a:rPr>
              <a:t>, </a:t>
            </a:r>
            <a:r>
              <a:rPr kumimoji="1" lang="en-US" altLang="ko-KR" sz="1400" dirty="0" err="1" smtClean="0">
                <a:latin typeface="Arial" charset="0"/>
                <a:ea typeface="Arial" charset="0"/>
                <a:cs typeface="Arial" charset="0"/>
              </a:rPr>
              <a:t>Mohd</a:t>
            </a:r>
            <a:r>
              <a:rPr kumimoji="1" lang="en-US" altLang="ko-KR" sz="14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ko-KR" sz="1400" dirty="0" err="1" smtClean="0">
                <a:latin typeface="Arial" charset="0"/>
                <a:ea typeface="Arial" charset="0"/>
                <a:cs typeface="Arial" charset="0"/>
              </a:rPr>
              <a:t>Haris</a:t>
            </a:r>
            <a:r>
              <a:rPr kumimoji="1" lang="en-US" altLang="ko-KR" sz="14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ko-KR" sz="1400" dirty="0" err="1" smtClean="0">
                <a:latin typeface="Arial" charset="0"/>
                <a:ea typeface="Arial" charset="0"/>
                <a:cs typeface="Arial" charset="0"/>
              </a:rPr>
              <a:t>Md</a:t>
            </a:r>
            <a:r>
              <a:rPr kumimoji="1" lang="en-US" altLang="ko-KR" sz="14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ko-KR" sz="1400" dirty="0" err="1" smtClean="0">
                <a:latin typeface="Arial" charset="0"/>
                <a:ea typeface="Arial" charset="0"/>
                <a:cs typeface="Arial" charset="0"/>
              </a:rPr>
              <a:t>Khir</a:t>
            </a:r>
            <a:r>
              <a:rPr kumimoji="1" lang="en-US" altLang="ko-KR" sz="1400" dirty="0" smtClean="0">
                <a:latin typeface="Arial" charset="0"/>
                <a:ea typeface="Arial" charset="0"/>
                <a:cs typeface="Arial" charset="0"/>
              </a:rPr>
              <a:t>, "Neural Network Based STLF Model to Study the Seasonal Impact of Weather and Exogenous Variables," Intelligent and Advanced Systems (ICIAS), 2014 5th International Conference on, August 2014.</a:t>
            </a:r>
          </a:p>
          <a:p>
            <a:pPr marL="0" indent="0">
              <a:buNone/>
            </a:pPr>
            <a:r>
              <a:rPr kumimoji="1" lang="en-US" altLang="ko-KR" sz="1400" dirty="0" smtClean="0">
                <a:latin typeface="Arial" charset="0"/>
                <a:ea typeface="Arial" charset="0"/>
                <a:cs typeface="Arial" charset="0"/>
              </a:rPr>
              <a:t>13. </a:t>
            </a:r>
            <a:r>
              <a:rPr kumimoji="1" lang="en-US" altLang="ko-KR" sz="1400" dirty="0" err="1" smtClean="0">
                <a:latin typeface="Arial" charset="0"/>
                <a:ea typeface="Arial" charset="0"/>
                <a:cs typeface="Arial" charset="0"/>
              </a:rPr>
              <a:t>S.J.Kiartzis</a:t>
            </a:r>
            <a:r>
              <a:rPr kumimoji="1" lang="en-US" altLang="ko-KR" sz="1400" dirty="0" smtClean="0">
                <a:latin typeface="Arial" charset="0"/>
                <a:ea typeface="Arial" charset="0"/>
                <a:cs typeface="Arial" charset="0"/>
              </a:rPr>
              <a:t>, C.E. </a:t>
            </a:r>
            <a:r>
              <a:rPr kumimoji="1" lang="en-US" altLang="ko-KR" sz="1400" dirty="0" err="1" smtClean="0">
                <a:latin typeface="Arial" charset="0"/>
                <a:ea typeface="Arial" charset="0"/>
                <a:cs typeface="Arial" charset="0"/>
              </a:rPr>
              <a:t>Zoumas</a:t>
            </a:r>
            <a:r>
              <a:rPr kumimoji="1" lang="en-US" altLang="ko-KR" sz="1400" dirty="0" smtClean="0">
                <a:latin typeface="Arial" charset="0"/>
                <a:ea typeface="Arial" charset="0"/>
                <a:cs typeface="Arial" charset="0"/>
              </a:rPr>
              <a:t>, </a:t>
            </a:r>
            <a:r>
              <a:rPr kumimoji="1" lang="en-US" altLang="ko-KR" sz="1400" dirty="0" err="1" smtClean="0">
                <a:latin typeface="Arial" charset="0"/>
                <a:ea typeface="Arial" charset="0"/>
                <a:cs typeface="Arial" charset="0"/>
              </a:rPr>
              <a:t>A.G.Bakirtzis,V</a:t>
            </a:r>
            <a:r>
              <a:rPr kumimoji="1" lang="en-US" altLang="ko-KR" sz="1400" dirty="0" smtClean="0">
                <a:latin typeface="Arial" charset="0"/>
                <a:ea typeface="Arial" charset="0"/>
                <a:cs typeface="Arial" charset="0"/>
              </a:rPr>
              <a:t>. Petridis, "Data Pre-Processing For Short-Term Load Forecasting In An Autonomous Power System Using Artificial Neural Networks," Electronics, Circuits, and Systems, 1996. ICECS ’96., Proceed- </a:t>
            </a:r>
            <a:r>
              <a:rPr kumimoji="1" lang="en-US" altLang="ko-KR" sz="1400" dirty="0" err="1" smtClean="0">
                <a:latin typeface="Arial" charset="0"/>
                <a:ea typeface="Arial" charset="0"/>
                <a:cs typeface="Arial" charset="0"/>
              </a:rPr>
              <a:t>ings</a:t>
            </a:r>
            <a:r>
              <a:rPr kumimoji="1" lang="en-US" altLang="ko-KR" sz="1400" dirty="0" smtClean="0">
                <a:latin typeface="Arial" charset="0"/>
                <a:ea typeface="Arial" charset="0"/>
                <a:cs typeface="Arial" charset="0"/>
              </a:rPr>
              <a:t> of the Third IEEE International Conference on, October 1996</a:t>
            </a:r>
          </a:p>
          <a:p>
            <a:pPr marL="0" indent="0">
              <a:buNone/>
            </a:pPr>
            <a:r>
              <a:rPr kumimoji="1" lang="en-US" altLang="ko-KR" sz="1400" dirty="0" smtClean="0">
                <a:latin typeface="Arial" charset="0"/>
                <a:ea typeface="Arial" charset="0"/>
                <a:cs typeface="Arial" charset="0"/>
              </a:rPr>
              <a:t>14. </a:t>
            </a:r>
            <a:r>
              <a:rPr kumimoji="1" lang="en-US" altLang="ko-KR" sz="1400" dirty="0" err="1" smtClean="0">
                <a:latin typeface="Arial" charset="0"/>
                <a:ea typeface="Arial" charset="0"/>
                <a:cs typeface="Arial" charset="0"/>
              </a:rPr>
              <a:t>Agnaldo</a:t>
            </a:r>
            <a:r>
              <a:rPr kumimoji="1" lang="en-US" altLang="ko-KR" sz="1400" dirty="0" smtClean="0">
                <a:latin typeface="Arial" charset="0"/>
                <a:ea typeface="Arial" charset="0"/>
                <a:cs typeface="Arial" charset="0"/>
              </a:rPr>
              <a:t> J. Rocha Reis, Alexandre P. Alves da Silva, "Feature Extraction via </a:t>
            </a:r>
            <a:r>
              <a:rPr kumimoji="1" lang="en-US" altLang="ko-KR" sz="1400" dirty="0" err="1" smtClean="0">
                <a:latin typeface="Arial" charset="0"/>
                <a:ea typeface="Arial" charset="0"/>
                <a:cs typeface="Arial" charset="0"/>
              </a:rPr>
              <a:t>Mul</a:t>
            </a:r>
            <a:r>
              <a:rPr kumimoji="1" lang="en-US" altLang="ko-KR" sz="1400" dirty="0" smtClean="0">
                <a:latin typeface="Arial" charset="0"/>
                <a:ea typeface="Arial" charset="0"/>
                <a:cs typeface="Arial" charset="0"/>
              </a:rPr>
              <a:t>- </a:t>
            </a:r>
            <a:r>
              <a:rPr kumimoji="1" lang="en-US" altLang="ko-KR" sz="1400" dirty="0" err="1" smtClean="0">
                <a:latin typeface="Arial" charset="0"/>
                <a:ea typeface="Arial" charset="0"/>
                <a:cs typeface="Arial" charset="0"/>
              </a:rPr>
              <a:t>tiresolution</a:t>
            </a:r>
            <a:r>
              <a:rPr kumimoji="1" lang="en-US" altLang="ko-KR" sz="1400" dirty="0" smtClean="0">
                <a:latin typeface="Arial" charset="0"/>
                <a:ea typeface="Arial" charset="0"/>
                <a:cs typeface="Arial" charset="0"/>
              </a:rPr>
              <a:t> Analysis for Short-Term Load Forecasting," IEEE TRANSACTIONS ON POWER SYSTEMS, VOL. 20, NO. 1, February 2005.</a:t>
            </a:r>
          </a:p>
          <a:p>
            <a:pPr marL="0" indent="0">
              <a:buNone/>
            </a:pPr>
            <a:r>
              <a:rPr kumimoji="1" lang="en-US" altLang="ko-KR" sz="1400" dirty="0" smtClean="0">
                <a:latin typeface="Arial" charset="0"/>
                <a:ea typeface="Arial" charset="0"/>
                <a:cs typeface="Arial" charset="0"/>
              </a:rPr>
              <a:t>15. </a:t>
            </a:r>
            <a:r>
              <a:rPr kumimoji="1" lang="en-US" altLang="ko-KR" sz="1400" dirty="0" err="1" smtClean="0">
                <a:latin typeface="Arial" charset="0"/>
                <a:ea typeface="Arial" charset="0"/>
                <a:cs typeface="Arial" charset="0"/>
              </a:rPr>
              <a:t>Abdussalam</a:t>
            </a:r>
            <a:r>
              <a:rPr kumimoji="1" lang="en-US" altLang="ko-KR" sz="1400" dirty="0" smtClean="0">
                <a:latin typeface="Arial" charset="0"/>
                <a:ea typeface="Arial" charset="0"/>
                <a:cs typeface="Arial" charset="0"/>
              </a:rPr>
              <a:t> Mohamed, M. E. El-</a:t>
            </a:r>
            <a:r>
              <a:rPr kumimoji="1" lang="en-US" altLang="ko-KR" sz="1400" dirty="0" err="1" smtClean="0">
                <a:latin typeface="Arial" charset="0"/>
                <a:ea typeface="Arial" charset="0"/>
                <a:cs typeface="Arial" charset="0"/>
              </a:rPr>
              <a:t>Hawary</a:t>
            </a:r>
            <a:r>
              <a:rPr kumimoji="1" lang="en-US" altLang="ko-KR" sz="1400" dirty="0" smtClean="0">
                <a:latin typeface="Arial" charset="0"/>
                <a:ea typeface="Arial" charset="0"/>
                <a:cs typeface="Arial" charset="0"/>
              </a:rPr>
              <a:t>, "Effective Input Features Selection For Electricity Price Forecasting," 2016 IEEE Canadian Conference on Electrical and Computer Engineering (CCECE)</a:t>
            </a:r>
          </a:p>
          <a:p>
            <a:pPr marL="0" indent="0">
              <a:buNone/>
            </a:pPr>
            <a:r>
              <a:rPr kumimoji="1" lang="en-US" altLang="ko-KR" sz="1400" dirty="0" smtClean="0">
                <a:latin typeface="Arial" charset="0"/>
                <a:ea typeface="Arial" charset="0"/>
                <a:cs typeface="Arial" charset="0"/>
              </a:rPr>
              <a:t>16. Bunn, D.W., Farmer, E.D. (Eds.), "Comparative models for electrical load fore- casting" (John Wiley &amp; Sons, 1985)</a:t>
            </a:r>
          </a:p>
          <a:p>
            <a:pPr marL="0" indent="0">
              <a:buNone/>
            </a:pPr>
            <a:r>
              <a:rPr kumimoji="1" lang="en-US" altLang="ko-KR" sz="1400" dirty="0" smtClean="0">
                <a:latin typeface="Arial" charset="0"/>
                <a:ea typeface="Arial" charset="0"/>
                <a:cs typeface="Arial" charset="0"/>
              </a:rPr>
              <a:t>17. Australian Energy Market Operator [Online]. Available at http://</a:t>
            </a:r>
            <a:r>
              <a:rPr kumimoji="1" lang="en-US" altLang="ko-KR" sz="1400" dirty="0" err="1" smtClean="0">
                <a:latin typeface="Arial" charset="0"/>
                <a:ea typeface="Arial" charset="0"/>
                <a:cs typeface="Arial" charset="0"/>
              </a:rPr>
              <a:t>www.aemo.com</a:t>
            </a:r>
            <a:r>
              <a:rPr kumimoji="1" lang="en-US" altLang="ko-KR" sz="1400" dirty="0" smtClean="0">
                <a:latin typeface="Arial" charset="0"/>
                <a:ea typeface="Arial" charset="0"/>
                <a:cs typeface="Arial" charset="0"/>
              </a:rPr>
              <a:t>. au</a:t>
            </a:r>
          </a:p>
          <a:p>
            <a:pPr marL="0" indent="0">
              <a:buNone/>
            </a:pPr>
            <a:r>
              <a:rPr kumimoji="1" lang="en-US" altLang="ko-KR" sz="1400" dirty="0" smtClean="0">
                <a:latin typeface="Arial" charset="0"/>
                <a:ea typeface="Arial" charset="0"/>
                <a:cs typeface="Arial" charset="0"/>
              </a:rPr>
              <a:t>18. Bureau of Meteorology of Australian Government [Online]. Available at http:// </a:t>
            </a:r>
            <a:r>
              <a:rPr kumimoji="1" lang="en-US" altLang="ko-KR" sz="1400" dirty="0" err="1" smtClean="0">
                <a:latin typeface="Arial" charset="0"/>
                <a:ea typeface="Arial" charset="0"/>
                <a:cs typeface="Arial" charset="0"/>
              </a:rPr>
              <a:t>www.bom.gov.au</a:t>
            </a:r>
            <a:r>
              <a:rPr kumimoji="1" lang="en-US" altLang="ko-KR" sz="1400" dirty="0" smtClean="0">
                <a:latin typeface="Arial" charset="0"/>
                <a:ea typeface="Arial" charset="0"/>
                <a:cs typeface="Arial" charset="0"/>
              </a:rPr>
              <a:t>/</a:t>
            </a:r>
            <a:r>
              <a:rPr kumimoji="1" lang="en-US" altLang="ko-KR" sz="1400" dirty="0" err="1" smtClean="0">
                <a:latin typeface="Arial" charset="0"/>
                <a:ea typeface="Arial" charset="0"/>
                <a:cs typeface="Arial" charset="0"/>
              </a:rPr>
              <a:t>index.shtml</a:t>
            </a:r>
            <a:endParaRPr kumimoji="1" lang="en-US" altLang="ko-KR" sz="1400" dirty="0" smtClean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5" name="직선 연결선[R] 4"/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77851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133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5882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2138"/>
            <a:ext cx="10515600" cy="688760"/>
          </a:xfrm>
        </p:spPr>
        <p:txBody>
          <a:bodyPr>
            <a:normAutofit fontScale="90000"/>
          </a:bodyPr>
          <a:lstStyle/>
          <a:p>
            <a:r>
              <a:rPr kumimoji="1" lang="en-US" altLang="ko-KR" b="1" dirty="0" smtClean="0">
                <a:latin typeface="Arial" charset="0"/>
                <a:ea typeface="Arial" charset="0"/>
                <a:cs typeface="Arial" charset="0"/>
              </a:rPr>
              <a:t>1. Introduction</a:t>
            </a:r>
            <a:endParaRPr kumimoji="1" lang="ko-KR" altLang="en-US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63847"/>
            <a:ext cx="10515600" cy="5284922"/>
          </a:xfrm>
        </p:spPr>
        <p:txBody>
          <a:bodyPr>
            <a:normAutofit/>
          </a:bodyPr>
          <a:lstStyle/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Predicting future demand load for electricity is considered an essential process in power system operation.</a:t>
            </a:r>
          </a:p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Good 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quality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Short-Term Load Forecasting (STLF) 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is very important for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economical 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aspect and contributes to reliability of power system [5], [6]. </a:t>
            </a:r>
            <a:endParaRPr lang="en-US" dirty="0" smtClean="0">
              <a:latin typeface="Arial" charset="0"/>
              <a:ea typeface="Arial" charset="0"/>
              <a:cs typeface="Arial" charset="0"/>
            </a:endParaRPr>
          </a:p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There have been continuous efforts to achieve high load forecasting accuracy.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I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mprovement of the performance of the learning algorithm model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H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ow well the input data features are extracted through the pre-processing process</a:t>
            </a:r>
          </a:p>
          <a:p>
            <a:endParaRPr lang="en-US" dirty="0" smtClean="0">
              <a:latin typeface="Arial" charset="0"/>
              <a:ea typeface="Arial" charset="0"/>
              <a:cs typeface="Arial" charset="0"/>
            </a:endParaRPr>
          </a:p>
          <a:p>
            <a:endParaRPr lang="en-US" dirty="0" smtClean="0">
              <a:latin typeface="Arial" charset="0"/>
              <a:ea typeface="Arial" charset="0"/>
              <a:cs typeface="Arial" charset="0"/>
            </a:endParaRPr>
          </a:p>
          <a:p>
            <a:endParaRPr kumimoji="1" lang="en-US" altLang="ko-KR" dirty="0" smtClean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5" name="직선 연결선[R] 4"/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77851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8849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2138"/>
            <a:ext cx="10515600" cy="688760"/>
          </a:xfrm>
        </p:spPr>
        <p:txBody>
          <a:bodyPr>
            <a:normAutofit fontScale="90000"/>
          </a:bodyPr>
          <a:lstStyle/>
          <a:p>
            <a:r>
              <a:rPr kumimoji="1" lang="en-US" altLang="ko-KR" b="1" dirty="0" smtClean="0">
                <a:latin typeface="Arial" charset="0"/>
                <a:ea typeface="Arial" charset="0"/>
                <a:cs typeface="Arial" charset="0"/>
              </a:rPr>
              <a:t>2. Hierarchical Extreme Learning Machine</a:t>
            </a:r>
            <a:endParaRPr kumimoji="1" lang="ko-KR" altLang="en-US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63847"/>
            <a:ext cx="10515600" cy="5284922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lphaLcPeriod"/>
            </a:pP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Extreme Learning Machine theory</a:t>
            </a:r>
          </a:p>
          <a:p>
            <a:pPr marL="514350" indent="-514350">
              <a:buFont typeface="+mj-lt"/>
              <a:buAutoNum type="alphaLcPeriod"/>
            </a:pP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H-ELM framework</a:t>
            </a:r>
          </a:p>
          <a:p>
            <a:pPr marL="514350" indent="-514350">
              <a:buFont typeface="+mj-lt"/>
              <a:buAutoNum type="alphaLcPeriod"/>
            </a:pPr>
            <a:endParaRPr kumimoji="1" lang="en-US" altLang="ko-KR" dirty="0" smtClean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5" name="직선 연결선[R] 4"/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77851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6748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2138"/>
            <a:ext cx="10515600" cy="688760"/>
          </a:xfrm>
        </p:spPr>
        <p:txBody>
          <a:bodyPr>
            <a:normAutofit fontScale="90000"/>
          </a:bodyPr>
          <a:lstStyle/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2.a. Extreme Learning Machine theory</a:t>
            </a:r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5" name="직선 연결선[R] 4"/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40132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8699" y="5397791"/>
            <a:ext cx="7594600" cy="1041400"/>
          </a:xfrm>
          <a:prstGeom prst="rect">
            <a:avLst/>
          </a:prstGeom>
        </p:spPr>
      </p:pic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3949" y="1656106"/>
            <a:ext cx="7404100" cy="3568700"/>
          </a:xfrm>
        </p:spPr>
      </p:pic>
    </p:spTree>
    <p:extLst>
      <p:ext uri="{BB962C8B-B14F-4D97-AF65-F5344CB8AC3E}">
        <p14:creationId xmlns:p14="http://schemas.microsoft.com/office/powerpoint/2010/main" val="1513459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2138"/>
            <a:ext cx="10515600" cy="688760"/>
          </a:xfrm>
        </p:spPr>
        <p:txBody>
          <a:bodyPr>
            <a:normAutofit fontScale="90000"/>
          </a:bodyPr>
          <a:lstStyle/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2.a. Extreme Learning Machine theory</a:t>
            </a:r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63847"/>
            <a:ext cx="10515600" cy="5284922"/>
          </a:xfrm>
        </p:spPr>
        <p:txBody>
          <a:bodyPr/>
          <a:lstStyle/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ELM learning can be summarized as the following major three steps:</a:t>
            </a:r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5" name="직선 연결선[R] 4"/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40132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900" y="2806158"/>
            <a:ext cx="9474200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3704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2138"/>
            <a:ext cx="10515600" cy="688760"/>
          </a:xfrm>
        </p:spPr>
        <p:txBody>
          <a:bodyPr>
            <a:normAutofit fontScale="90000"/>
          </a:bodyPr>
          <a:lstStyle/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2.a. Extreme Learning Machine theory</a:t>
            </a:r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63847"/>
            <a:ext cx="10515600" cy="5284922"/>
          </a:xfrm>
        </p:spPr>
        <p:txBody>
          <a:bodyPr/>
          <a:lstStyle/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Pros:</a:t>
            </a:r>
          </a:p>
          <a:p>
            <a:pPr lvl="1"/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Due to the characteristics of the ELM based SLFN, we can obtain very short training time, excellent efficiency and good generalize performance [3]. </a:t>
            </a:r>
          </a:p>
          <a:p>
            <a:pPr lvl="1"/>
            <a:endParaRPr kumimoji="1" lang="en-US" altLang="ko-KR" dirty="0" smtClean="0">
              <a:latin typeface="Arial" charset="0"/>
              <a:ea typeface="Arial" charset="0"/>
              <a:cs typeface="Arial" charset="0"/>
            </a:endParaRPr>
          </a:p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Cons:</a:t>
            </a:r>
          </a:p>
          <a:p>
            <a:pPr lvl="1"/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I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t randomly selects the input weights and biases for hidden nodes, and cause a crux in the stability of its outputs [4].</a:t>
            </a:r>
          </a:p>
        </p:txBody>
      </p:sp>
      <p:cxnSp>
        <p:nvCxnSpPr>
          <p:cNvPr id="5" name="직선 연결선[R] 4"/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40132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9740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2138"/>
            <a:ext cx="10515600" cy="688760"/>
          </a:xfrm>
        </p:spPr>
        <p:txBody>
          <a:bodyPr>
            <a:normAutofit fontScale="90000"/>
          </a:bodyPr>
          <a:lstStyle/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2.b. H-ELM framework</a:t>
            </a:r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63847"/>
            <a:ext cx="10515600" cy="5284922"/>
          </a:xfrm>
        </p:spPr>
        <p:txBody>
          <a:bodyPr/>
          <a:lstStyle/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HELM consists of two parts</a:t>
            </a:r>
          </a:p>
          <a:p>
            <a:pPr marL="914400" lvl="1" indent="-457200">
              <a:buFont typeface="+mj-lt"/>
              <a:buAutoNum type="arabicParenR"/>
            </a:pP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Unsupervised hierarchical feature representation</a:t>
            </a:r>
          </a:p>
          <a:p>
            <a:pPr marL="914400" lvl="1" indent="-457200">
              <a:buFont typeface="+mj-lt"/>
              <a:buAutoNum type="arabicParenR"/>
            </a:pP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S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upervised feature classification</a:t>
            </a:r>
            <a:endParaRPr kumimoji="1" lang="en-US" altLang="ko-KR" b="1" dirty="0" smtClean="0">
              <a:latin typeface="Arial" charset="0"/>
              <a:ea typeface="Arial" charset="0"/>
              <a:cs typeface="Arial" charset="0"/>
            </a:endParaRPr>
          </a:p>
          <a:p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5" name="직선 연결선[R] 4"/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40132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739644"/>
            <a:ext cx="9448800" cy="368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8445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2138"/>
            <a:ext cx="10515600" cy="688760"/>
          </a:xfrm>
        </p:spPr>
        <p:txBody>
          <a:bodyPr>
            <a:normAutofit fontScale="90000"/>
          </a:bodyPr>
          <a:lstStyle/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2.b. H-ELM framework</a:t>
            </a:r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63847"/>
            <a:ext cx="10515600" cy="5284922"/>
          </a:xfrm>
        </p:spPr>
        <p:txBody>
          <a:bodyPr/>
          <a:lstStyle/>
          <a:p>
            <a:pPr marL="514350" indent="-514350">
              <a:buFont typeface="+mj-lt"/>
              <a:buAutoNum type="arabicParenR"/>
            </a:pP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U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nsupervised hierarchical feature representation</a:t>
            </a:r>
          </a:p>
          <a:p>
            <a:pPr lvl="1"/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I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t receives raw input data and projects it to the ELM random feature space, which plays an important role in extracting hidden feature information of input training data. </a:t>
            </a:r>
          </a:p>
          <a:p>
            <a:pPr lvl="1"/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H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igh-level sparse features can be obtained as output values through N-layer unsupervised learning, which is then passed to the input data of the second stage.</a:t>
            </a:r>
          </a:p>
          <a:p>
            <a:pPr lvl="1"/>
            <a:endParaRPr kumimoji="1" lang="en-US" altLang="ko-KR" dirty="0" smtClean="0">
              <a:latin typeface="Arial" charset="0"/>
              <a:ea typeface="Arial" charset="0"/>
              <a:cs typeface="Arial" charset="0"/>
            </a:endParaRPr>
          </a:p>
          <a:p>
            <a:pPr marL="514350" indent="-514350">
              <a:buFont typeface="+mj-lt"/>
              <a:buAutoNum type="arabicParenR"/>
            </a:pP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S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upervised feature classification</a:t>
            </a:r>
          </a:p>
          <a:p>
            <a:pPr lvl="1"/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T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he final decision is made through regression, which is the same process as the existing ELM.</a:t>
            </a:r>
          </a:p>
          <a:p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5" name="직선 연결선[R] 4"/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40132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35743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400</TotalTime>
  <Words>2118</Words>
  <Application>Microsoft Macintosh PowerPoint</Application>
  <PresentationFormat>Widescreen</PresentationFormat>
  <Paragraphs>190</Paragraphs>
  <Slides>26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Calibri Light</vt:lpstr>
      <vt:lpstr>ZapfDingbatsITC</vt:lpstr>
      <vt:lpstr>맑은 고딕</vt:lpstr>
      <vt:lpstr>Office Theme</vt:lpstr>
      <vt:lpstr>Short-Term Load Forecasting of Australian National Electricity Market by Hierarchical Extreme Learning Machine</vt:lpstr>
      <vt:lpstr>Contents</vt:lpstr>
      <vt:lpstr>1. Introduction</vt:lpstr>
      <vt:lpstr>2. Hierarchical Extreme Learning Machine</vt:lpstr>
      <vt:lpstr>2.a. Extreme Learning Machine theory</vt:lpstr>
      <vt:lpstr>2.a. Extreme Learning Machine theory</vt:lpstr>
      <vt:lpstr>2.a. Extreme Learning Machine theory</vt:lpstr>
      <vt:lpstr>2.b. H-ELM framework</vt:lpstr>
      <vt:lpstr>2.b. H-ELM framework</vt:lpstr>
      <vt:lpstr>3. Implementation Structure</vt:lpstr>
      <vt:lpstr>3.a. Data used in experiments</vt:lpstr>
      <vt:lpstr>3.b. Data pre-processing strategies</vt:lpstr>
      <vt:lpstr>3.b. Data pre-processing strategies</vt:lpstr>
      <vt:lpstr>3.c. Correlation study</vt:lpstr>
      <vt:lpstr>3.c. Correlation study</vt:lpstr>
      <vt:lpstr>3.d. STLF architecture</vt:lpstr>
      <vt:lpstr>3.e. Input &amp; Output</vt:lpstr>
      <vt:lpstr>4. Test Results</vt:lpstr>
      <vt:lpstr>4.a. Optimal number of hidden nodes</vt:lpstr>
      <vt:lpstr>4.b. Performance :  ELM vs. H-ELM</vt:lpstr>
      <vt:lpstr>4.b. Performance :  ELM vs. H-ELM</vt:lpstr>
      <vt:lpstr>4.b. Performance :  ELM vs. H-ELM</vt:lpstr>
      <vt:lpstr>5. Conclusion</vt:lpstr>
      <vt:lpstr>6. References</vt:lpstr>
      <vt:lpstr>6. References</vt:lpstr>
      <vt:lpstr>PowerPoint Presentation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Short-Term Load Forecasting of Australian National Electricity Market by Hierarchical Extreme Learning Machine</dc:title>
  <dc:creator>박지현</dc:creator>
  <cp:lastModifiedBy>박지현</cp:lastModifiedBy>
  <cp:revision>27</cp:revision>
  <dcterms:created xsi:type="dcterms:W3CDTF">2017-08-06T23:14:53Z</dcterms:created>
  <dcterms:modified xsi:type="dcterms:W3CDTF">2017-08-07T07:42:35Z</dcterms:modified>
</cp:coreProperties>
</file>