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media/image2.jpg" ContentType="image/png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media/image4.jpg" ContentType="image/png"/>
  <Override PartName="/ppt/notesSlides/notesSlide3.xml" ContentType="application/vnd.openxmlformats-officedocument.presentationml.notesSlide+xml"/>
  <Override PartName="/ppt/media/image5.jpg" ContentType="image/png"/>
  <Override PartName="/ppt/media/image6.jpg" ContentType="image/png"/>
  <Override PartName="/ppt/notesSlides/notesSlide4.xml" ContentType="application/vnd.openxmlformats-officedocument.presentationml.notesSlide+xml"/>
  <Override PartName="/ppt/media/image7.jpg" ContentType="image/png"/>
  <Override PartName="/ppt/media/image8.jpg" ContentType="image/png"/>
  <Override PartName="/ppt/notesSlides/notesSlide5.xml" ContentType="application/vnd.openxmlformats-officedocument.presentationml.notesSlide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3" r:id="rId12"/>
    <p:sldId id="331" r:id="rId13"/>
    <p:sldId id="334" r:id="rId14"/>
    <p:sldId id="315" r:id="rId15"/>
    <p:sldId id="322" r:id="rId16"/>
    <p:sldId id="325" r:id="rId17"/>
    <p:sldId id="326" r:id="rId18"/>
    <p:sldId id="295" r:id="rId19"/>
    <p:sldId id="304" r:id="rId20"/>
    <p:sldId id="320" r:id="rId21"/>
    <p:sldId id="321" r:id="rId22"/>
    <p:sldId id="301" r:id="rId23"/>
    <p:sldId id="302" r:id="rId24"/>
    <p:sldId id="327" r:id="rId25"/>
    <p:sldId id="337" r:id="rId26"/>
    <p:sldId id="338" r:id="rId27"/>
    <p:sldId id="330" r:id="rId28"/>
    <p:sldId id="328" r:id="rId29"/>
    <p:sldId id="329" r:id="rId30"/>
    <p:sldId id="335" r:id="rId31"/>
    <p:sldId id="336" r:id="rId32"/>
    <p:sldId id="309" r:id="rId33"/>
    <p:sldId id="310" r:id="rId34"/>
    <p:sldId id="311" r:id="rId35"/>
    <p:sldId id="312" r:id="rId36"/>
    <p:sldId id="292" r:id="rId37"/>
    <p:sldId id="29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지현" initials="박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0"/>
    <p:restoredTop sz="93863"/>
  </p:normalViewPr>
  <p:slideViewPr>
    <p:cSldViewPr snapToGrid="0" snapToObjects="1">
      <p:cViewPr varScale="1">
        <p:scale>
          <a:sx n="58" d="100"/>
          <a:sy n="58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44.444" idx="3">
    <p:pos x="10" y="10"/>
    <p:text>수요 예측의 장점 &amp; 필요성에 대한 내용 논문 찾아 인용하기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5:27.266" idx="10">
    <p:pos x="146" y="146"/>
    <p:text>수요예측이 경제적으로, 그리고 망 안정성에도 기여한다는 내용의 논문 첮아 인용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6:16.684" idx="11">
    <p:pos x="282" y="282"/>
    <p:text>예측 알고리즘의 성능을 좌우하는 두가지 요소에 대한 근거 논문 찾아 인용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6:16.070" idx="8">
    <p:pos x="10" y="10"/>
    <p:text>[1]에 대한 관련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5:53.694" idx="7">
    <p:pos x="10" y="10"/>
    <p:text>[3][4]에 대한 논문 찾아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3:09.533" idx="5">
    <p:pos x="10" y="10"/>
    <p:text>figure 00 implemented forecasting algorithm structure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4:54.642" idx="6">
    <p:pos x="10" y="10"/>
    <p:text>figure00 experiment flowchart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앞에 무슨 내용으로 이야기를 시작할 지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8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을 기반으로한 예측 알고리즘이 있다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 ELM</a:t>
            </a:r>
            <a:r>
              <a:rPr kumimoji="1" lang="ko-KR" altLang="en-US" dirty="0" smtClean="0"/>
              <a:t>기반의 알고리즘은 </a:t>
            </a:r>
            <a:r>
              <a:rPr kumimoji="1" lang="en-US" altLang="ko-KR" dirty="0" smtClean="0"/>
              <a:t>gradient</a:t>
            </a:r>
            <a:r>
              <a:rPr kumimoji="1" lang="en-US" altLang="ko-KR" baseline="0" dirty="0" smtClean="0"/>
              <a:t> descent</a:t>
            </a:r>
            <a:r>
              <a:rPr kumimoji="1" lang="ko-KR" altLang="en-US" baseline="0" dirty="0" smtClean="0"/>
              <a:t> 방식과 비교하여 여러 장점을 가진다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하지만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기반은 안정성에 문제가 있다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그 근거는 </a:t>
            </a:r>
            <a:r>
              <a:rPr kumimoji="1" lang="en-US" altLang="ko-KR" dirty="0" smtClean="0"/>
              <a:t>randomly selected</a:t>
            </a:r>
            <a:r>
              <a:rPr kumimoji="1" lang="en-US" altLang="ko-KR" baseline="0" dirty="0" smtClean="0"/>
              <a:t>~</a:t>
            </a:r>
          </a:p>
          <a:p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HELM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발전된 형태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장점을 그대로 유지하면서 단점을 보완할 수 있다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# HELM</a:t>
            </a:r>
            <a:r>
              <a:rPr kumimoji="1" lang="ko-KR" altLang="en-US" baseline="0" dirty="0" smtClean="0"/>
              <a:t>을 기반으로 예측 알고리즘을 만든다면 보다 정확한 예측으로 </a:t>
            </a:r>
            <a:r>
              <a:rPr kumimoji="1" lang="en-US" altLang="ko-KR" baseline="0" dirty="0" smtClean="0"/>
              <a:t>~</a:t>
            </a:r>
            <a:r>
              <a:rPr kumimoji="1" lang="ko-KR" altLang="en-US" baseline="0" dirty="0" smtClean="0"/>
              <a:t>에 기여할 수 있을 것이다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06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은 하나의 층만 구성되어 있는 상태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 층이 추가로 구성되면 성능이 저하된다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case 00</a:t>
            </a:r>
            <a:r>
              <a:rPr kumimoji="1" lang="ko-KR" altLang="en-US" dirty="0" smtClean="0"/>
              <a:t>의 결과값의 그래프는 좀 이상해 보이는데 무시 가능하다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training</a:t>
            </a:r>
            <a:r>
              <a:rPr kumimoji="1" lang="en-US" altLang="ko-KR" baseline="0" dirty="0" smtClean="0"/>
              <a:t> MAPE</a:t>
            </a:r>
            <a:r>
              <a:rPr kumimoji="1" lang="ko-KR" altLang="en-US" dirty="0" smtClean="0"/>
              <a:t>를 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MAPE</a:t>
            </a:r>
            <a:r>
              <a:rPr kumimoji="1" lang="ko-KR" altLang="en-US" dirty="0" smtClean="0"/>
              <a:t>가 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MAPE</a:t>
            </a:r>
            <a:r>
              <a:rPr kumimoji="1" lang="ko-KR" altLang="en-US" dirty="0" smtClean="0"/>
              <a:t>는 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09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trainingMAE</a:t>
            </a:r>
            <a:r>
              <a:rPr kumimoji="1" lang="ko-KR" altLang="en-US" dirty="0" smtClean="0"/>
              <a:t>를 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MAE</a:t>
            </a:r>
            <a:r>
              <a:rPr kumimoji="1" lang="ko-KR" altLang="en-US" dirty="0" smtClean="0"/>
              <a:t>가 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MAE</a:t>
            </a:r>
            <a:r>
              <a:rPr kumimoji="1" lang="ko-KR" altLang="en-US" dirty="0" smtClean="0"/>
              <a:t>는 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4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29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ko-KR" sz="2800" dirty="0">
                    <a:latin typeface="Arial" charset="0"/>
                    <a:ea typeface="Arial" charset="0"/>
                    <a:cs typeface="Arial" charset="0"/>
                  </a:rPr>
                  <a:t>Correlation </a:t>
                </a:r>
                <a:r>
                  <a:rPr kumimoji="1" lang="en-US" altLang="ko-KR" sz="2800" dirty="0" smtClean="0">
                    <a:latin typeface="Arial" charset="0"/>
                    <a:ea typeface="Arial" charset="0"/>
                    <a:cs typeface="Arial" charset="0"/>
                  </a:rPr>
                  <a:t>study :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Pearson's correlation coefficient is the covariance of the two variables divided by the product of their standard deviations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𝑋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𝑌</m:t>
                        </m:r>
                      </m:sub>
                    </m:sSub>
                    <m:r>
                      <a:rPr kumimoji="1" lang="mr-IN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mr-IN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correlation coefficient ranges from −1 to 1. 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value of 1 implies that a linear equation describes the relationship between X and Y perfectly, with all data points lying on a line for which Y increases as X increases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 value of −1 implies that all data points lie on a line for which Y decreases as X increases. A value of 0 implies that there is no linear correlation between the variables.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		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Correlation study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Pearson’s Correlation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Coefficient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Correlation study</a:t>
                </a:r>
              </a:p>
              <a:p>
                <a:pPr lvl="1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Through PCC trend, it is possible to observe the power consumption which changes in a weekly cycle and the power consumption which changes according to the seasonal change in an annual cycle</a:t>
                </a:r>
              </a:p>
              <a:p>
                <a:pPr lvl="2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inputs, the data with the highest PCC will be selected and used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previous day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same day of the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week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 and not accurate,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531937"/>
            <a:ext cx="675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Pearson’s Correlation Coefficient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: 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3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Stability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Standard deviation of MAPE of 1,000 trails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Standard deviation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1,000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trails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Average of training time of 1,000 trails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As the number of input features increases through the data preprocessing process,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MAPE &amp; MAE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tends to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decrease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pre-processing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allows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extract more valuable features from input data 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pre-processing allows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learning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a smaller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Compared to ELM, HELM allows accurate learning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dense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distribution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C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ompared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shows stable MAPE &amp; MAE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distribution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2" y="1968769"/>
            <a:ext cx="6807600" cy="46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It seems to show stable predicted values, but it outputs inaccurate predictions each time because the feature types of the input data are too small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shows a prediction with a smaller MAPE &amp; MAE than HELM, but this is not meaningful because it is 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inaccurate prediction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7898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22.973061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0.0336759154144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19056.307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26.8281335728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0.0681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26.892541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0.0286463665933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21624.653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13.8147237034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chemeClr val="accent1"/>
                          </a:solidFill>
                        </a:rPr>
                        <a:t>0.0581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and HELM show similar MAPE &amp; MAE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34035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11.807609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sz="1400" dirty="0" smtClean="0">
                          <a:solidFill>
                            <a:srgbClr val="FF0000"/>
                          </a:solidFill>
                        </a:rPr>
                        <a:t>0.168111879768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10909.385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117.971109917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0.1383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11.657106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0.103974760226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400" dirty="0" smtClean="0">
                          <a:solidFill>
                            <a:schemeClr val="accent1"/>
                          </a:solidFill>
                        </a:rPr>
                        <a:t>10828.877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78.9932773785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0.1030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</a:t>
            </a:r>
            <a:r>
              <a:rPr lang="ko-KR" altLang="en-US" dirty="0" smtClean="0"/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and HELM show similar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&amp; MAE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55679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12.846329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cs-CZ" altLang="ko-KR" sz="1400" dirty="0" smtClean="0">
                          <a:solidFill>
                            <a:srgbClr val="FF0000"/>
                          </a:solidFill>
                        </a:rPr>
                        <a:t>0.145121675704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11819.954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113.70928671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0.1173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12.784406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0.116388595507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11737.837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85.2619283796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0.1244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preprocessing has provided enough types of features to be input, resulting in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accurate and stable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performed more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predictions 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more stable predictions than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20499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11.618014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0.177854591743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10645.320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123.732960847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0.1400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11.364907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0.103866743239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10373.912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400" dirty="0" smtClean="0">
                          <a:solidFill>
                            <a:schemeClr val="accent1"/>
                          </a:solidFill>
                        </a:rPr>
                        <a:t>74.8755918574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0.0970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forecasting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disadvantage of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In this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paper</a:t>
            </a:r>
            <a:r>
              <a:rPr lang="mr-IN" altLang="ko-KR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We designed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Hierarchical extreme learning machine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H-ELM)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based model for predicting the electricity load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Australian National Electricity Market (NEM)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data [5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] and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historical weather data are obtained from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[6]. 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Owing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to the very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 training/tuning speed of 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concept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H-ELM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show that the training efficiency and the forecasting accuracy are superior over the competitive algorithms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able to overcome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overcome instability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which is characteristic of ELM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algorithm.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Also, we checked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whether the HELM-based prediction algorithm can perform better due to the data preprocessing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process.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[1]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[3] [4],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difference[1]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“forecasting”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2683</Words>
  <Application>Microsoft Macintosh PowerPoint</Application>
  <PresentationFormat>와이드스크린</PresentationFormat>
  <Paragraphs>447</Paragraphs>
  <Slides>37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Implemented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205</cp:revision>
  <dcterms:created xsi:type="dcterms:W3CDTF">2017-02-16T02:39:46Z</dcterms:created>
  <dcterms:modified xsi:type="dcterms:W3CDTF">2017-05-29T05:46:39Z</dcterms:modified>
</cp:coreProperties>
</file>